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2" r:id="rId6"/>
    <p:sldId id="263" r:id="rId7"/>
    <p:sldId id="264" r:id="rId8"/>
    <p:sldId id="265" r:id="rId9"/>
    <p:sldId id="266" r:id="rId10"/>
    <p:sldId id="268" r:id="rId11"/>
    <p:sldId id="270" r:id="rId12"/>
    <p:sldId id="271" r:id="rId13"/>
    <p:sldId id="272" r:id="rId14"/>
    <p:sldId id="273" r:id="rId15"/>
    <p:sldId id="274" r:id="rId16"/>
    <p:sldId id="275" r:id="rId17"/>
    <p:sldId id="277" r:id="rId18"/>
    <p:sldId id="278" r:id="rId19"/>
    <p:sldId id="279" r:id="rId20"/>
    <p:sldId id="280" r:id="rId21"/>
    <p:sldId id="281" r:id="rId22"/>
    <p:sldId id="282" r:id="rId23"/>
    <p:sldId id="285" r:id="rId24"/>
    <p:sldId id="286"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8351" autoAdjust="0"/>
  </p:normalViewPr>
  <p:slideViewPr>
    <p:cSldViewPr>
      <p:cViewPr varScale="1">
        <p:scale>
          <a:sx n="64" d="100"/>
          <a:sy n="64" d="100"/>
        </p:scale>
        <p:origin x="-15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0C5D2C-3428-473B-B68A-4CEB366E5848}" type="datetimeFigureOut">
              <a:rPr lang="en-US" smtClean="0"/>
              <a:pPr/>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A1C98A-B445-4D03-A63A-266EC2A101A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hatis.techtarget.com/definition/serve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684DDFF9-4751-468D-853E-74B78C02C9F0}" type="slidenum">
              <a:rPr lang="ar-SA"/>
              <a:pPr/>
              <a:t>1</a:t>
            </a:fld>
            <a:endParaRPr lang="en-US"/>
          </a:p>
        </p:txBody>
      </p:sp>
      <p:sp>
        <p:nvSpPr>
          <p:cNvPr id="338947" name="Rectangle 2"/>
          <p:cNvSpPr>
            <a:spLocks noGrp="1" noRot="1" noChangeAspect="1" noChangeArrowheads="1" noTextEdit="1"/>
          </p:cNvSpPr>
          <p:nvPr>
            <p:ph type="sldImg"/>
          </p:nvPr>
        </p:nvSpPr>
        <p:spPr>
          <a:xfrm>
            <a:off x="1090613" y="300038"/>
            <a:ext cx="4703762" cy="3527425"/>
          </a:xfrm>
          <a:ln/>
        </p:spPr>
      </p:sp>
      <p:sp>
        <p:nvSpPr>
          <p:cNvPr id="338948" name="Rectangle 3"/>
          <p:cNvSpPr>
            <a:spLocks noGrp="1" noChangeArrowheads="1"/>
          </p:cNvSpPr>
          <p:nvPr>
            <p:ph type="body" idx="1"/>
          </p:nvPr>
        </p:nvSpPr>
        <p:spPr>
          <a:xfrm>
            <a:off x="523875" y="4052888"/>
            <a:ext cx="5835650" cy="4579937"/>
          </a:xfrm>
          <a:solidFill>
            <a:srgbClr val="FFFFFF"/>
          </a:solidFill>
          <a:ln>
            <a:solidFill>
              <a:srgbClr val="000000"/>
            </a:solidFill>
          </a:ln>
        </p:spPr>
        <p:txBody>
          <a:bodyPr/>
          <a:lstStyle/>
          <a:p>
            <a:pPr defTabSz="1020763" eaLnBrk="1" hangingPunct="1"/>
            <a:r>
              <a:rPr lang="en-US" b="1" dirty="0" smtClean="0"/>
              <a:t>Purpose: </a:t>
            </a:r>
            <a:r>
              <a:rPr lang="en-US" dirty="0" smtClean="0"/>
              <a:t>This chapter introduces the Cisco IOS™ CLI on the Catalyst® 1900 switch and router. </a:t>
            </a:r>
          </a:p>
          <a:p>
            <a:pPr defTabSz="1020763" eaLnBrk="1" hangingPunct="1"/>
            <a:r>
              <a:rPr lang="en-US" b="1" dirty="0" smtClean="0"/>
              <a:t>Timing: </a:t>
            </a:r>
            <a:r>
              <a:rPr lang="en-US" dirty="0" smtClean="0"/>
              <a:t>This chapter should take about 2 hours to present.</a:t>
            </a:r>
          </a:p>
          <a:p>
            <a:pPr defTabSz="1020763" eaLnBrk="1" hangingPunct="1"/>
            <a:r>
              <a:rPr lang="en-US" b="1" dirty="0" smtClean="0"/>
              <a:t>Note:</a:t>
            </a:r>
            <a:r>
              <a:rPr lang="en-US" dirty="0" smtClean="0"/>
              <a:t> The Catalyst 1900 switch only has a subset of the router Cisco IOS commands available.</a:t>
            </a:r>
          </a:p>
          <a:p>
            <a:pPr defTabSz="1020763" eaLnBrk="1" hangingPunct="1"/>
            <a:r>
              <a:rPr lang="en-US" b="1" dirty="0" smtClean="0"/>
              <a:t>Contents: </a:t>
            </a:r>
          </a:p>
          <a:p>
            <a:pPr marL="234950" lvl="1" indent="-120650" defTabSz="1020763" eaLnBrk="1" hangingPunct="1"/>
            <a:r>
              <a:rPr lang="en-US" dirty="0" smtClean="0"/>
              <a:t>Introduction to Cisco IOS. Explain to the student what is IOS?</a:t>
            </a:r>
          </a:p>
          <a:p>
            <a:pPr marL="234950" lvl="1" indent="-120650" defTabSz="1020763" eaLnBrk="1" hangingPunct="1"/>
            <a:r>
              <a:rPr lang="en-US" dirty="0" smtClean="0"/>
              <a:t>Cisco Device startup procedures in general. </a:t>
            </a:r>
          </a:p>
          <a:p>
            <a:pPr marL="234950" lvl="1" indent="-120650" defTabSz="1020763" eaLnBrk="1" hangingPunct="1"/>
            <a:r>
              <a:rPr lang="en-US" dirty="0" smtClean="0"/>
              <a:t>IOS configuration source.</a:t>
            </a:r>
          </a:p>
          <a:p>
            <a:pPr marL="234950" lvl="1" indent="-120650" defTabSz="1020763" eaLnBrk="1" hangingPunct="1"/>
            <a:r>
              <a:rPr lang="en-US" dirty="0" smtClean="0"/>
              <a:t>General introduction to the IOS CLI</a:t>
            </a:r>
            <a:r>
              <a:rPr lang="en-US" b="1" dirty="0" smtClean="0"/>
              <a:t>.</a:t>
            </a:r>
          </a:p>
          <a:p>
            <a:pPr marL="234950" lvl="1" indent="-120650" defTabSz="1020763" eaLnBrk="1" hangingPunct="1"/>
            <a:r>
              <a:rPr lang="en-US" dirty="0" smtClean="0"/>
              <a:t>Cat 1900 switch startup procedures.</a:t>
            </a:r>
          </a:p>
          <a:p>
            <a:pPr marL="234950" lvl="1" indent="-120650" defTabSz="1020763" eaLnBrk="1" hangingPunct="1"/>
            <a:r>
              <a:rPr lang="en-US" dirty="0" smtClean="0"/>
              <a:t>Intro to Cat 1900 CLI. This part covers the basic configuration on the switch, like setting the IP address and hostname. More details about the various Cat 1900 switch configuration commands are explained in Chapter 6 and 7. </a:t>
            </a:r>
          </a:p>
          <a:p>
            <a:pPr marL="234950" lvl="1" indent="-120650" defTabSz="1020763" eaLnBrk="1" hangingPunct="1"/>
            <a:r>
              <a:rPr lang="en-US" dirty="0" smtClean="0"/>
              <a:t>Router startup procedures. More details on the router startup process is discussed in chapter 5. </a:t>
            </a:r>
          </a:p>
          <a:p>
            <a:pPr marL="234950" lvl="1" indent="-120650" defTabSz="1020763" eaLnBrk="1" hangingPunct="1"/>
            <a:r>
              <a:rPr lang="en-US" dirty="0" smtClean="0"/>
              <a:t>Router IOS CLI.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24F5B98D-334E-4BF2-B01B-C916685BA738}" type="slidenum">
              <a:rPr lang="ar-SA"/>
              <a:pPr/>
              <a:t>19</a:t>
            </a:fld>
            <a:endParaRPr lang="en-US"/>
          </a:p>
        </p:txBody>
      </p:sp>
      <p:sp>
        <p:nvSpPr>
          <p:cNvPr id="349187" name="Rectangle 2"/>
          <p:cNvSpPr>
            <a:spLocks noChangeArrowheads="1"/>
          </p:cNvSpPr>
          <p:nvPr/>
        </p:nvSpPr>
        <p:spPr bwMode="auto">
          <a:xfrm>
            <a:off x="3884613" y="-1588"/>
            <a:ext cx="2976562" cy="460376"/>
          </a:xfrm>
          <a:prstGeom prst="rect">
            <a:avLst/>
          </a:prstGeom>
          <a:noFill/>
          <a:ln w="9525">
            <a:noFill/>
            <a:miter lim="800000"/>
            <a:headEnd/>
            <a:tailEnd/>
          </a:ln>
        </p:spPr>
        <p:txBody>
          <a:bodyPr wrap="none" anchor="ctr"/>
          <a:lstStyle/>
          <a:p>
            <a:endParaRPr lang="en-US"/>
          </a:p>
        </p:txBody>
      </p:sp>
      <p:sp>
        <p:nvSpPr>
          <p:cNvPr id="349188"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US"/>
          </a:p>
        </p:txBody>
      </p:sp>
      <p:sp>
        <p:nvSpPr>
          <p:cNvPr id="349189" name="Rectangle 4"/>
          <p:cNvSpPr>
            <a:spLocks noGrp="1" noRot="1" noChangeAspect="1" noChangeArrowheads="1" noTextEdit="1"/>
          </p:cNvSpPr>
          <p:nvPr>
            <p:ph type="sldImg"/>
          </p:nvPr>
        </p:nvSpPr>
        <p:spPr>
          <a:xfrm>
            <a:off x="1243013" y="563563"/>
            <a:ext cx="4384675" cy="3287712"/>
          </a:xfrm>
          <a:ln/>
        </p:spPr>
      </p:sp>
      <p:sp>
        <p:nvSpPr>
          <p:cNvPr id="349190" name="Rectangle 5"/>
          <p:cNvSpPr>
            <a:spLocks noGrp="1" noChangeArrowheads="1"/>
          </p:cNvSpPr>
          <p:nvPr>
            <p:ph type="body" idx="1"/>
          </p:nvPr>
        </p:nvSpPr>
        <p:spPr>
          <a:xfrm>
            <a:off x="858838" y="3997325"/>
            <a:ext cx="5160962" cy="4306888"/>
          </a:xfrm>
          <a:noFill/>
          <a:ln/>
        </p:spPr>
        <p:txBody>
          <a:bodyPr lIns="89724" tIns="44862" rIns="89724" bIns="44862"/>
          <a:lstStyle/>
          <a:p>
            <a:pPr eaLnBrk="1" hangingPunct="1"/>
            <a:r>
              <a:rPr lang="en-US" smtClean="0"/>
              <a:t>Lesson Aim</a:t>
            </a:r>
          </a:p>
          <a:p>
            <a:pPr lvl="1" eaLnBrk="1" hangingPunct="1"/>
            <a:r>
              <a:rPr lang="en-US" smtClean="0"/>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port number is a way to identify a specific process to which an Internet or other network message is to be forwarded when it arrives at a </a:t>
            </a:r>
            <a:r>
              <a:rPr lang="en-US" sz="1200" b="0" i="0" u="sng" kern="1200" dirty="0" smtClean="0">
                <a:solidFill>
                  <a:schemeClr val="tx1"/>
                </a:solidFill>
                <a:latin typeface="+mn-lt"/>
                <a:ea typeface="+mn-ea"/>
                <a:cs typeface="+mn-cs"/>
                <a:hlinkClick r:id="rId3"/>
              </a:rPr>
              <a:t>server</a:t>
            </a:r>
            <a:r>
              <a:rPr lang="en-US" sz="1200" b="0" i="0" kern="1200" dirty="0" smtClean="0">
                <a:solidFill>
                  <a:schemeClr val="tx1"/>
                </a:solidFill>
                <a:latin typeface="+mn-lt"/>
                <a:ea typeface="+mn-ea"/>
                <a:cs typeface="+mn-cs"/>
              </a:rPr>
              <a:t>. For the Transmission Control Protocol and the User Datagram Proto</a:t>
            </a:r>
            <a:endParaRPr lang="en-US" dirty="0"/>
          </a:p>
        </p:txBody>
      </p:sp>
      <p:sp>
        <p:nvSpPr>
          <p:cNvPr id="4" name="Slide Number Placeholder 3"/>
          <p:cNvSpPr>
            <a:spLocks noGrp="1"/>
          </p:cNvSpPr>
          <p:nvPr>
            <p:ph type="sldNum" sz="quarter" idx="10"/>
          </p:nvPr>
        </p:nvSpPr>
        <p:spPr/>
        <p:txBody>
          <a:bodyPr/>
          <a:lstStyle/>
          <a:p>
            <a:fld id="{8BA1C98A-B445-4D03-A63A-266EC2A101AD}"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2FA06708-8798-42BE-8650-848BDA8A2EC6}" type="slidenum">
              <a:rPr lang="ar-SA"/>
              <a:pPr/>
              <a:t>23</a:t>
            </a:fld>
            <a:endParaRPr lang="en-US"/>
          </a:p>
        </p:txBody>
      </p:sp>
      <p:sp>
        <p:nvSpPr>
          <p:cNvPr id="352259" name="Rectangle 2"/>
          <p:cNvSpPr>
            <a:spLocks noGrp="1" noRot="1" noChangeAspect="1" noChangeArrowheads="1" noTextEdit="1"/>
          </p:cNvSpPr>
          <p:nvPr>
            <p:ph type="sldImg"/>
          </p:nvPr>
        </p:nvSpPr>
        <p:spPr>
          <a:xfrm>
            <a:off x="1090613" y="300038"/>
            <a:ext cx="4703762" cy="3527425"/>
          </a:xfrm>
          <a:ln/>
        </p:spPr>
      </p:sp>
      <p:sp>
        <p:nvSpPr>
          <p:cNvPr id="352260" name="Rectangle 3"/>
          <p:cNvSpPr>
            <a:spLocks noGrp="1" noChangeArrowheads="1"/>
          </p:cNvSpPr>
          <p:nvPr>
            <p:ph type="body" idx="1"/>
          </p:nvPr>
        </p:nvSpPr>
        <p:spPr>
          <a:xfrm>
            <a:off x="523875" y="4052888"/>
            <a:ext cx="5835650" cy="4579937"/>
          </a:xfrm>
          <a:solidFill>
            <a:srgbClr val="FFFFFF"/>
          </a:solidFill>
          <a:ln>
            <a:solidFill>
              <a:srgbClr val="000000"/>
            </a:solidFill>
          </a:ln>
        </p:spPr>
        <p:txBody>
          <a:bodyPr/>
          <a:lstStyle/>
          <a:p>
            <a:pPr defTabSz="1020763" eaLnBrk="1" hangingPunct="1"/>
            <a:r>
              <a:rPr lang="en-US" b="1" smtClean="0"/>
              <a:t>Purpose: </a:t>
            </a:r>
            <a:r>
              <a:rPr lang="en-US" smtClean="0"/>
              <a:t>This chapter introduces the Cisco IOS™ CLI on the Catalyst® 1900 switch and router. </a:t>
            </a:r>
          </a:p>
          <a:p>
            <a:pPr defTabSz="1020763" eaLnBrk="1" hangingPunct="1"/>
            <a:r>
              <a:rPr lang="en-US" b="1" smtClean="0"/>
              <a:t>Timing: </a:t>
            </a:r>
            <a:r>
              <a:rPr lang="en-US" smtClean="0"/>
              <a:t>This chapter should take about 2 hours to present.</a:t>
            </a:r>
          </a:p>
          <a:p>
            <a:pPr defTabSz="1020763" eaLnBrk="1" hangingPunct="1"/>
            <a:r>
              <a:rPr lang="en-US" b="1" smtClean="0"/>
              <a:t>Note:</a:t>
            </a:r>
            <a:r>
              <a:rPr lang="en-US" smtClean="0"/>
              <a:t> The Catalyst 1900 switch only has a subset of the router Cisco IOS commands available.</a:t>
            </a:r>
          </a:p>
          <a:p>
            <a:pPr defTabSz="1020763" eaLnBrk="1" hangingPunct="1"/>
            <a:r>
              <a:rPr lang="en-US" b="1" smtClean="0"/>
              <a:t>Contents: </a:t>
            </a:r>
          </a:p>
          <a:p>
            <a:pPr marL="234950" lvl="1" indent="-120650" defTabSz="1020763" eaLnBrk="1" hangingPunct="1"/>
            <a:r>
              <a:rPr lang="en-US" smtClean="0"/>
              <a:t>Introduction to Cisco IOS. Explain to the student what is IOS?</a:t>
            </a:r>
          </a:p>
          <a:p>
            <a:pPr marL="234950" lvl="1" indent="-120650" defTabSz="1020763" eaLnBrk="1" hangingPunct="1"/>
            <a:r>
              <a:rPr lang="en-US" smtClean="0"/>
              <a:t>Cisco Device startup procedures in general. </a:t>
            </a:r>
          </a:p>
          <a:p>
            <a:pPr marL="234950" lvl="1" indent="-120650" defTabSz="1020763" eaLnBrk="1" hangingPunct="1"/>
            <a:r>
              <a:rPr lang="en-US" smtClean="0"/>
              <a:t>IOS configuration source.</a:t>
            </a:r>
          </a:p>
          <a:p>
            <a:pPr marL="234950" lvl="1" indent="-120650" defTabSz="1020763" eaLnBrk="1" hangingPunct="1"/>
            <a:r>
              <a:rPr lang="en-US" smtClean="0"/>
              <a:t>General introduction to the IOS CLI</a:t>
            </a:r>
            <a:r>
              <a:rPr lang="en-US" b="1" smtClean="0"/>
              <a:t>.</a:t>
            </a:r>
          </a:p>
          <a:p>
            <a:pPr marL="234950" lvl="1" indent="-120650" defTabSz="1020763" eaLnBrk="1" hangingPunct="1"/>
            <a:r>
              <a:rPr lang="en-US" smtClean="0"/>
              <a:t>Cat 1900 switch startup procedures.</a:t>
            </a:r>
          </a:p>
          <a:p>
            <a:pPr marL="234950" lvl="1" indent="-120650" defTabSz="1020763" eaLnBrk="1" hangingPunct="1"/>
            <a:r>
              <a:rPr lang="en-US" smtClean="0"/>
              <a:t>Intro to Cat 1900 CLI. This part covers the basic configuration on the switch, like setting the IP address and hostname. More details about the various Cat 1900 switch configuration commands are explained in Chapter 6 and 7. </a:t>
            </a:r>
          </a:p>
          <a:p>
            <a:pPr marL="234950" lvl="1" indent="-120650" defTabSz="1020763" eaLnBrk="1" hangingPunct="1"/>
            <a:r>
              <a:rPr lang="en-US" smtClean="0"/>
              <a:t>Router startup procedures. More details on the router startup process is discussed in chapter 5. </a:t>
            </a:r>
          </a:p>
          <a:p>
            <a:pPr marL="234950" lvl="1" indent="-120650" defTabSz="1020763" eaLnBrk="1" hangingPunct="1"/>
            <a:r>
              <a:rPr lang="en-US" smtClean="0"/>
              <a:t>Router IOS CLI.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56B3ED6C-CCA9-49B1-B767-B8BC6AFE0139}" type="slidenum">
              <a:rPr lang="ar-SA"/>
              <a:pPr/>
              <a:t>24</a:t>
            </a:fld>
            <a:endParaRPr lang="en-US"/>
          </a:p>
        </p:txBody>
      </p:sp>
      <p:sp>
        <p:nvSpPr>
          <p:cNvPr id="353283" name="Rectangle 2"/>
          <p:cNvSpPr>
            <a:spLocks noGrp="1" noRot="1" noChangeAspect="1" noChangeArrowheads="1" noTextEdit="1"/>
          </p:cNvSpPr>
          <p:nvPr>
            <p:ph type="sldImg"/>
          </p:nvPr>
        </p:nvSpPr>
        <p:spPr>
          <a:xfrm>
            <a:off x="1090613" y="300038"/>
            <a:ext cx="4702175" cy="3527425"/>
          </a:xfrm>
          <a:solidFill>
            <a:srgbClr val="FFFFFF"/>
          </a:solidFill>
          <a:ln/>
        </p:spPr>
      </p:sp>
      <p:sp>
        <p:nvSpPr>
          <p:cNvPr id="353284" name="Rectangle 3"/>
          <p:cNvSpPr>
            <a:spLocks noGrp="1" noChangeArrowheads="1"/>
          </p:cNvSpPr>
          <p:nvPr>
            <p:ph type="body" idx="1"/>
          </p:nvPr>
        </p:nvSpPr>
        <p:spPr>
          <a:xfrm>
            <a:off x="523875" y="4052888"/>
            <a:ext cx="5829300" cy="4252912"/>
          </a:xfrm>
          <a:solidFill>
            <a:srgbClr val="FFFFFF"/>
          </a:solidFill>
          <a:ln>
            <a:solidFill>
              <a:srgbClr val="000000"/>
            </a:solidFill>
          </a:ln>
        </p:spPr>
        <p:txBody>
          <a:bodyPr lIns="86488" tIns="43244" rIns="86488" bIns="43244"/>
          <a:lstStyle/>
          <a:p>
            <a:pPr eaLnBrk="1" hangingPunct="1"/>
            <a:r>
              <a:rPr lang="en-US" b="1" smtClean="0"/>
              <a:t>Purpose:</a:t>
            </a:r>
            <a:r>
              <a:rPr lang="en-US" smtClean="0"/>
              <a:t> This figure discusses application-layer protocols. </a:t>
            </a:r>
          </a:p>
          <a:p>
            <a:pPr eaLnBrk="1" hangingPunct="1"/>
            <a:r>
              <a:rPr lang="en-US" b="1" smtClean="0"/>
              <a:t>Emphasize:</a:t>
            </a:r>
            <a:r>
              <a:rPr lang="en-US" smtClean="0"/>
              <a:t> The common network applications today include file transfer, remote login, network management, and e-mail.</a:t>
            </a:r>
          </a:p>
          <a:p>
            <a:pPr eaLnBrk="1" hangingPunct="1"/>
            <a:r>
              <a:rPr lang="en-US" smtClean="0"/>
              <a:t>We focus on TCP/IP in this course for several reasons: </a:t>
            </a:r>
          </a:p>
          <a:p>
            <a:pPr lvl="1" eaLnBrk="1" hangingPunct="1"/>
            <a:r>
              <a:rPr lang="en-US" smtClean="0"/>
              <a:t>TCP/IP is a universally available protocol and you will use it at work. </a:t>
            </a:r>
          </a:p>
          <a:p>
            <a:pPr lvl="1" eaLnBrk="1" hangingPunct="1"/>
            <a:r>
              <a:rPr lang="en-US" smtClean="0"/>
              <a:t>TCP/IP is a useful reference for understanding other protocols, because it includes elements that are representative of other protocols. </a:t>
            </a:r>
          </a:p>
          <a:p>
            <a:pPr lvl="1" eaLnBrk="1" hangingPunct="1"/>
            <a:r>
              <a:rPr lang="en-US" smtClean="0"/>
              <a:t>TCP/IP is important because the router uses it as a configuration tool. The router uses Telnet for remote configuration, TFTP to transfer configuration files and operating system images, and SNMP for network management. 	</a:t>
            </a:r>
          </a:p>
          <a:p>
            <a:pPr eaLnBrk="1" hangingPunct="1"/>
            <a:r>
              <a:rPr lang="en-US" b="1" smtClean="0"/>
              <a:t>Transition:</a:t>
            </a:r>
            <a:r>
              <a:rPr lang="en-US" smtClean="0"/>
              <a:t> The next section moves down the model to discuss the transport layer.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A639DB67-CB98-4A75-BD78-5042B81702BD}" type="slidenum">
              <a:rPr lang="ar-SA"/>
              <a:pPr/>
              <a:t>25</a:t>
            </a:fld>
            <a:endParaRPr lang="en-US"/>
          </a:p>
        </p:txBody>
      </p:sp>
      <p:sp>
        <p:nvSpPr>
          <p:cNvPr id="354307" name="Rectangle 2"/>
          <p:cNvSpPr>
            <a:spLocks noChangeArrowheads="1"/>
          </p:cNvSpPr>
          <p:nvPr/>
        </p:nvSpPr>
        <p:spPr bwMode="auto">
          <a:xfrm>
            <a:off x="3884613" y="-1588"/>
            <a:ext cx="2976562" cy="460376"/>
          </a:xfrm>
          <a:prstGeom prst="rect">
            <a:avLst/>
          </a:prstGeom>
          <a:noFill/>
          <a:ln w="9525">
            <a:noFill/>
            <a:miter lim="800000"/>
            <a:headEnd/>
            <a:tailEnd/>
          </a:ln>
        </p:spPr>
        <p:txBody>
          <a:bodyPr wrap="none" anchor="ctr"/>
          <a:lstStyle/>
          <a:p>
            <a:endParaRPr lang="en-US"/>
          </a:p>
        </p:txBody>
      </p:sp>
      <p:sp>
        <p:nvSpPr>
          <p:cNvPr id="354308"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US"/>
          </a:p>
        </p:txBody>
      </p:sp>
      <p:sp>
        <p:nvSpPr>
          <p:cNvPr id="354309" name="Rectangle 4"/>
          <p:cNvSpPr>
            <a:spLocks noGrp="1" noRot="1" noChangeAspect="1" noChangeArrowheads="1" noTextEdit="1"/>
          </p:cNvSpPr>
          <p:nvPr>
            <p:ph type="sldImg"/>
          </p:nvPr>
        </p:nvSpPr>
        <p:spPr>
          <a:xfrm>
            <a:off x="1243013" y="563563"/>
            <a:ext cx="4384675" cy="3287712"/>
          </a:xfrm>
          <a:solidFill>
            <a:srgbClr val="FFFFFF"/>
          </a:solidFill>
          <a:ln/>
        </p:spPr>
      </p:sp>
      <p:sp>
        <p:nvSpPr>
          <p:cNvPr id="354310" name="Rectangle 5"/>
          <p:cNvSpPr>
            <a:spLocks noGrp="1" noChangeArrowheads="1"/>
          </p:cNvSpPr>
          <p:nvPr>
            <p:ph type="body" idx="1"/>
          </p:nvPr>
        </p:nvSpPr>
        <p:spPr>
          <a:xfrm>
            <a:off x="858838" y="3997325"/>
            <a:ext cx="5160962" cy="4306888"/>
          </a:xfrm>
          <a:solidFill>
            <a:srgbClr val="FFFFFF"/>
          </a:solidFill>
          <a:ln>
            <a:solidFill>
              <a:srgbClr val="000000"/>
            </a:solidFill>
          </a:ln>
        </p:spPr>
        <p:txBody>
          <a:bodyPr lIns="89724" tIns="44862" rIns="89724" bIns="44862"/>
          <a:lstStyle/>
          <a:p>
            <a:pPr eaLnBrk="1" hangingPunct="1"/>
            <a:r>
              <a:rPr lang="en-US" smtClean="0"/>
              <a:t>Lesson Aim</a:t>
            </a:r>
          </a:p>
          <a:p>
            <a:pPr lvl="1" eaLnBrk="1" hangingPunct="1"/>
            <a:r>
              <a:rPr lang="en-US" smtClean="0"/>
              <a:t>&lt;Enter lesson aim here.&gt;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system for connecting a number of computer systems to form a local area network,</a:t>
            </a:r>
          </a:p>
          <a:p>
            <a:r>
              <a:rPr lang="en-US" sz="1200" b="0" i="0" kern="1200" dirty="0" smtClean="0">
                <a:solidFill>
                  <a:schemeClr val="tx1"/>
                </a:solidFill>
                <a:latin typeface="+mn-lt"/>
                <a:ea typeface="+mn-ea"/>
                <a:cs typeface="+mn-cs"/>
              </a:rPr>
              <a:t> with protocols to control the passing of information and to avoid simultaneous transmission by two or more systems.</a:t>
            </a:r>
            <a:endParaRPr lang="en-US" dirty="0"/>
          </a:p>
        </p:txBody>
      </p:sp>
      <p:sp>
        <p:nvSpPr>
          <p:cNvPr id="4" name="Slide Number Placeholder 3"/>
          <p:cNvSpPr>
            <a:spLocks noGrp="1"/>
          </p:cNvSpPr>
          <p:nvPr>
            <p:ph type="sldNum" sz="quarter" idx="10"/>
          </p:nvPr>
        </p:nvSpPr>
        <p:spPr/>
        <p:txBody>
          <a:bodyPr/>
          <a:lstStyle/>
          <a:p>
            <a:fld id="{8BA1C98A-B445-4D03-A63A-266EC2A101A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82AC6636-3F5C-46AF-A6F0-D0FAD5B03E1D}" type="slidenum">
              <a:rPr lang="ar-SA"/>
              <a:pPr/>
              <a:t>7</a:t>
            </a:fld>
            <a:endParaRPr lang="en-US"/>
          </a:p>
        </p:txBody>
      </p:sp>
      <p:sp>
        <p:nvSpPr>
          <p:cNvPr id="339971" name="Rectangle 2"/>
          <p:cNvSpPr>
            <a:spLocks noGrp="1" noRot="1" noChangeAspect="1" noChangeArrowheads="1" noTextEdit="1"/>
          </p:cNvSpPr>
          <p:nvPr>
            <p:ph type="sldImg"/>
          </p:nvPr>
        </p:nvSpPr>
        <p:spPr>
          <a:xfrm>
            <a:off x="1090613" y="300038"/>
            <a:ext cx="4702175" cy="3527425"/>
          </a:xfrm>
          <a:ln/>
        </p:spPr>
      </p:sp>
      <p:sp>
        <p:nvSpPr>
          <p:cNvPr id="339972" name="Rectangle 3"/>
          <p:cNvSpPr>
            <a:spLocks noGrp="1" noChangeArrowheads="1"/>
          </p:cNvSpPr>
          <p:nvPr>
            <p:ph type="body" idx="1"/>
          </p:nvPr>
        </p:nvSpPr>
        <p:spPr>
          <a:xfrm>
            <a:off x="519113" y="4051300"/>
            <a:ext cx="5834062" cy="4575175"/>
          </a:xfrm>
          <a:solidFill>
            <a:srgbClr val="FFFFFF"/>
          </a:solidFill>
          <a:ln>
            <a:solidFill>
              <a:srgbClr val="000000"/>
            </a:solidFill>
          </a:ln>
        </p:spPr>
        <p:txBody>
          <a:bodyPr/>
          <a:lstStyle/>
          <a:p>
            <a:pPr defTabSz="1020763" eaLnBrk="1" hangingPunct="1"/>
            <a:r>
              <a:rPr lang="en-US" b="1" dirty="0" smtClean="0"/>
              <a:t>Emphasize: </a:t>
            </a:r>
            <a:r>
              <a:rPr lang="en-US" dirty="0" smtClean="0"/>
              <a:t>The next few slides discuss the basic function of a bridge/switch:</a:t>
            </a:r>
          </a:p>
          <a:p>
            <a:pPr defTabSz="1020763" eaLnBrk="1" hangingPunct="1"/>
            <a:r>
              <a:rPr lang="en-US" dirty="0" smtClean="0"/>
              <a:t>1. How it learns the location of the hosts by reading the source MAC address of incoming frames.</a:t>
            </a:r>
          </a:p>
          <a:p>
            <a:pPr defTabSz="1020763" eaLnBrk="1" hangingPunct="1"/>
            <a:r>
              <a:rPr lang="en-US" dirty="0" smtClean="0"/>
              <a:t>2. How it makes forwarding/filtering decisions.</a:t>
            </a:r>
          </a:p>
          <a:p>
            <a:pPr defTabSz="1020763" eaLnBrk="1" hangingPunct="1"/>
            <a:r>
              <a:rPr lang="en-US" dirty="0" smtClean="0"/>
              <a:t>There are three conditions in which a switch will flood a frame out on all ports except to the port on which the frame came in, as follows:</a:t>
            </a:r>
          </a:p>
          <a:p>
            <a:pPr marL="234950" lvl="1" indent="-120650" defTabSz="1020763" eaLnBrk="1" hangingPunct="1"/>
            <a:r>
              <a:rPr lang="en-US" dirty="0" smtClean="0"/>
              <a:t>Unknown </a:t>
            </a:r>
            <a:r>
              <a:rPr lang="en-US" dirty="0" err="1" smtClean="0"/>
              <a:t>unicast</a:t>
            </a:r>
            <a:r>
              <a:rPr lang="en-US" dirty="0" smtClean="0"/>
              <a:t> address</a:t>
            </a:r>
          </a:p>
          <a:p>
            <a:pPr marL="234950" lvl="1" indent="-120650" defTabSz="1020763" eaLnBrk="1" hangingPunct="1"/>
            <a:r>
              <a:rPr lang="en-US" dirty="0" smtClean="0"/>
              <a:t>Broadcast frame</a:t>
            </a:r>
          </a:p>
          <a:p>
            <a:pPr marL="234950" lvl="1" indent="-120650" defTabSz="1020763" eaLnBrk="1" hangingPunct="1"/>
            <a:r>
              <a:rPr lang="en-US" dirty="0" smtClean="0"/>
              <a:t>Multicast frame</a:t>
            </a:r>
          </a:p>
          <a:p>
            <a:pPr defTabSz="1020763" eaLnBrk="1" hangingPunct="1"/>
            <a:r>
              <a:rPr lang="en-US" dirty="0" smtClean="0"/>
              <a:t>3. How STP is used to avoid loops in a switched/bridged network.  </a:t>
            </a:r>
          </a:p>
          <a:p>
            <a:pPr defTabSz="1020763"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82C7D27B-F80A-4FBD-8274-108DB272093D}" type="slidenum">
              <a:rPr lang="ar-SA"/>
              <a:pPr/>
              <a:t>8</a:t>
            </a:fld>
            <a:endParaRPr lang="en-US"/>
          </a:p>
        </p:txBody>
      </p:sp>
      <p:sp>
        <p:nvSpPr>
          <p:cNvPr id="340995" name="Rectangle 2"/>
          <p:cNvSpPr>
            <a:spLocks noGrp="1" noRot="1" noChangeAspect="1" noChangeArrowheads="1" noTextEdit="1"/>
          </p:cNvSpPr>
          <p:nvPr>
            <p:ph type="sldImg"/>
          </p:nvPr>
        </p:nvSpPr>
        <p:spPr>
          <a:xfrm>
            <a:off x="1090613" y="300038"/>
            <a:ext cx="4702175" cy="3527425"/>
          </a:xfrm>
          <a:ln/>
        </p:spPr>
      </p:sp>
      <p:sp>
        <p:nvSpPr>
          <p:cNvPr id="340996" name="Rectangle 3"/>
          <p:cNvSpPr>
            <a:spLocks noGrp="1" noChangeArrowheads="1"/>
          </p:cNvSpPr>
          <p:nvPr>
            <p:ph type="body" idx="1"/>
          </p:nvPr>
        </p:nvSpPr>
        <p:spPr>
          <a:xfrm>
            <a:off x="519113" y="4051300"/>
            <a:ext cx="5834062" cy="4575175"/>
          </a:xfrm>
          <a:solidFill>
            <a:srgbClr val="FFFFFF"/>
          </a:solidFill>
          <a:ln>
            <a:solidFill>
              <a:srgbClr val="000000"/>
            </a:solidFill>
          </a:ln>
        </p:spPr>
        <p:txBody>
          <a:bodyPr/>
          <a:lstStyle/>
          <a:p>
            <a:pPr defTabSz="1020763" eaLnBrk="1" hangingPunct="1"/>
            <a:endParaRPr lang="en-US"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32618B55-769D-442F-9921-B1B03E35E6CA}" type="slidenum">
              <a:rPr lang="ar-SA"/>
              <a:pPr/>
              <a:t>9</a:t>
            </a:fld>
            <a:endParaRPr lang="en-US"/>
          </a:p>
        </p:txBody>
      </p:sp>
      <p:sp>
        <p:nvSpPr>
          <p:cNvPr id="342019" name="Rectangle 2"/>
          <p:cNvSpPr>
            <a:spLocks noGrp="1" noRot="1" noChangeAspect="1" noChangeArrowheads="1" noTextEdit="1"/>
          </p:cNvSpPr>
          <p:nvPr>
            <p:ph type="sldImg"/>
          </p:nvPr>
        </p:nvSpPr>
        <p:spPr>
          <a:xfrm>
            <a:off x="1090613" y="300038"/>
            <a:ext cx="4702175" cy="3527425"/>
          </a:xfrm>
          <a:ln/>
        </p:spPr>
      </p:sp>
      <p:sp>
        <p:nvSpPr>
          <p:cNvPr id="342020" name="Rectangle 3"/>
          <p:cNvSpPr>
            <a:spLocks noGrp="1" noChangeArrowheads="1"/>
          </p:cNvSpPr>
          <p:nvPr>
            <p:ph type="body" idx="1"/>
          </p:nvPr>
        </p:nvSpPr>
        <p:spPr>
          <a:xfrm>
            <a:off x="519113" y="4051300"/>
            <a:ext cx="5834062" cy="4575175"/>
          </a:xfrm>
          <a:solidFill>
            <a:srgbClr val="FFFFFF"/>
          </a:solidFill>
          <a:ln>
            <a:solidFill>
              <a:srgbClr val="000000"/>
            </a:solidFill>
          </a:ln>
        </p:spPr>
        <p:txBody>
          <a:bodyPr/>
          <a:lstStyle/>
          <a:p>
            <a:pPr defTabSz="1020763" eaLnBrk="1" hangingPunct="1"/>
            <a:endParaRPr lang="en-US" b="1"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7063D62F-0A2B-466F-B6C3-87B85EEFDCFF}" type="slidenum">
              <a:rPr lang="ar-SA"/>
              <a:pPr/>
              <a:t>10</a:t>
            </a:fld>
            <a:endParaRPr lang="en-US"/>
          </a:p>
        </p:txBody>
      </p:sp>
      <p:sp>
        <p:nvSpPr>
          <p:cNvPr id="344067" name="Rectangle 2"/>
          <p:cNvSpPr>
            <a:spLocks noGrp="1" noRot="1" noChangeAspect="1" noChangeArrowheads="1" noTextEdit="1"/>
          </p:cNvSpPr>
          <p:nvPr>
            <p:ph type="sldImg"/>
          </p:nvPr>
        </p:nvSpPr>
        <p:spPr>
          <a:xfrm>
            <a:off x="1090613" y="300038"/>
            <a:ext cx="4702175" cy="3527425"/>
          </a:xfrm>
          <a:ln/>
        </p:spPr>
      </p:sp>
      <p:sp>
        <p:nvSpPr>
          <p:cNvPr id="344068" name="Rectangle 3"/>
          <p:cNvSpPr>
            <a:spLocks noGrp="1" noChangeArrowheads="1"/>
          </p:cNvSpPr>
          <p:nvPr>
            <p:ph type="body" idx="1"/>
          </p:nvPr>
        </p:nvSpPr>
        <p:spPr>
          <a:xfrm>
            <a:off x="519113" y="4051300"/>
            <a:ext cx="5834062" cy="4575175"/>
          </a:xfrm>
          <a:solidFill>
            <a:srgbClr val="FFFFFF"/>
          </a:solidFill>
          <a:ln>
            <a:solidFill>
              <a:srgbClr val="000000"/>
            </a:solidFill>
          </a:ln>
        </p:spPr>
        <p:txBody>
          <a:bodyPr/>
          <a:lstStyle/>
          <a:p>
            <a:pPr defTabSz="1020763" eaLnBrk="1" hangingPunct="1"/>
            <a:r>
              <a:rPr lang="en-US" b="1" smtClean="0"/>
              <a:t>Layer 3 of 3</a:t>
            </a:r>
          </a:p>
          <a:p>
            <a:pPr defTabSz="1020763" eaLnBrk="1" hangingPunct="1"/>
            <a:r>
              <a:rPr lang="en-US" b="1" smtClean="0"/>
              <a:t>Note: </a:t>
            </a:r>
            <a:r>
              <a:rPr lang="en-US" smtClean="0"/>
              <a:t>64 bytes is the minimum Ethernet frame size. </a:t>
            </a:r>
          </a:p>
          <a:p>
            <a:pPr defTabSz="1020763" eaLnBrk="1" hangingPunct="1"/>
            <a:r>
              <a:rPr lang="en-US" smtClean="0"/>
              <a:t>The command to switch the mode on the 1900 is:</a:t>
            </a:r>
          </a:p>
          <a:p>
            <a:pPr defTabSz="1020763" eaLnBrk="1" hangingPunct="1"/>
            <a:r>
              <a:rPr lang="en-US" smtClean="0">
                <a:latin typeface="Courier New" pitchFamily="49" charset="0"/>
              </a:rPr>
              <a:t>wg_sw_a(config)#</a:t>
            </a:r>
            <a:r>
              <a:rPr lang="en-US" b="1" smtClean="0">
                <a:latin typeface="Courier New" pitchFamily="49" charset="0"/>
              </a:rPr>
              <a:t>switching-mode</a:t>
            </a:r>
            <a:r>
              <a:rPr lang="en-US" smtClean="0">
                <a:latin typeface="Courier New" pitchFamily="49" charset="0"/>
              </a:rPr>
              <a:t> ?</a:t>
            </a:r>
          </a:p>
          <a:p>
            <a:pPr defTabSz="1020763" eaLnBrk="1" hangingPunct="1"/>
            <a:r>
              <a:rPr lang="en-US" smtClean="0">
                <a:latin typeface="Courier New" pitchFamily="49" charset="0"/>
              </a:rPr>
              <a:t>  fragment-free     	 Fragment Free mode</a:t>
            </a:r>
          </a:p>
          <a:p>
            <a:pPr defTabSz="1020763" eaLnBrk="1" hangingPunct="1"/>
            <a:r>
              <a:rPr lang="en-US" smtClean="0">
                <a:latin typeface="Courier New" pitchFamily="49" charset="0"/>
              </a:rPr>
              <a:t>  store-and-forward  	Store-and-Forward mode</a:t>
            </a:r>
            <a:endParaRPr lang="en-US" smtClean="0"/>
          </a:p>
          <a:p>
            <a:pPr defTabSz="1020763"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649F78E2-5F54-49DF-BAA7-70375AB31B4D}" type="slidenum">
              <a:rPr lang="ar-SA"/>
              <a:pPr/>
              <a:t>14</a:t>
            </a:fld>
            <a:endParaRPr lang="en-US"/>
          </a:p>
        </p:txBody>
      </p:sp>
      <p:sp>
        <p:nvSpPr>
          <p:cNvPr id="346115" name="Rectangle 2"/>
          <p:cNvSpPr>
            <a:spLocks noChangeArrowheads="1"/>
          </p:cNvSpPr>
          <p:nvPr/>
        </p:nvSpPr>
        <p:spPr bwMode="auto">
          <a:xfrm>
            <a:off x="3884613" y="-1588"/>
            <a:ext cx="2976562" cy="460376"/>
          </a:xfrm>
          <a:prstGeom prst="rect">
            <a:avLst/>
          </a:prstGeom>
          <a:noFill/>
          <a:ln w="9525">
            <a:noFill/>
            <a:miter lim="800000"/>
            <a:headEnd/>
            <a:tailEnd/>
          </a:ln>
        </p:spPr>
        <p:txBody>
          <a:bodyPr wrap="none" anchor="ctr"/>
          <a:lstStyle/>
          <a:p>
            <a:endParaRPr lang="en-US"/>
          </a:p>
        </p:txBody>
      </p:sp>
      <p:sp>
        <p:nvSpPr>
          <p:cNvPr id="346116"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US"/>
          </a:p>
        </p:txBody>
      </p:sp>
      <p:sp>
        <p:nvSpPr>
          <p:cNvPr id="346117" name="Rectangle 4"/>
          <p:cNvSpPr>
            <a:spLocks noGrp="1" noRot="1" noChangeAspect="1" noChangeArrowheads="1" noTextEdit="1"/>
          </p:cNvSpPr>
          <p:nvPr>
            <p:ph type="sldImg"/>
          </p:nvPr>
        </p:nvSpPr>
        <p:spPr>
          <a:xfrm>
            <a:off x="1243013" y="563563"/>
            <a:ext cx="4384675" cy="3287712"/>
          </a:xfrm>
          <a:solidFill>
            <a:srgbClr val="FFFFFF"/>
          </a:solidFill>
          <a:ln/>
        </p:spPr>
      </p:sp>
      <p:sp>
        <p:nvSpPr>
          <p:cNvPr id="346118" name="Rectangle 5"/>
          <p:cNvSpPr>
            <a:spLocks noGrp="1" noChangeArrowheads="1"/>
          </p:cNvSpPr>
          <p:nvPr>
            <p:ph type="body" idx="1"/>
          </p:nvPr>
        </p:nvSpPr>
        <p:spPr>
          <a:xfrm>
            <a:off x="858838" y="3997325"/>
            <a:ext cx="5160962" cy="4306888"/>
          </a:xfrm>
          <a:solidFill>
            <a:srgbClr val="FFFFFF"/>
          </a:solidFill>
          <a:ln>
            <a:solidFill>
              <a:srgbClr val="000000"/>
            </a:solidFill>
          </a:ln>
        </p:spPr>
        <p:txBody>
          <a:bodyPr lIns="89724" tIns="44862" rIns="89724" bIns="44862"/>
          <a:lstStyle/>
          <a:p>
            <a:pPr eaLnBrk="1" hangingPunct="1"/>
            <a:r>
              <a:rPr lang="en-US" smtClean="0"/>
              <a:t>Lesson Aim</a:t>
            </a:r>
          </a:p>
          <a:p>
            <a:pPr lvl="1" eaLnBrk="1" hangingPunct="1"/>
            <a:r>
              <a:rPr lang="en-US" smtClean="0"/>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91CC7876-4284-4CD4-B47D-5786D5FAE8DF}" type="slidenum">
              <a:rPr lang="ar-SA"/>
              <a:pPr/>
              <a:t>16</a:t>
            </a:fld>
            <a:endParaRPr lang="en-US"/>
          </a:p>
        </p:txBody>
      </p:sp>
      <p:sp>
        <p:nvSpPr>
          <p:cNvPr id="347139" name="Rectangle 2"/>
          <p:cNvSpPr>
            <a:spLocks noChangeArrowheads="1"/>
          </p:cNvSpPr>
          <p:nvPr/>
        </p:nvSpPr>
        <p:spPr bwMode="auto">
          <a:xfrm>
            <a:off x="3884613" y="-1588"/>
            <a:ext cx="2976562" cy="460376"/>
          </a:xfrm>
          <a:prstGeom prst="rect">
            <a:avLst/>
          </a:prstGeom>
          <a:noFill/>
          <a:ln w="9525">
            <a:noFill/>
            <a:miter lim="800000"/>
            <a:headEnd/>
            <a:tailEnd/>
          </a:ln>
        </p:spPr>
        <p:txBody>
          <a:bodyPr wrap="none" anchor="ctr"/>
          <a:lstStyle/>
          <a:p>
            <a:endParaRPr lang="en-US"/>
          </a:p>
        </p:txBody>
      </p:sp>
      <p:sp>
        <p:nvSpPr>
          <p:cNvPr id="347140"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US"/>
          </a:p>
        </p:txBody>
      </p:sp>
      <p:sp>
        <p:nvSpPr>
          <p:cNvPr id="347141" name="Rectangle 4"/>
          <p:cNvSpPr>
            <a:spLocks noGrp="1" noRot="1" noChangeAspect="1" noChangeArrowheads="1" noTextEdit="1"/>
          </p:cNvSpPr>
          <p:nvPr>
            <p:ph type="sldImg"/>
          </p:nvPr>
        </p:nvSpPr>
        <p:spPr>
          <a:xfrm>
            <a:off x="1243013" y="563563"/>
            <a:ext cx="4384675" cy="3287712"/>
          </a:xfrm>
          <a:solidFill>
            <a:srgbClr val="FFFFFF"/>
          </a:solidFill>
          <a:ln/>
        </p:spPr>
      </p:sp>
      <p:sp>
        <p:nvSpPr>
          <p:cNvPr id="347142" name="Rectangle 5"/>
          <p:cNvSpPr>
            <a:spLocks noGrp="1" noChangeArrowheads="1"/>
          </p:cNvSpPr>
          <p:nvPr>
            <p:ph type="body" idx="1"/>
          </p:nvPr>
        </p:nvSpPr>
        <p:spPr>
          <a:xfrm>
            <a:off x="858838" y="3997325"/>
            <a:ext cx="5160962" cy="4306888"/>
          </a:xfrm>
          <a:solidFill>
            <a:srgbClr val="FFFFFF"/>
          </a:solidFill>
          <a:ln>
            <a:solidFill>
              <a:srgbClr val="000000"/>
            </a:solidFill>
          </a:ln>
        </p:spPr>
        <p:txBody>
          <a:bodyPr lIns="89724" tIns="44862" rIns="89724" bIns="44862"/>
          <a:lstStyle/>
          <a:p>
            <a:pPr eaLnBrk="1" hangingPunct="1"/>
            <a:r>
              <a:rPr lang="en-US" smtClean="0"/>
              <a:t>Lesson Aim</a:t>
            </a:r>
          </a:p>
          <a:p>
            <a:pPr lvl="1" eaLnBrk="1" hangingPunct="1"/>
            <a:r>
              <a:rPr lang="en-US" smtClean="0"/>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6A183D8E-030B-46A2-B8D9-39D1DFA55C7D}" type="slidenum">
              <a:rPr lang="ar-SA"/>
              <a:pPr/>
              <a:t>17</a:t>
            </a:fld>
            <a:endParaRPr lang="en-US"/>
          </a:p>
        </p:txBody>
      </p:sp>
      <p:sp>
        <p:nvSpPr>
          <p:cNvPr id="348163" name="Rectangle 2"/>
          <p:cNvSpPr>
            <a:spLocks noGrp="1" noRot="1" noChangeAspect="1" noChangeArrowheads="1" noTextEdit="1"/>
          </p:cNvSpPr>
          <p:nvPr>
            <p:ph type="sldImg"/>
          </p:nvPr>
        </p:nvSpPr>
        <p:spPr>
          <a:xfrm>
            <a:off x="1090613" y="300038"/>
            <a:ext cx="4703762" cy="3527425"/>
          </a:xfrm>
          <a:ln/>
        </p:spPr>
      </p:sp>
      <p:sp>
        <p:nvSpPr>
          <p:cNvPr id="348164" name="Rectangle 3"/>
          <p:cNvSpPr>
            <a:spLocks noGrp="1" noChangeArrowheads="1"/>
          </p:cNvSpPr>
          <p:nvPr>
            <p:ph type="body" idx="1"/>
          </p:nvPr>
        </p:nvSpPr>
        <p:spPr>
          <a:xfrm>
            <a:off x="523875" y="4052888"/>
            <a:ext cx="5835650" cy="4579937"/>
          </a:xfrm>
          <a:solidFill>
            <a:srgbClr val="FFFFFF"/>
          </a:solidFill>
          <a:ln>
            <a:solidFill>
              <a:srgbClr val="000000"/>
            </a:solidFill>
          </a:ln>
        </p:spPr>
        <p:txBody>
          <a:bodyPr/>
          <a:lstStyle/>
          <a:p>
            <a:pPr defTabSz="1020763" eaLnBrk="1" hangingPunct="1"/>
            <a:r>
              <a:rPr lang="en-US" b="1" smtClean="0"/>
              <a:t>Purpose: </a:t>
            </a:r>
            <a:r>
              <a:rPr lang="en-US" smtClean="0"/>
              <a:t>This chapter introduces the Cisco IOS™ CLI on the Catalyst® 1900 switch and router. </a:t>
            </a:r>
          </a:p>
          <a:p>
            <a:pPr defTabSz="1020763" eaLnBrk="1" hangingPunct="1"/>
            <a:r>
              <a:rPr lang="en-US" b="1" smtClean="0"/>
              <a:t>Timing: </a:t>
            </a:r>
            <a:r>
              <a:rPr lang="en-US" smtClean="0"/>
              <a:t>This chapter should take about 2 hours to present.</a:t>
            </a:r>
          </a:p>
          <a:p>
            <a:pPr defTabSz="1020763" eaLnBrk="1" hangingPunct="1"/>
            <a:r>
              <a:rPr lang="en-US" b="1" smtClean="0"/>
              <a:t>Note:</a:t>
            </a:r>
            <a:r>
              <a:rPr lang="en-US" smtClean="0"/>
              <a:t> The Catalyst 1900 switch only has a subset of the router Cisco IOS commands available.</a:t>
            </a:r>
          </a:p>
          <a:p>
            <a:pPr defTabSz="1020763" eaLnBrk="1" hangingPunct="1"/>
            <a:r>
              <a:rPr lang="en-US" b="1" smtClean="0"/>
              <a:t>Contents: </a:t>
            </a:r>
          </a:p>
          <a:p>
            <a:pPr marL="234950" lvl="1" indent="-120650" defTabSz="1020763" eaLnBrk="1" hangingPunct="1"/>
            <a:r>
              <a:rPr lang="en-US" smtClean="0"/>
              <a:t>Introduction to Cisco IOS. Explain to the student what is IOS?</a:t>
            </a:r>
          </a:p>
          <a:p>
            <a:pPr marL="234950" lvl="1" indent="-120650" defTabSz="1020763" eaLnBrk="1" hangingPunct="1"/>
            <a:r>
              <a:rPr lang="en-US" smtClean="0"/>
              <a:t>Cisco Device startup procedures in general. </a:t>
            </a:r>
          </a:p>
          <a:p>
            <a:pPr marL="234950" lvl="1" indent="-120650" defTabSz="1020763" eaLnBrk="1" hangingPunct="1"/>
            <a:r>
              <a:rPr lang="en-US" smtClean="0"/>
              <a:t>IOS configuration source.</a:t>
            </a:r>
          </a:p>
          <a:p>
            <a:pPr marL="234950" lvl="1" indent="-120650" defTabSz="1020763" eaLnBrk="1" hangingPunct="1"/>
            <a:r>
              <a:rPr lang="en-US" smtClean="0"/>
              <a:t>General introduction to the IOS CLI</a:t>
            </a:r>
            <a:r>
              <a:rPr lang="en-US" b="1" smtClean="0"/>
              <a:t>.</a:t>
            </a:r>
          </a:p>
          <a:p>
            <a:pPr marL="234950" lvl="1" indent="-120650" defTabSz="1020763" eaLnBrk="1" hangingPunct="1"/>
            <a:r>
              <a:rPr lang="en-US" smtClean="0"/>
              <a:t>Cat 1900 switch startup procedures.</a:t>
            </a:r>
          </a:p>
          <a:p>
            <a:pPr marL="234950" lvl="1" indent="-120650" defTabSz="1020763" eaLnBrk="1" hangingPunct="1"/>
            <a:r>
              <a:rPr lang="en-US" smtClean="0"/>
              <a:t>Intro to Cat 1900 CLI. This part covers the basic configuration on the switch, like setting the IP address and hostname. More details about the various Cat 1900 switch configuration commands are explained in Chapter 6 and 7. </a:t>
            </a:r>
          </a:p>
          <a:p>
            <a:pPr marL="234950" lvl="1" indent="-120650" defTabSz="1020763" eaLnBrk="1" hangingPunct="1"/>
            <a:r>
              <a:rPr lang="en-US" smtClean="0"/>
              <a:t>Router startup procedures. More details on the router startup process is discussed in chapter 5. </a:t>
            </a:r>
          </a:p>
          <a:p>
            <a:pPr marL="234950" lvl="1" indent="-120650" defTabSz="1020763" eaLnBrk="1" hangingPunct="1"/>
            <a:r>
              <a:rPr lang="en-US" smtClean="0"/>
              <a:t>Router IOS CLI.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270201-B467-44DF-A93C-74CCE1554BF6}"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p:spPr>
        <p:txBody>
          <a:bodyPr/>
          <a:lstStyle/>
          <a:p>
            <a:fld id="{895607F1-4DE3-4037-8E88-53B69C0DC76A}" type="slidenum">
              <a:rPr lang="ar-SA"/>
              <a:pPr/>
              <a:t>1</a:t>
            </a:fld>
            <a:endParaRPr lang="en-US"/>
          </a:p>
        </p:txBody>
      </p:sp>
      <p:pic>
        <p:nvPicPr>
          <p:cNvPr id="52227" name="Picture 2" descr="option_W_quote"/>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2228" name="Rectangle 3"/>
          <p:cNvSpPr>
            <a:spLocks noChangeArrowheads="1"/>
          </p:cNvSpPr>
          <p:nvPr/>
        </p:nvSpPr>
        <p:spPr bwMode="auto">
          <a:xfrm>
            <a:off x="8651875" y="6634163"/>
            <a:ext cx="263525" cy="188912"/>
          </a:xfrm>
          <a:prstGeom prst="rect">
            <a:avLst/>
          </a:prstGeom>
          <a:noFill/>
          <a:ln w="9525">
            <a:noFill/>
            <a:miter lim="800000"/>
            <a:headEnd/>
            <a:tailEnd/>
          </a:ln>
        </p:spPr>
        <p:txBody>
          <a:bodyPr wrap="none" lIns="82073" tIns="41036" rIns="82073" bIns="41036">
            <a:spAutoFit/>
          </a:bodyPr>
          <a:lstStyle/>
          <a:p>
            <a:pPr defTabSz="812800" rtl="0" eaLnBrk="0" hangingPunct="0"/>
            <a:fld id="{FE55C99F-043D-40EF-B005-C93AA6D9D03F}" type="slidenum">
              <a:rPr lang="ar-SA" sz="700" b="1"/>
              <a:pPr defTabSz="812800" rtl="0" eaLnBrk="0" hangingPunct="0"/>
              <a:t>1</a:t>
            </a:fld>
            <a:endParaRPr lang="en-US" sz="700" b="1"/>
          </a:p>
        </p:txBody>
      </p:sp>
      <p:sp>
        <p:nvSpPr>
          <p:cNvPr id="52229" name="Rectangle 4"/>
          <p:cNvSpPr>
            <a:spLocks noChangeArrowheads="1"/>
          </p:cNvSpPr>
          <p:nvPr/>
        </p:nvSpPr>
        <p:spPr bwMode="auto">
          <a:xfrm>
            <a:off x="685800" y="2438400"/>
            <a:ext cx="7799388" cy="1114425"/>
          </a:xfrm>
          <a:prstGeom prst="rect">
            <a:avLst/>
          </a:prstGeom>
          <a:noFill/>
          <a:ln w="9525">
            <a:noFill/>
            <a:miter lim="800000"/>
            <a:headEnd/>
            <a:tailEnd/>
          </a:ln>
        </p:spPr>
        <p:txBody>
          <a:bodyPr lIns="82124" tIns="41061" rIns="82124" bIns="41061" anchor="ctr"/>
          <a:lstStyle/>
          <a:p>
            <a:pPr algn="ctr" defTabSz="814388" rtl="0" eaLnBrk="0" hangingPunct="0"/>
            <a:endParaRPr lang="en-US" sz="4000" b="1" u="sng"/>
          </a:p>
          <a:p>
            <a:pPr algn="ctr" defTabSz="814388" rtl="0" eaLnBrk="0" hangingPunct="0"/>
            <a:r>
              <a:rPr lang="en-US" sz="4000" b="1" u="sng"/>
              <a:t>The Data-Link Layer</a:t>
            </a:r>
          </a:p>
        </p:txBody>
      </p:sp>
      <p:sp>
        <p:nvSpPr>
          <p:cNvPr id="52230" name="Rectangle 5"/>
          <p:cNvSpPr>
            <a:spLocks noChangeArrowheads="1"/>
          </p:cNvSpPr>
          <p:nvPr/>
        </p:nvSpPr>
        <p:spPr bwMode="auto">
          <a:xfrm>
            <a:off x="396875" y="4800600"/>
            <a:ext cx="8340725" cy="1798638"/>
          </a:xfrm>
          <a:prstGeom prst="rect">
            <a:avLst/>
          </a:prstGeom>
          <a:noFill/>
          <a:ln w="9525">
            <a:noFill/>
            <a:miter lim="800000"/>
            <a:headEnd/>
            <a:tailEnd/>
          </a:ln>
        </p:spPr>
        <p:txBody>
          <a:bodyPr lIns="82124" tIns="41061" rIns="82124" bIns="41061"/>
          <a:lstStyle/>
          <a:p>
            <a:pPr algn="ctr" defTabSz="814388" rtl="0" eaLnBrk="0" hangingPunct="0">
              <a:lnSpc>
                <a:spcPct val="90000"/>
              </a:lnSpc>
              <a:spcBef>
                <a:spcPct val="35000"/>
              </a:spcBef>
              <a:buClr>
                <a:schemeClr val="folHlink"/>
              </a:buClr>
              <a:buSzPct val="100000"/>
              <a:buFont typeface="Arial" charset="0"/>
              <a:buNone/>
            </a:pPr>
            <a:endParaRPr lang="en-US" sz="2000" b="1"/>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p:spPr>
        <p:txBody>
          <a:bodyPr/>
          <a:lstStyle/>
          <a:p>
            <a:fld id="{B805A4E8-789E-43D4-B32C-F376CACAEEDC}" type="slidenum">
              <a:rPr lang="ar-SA"/>
              <a:pPr/>
              <a:t>10</a:t>
            </a:fld>
            <a:endParaRPr lang="en-US"/>
          </a:p>
        </p:txBody>
      </p:sp>
      <p:sp>
        <p:nvSpPr>
          <p:cNvPr id="61443" name="Rectangle 2"/>
          <p:cNvSpPr>
            <a:spLocks noChangeArrowheads="1"/>
          </p:cNvSpPr>
          <p:nvPr/>
        </p:nvSpPr>
        <p:spPr bwMode="auto">
          <a:xfrm>
            <a:off x="4876800" y="1476375"/>
            <a:ext cx="4037013" cy="4191000"/>
          </a:xfrm>
          <a:prstGeom prst="rect">
            <a:avLst/>
          </a:prstGeom>
          <a:noFill/>
          <a:ln w="9525">
            <a:noFill/>
            <a:miter lim="800000"/>
            <a:headEnd/>
            <a:tailEnd/>
          </a:ln>
        </p:spPr>
        <p:txBody>
          <a:bodyPr lIns="82550" tIns="41275" rIns="82550" bIns="41275"/>
          <a:lstStyle/>
          <a:p>
            <a:pPr algn="l" rtl="0" eaLnBrk="0" hangingPunct="0">
              <a:buFont typeface="Arial" charset="0"/>
              <a:buNone/>
            </a:pPr>
            <a:r>
              <a:rPr lang="en-US" b="1"/>
              <a:t>Store and Forward</a:t>
            </a:r>
          </a:p>
          <a:p>
            <a:pPr lvl="1" algn="l" rtl="0" eaLnBrk="0" hangingPunct="0"/>
            <a:r>
              <a:rPr lang="en-US" b="1"/>
              <a:t>Complete frame is received and checked before forwarding.</a:t>
            </a:r>
            <a:endParaRPr lang="en-US" sz="2100" b="1"/>
          </a:p>
        </p:txBody>
      </p:sp>
      <p:sp>
        <p:nvSpPr>
          <p:cNvPr id="61444" name="Rectangle 3"/>
          <p:cNvSpPr>
            <a:spLocks noChangeArrowheads="1"/>
          </p:cNvSpPr>
          <p:nvPr/>
        </p:nvSpPr>
        <p:spPr bwMode="auto">
          <a:xfrm>
            <a:off x="606425" y="152400"/>
            <a:ext cx="7623175" cy="838200"/>
          </a:xfrm>
          <a:prstGeom prst="rect">
            <a:avLst/>
          </a:prstGeom>
          <a:noFill/>
          <a:ln w="9525">
            <a:noFill/>
            <a:miter lim="800000"/>
            <a:headEnd/>
            <a:tailEnd/>
          </a:ln>
        </p:spPr>
        <p:txBody>
          <a:bodyPr lIns="82124" tIns="41061" rIns="82124" bIns="41061" anchor="b"/>
          <a:lstStyle/>
          <a:p>
            <a:pPr algn="ctr" defTabSz="814388" rtl="0" eaLnBrk="0" hangingPunct="0">
              <a:lnSpc>
                <a:spcPct val="90000"/>
              </a:lnSpc>
            </a:pPr>
            <a:r>
              <a:rPr lang="en-US" sz="4000" b="1" u="sng"/>
              <a:t>Forwarding modes</a:t>
            </a:r>
          </a:p>
        </p:txBody>
      </p:sp>
      <p:grpSp>
        <p:nvGrpSpPr>
          <p:cNvPr id="2" name="Group 4"/>
          <p:cNvGrpSpPr>
            <a:grpSpLocks/>
          </p:cNvGrpSpPr>
          <p:nvPr/>
        </p:nvGrpSpPr>
        <p:grpSpPr bwMode="auto">
          <a:xfrm>
            <a:off x="304800" y="1476375"/>
            <a:ext cx="7794625" cy="4951413"/>
            <a:chOff x="192" y="930"/>
            <a:chExt cx="4910" cy="3119"/>
          </a:xfrm>
        </p:grpSpPr>
        <p:pic>
          <p:nvPicPr>
            <p:cNvPr id="61456" name="Picture 5"/>
            <p:cNvPicPr>
              <a:picLocks noChangeAspect="1" noChangeArrowheads="1"/>
            </p:cNvPicPr>
            <p:nvPr/>
          </p:nvPicPr>
          <p:blipFill>
            <a:blip r:embed="rId3"/>
            <a:srcRect/>
            <a:stretch>
              <a:fillRect/>
            </a:stretch>
          </p:blipFill>
          <p:spPr bwMode="auto">
            <a:xfrm>
              <a:off x="735" y="1695"/>
              <a:ext cx="4290" cy="2280"/>
            </a:xfrm>
            <a:prstGeom prst="rect">
              <a:avLst/>
            </a:prstGeom>
            <a:noFill/>
            <a:ln w="38100">
              <a:noFill/>
              <a:miter lim="800000"/>
              <a:headEnd/>
              <a:tailEnd/>
            </a:ln>
          </p:spPr>
        </p:pic>
        <p:sp>
          <p:nvSpPr>
            <p:cNvPr id="61457" name="Rectangle 6"/>
            <p:cNvSpPr>
              <a:spLocks noChangeArrowheads="1"/>
            </p:cNvSpPr>
            <p:nvPr/>
          </p:nvSpPr>
          <p:spPr bwMode="auto">
            <a:xfrm>
              <a:off x="192" y="930"/>
              <a:ext cx="2542" cy="1512"/>
            </a:xfrm>
            <a:prstGeom prst="rect">
              <a:avLst/>
            </a:prstGeom>
            <a:noFill/>
            <a:ln w="9525">
              <a:noFill/>
              <a:miter lim="800000"/>
              <a:headEnd/>
              <a:tailEnd/>
            </a:ln>
          </p:spPr>
          <p:txBody>
            <a:bodyPr lIns="82550" tIns="41275" rIns="82550" bIns="41275"/>
            <a:lstStyle/>
            <a:p>
              <a:pPr algn="l" rtl="0" eaLnBrk="0" hangingPunct="0">
                <a:buFont typeface="Arial" charset="0"/>
                <a:buNone/>
              </a:pPr>
              <a:r>
                <a:rPr lang="en-US" b="1"/>
                <a:t>Cut-Through</a:t>
              </a:r>
            </a:p>
            <a:p>
              <a:pPr marL="344488" lvl="1" indent="-230188" algn="l" rtl="0" eaLnBrk="0" hangingPunct="0">
                <a:buClr>
                  <a:schemeClr val="folHlink"/>
                </a:buClr>
                <a:buFontTx/>
                <a:buChar char="•"/>
              </a:pPr>
              <a:r>
                <a:rPr lang="en-US" b="1"/>
                <a:t>Switch checks destination address and immediately begins forwarding frame.</a:t>
              </a:r>
              <a:endParaRPr lang="en-US" sz="1900" b="1"/>
            </a:p>
          </p:txBody>
        </p:sp>
        <p:sp>
          <p:nvSpPr>
            <p:cNvPr id="61458" name="Rectangle 7"/>
            <p:cNvSpPr>
              <a:spLocks noChangeArrowheads="1"/>
            </p:cNvSpPr>
            <p:nvPr/>
          </p:nvSpPr>
          <p:spPr bwMode="auto">
            <a:xfrm>
              <a:off x="192" y="2544"/>
              <a:ext cx="2560" cy="1505"/>
            </a:xfrm>
            <a:prstGeom prst="rect">
              <a:avLst/>
            </a:prstGeom>
            <a:noFill/>
            <a:ln w="9525">
              <a:noFill/>
              <a:miter lim="800000"/>
              <a:headEnd/>
              <a:tailEnd/>
            </a:ln>
          </p:spPr>
          <p:txBody>
            <a:bodyPr lIns="82550" tIns="41275" rIns="82550" bIns="41275"/>
            <a:lstStyle/>
            <a:p>
              <a:pPr algn="l" rtl="0" eaLnBrk="0" hangingPunct="0">
                <a:buFont typeface="Arial" charset="0"/>
                <a:buNone/>
              </a:pPr>
              <a:r>
                <a:rPr lang="en-US" b="1"/>
                <a:t>Fragment-Free</a:t>
              </a:r>
              <a:r>
                <a:rPr lang="en-US" b="1">
                  <a:solidFill>
                    <a:schemeClr val="accent2"/>
                  </a:solidFill>
                </a:rPr>
                <a:t> </a:t>
              </a:r>
            </a:p>
            <a:p>
              <a:pPr marL="344488" lvl="1" indent="-230188" algn="l" rtl="0" eaLnBrk="0" hangingPunct="0">
                <a:buClr>
                  <a:schemeClr val="folHlink"/>
                </a:buClr>
                <a:buFontTx/>
                <a:buChar char="•"/>
              </a:pPr>
              <a:r>
                <a:rPr lang="en-US" b="1"/>
                <a:t>Switch checks </a:t>
              </a:r>
            </a:p>
            <a:p>
              <a:pPr marL="344488" lvl="1" indent="-230188" algn="l" rtl="0" eaLnBrk="0" hangingPunct="0">
                <a:buClr>
                  <a:schemeClr val="folHlink"/>
                </a:buClr>
              </a:pPr>
              <a:r>
                <a:rPr lang="en-US" b="1"/>
                <a:t>    the first 64 bytes,</a:t>
              </a:r>
              <a:r>
                <a:rPr lang="en-US"/>
                <a:t> </a:t>
              </a:r>
              <a:r>
                <a:rPr lang="en-US" b="1"/>
                <a:t>then </a:t>
              </a:r>
              <a:br>
                <a:rPr lang="en-US" b="1"/>
              </a:br>
              <a:r>
                <a:rPr lang="en-US" b="1"/>
                <a:t>begins forwarding frame.</a:t>
              </a:r>
            </a:p>
          </p:txBody>
        </p:sp>
        <p:sp>
          <p:nvSpPr>
            <p:cNvPr id="61459" name="Rectangle 8"/>
            <p:cNvSpPr>
              <a:spLocks noChangeArrowheads="1"/>
            </p:cNvSpPr>
            <p:nvPr/>
          </p:nvSpPr>
          <p:spPr bwMode="auto">
            <a:xfrm>
              <a:off x="4921" y="2059"/>
              <a:ext cx="181" cy="952"/>
            </a:xfrm>
            <a:prstGeom prst="rect">
              <a:avLst/>
            </a:prstGeom>
            <a:solidFill>
              <a:schemeClr val="bg1"/>
            </a:solidFill>
            <a:ln w="9525">
              <a:noFill/>
              <a:miter lim="800000"/>
              <a:headEnd/>
              <a:tailEnd/>
            </a:ln>
          </p:spPr>
          <p:txBody>
            <a:bodyPr wrap="none" lIns="73025" tIns="36512" rIns="73025" bIns="36512" anchor="ctr"/>
            <a:lstStyle/>
            <a:p>
              <a:endParaRPr lang="en-US"/>
            </a:p>
          </p:txBody>
        </p:sp>
      </p:grpSp>
      <p:pic>
        <p:nvPicPr>
          <p:cNvPr id="61446" name="Picture 9"/>
          <p:cNvPicPr>
            <a:picLocks noChangeAspect="1" noChangeArrowheads="1"/>
          </p:cNvPicPr>
          <p:nvPr/>
        </p:nvPicPr>
        <p:blipFill>
          <a:blip r:embed="rId4"/>
          <a:srcRect/>
          <a:stretch>
            <a:fillRect/>
          </a:stretch>
        </p:blipFill>
        <p:spPr bwMode="auto">
          <a:xfrm>
            <a:off x="3581400" y="4646613"/>
            <a:ext cx="5410200" cy="1601787"/>
          </a:xfrm>
          <a:prstGeom prst="rect">
            <a:avLst/>
          </a:prstGeom>
          <a:noFill/>
          <a:ln w="9525">
            <a:noFill/>
            <a:miter lim="800000"/>
            <a:headEnd/>
            <a:tailEnd/>
          </a:ln>
        </p:spPr>
      </p:pic>
      <p:sp>
        <p:nvSpPr>
          <p:cNvPr id="61447" name="Rectangle 10"/>
          <p:cNvSpPr>
            <a:spLocks noChangeArrowheads="1"/>
          </p:cNvSpPr>
          <p:nvPr/>
        </p:nvSpPr>
        <p:spPr bwMode="auto">
          <a:xfrm>
            <a:off x="6629400" y="3733800"/>
            <a:ext cx="1371600" cy="914400"/>
          </a:xfrm>
          <a:prstGeom prst="rect">
            <a:avLst/>
          </a:prstGeom>
          <a:solidFill>
            <a:schemeClr val="bg1"/>
          </a:solidFill>
          <a:ln w="9525">
            <a:noFill/>
            <a:miter lim="800000"/>
            <a:headEnd/>
            <a:tailEnd/>
          </a:ln>
        </p:spPr>
        <p:txBody>
          <a:bodyPr wrap="none" anchor="ctr"/>
          <a:lstStyle/>
          <a:p>
            <a:endParaRPr lang="en-US"/>
          </a:p>
        </p:txBody>
      </p:sp>
      <p:sp>
        <p:nvSpPr>
          <p:cNvPr id="61448" name="Line 11"/>
          <p:cNvSpPr>
            <a:spLocks noChangeShapeType="1"/>
          </p:cNvSpPr>
          <p:nvPr/>
        </p:nvSpPr>
        <p:spPr bwMode="auto">
          <a:xfrm>
            <a:off x="7696200" y="3429000"/>
            <a:ext cx="1219200" cy="0"/>
          </a:xfrm>
          <a:prstGeom prst="line">
            <a:avLst/>
          </a:prstGeom>
          <a:noFill/>
          <a:ln w="9525">
            <a:solidFill>
              <a:schemeClr val="tx1"/>
            </a:solidFill>
            <a:round/>
            <a:headEnd/>
            <a:tailEnd/>
          </a:ln>
        </p:spPr>
        <p:txBody>
          <a:bodyPr/>
          <a:lstStyle/>
          <a:p>
            <a:endParaRPr lang="en-US"/>
          </a:p>
        </p:txBody>
      </p:sp>
      <p:sp>
        <p:nvSpPr>
          <p:cNvPr id="61449" name="Line 12"/>
          <p:cNvSpPr>
            <a:spLocks noChangeShapeType="1"/>
          </p:cNvSpPr>
          <p:nvPr/>
        </p:nvSpPr>
        <p:spPr bwMode="auto">
          <a:xfrm>
            <a:off x="8915400" y="3429000"/>
            <a:ext cx="0" cy="1143000"/>
          </a:xfrm>
          <a:prstGeom prst="line">
            <a:avLst/>
          </a:prstGeom>
          <a:noFill/>
          <a:ln w="9525">
            <a:solidFill>
              <a:schemeClr val="tx1"/>
            </a:solidFill>
            <a:round/>
            <a:headEnd/>
            <a:tailEnd type="triangle" w="med" len="med"/>
          </a:ln>
        </p:spPr>
        <p:txBody>
          <a:bodyPr/>
          <a:lstStyle/>
          <a:p>
            <a:endParaRPr lang="en-US"/>
          </a:p>
        </p:txBody>
      </p:sp>
      <p:sp>
        <p:nvSpPr>
          <p:cNvPr id="61450" name="Line 13"/>
          <p:cNvSpPr>
            <a:spLocks noChangeShapeType="1"/>
          </p:cNvSpPr>
          <p:nvPr/>
        </p:nvSpPr>
        <p:spPr bwMode="auto">
          <a:xfrm>
            <a:off x="2514600" y="3810000"/>
            <a:ext cx="3429000" cy="0"/>
          </a:xfrm>
          <a:prstGeom prst="line">
            <a:avLst/>
          </a:prstGeom>
          <a:noFill/>
          <a:ln w="9525">
            <a:solidFill>
              <a:schemeClr val="tx1"/>
            </a:solidFill>
            <a:round/>
            <a:headEnd/>
            <a:tailEnd/>
          </a:ln>
        </p:spPr>
        <p:txBody>
          <a:bodyPr/>
          <a:lstStyle/>
          <a:p>
            <a:endParaRPr lang="en-US"/>
          </a:p>
        </p:txBody>
      </p:sp>
      <p:sp>
        <p:nvSpPr>
          <p:cNvPr id="61451" name="Line 14"/>
          <p:cNvSpPr>
            <a:spLocks noChangeShapeType="1"/>
          </p:cNvSpPr>
          <p:nvPr/>
        </p:nvSpPr>
        <p:spPr bwMode="auto">
          <a:xfrm>
            <a:off x="5943600" y="3810000"/>
            <a:ext cx="0" cy="838200"/>
          </a:xfrm>
          <a:prstGeom prst="line">
            <a:avLst/>
          </a:prstGeom>
          <a:noFill/>
          <a:ln w="9525">
            <a:solidFill>
              <a:schemeClr val="tx1"/>
            </a:solidFill>
            <a:round/>
            <a:headEnd/>
            <a:tailEnd type="triangle" w="med" len="med"/>
          </a:ln>
        </p:spPr>
        <p:txBody>
          <a:bodyPr/>
          <a:lstStyle/>
          <a:p>
            <a:endParaRPr lang="en-US"/>
          </a:p>
        </p:txBody>
      </p:sp>
      <p:sp>
        <p:nvSpPr>
          <p:cNvPr id="61452" name="Line 15"/>
          <p:cNvSpPr>
            <a:spLocks noChangeShapeType="1"/>
          </p:cNvSpPr>
          <p:nvPr/>
        </p:nvSpPr>
        <p:spPr bwMode="auto">
          <a:xfrm>
            <a:off x="2514600" y="6553200"/>
            <a:ext cx="4953000" cy="0"/>
          </a:xfrm>
          <a:prstGeom prst="line">
            <a:avLst/>
          </a:prstGeom>
          <a:noFill/>
          <a:ln w="9525">
            <a:solidFill>
              <a:schemeClr val="tx1"/>
            </a:solidFill>
            <a:round/>
            <a:headEnd/>
            <a:tailEnd/>
          </a:ln>
        </p:spPr>
        <p:txBody>
          <a:bodyPr/>
          <a:lstStyle/>
          <a:p>
            <a:endParaRPr lang="en-US"/>
          </a:p>
        </p:txBody>
      </p:sp>
      <p:sp>
        <p:nvSpPr>
          <p:cNvPr id="61453" name="Line 16"/>
          <p:cNvSpPr>
            <a:spLocks noChangeShapeType="1"/>
          </p:cNvSpPr>
          <p:nvPr/>
        </p:nvSpPr>
        <p:spPr bwMode="auto">
          <a:xfrm flipV="1">
            <a:off x="7467600" y="6248400"/>
            <a:ext cx="0" cy="304800"/>
          </a:xfrm>
          <a:prstGeom prst="line">
            <a:avLst/>
          </a:prstGeom>
          <a:noFill/>
          <a:ln w="9525">
            <a:solidFill>
              <a:schemeClr val="tx1"/>
            </a:solidFill>
            <a:round/>
            <a:headEnd/>
            <a:tailEnd type="triangle" w="med" len="med"/>
          </a:ln>
        </p:spPr>
        <p:txBody>
          <a:bodyPr/>
          <a:lstStyle/>
          <a:p>
            <a:endParaRPr lang="en-US"/>
          </a:p>
        </p:txBody>
      </p:sp>
      <p:sp>
        <p:nvSpPr>
          <p:cNvPr id="61454" name="Line 17"/>
          <p:cNvSpPr>
            <a:spLocks noChangeShapeType="1"/>
          </p:cNvSpPr>
          <p:nvPr/>
        </p:nvSpPr>
        <p:spPr bwMode="auto">
          <a:xfrm flipV="1">
            <a:off x="2514600" y="3657600"/>
            <a:ext cx="0" cy="152400"/>
          </a:xfrm>
          <a:prstGeom prst="line">
            <a:avLst/>
          </a:prstGeom>
          <a:noFill/>
          <a:ln w="9525">
            <a:solidFill>
              <a:schemeClr val="tx1"/>
            </a:solidFill>
            <a:round/>
            <a:headEnd/>
            <a:tailEnd/>
          </a:ln>
        </p:spPr>
        <p:txBody>
          <a:bodyPr/>
          <a:lstStyle/>
          <a:p>
            <a:endParaRPr lang="en-US"/>
          </a:p>
        </p:txBody>
      </p:sp>
      <p:sp>
        <p:nvSpPr>
          <p:cNvPr id="61455" name="Line 18"/>
          <p:cNvSpPr>
            <a:spLocks noChangeShapeType="1"/>
          </p:cNvSpPr>
          <p:nvPr/>
        </p:nvSpPr>
        <p:spPr bwMode="auto">
          <a:xfrm flipV="1">
            <a:off x="2514600" y="6324600"/>
            <a:ext cx="0" cy="228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5058AD19-E0D5-45D9-B3C3-85ECF4312D90}" type="slidenum">
              <a:rPr lang="ar-SA"/>
              <a:pPr/>
              <a:t>11</a:t>
            </a:fld>
            <a:endParaRPr lang="en-US"/>
          </a:p>
        </p:txBody>
      </p:sp>
      <p:sp>
        <p:nvSpPr>
          <p:cNvPr id="63491" name="Rectangle 2"/>
          <p:cNvSpPr>
            <a:spLocks noGrp="1" noChangeArrowheads="1"/>
          </p:cNvSpPr>
          <p:nvPr>
            <p:ph type="title"/>
          </p:nvPr>
        </p:nvSpPr>
        <p:spPr/>
        <p:txBody>
          <a:bodyPr/>
          <a:lstStyle/>
          <a:p>
            <a:pPr algn="l" eaLnBrk="1" hangingPunct="1"/>
            <a:r>
              <a:rPr lang="en-US" sz="4000" b="1" u="sng" smtClean="0"/>
              <a:t>Frame creation</a:t>
            </a:r>
          </a:p>
        </p:txBody>
      </p:sp>
      <p:sp>
        <p:nvSpPr>
          <p:cNvPr id="63492" name="Rectangle 3"/>
          <p:cNvSpPr>
            <a:spLocks noChangeArrowheads="1"/>
          </p:cNvSpPr>
          <p:nvPr/>
        </p:nvSpPr>
        <p:spPr bwMode="auto">
          <a:xfrm>
            <a:off x="381000" y="1676400"/>
            <a:ext cx="8153400" cy="1066800"/>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63493" name="Line 4"/>
          <p:cNvSpPr>
            <a:spLocks noChangeShapeType="1"/>
          </p:cNvSpPr>
          <p:nvPr/>
        </p:nvSpPr>
        <p:spPr bwMode="auto">
          <a:xfrm flipV="1">
            <a:off x="2286000" y="1676400"/>
            <a:ext cx="0" cy="1066800"/>
          </a:xfrm>
          <a:prstGeom prst="line">
            <a:avLst/>
          </a:prstGeom>
          <a:noFill/>
          <a:ln w="9525">
            <a:solidFill>
              <a:schemeClr val="tx1"/>
            </a:solidFill>
            <a:round/>
            <a:headEnd/>
            <a:tailEnd/>
          </a:ln>
        </p:spPr>
        <p:txBody>
          <a:bodyPr/>
          <a:lstStyle/>
          <a:p>
            <a:endParaRPr lang="en-US"/>
          </a:p>
        </p:txBody>
      </p:sp>
      <p:sp>
        <p:nvSpPr>
          <p:cNvPr id="63494" name="Rectangle 5"/>
          <p:cNvSpPr>
            <a:spLocks noChangeArrowheads="1"/>
          </p:cNvSpPr>
          <p:nvPr/>
        </p:nvSpPr>
        <p:spPr bwMode="auto">
          <a:xfrm>
            <a:off x="4114800" y="1828800"/>
            <a:ext cx="4191000" cy="762000"/>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63495" name="Line 6"/>
          <p:cNvSpPr>
            <a:spLocks noChangeShapeType="1"/>
          </p:cNvSpPr>
          <p:nvPr/>
        </p:nvSpPr>
        <p:spPr bwMode="auto">
          <a:xfrm>
            <a:off x="6248400" y="1828800"/>
            <a:ext cx="0" cy="762000"/>
          </a:xfrm>
          <a:prstGeom prst="line">
            <a:avLst/>
          </a:prstGeom>
          <a:noFill/>
          <a:ln w="9525">
            <a:solidFill>
              <a:schemeClr val="tx1"/>
            </a:solidFill>
            <a:round/>
            <a:headEnd/>
            <a:tailEnd/>
          </a:ln>
        </p:spPr>
        <p:txBody>
          <a:bodyPr/>
          <a:lstStyle/>
          <a:p>
            <a:endParaRPr lang="en-US"/>
          </a:p>
        </p:txBody>
      </p:sp>
      <p:sp>
        <p:nvSpPr>
          <p:cNvPr id="63496" name="Text Box 7"/>
          <p:cNvSpPr txBox="1">
            <a:spLocks noChangeArrowheads="1"/>
          </p:cNvSpPr>
          <p:nvPr/>
        </p:nvSpPr>
        <p:spPr bwMode="auto">
          <a:xfrm>
            <a:off x="2362200" y="1905000"/>
            <a:ext cx="1676400" cy="641350"/>
          </a:xfrm>
          <a:prstGeom prst="rect">
            <a:avLst/>
          </a:prstGeom>
          <a:noFill/>
          <a:ln w="9525">
            <a:noFill/>
            <a:miter lim="800000"/>
            <a:headEnd/>
            <a:tailEnd/>
          </a:ln>
        </p:spPr>
        <p:txBody>
          <a:bodyPr>
            <a:spAutoFit/>
          </a:bodyPr>
          <a:lstStyle/>
          <a:p>
            <a:pPr algn="ctr">
              <a:spcBef>
                <a:spcPct val="50000"/>
              </a:spcBef>
            </a:pPr>
            <a:r>
              <a:rPr lang="en-US" b="1"/>
              <a:t>Destination MAC</a:t>
            </a:r>
          </a:p>
        </p:txBody>
      </p:sp>
      <p:sp>
        <p:nvSpPr>
          <p:cNvPr id="63497" name="Text Box 8"/>
          <p:cNvSpPr txBox="1">
            <a:spLocks noChangeArrowheads="1"/>
          </p:cNvSpPr>
          <p:nvPr/>
        </p:nvSpPr>
        <p:spPr bwMode="auto">
          <a:xfrm>
            <a:off x="457200" y="1905000"/>
            <a:ext cx="1676400" cy="641350"/>
          </a:xfrm>
          <a:prstGeom prst="rect">
            <a:avLst/>
          </a:prstGeom>
          <a:noFill/>
          <a:ln w="9525">
            <a:noFill/>
            <a:miter lim="800000"/>
            <a:headEnd/>
            <a:tailEnd/>
          </a:ln>
        </p:spPr>
        <p:txBody>
          <a:bodyPr>
            <a:spAutoFit/>
          </a:bodyPr>
          <a:lstStyle/>
          <a:p>
            <a:pPr algn="ctr">
              <a:spcBef>
                <a:spcPct val="50000"/>
              </a:spcBef>
            </a:pPr>
            <a:r>
              <a:rPr lang="en-US" b="1"/>
              <a:t>Source    MAC</a:t>
            </a:r>
          </a:p>
        </p:txBody>
      </p:sp>
      <p:sp>
        <p:nvSpPr>
          <p:cNvPr id="63498" name="Text Box 9"/>
          <p:cNvSpPr txBox="1">
            <a:spLocks noChangeArrowheads="1"/>
          </p:cNvSpPr>
          <p:nvPr/>
        </p:nvSpPr>
        <p:spPr bwMode="auto">
          <a:xfrm>
            <a:off x="4343400" y="1905000"/>
            <a:ext cx="1676400" cy="641350"/>
          </a:xfrm>
          <a:prstGeom prst="rect">
            <a:avLst/>
          </a:prstGeom>
          <a:noFill/>
          <a:ln w="9525">
            <a:noFill/>
            <a:miter lim="800000"/>
            <a:headEnd/>
            <a:tailEnd/>
          </a:ln>
        </p:spPr>
        <p:txBody>
          <a:bodyPr>
            <a:spAutoFit/>
          </a:bodyPr>
          <a:lstStyle/>
          <a:p>
            <a:pPr algn="ctr">
              <a:spcBef>
                <a:spcPct val="50000"/>
              </a:spcBef>
            </a:pPr>
            <a:r>
              <a:rPr lang="en-US" b="1"/>
              <a:t>Source        IP</a:t>
            </a:r>
          </a:p>
        </p:txBody>
      </p:sp>
      <p:sp>
        <p:nvSpPr>
          <p:cNvPr id="63499" name="Text Box 10"/>
          <p:cNvSpPr txBox="1">
            <a:spLocks noChangeArrowheads="1"/>
          </p:cNvSpPr>
          <p:nvPr/>
        </p:nvSpPr>
        <p:spPr bwMode="auto">
          <a:xfrm>
            <a:off x="6400800" y="1905000"/>
            <a:ext cx="1676400" cy="641350"/>
          </a:xfrm>
          <a:prstGeom prst="rect">
            <a:avLst/>
          </a:prstGeom>
          <a:noFill/>
          <a:ln w="9525">
            <a:noFill/>
            <a:miter lim="800000"/>
            <a:headEnd/>
            <a:tailEnd/>
          </a:ln>
        </p:spPr>
        <p:txBody>
          <a:bodyPr>
            <a:spAutoFit/>
          </a:bodyPr>
          <a:lstStyle/>
          <a:p>
            <a:pPr algn="ctr">
              <a:spcBef>
                <a:spcPct val="50000"/>
              </a:spcBef>
            </a:pPr>
            <a:r>
              <a:rPr lang="en-US" b="1"/>
              <a:t>Destination IP</a:t>
            </a:r>
          </a:p>
        </p:txBody>
      </p:sp>
      <p:sp>
        <p:nvSpPr>
          <p:cNvPr id="63500" name="Line 11"/>
          <p:cNvSpPr>
            <a:spLocks noChangeShapeType="1"/>
          </p:cNvSpPr>
          <p:nvPr/>
        </p:nvSpPr>
        <p:spPr bwMode="auto">
          <a:xfrm>
            <a:off x="1295400" y="2743200"/>
            <a:ext cx="0" cy="914400"/>
          </a:xfrm>
          <a:prstGeom prst="line">
            <a:avLst/>
          </a:prstGeom>
          <a:noFill/>
          <a:ln w="9525">
            <a:solidFill>
              <a:schemeClr val="tx1"/>
            </a:solidFill>
            <a:round/>
            <a:headEnd/>
            <a:tailEnd type="triangle" w="med" len="med"/>
          </a:ln>
        </p:spPr>
        <p:txBody>
          <a:bodyPr/>
          <a:lstStyle/>
          <a:p>
            <a:endParaRPr lang="en-US"/>
          </a:p>
        </p:txBody>
      </p:sp>
      <p:sp>
        <p:nvSpPr>
          <p:cNvPr id="63501" name="Line 12"/>
          <p:cNvSpPr>
            <a:spLocks noChangeShapeType="1"/>
          </p:cNvSpPr>
          <p:nvPr/>
        </p:nvSpPr>
        <p:spPr bwMode="auto">
          <a:xfrm>
            <a:off x="3200400" y="2743200"/>
            <a:ext cx="0" cy="914400"/>
          </a:xfrm>
          <a:prstGeom prst="line">
            <a:avLst/>
          </a:prstGeom>
          <a:noFill/>
          <a:ln w="9525">
            <a:solidFill>
              <a:schemeClr val="tx1"/>
            </a:solidFill>
            <a:round/>
            <a:headEnd/>
            <a:tailEnd type="triangle" w="med" len="med"/>
          </a:ln>
        </p:spPr>
        <p:txBody>
          <a:bodyPr/>
          <a:lstStyle/>
          <a:p>
            <a:endParaRPr lang="en-US"/>
          </a:p>
        </p:txBody>
      </p:sp>
      <p:sp>
        <p:nvSpPr>
          <p:cNvPr id="63502" name="Line 13"/>
          <p:cNvSpPr>
            <a:spLocks noChangeShapeType="1"/>
          </p:cNvSpPr>
          <p:nvPr/>
        </p:nvSpPr>
        <p:spPr bwMode="auto">
          <a:xfrm>
            <a:off x="5562600" y="2590800"/>
            <a:ext cx="0" cy="1066800"/>
          </a:xfrm>
          <a:prstGeom prst="line">
            <a:avLst/>
          </a:prstGeom>
          <a:noFill/>
          <a:ln w="9525">
            <a:solidFill>
              <a:schemeClr val="tx1"/>
            </a:solidFill>
            <a:round/>
            <a:headEnd/>
            <a:tailEnd type="triangle" w="med" len="med"/>
          </a:ln>
        </p:spPr>
        <p:txBody>
          <a:bodyPr/>
          <a:lstStyle/>
          <a:p>
            <a:endParaRPr lang="en-US"/>
          </a:p>
        </p:txBody>
      </p:sp>
      <p:sp>
        <p:nvSpPr>
          <p:cNvPr id="63503" name="Text Box 14"/>
          <p:cNvSpPr txBox="1">
            <a:spLocks noChangeArrowheads="1"/>
          </p:cNvSpPr>
          <p:nvPr/>
        </p:nvSpPr>
        <p:spPr bwMode="auto">
          <a:xfrm>
            <a:off x="228600" y="3657600"/>
            <a:ext cx="1981200" cy="822325"/>
          </a:xfrm>
          <a:prstGeom prst="rect">
            <a:avLst/>
          </a:prstGeom>
          <a:noFill/>
          <a:ln w="9525">
            <a:noFill/>
            <a:miter lim="800000"/>
            <a:headEnd/>
            <a:tailEnd/>
          </a:ln>
        </p:spPr>
        <p:txBody>
          <a:bodyPr>
            <a:spAutoFit/>
          </a:bodyPr>
          <a:lstStyle/>
          <a:p>
            <a:pPr algn="ctr"/>
            <a:r>
              <a:rPr lang="en-US" sz="2400" b="1"/>
              <a:t>Burned</a:t>
            </a:r>
          </a:p>
          <a:p>
            <a:pPr algn="ctr"/>
            <a:r>
              <a:rPr lang="en-US" sz="2400" b="1"/>
              <a:t>on the NIC</a:t>
            </a:r>
          </a:p>
        </p:txBody>
      </p:sp>
      <p:sp>
        <p:nvSpPr>
          <p:cNvPr id="63504" name="Text Box 15"/>
          <p:cNvSpPr txBox="1">
            <a:spLocks noChangeArrowheads="1"/>
          </p:cNvSpPr>
          <p:nvPr/>
        </p:nvSpPr>
        <p:spPr bwMode="auto">
          <a:xfrm>
            <a:off x="2590800" y="3657600"/>
            <a:ext cx="2057400" cy="1004888"/>
          </a:xfrm>
          <a:prstGeom prst="rect">
            <a:avLst/>
          </a:prstGeom>
          <a:noFill/>
          <a:ln w="9525">
            <a:noFill/>
            <a:miter lim="800000"/>
            <a:headEnd/>
            <a:tailEnd/>
          </a:ln>
        </p:spPr>
        <p:txBody>
          <a:bodyPr>
            <a:spAutoFit/>
          </a:bodyPr>
          <a:lstStyle/>
          <a:p>
            <a:pPr algn="l">
              <a:spcBef>
                <a:spcPct val="50000"/>
              </a:spcBef>
            </a:pPr>
            <a:r>
              <a:rPr lang="en-US" sz="2400" b="1"/>
              <a:t>- ARP</a:t>
            </a:r>
          </a:p>
          <a:p>
            <a:pPr algn="l">
              <a:spcBef>
                <a:spcPct val="50000"/>
              </a:spcBef>
            </a:pPr>
            <a:r>
              <a:rPr lang="en-US" sz="2400" b="1"/>
              <a:t>- Proxy ARP</a:t>
            </a:r>
          </a:p>
        </p:txBody>
      </p:sp>
      <p:sp>
        <p:nvSpPr>
          <p:cNvPr id="63505" name="Text Box 16"/>
          <p:cNvSpPr txBox="1">
            <a:spLocks noChangeArrowheads="1"/>
          </p:cNvSpPr>
          <p:nvPr/>
        </p:nvSpPr>
        <p:spPr bwMode="auto">
          <a:xfrm>
            <a:off x="4953000" y="3657600"/>
            <a:ext cx="2057400" cy="2100263"/>
          </a:xfrm>
          <a:prstGeom prst="rect">
            <a:avLst/>
          </a:prstGeom>
          <a:noFill/>
          <a:ln w="9525">
            <a:noFill/>
            <a:miter lim="800000"/>
            <a:headEnd/>
            <a:tailEnd/>
          </a:ln>
        </p:spPr>
        <p:txBody>
          <a:bodyPr>
            <a:spAutoFit/>
          </a:bodyPr>
          <a:lstStyle/>
          <a:p>
            <a:pPr algn="l">
              <a:spcBef>
                <a:spcPct val="50000"/>
              </a:spcBef>
            </a:pPr>
            <a:r>
              <a:rPr lang="en-US" sz="2400" b="1"/>
              <a:t>- Static</a:t>
            </a:r>
          </a:p>
          <a:p>
            <a:pPr algn="l">
              <a:spcBef>
                <a:spcPct val="50000"/>
              </a:spcBef>
            </a:pPr>
            <a:r>
              <a:rPr lang="en-US" sz="2400" b="1"/>
              <a:t>- Dynamic      (RARP ,          BOOTP ,       DHCP)   </a:t>
            </a:r>
          </a:p>
        </p:txBody>
      </p:sp>
      <p:sp>
        <p:nvSpPr>
          <p:cNvPr id="63506" name="Line 17"/>
          <p:cNvSpPr>
            <a:spLocks noChangeShapeType="1"/>
          </p:cNvSpPr>
          <p:nvPr/>
        </p:nvSpPr>
        <p:spPr bwMode="auto">
          <a:xfrm>
            <a:off x="7315200" y="2590800"/>
            <a:ext cx="0" cy="1066800"/>
          </a:xfrm>
          <a:prstGeom prst="line">
            <a:avLst/>
          </a:prstGeom>
          <a:noFill/>
          <a:ln w="9525">
            <a:solidFill>
              <a:schemeClr val="tx1"/>
            </a:solidFill>
            <a:round/>
            <a:headEnd/>
            <a:tailEnd type="triangle" w="med" len="med"/>
          </a:ln>
        </p:spPr>
        <p:txBody>
          <a:bodyPr/>
          <a:lstStyle/>
          <a:p>
            <a:endParaRPr lang="en-US"/>
          </a:p>
        </p:txBody>
      </p:sp>
      <p:sp>
        <p:nvSpPr>
          <p:cNvPr id="63507" name="Text Box 18"/>
          <p:cNvSpPr txBox="1">
            <a:spLocks noChangeArrowheads="1"/>
          </p:cNvSpPr>
          <p:nvPr/>
        </p:nvSpPr>
        <p:spPr bwMode="auto">
          <a:xfrm>
            <a:off x="6858000" y="3657600"/>
            <a:ext cx="1219200" cy="457200"/>
          </a:xfrm>
          <a:prstGeom prst="rect">
            <a:avLst/>
          </a:prstGeom>
          <a:noFill/>
          <a:ln w="9525">
            <a:noFill/>
            <a:miter lim="800000"/>
            <a:headEnd/>
            <a:tailEnd/>
          </a:ln>
        </p:spPr>
        <p:txBody>
          <a:bodyPr>
            <a:spAutoFit/>
          </a:bodyPr>
          <a:lstStyle/>
          <a:p>
            <a:pPr algn="l">
              <a:spcBef>
                <a:spcPct val="50000"/>
              </a:spcBef>
            </a:pPr>
            <a:r>
              <a:rPr lang="en-US" sz="2400" b="1"/>
              <a:t>DNS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91427526-D3B9-4CA8-81FC-0F33104820FC}" type="slidenum">
              <a:rPr lang="ar-SA"/>
              <a:pPr/>
              <a:t>12</a:t>
            </a:fld>
            <a:endParaRPr lang="en-US"/>
          </a:p>
        </p:txBody>
      </p:sp>
      <p:pic>
        <p:nvPicPr>
          <p:cNvPr id="64515" name="Picture 2" descr="1"/>
          <p:cNvPicPr>
            <a:picLocks noChangeAspect="1" noChangeArrowheads="1"/>
          </p:cNvPicPr>
          <p:nvPr/>
        </p:nvPicPr>
        <p:blipFill>
          <a:blip r:embed="rId2"/>
          <a:srcRect l="7317" t="1643" r="8537" b="3047"/>
          <a:stretch>
            <a:fillRect/>
          </a:stretch>
        </p:blipFill>
        <p:spPr bwMode="auto">
          <a:xfrm>
            <a:off x="3200400" y="1828800"/>
            <a:ext cx="5257800" cy="4419600"/>
          </a:xfrm>
          <a:prstGeom prst="rect">
            <a:avLst/>
          </a:prstGeom>
          <a:noFill/>
          <a:ln w="38100">
            <a:noFill/>
            <a:miter lim="800000"/>
            <a:headEnd/>
            <a:tailEnd/>
          </a:ln>
        </p:spPr>
      </p:pic>
      <p:sp>
        <p:nvSpPr>
          <p:cNvPr id="64516" name="Rectangle 3"/>
          <p:cNvSpPr>
            <a:spLocks noGrp="1" noChangeArrowheads="1"/>
          </p:cNvSpPr>
          <p:nvPr>
            <p:ph type="title"/>
          </p:nvPr>
        </p:nvSpPr>
        <p:spPr/>
        <p:txBody>
          <a:bodyPr/>
          <a:lstStyle/>
          <a:p>
            <a:pPr eaLnBrk="1" hangingPunct="1"/>
            <a:r>
              <a:rPr lang="en-US" smtClean="0">
                <a:solidFill>
                  <a:schemeClr val="tx1"/>
                </a:solidFill>
              </a:rPr>
              <a:t> </a:t>
            </a:r>
            <a:r>
              <a:rPr lang="en-US" b="1" u="sng" smtClean="0">
                <a:solidFill>
                  <a:schemeClr val="tx1"/>
                </a:solidFill>
              </a:rPr>
              <a:t>- Source MAC</a:t>
            </a:r>
          </a:p>
        </p:txBody>
      </p:sp>
      <p:sp>
        <p:nvSpPr>
          <p:cNvPr id="64517" name="Text Box 4"/>
          <p:cNvSpPr txBox="1">
            <a:spLocks noChangeArrowheads="1"/>
          </p:cNvSpPr>
          <p:nvPr/>
        </p:nvSpPr>
        <p:spPr bwMode="auto">
          <a:xfrm>
            <a:off x="533400" y="2438400"/>
            <a:ext cx="1981200" cy="946150"/>
          </a:xfrm>
          <a:prstGeom prst="rect">
            <a:avLst/>
          </a:prstGeom>
          <a:noFill/>
          <a:ln w="9525">
            <a:noFill/>
            <a:miter lim="800000"/>
            <a:headEnd/>
            <a:tailEnd/>
          </a:ln>
        </p:spPr>
        <p:txBody>
          <a:bodyPr>
            <a:spAutoFit/>
          </a:bodyPr>
          <a:lstStyle/>
          <a:p>
            <a:pPr algn="ctr"/>
            <a:r>
              <a:rPr lang="en-US" sz="2800" b="1"/>
              <a:t>Burned</a:t>
            </a:r>
          </a:p>
          <a:p>
            <a:pPr algn="ctr"/>
            <a:r>
              <a:rPr lang="en-US" sz="2800" b="1"/>
              <a:t>on the NIC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440009DA-5D9A-4832-999D-2DEFA1B92004}" type="slidenum">
              <a:rPr lang="ar-SA"/>
              <a:pPr/>
              <a:t>13</a:t>
            </a:fld>
            <a:endParaRPr lang="en-US"/>
          </a:p>
        </p:txBody>
      </p:sp>
      <p:sp>
        <p:nvSpPr>
          <p:cNvPr id="65539" name="Rectangle 2"/>
          <p:cNvSpPr>
            <a:spLocks noGrp="1" noChangeArrowheads="1"/>
          </p:cNvSpPr>
          <p:nvPr>
            <p:ph type="title"/>
          </p:nvPr>
        </p:nvSpPr>
        <p:spPr/>
        <p:txBody>
          <a:bodyPr/>
          <a:lstStyle/>
          <a:p>
            <a:pPr eaLnBrk="1" hangingPunct="1"/>
            <a:r>
              <a:rPr lang="en-US" sz="4000" b="1" u="sng" smtClean="0"/>
              <a:t>- Source IP</a:t>
            </a:r>
          </a:p>
        </p:txBody>
      </p:sp>
      <p:sp>
        <p:nvSpPr>
          <p:cNvPr id="65540" name="Rectangle 3"/>
          <p:cNvSpPr>
            <a:spLocks noGrp="1" noChangeArrowheads="1"/>
          </p:cNvSpPr>
          <p:nvPr>
            <p:ph type="body" idx="1"/>
          </p:nvPr>
        </p:nvSpPr>
        <p:spPr/>
        <p:txBody>
          <a:bodyPr/>
          <a:lstStyle/>
          <a:p>
            <a:pPr algn="l" rtl="0" eaLnBrk="1" hangingPunct="1">
              <a:buFontTx/>
              <a:buNone/>
            </a:pPr>
            <a:r>
              <a:rPr lang="en-US" smtClean="0"/>
              <a:t>1- by static configuration</a:t>
            </a:r>
          </a:p>
        </p:txBody>
      </p:sp>
      <p:pic>
        <p:nvPicPr>
          <p:cNvPr id="65541" name="Picture 4"/>
          <p:cNvPicPr>
            <a:picLocks noChangeAspect="1" noChangeArrowheads="1"/>
          </p:cNvPicPr>
          <p:nvPr/>
        </p:nvPicPr>
        <p:blipFill>
          <a:blip r:embed="rId2"/>
          <a:srcRect/>
          <a:stretch>
            <a:fillRect/>
          </a:stretch>
        </p:blipFill>
        <p:spPr bwMode="auto">
          <a:xfrm>
            <a:off x="3200400" y="2209800"/>
            <a:ext cx="5334000" cy="44815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p>
            <a:fld id="{0056B320-FD7D-469D-B2E5-4454C0BDB380}" type="slidenum">
              <a:rPr lang="ar-SA"/>
              <a:pPr/>
              <a:t>14</a:t>
            </a:fld>
            <a:endParaRPr lang="en-US"/>
          </a:p>
        </p:txBody>
      </p:sp>
      <p:pic>
        <p:nvPicPr>
          <p:cNvPr id="66563" name="Picture 2" descr="022P_130"/>
          <p:cNvPicPr>
            <a:picLocks noChangeAspect="1" noChangeArrowheads="1"/>
          </p:cNvPicPr>
          <p:nvPr/>
        </p:nvPicPr>
        <p:blipFill>
          <a:blip r:embed="rId3"/>
          <a:srcRect/>
          <a:stretch>
            <a:fillRect/>
          </a:stretch>
        </p:blipFill>
        <p:spPr bwMode="auto">
          <a:xfrm>
            <a:off x="4191000" y="1660525"/>
            <a:ext cx="4572000" cy="4816475"/>
          </a:xfrm>
          <a:prstGeom prst="rect">
            <a:avLst/>
          </a:prstGeom>
          <a:noFill/>
          <a:ln w="9525">
            <a:noFill/>
            <a:miter lim="800000"/>
            <a:headEnd/>
            <a:tailEnd/>
          </a:ln>
        </p:spPr>
      </p:pic>
      <p:sp>
        <p:nvSpPr>
          <p:cNvPr id="66564" name="Rectangle 3"/>
          <p:cNvSpPr>
            <a:spLocks noGrp="1" noChangeArrowheads="1"/>
          </p:cNvSpPr>
          <p:nvPr>
            <p:ph type="title"/>
          </p:nvPr>
        </p:nvSpPr>
        <p:spPr>
          <a:xfrm>
            <a:off x="650875" y="225425"/>
            <a:ext cx="8142288" cy="838200"/>
          </a:xfrm>
        </p:spPr>
        <p:txBody>
          <a:bodyPr/>
          <a:lstStyle/>
          <a:p>
            <a:pPr eaLnBrk="1" hangingPunct="1"/>
            <a:r>
              <a:rPr lang="en-US" b="1" u="sng" smtClean="0"/>
              <a:t>- Source IP</a:t>
            </a:r>
          </a:p>
        </p:txBody>
      </p:sp>
      <p:sp>
        <p:nvSpPr>
          <p:cNvPr id="66565" name="Text Box 4"/>
          <p:cNvSpPr txBox="1">
            <a:spLocks noChangeArrowheads="1"/>
          </p:cNvSpPr>
          <p:nvPr/>
        </p:nvSpPr>
        <p:spPr bwMode="auto">
          <a:xfrm>
            <a:off x="228600" y="989013"/>
            <a:ext cx="3962400" cy="5868987"/>
          </a:xfrm>
          <a:prstGeom prst="rect">
            <a:avLst/>
          </a:prstGeom>
          <a:noFill/>
          <a:ln w="9525">
            <a:noFill/>
            <a:miter lim="800000"/>
            <a:headEnd/>
            <a:tailEnd/>
          </a:ln>
        </p:spPr>
        <p:txBody>
          <a:bodyPr>
            <a:spAutoFit/>
          </a:bodyPr>
          <a:lstStyle/>
          <a:p>
            <a:pPr algn="l">
              <a:spcBef>
                <a:spcPct val="50000"/>
              </a:spcBef>
            </a:pPr>
            <a:r>
              <a:rPr lang="en-US" sz="3200" b="1" u="sng">
                <a:solidFill>
                  <a:schemeClr val="tx2"/>
                </a:solidFill>
              </a:rPr>
              <a:t>- DHCP :</a:t>
            </a:r>
          </a:p>
          <a:p>
            <a:pPr algn="l">
              <a:spcBef>
                <a:spcPct val="50000"/>
              </a:spcBef>
            </a:pPr>
            <a:r>
              <a:rPr lang="en-US" sz="2000" b="1">
                <a:solidFill>
                  <a:schemeClr val="tx2"/>
                </a:solidFill>
              </a:rPr>
              <a:t>- Dynamic host configuration     protocol</a:t>
            </a:r>
          </a:p>
          <a:p>
            <a:pPr algn="l">
              <a:spcBef>
                <a:spcPct val="50000"/>
              </a:spcBef>
            </a:pPr>
            <a:r>
              <a:rPr lang="en-US" sz="2000" b="1">
                <a:solidFill>
                  <a:schemeClr val="tx2"/>
                </a:solidFill>
              </a:rPr>
              <a:t>- DHCP allows a host to obtain   an IP address dynamically        without the network                   administrator having to set       up an individual profile for        each device.      </a:t>
            </a:r>
          </a:p>
          <a:p>
            <a:pPr algn="l">
              <a:spcBef>
                <a:spcPct val="50000"/>
              </a:spcBef>
            </a:pPr>
            <a:r>
              <a:rPr lang="en-US" sz="2000" b="1">
                <a:solidFill>
                  <a:schemeClr val="tx2"/>
                </a:solidFill>
              </a:rPr>
              <a:t>- a </a:t>
            </a:r>
            <a:r>
              <a:rPr lang="en-US" sz="2000" b="1"/>
              <a:t>range of IP addresses on a    DHCP server is defined .</a:t>
            </a:r>
          </a:p>
          <a:p>
            <a:pPr algn="l">
              <a:spcBef>
                <a:spcPct val="50000"/>
              </a:spcBef>
            </a:pPr>
            <a:r>
              <a:rPr lang="en-US" sz="2000" b="1"/>
              <a:t>- the entire network                      configuration   of a computer   can be obtained     in one          message from the server.</a:t>
            </a:r>
            <a:r>
              <a:rPr lang="en-US" sz="2000"/>
              <a:t>   </a:t>
            </a:r>
            <a:endParaRPr lang="en-US"/>
          </a:p>
          <a:p>
            <a:pPr algn="l">
              <a:spcBef>
                <a:spcPct val="50000"/>
              </a:spcBef>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2"/>
          </p:nvPr>
        </p:nvSpPr>
        <p:spPr>
          <a:noFill/>
        </p:spPr>
        <p:txBody>
          <a:bodyPr/>
          <a:lstStyle/>
          <a:p>
            <a:fld id="{33AE3BE3-46EF-43F3-B6D5-05ED5C6A258D}" type="slidenum">
              <a:rPr lang="ar-SA"/>
              <a:pPr/>
              <a:t>15</a:t>
            </a:fld>
            <a:endParaRPr lang="en-US"/>
          </a:p>
        </p:txBody>
      </p:sp>
      <p:pic>
        <p:nvPicPr>
          <p:cNvPr id="67587" name="Picture 2" descr="022P_131"/>
          <p:cNvPicPr>
            <a:picLocks noChangeAspect="1" noChangeArrowheads="1"/>
          </p:cNvPicPr>
          <p:nvPr/>
        </p:nvPicPr>
        <p:blipFill>
          <a:blip r:embed="rId2"/>
          <a:srcRect/>
          <a:stretch>
            <a:fillRect/>
          </a:stretch>
        </p:blipFill>
        <p:spPr bwMode="auto">
          <a:xfrm>
            <a:off x="2411413" y="1524000"/>
            <a:ext cx="5132387" cy="3044825"/>
          </a:xfrm>
          <a:prstGeom prst="rect">
            <a:avLst/>
          </a:prstGeom>
          <a:noFill/>
          <a:ln w="9525">
            <a:noFill/>
            <a:miter lim="800000"/>
            <a:headEnd/>
            <a:tailEnd/>
          </a:ln>
        </p:spPr>
      </p:pic>
      <p:sp>
        <p:nvSpPr>
          <p:cNvPr id="67588" name="Rectangle 3"/>
          <p:cNvSpPr>
            <a:spLocks noGrp="1" noChangeArrowheads="1"/>
          </p:cNvSpPr>
          <p:nvPr>
            <p:ph type="title"/>
          </p:nvPr>
        </p:nvSpPr>
        <p:spPr/>
        <p:txBody>
          <a:bodyPr/>
          <a:lstStyle/>
          <a:p>
            <a:pPr eaLnBrk="1" hangingPunct="1"/>
            <a:r>
              <a:rPr lang="en-US" sz="4000" b="1" u="sng" smtClean="0"/>
              <a:t>- Destination IP</a:t>
            </a:r>
          </a:p>
        </p:txBody>
      </p:sp>
      <p:sp>
        <p:nvSpPr>
          <p:cNvPr id="67589" name="Rectangle 4"/>
          <p:cNvSpPr>
            <a:spLocks noChangeArrowheads="1"/>
          </p:cNvSpPr>
          <p:nvPr/>
        </p:nvSpPr>
        <p:spPr bwMode="auto">
          <a:xfrm>
            <a:off x="609600" y="5105400"/>
            <a:ext cx="7848600" cy="1066800"/>
          </a:xfrm>
          <a:prstGeom prst="rect">
            <a:avLst/>
          </a:prstGeom>
          <a:noFill/>
          <a:ln w="9525">
            <a:noFill/>
            <a:miter lim="800000"/>
            <a:headEnd/>
            <a:tailEnd/>
          </a:ln>
        </p:spPr>
        <p:txBody>
          <a:bodyPr lIns="82121" tIns="45718" rIns="82121" bIns="45718"/>
          <a:lstStyle/>
          <a:p>
            <a:pPr marL="342900" lvl="1" indent="-228600" algn="l" defTabSz="814388" rtl="0" eaLnBrk="0" hangingPunct="0">
              <a:lnSpc>
                <a:spcPct val="95000"/>
              </a:lnSpc>
              <a:spcBef>
                <a:spcPct val="35000"/>
              </a:spcBef>
              <a:buClr>
                <a:schemeClr val="folHlink"/>
              </a:buClr>
              <a:buFontTx/>
              <a:buChar char="•"/>
            </a:pPr>
            <a:r>
              <a:rPr lang="en-US" sz="2400" b="1"/>
              <a:t>Application specified in the TCP/IP suite</a:t>
            </a:r>
          </a:p>
          <a:p>
            <a:pPr marL="342900" lvl="1" indent="-228600" algn="l" defTabSz="814388" rtl="0" eaLnBrk="0" hangingPunct="0">
              <a:lnSpc>
                <a:spcPct val="95000"/>
              </a:lnSpc>
              <a:spcBef>
                <a:spcPct val="35000"/>
              </a:spcBef>
              <a:buClr>
                <a:schemeClr val="folHlink"/>
              </a:buClr>
              <a:buFontTx/>
              <a:buChar char="•"/>
            </a:pPr>
            <a:r>
              <a:rPr lang="en-US" sz="2400" b="1"/>
              <a:t>Means to translate human-readable names into IP addresses</a:t>
            </a:r>
          </a:p>
        </p:txBody>
      </p:sp>
      <p:sp>
        <p:nvSpPr>
          <p:cNvPr id="67590" name="Text Box 5"/>
          <p:cNvSpPr txBox="1">
            <a:spLocks noChangeArrowheads="1"/>
          </p:cNvSpPr>
          <p:nvPr/>
        </p:nvSpPr>
        <p:spPr bwMode="auto">
          <a:xfrm>
            <a:off x="304800" y="1295400"/>
            <a:ext cx="1676400" cy="641350"/>
          </a:xfrm>
          <a:prstGeom prst="rect">
            <a:avLst/>
          </a:prstGeom>
          <a:noFill/>
          <a:ln w="9525">
            <a:noFill/>
            <a:miter lim="800000"/>
            <a:headEnd/>
            <a:tailEnd/>
          </a:ln>
        </p:spPr>
        <p:txBody>
          <a:bodyPr>
            <a:spAutoFit/>
          </a:bodyPr>
          <a:lstStyle/>
          <a:p>
            <a:pPr algn="l">
              <a:spcBef>
                <a:spcPct val="50000"/>
              </a:spcBef>
            </a:pPr>
            <a:r>
              <a:rPr lang="en-US" sz="3600" b="1" u="sng">
                <a:solidFill>
                  <a:schemeClr val="tx2"/>
                </a:solidFill>
              </a:rPr>
              <a:t>DNS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p>
            <a:fld id="{455E9898-5BE9-46F2-8B1A-561BA66A2EFD}" type="slidenum">
              <a:rPr lang="ar-SA"/>
              <a:pPr/>
              <a:t>16</a:t>
            </a:fld>
            <a:endParaRPr lang="en-US"/>
          </a:p>
        </p:txBody>
      </p:sp>
      <p:pic>
        <p:nvPicPr>
          <p:cNvPr id="68611" name="Picture 2" descr="022P_129"/>
          <p:cNvPicPr>
            <a:picLocks noChangeAspect="1" noChangeArrowheads="1"/>
          </p:cNvPicPr>
          <p:nvPr/>
        </p:nvPicPr>
        <p:blipFill>
          <a:blip r:embed="rId3"/>
          <a:srcRect/>
          <a:stretch>
            <a:fillRect/>
          </a:stretch>
        </p:blipFill>
        <p:spPr bwMode="auto">
          <a:xfrm>
            <a:off x="2325688" y="1547813"/>
            <a:ext cx="5903912" cy="4852987"/>
          </a:xfrm>
          <a:prstGeom prst="rect">
            <a:avLst/>
          </a:prstGeom>
          <a:noFill/>
          <a:ln w="9525">
            <a:noFill/>
            <a:miter lim="800000"/>
            <a:headEnd/>
            <a:tailEnd/>
          </a:ln>
        </p:spPr>
      </p:pic>
      <p:sp>
        <p:nvSpPr>
          <p:cNvPr id="68612" name="Rectangle 3"/>
          <p:cNvSpPr>
            <a:spLocks noGrp="1" noChangeArrowheads="1"/>
          </p:cNvSpPr>
          <p:nvPr>
            <p:ph type="title"/>
          </p:nvPr>
        </p:nvSpPr>
        <p:spPr>
          <a:xfrm>
            <a:off x="650875" y="225425"/>
            <a:ext cx="8142288" cy="838200"/>
          </a:xfrm>
        </p:spPr>
        <p:txBody>
          <a:bodyPr/>
          <a:lstStyle/>
          <a:p>
            <a:pPr eaLnBrk="1" hangingPunct="1"/>
            <a:r>
              <a:rPr lang="en-US" sz="4000" b="1" u="sng" dirty="0" smtClean="0"/>
              <a:t>- Destination MAC</a:t>
            </a:r>
          </a:p>
        </p:txBody>
      </p:sp>
      <p:sp>
        <p:nvSpPr>
          <p:cNvPr id="68613" name="Text Box 4"/>
          <p:cNvSpPr txBox="1">
            <a:spLocks noChangeArrowheads="1"/>
          </p:cNvSpPr>
          <p:nvPr/>
        </p:nvSpPr>
        <p:spPr bwMode="auto">
          <a:xfrm>
            <a:off x="228600" y="1309688"/>
            <a:ext cx="1752600" cy="641350"/>
          </a:xfrm>
          <a:prstGeom prst="rect">
            <a:avLst/>
          </a:prstGeom>
          <a:noFill/>
          <a:ln w="9525">
            <a:noFill/>
            <a:miter lim="800000"/>
            <a:headEnd/>
            <a:tailEnd/>
          </a:ln>
        </p:spPr>
        <p:txBody>
          <a:bodyPr>
            <a:spAutoFit/>
          </a:bodyPr>
          <a:lstStyle/>
          <a:p>
            <a:pPr algn="l" rtl="0">
              <a:spcBef>
                <a:spcPct val="50000"/>
              </a:spcBef>
            </a:pPr>
            <a:r>
              <a:rPr lang="en-US" sz="3600" b="1" u="sng">
                <a:solidFill>
                  <a:schemeClr val="tx2"/>
                </a:solidFill>
              </a:rPr>
              <a:t>- ARP : </a:t>
            </a:r>
          </a:p>
        </p:txBody>
      </p:sp>
      <p:sp>
        <p:nvSpPr>
          <p:cNvPr id="68614" name="Text Box 5"/>
          <p:cNvSpPr txBox="1">
            <a:spLocks noChangeArrowheads="1"/>
          </p:cNvSpPr>
          <p:nvPr/>
        </p:nvSpPr>
        <p:spPr bwMode="auto">
          <a:xfrm>
            <a:off x="228600" y="2057400"/>
            <a:ext cx="2209800" cy="2654300"/>
          </a:xfrm>
          <a:prstGeom prst="rect">
            <a:avLst/>
          </a:prstGeom>
          <a:noFill/>
          <a:ln w="9525">
            <a:noFill/>
            <a:miter lim="800000"/>
            <a:headEnd/>
            <a:tailEnd/>
          </a:ln>
        </p:spPr>
        <p:txBody>
          <a:bodyPr>
            <a:spAutoFit/>
          </a:bodyPr>
          <a:lstStyle/>
          <a:p>
            <a:pPr algn="l">
              <a:spcBef>
                <a:spcPct val="50000"/>
              </a:spcBef>
            </a:pPr>
            <a:r>
              <a:rPr lang="en-US" sz="2800"/>
              <a:t>- each PC     form an        ARP table    containing    the learned  MAC’s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2"/>
          </p:nvPr>
        </p:nvSpPr>
        <p:spPr>
          <a:noFill/>
        </p:spPr>
        <p:txBody>
          <a:bodyPr/>
          <a:lstStyle/>
          <a:p>
            <a:fld id="{60FED788-9711-47B1-8BD6-C36F860AE393}" type="slidenum">
              <a:rPr lang="ar-SA"/>
              <a:pPr/>
              <a:t>17</a:t>
            </a:fld>
            <a:endParaRPr lang="en-US"/>
          </a:p>
        </p:txBody>
      </p:sp>
      <p:pic>
        <p:nvPicPr>
          <p:cNvPr id="70659" name="Picture 2" descr="option_W_quote"/>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70660" name="Rectangle 3"/>
          <p:cNvSpPr>
            <a:spLocks noChangeArrowheads="1"/>
          </p:cNvSpPr>
          <p:nvPr/>
        </p:nvSpPr>
        <p:spPr bwMode="auto">
          <a:xfrm>
            <a:off x="8701088" y="6634163"/>
            <a:ext cx="214312" cy="188912"/>
          </a:xfrm>
          <a:prstGeom prst="rect">
            <a:avLst/>
          </a:prstGeom>
          <a:noFill/>
          <a:ln w="9525">
            <a:noFill/>
            <a:miter lim="800000"/>
            <a:headEnd/>
            <a:tailEnd/>
          </a:ln>
        </p:spPr>
        <p:txBody>
          <a:bodyPr wrap="none" lIns="82073" tIns="41036" rIns="82073" bIns="41036">
            <a:spAutoFit/>
          </a:bodyPr>
          <a:lstStyle/>
          <a:p>
            <a:pPr defTabSz="812800" rtl="0" eaLnBrk="0" hangingPunct="0"/>
            <a:fld id="{932422B8-33D0-4336-8711-6B9F28484A56}" type="slidenum">
              <a:rPr lang="ar-SA" sz="700" b="1"/>
              <a:pPr defTabSz="812800" rtl="0" eaLnBrk="0" hangingPunct="0"/>
              <a:t>17</a:t>
            </a:fld>
            <a:endParaRPr lang="en-US" sz="700" b="1"/>
          </a:p>
        </p:txBody>
      </p:sp>
      <p:sp>
        <p:nvSpPr>
          <p:cNvPr id="70661" name="Rectangle 4"/>
          <p:cNvSpPr>
            <a:spLocks noChangeArrowheads="1"/>
          </p:cNvSpPr>
          <p:nvPr/>
        </p:nvSpPr>
        <p:spPr bwMode="auto">
          <a:xfrm>
            <a:off x="735013" y="2438400"/>
            <a:ext cx="7799387" cy="1114425"/>
          </a:xfrm>
          <a:prstGeom prst="rect">
            <a:avLst/>
          </a:prstGeom>
          <a:noFill/>
          <a:ln w="9525">
            <a:noFill/>
            <a:miter lim="800000"/>
            <a:headEnd/>
            <a:tailEnd/>
          </a:ln>
        </p:spPr>
        <p:txBody>
          <a:bodyPr lIns="82124" tIns="41061" rIns="82124" bIns="41061" anchor="ctr"/>
          <a:lstStyle/>
          <a:p>
            <a:pPr algn="ctr" defTabSz="814388" rtl="0" eaLnBrk="0" hangingPunct="0"/>
            <a:endParaRPr lang="en-US" sz="4000" b="1"/>
          </a:p>
          <a:p>
            <a:pPr algn="ctr" defTabSz="814388" rtl="0" eaLnBrk="0" hangingPunct="0"/>
            <a:r>
              <a:rPr lang="en-US" sz="4000" b="1" u="sng">
                <a:solidFill>
                  <a:schemeClr val="tx2"/>
                </a:solidFill>
              </a:rPr>
              <a:t>The Transport Layer</a:t>
            </a:r>
          </a:p>
        </p:txBody>
      </p:sp>
      <p:sp>
        <p:nvSpPr>
          <p:cNvPr id="70662" name="Rectangle 5"/>
          <p:cNvSpPr>
            <a:spLocks noChangeArrowheads="1"/>
          </p:cNvSpPr>
          <p:nvPr/>
        </p:nvSpPr>
        <p:spPr bwMode="auto">
          <a:xfrm>
            <a:off x="396875" y="4800600"/>
            <a:ext cx="8340725" cy="1798638"/>
          </a:xfrm>
          <a:prstGeom prst="rect">
            <a:avLst/>
          </a:prstGeom>
          <a:noFill/>
          <a:ln w="9525">
            <a:noFill/>
            <a:miter lim="800000"/>
            <a:headEnd/>
            <a:tailEnd/>
          </a:ln>
        </p:spPr>
        <p:txBody>
          <a:bodyPr lIns="82124" tIns="41061" rIns="82124" bIns="41061"/>
          <a:lstStyle/>
          <a:p>
            <a:pPr algn="ctr" defTabSz="814388" rtl="0" eaLnBrk="0" hangingPunct="0">
              <a:lnSpc>
                <a:spcPct val="90000"/>
              </a:lnSpc>
              <a:spcBef>
                <a:spcPct val="35000"/>
              </a:spcBef>
              <a:buClr>
                <a:schemeClr val="folHlink"/>
              </a:buClr>
              <a:buSzPct val="100000"/>
              <a:buFont typeface="Arial" charset="0"/>
              <a:buNone/>
            </a:pPr>
            <a:endParaRPr lang="en-US" sz="2000" b="1"/>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CDCCE804-2E76-42ED-9EA0-B4BD8EC2F029}" type="slidenum">
              <a:rPr lang="ar-SA"/>
              <a:pPr/>
              <a:t>18</a:t>
            </a:fld>
            <a:endParaRPr lang="en-US"/>
          </a:p>
        </p:txBody>
      </p:sp>
      <p:graphicFrame>
        <p:nvGraphicFramePr>
          <p:cNvPr id="52226" name="Object 2"/>
          <p:cNvGraphicFramePr>
            <a:graphicFrameLocks noChangeAspect="1"/>
          </p:cNvGraphicFramePr>
          <p:nvPr>
            <p:ph idx="1"/>
          </p:nvPr>
        </p:nvGraphicFramePr>
        <p:xfrm>
          <a:off x="179388" y="1303338"/>
          <a:ext cx="7361237" cy="4718050"/>
        </p:xfrm>
        <a:graphic>
          <a:graphicData uri="http://schemas.openxmlformats.org/presentationml/2006/ole">
            <p:oleObj spid="_x0000_s19458" name="Bitmap Image" r:id="rId3" imgW="3715269" imgH="2381582" progId="PBrush">
              <p:embed/>
            </p:oleObj>
          </a:graphicData>
        </a:graphic>
      </p:graphicFrame>
      <p:sp>
        <p:nvSpPr>
          <p:cNvPr id="13316" name="Rectangle 4"/>
          <p:cNvSpPr>
            <a:spLocks noGrp="1" noChangeArrowheads="1"/>
          </p:cNvSpPr>
          <p:nvPr>
            <p:ph type="title"/>
          </p:nvPr>
        </p:nvSpPr>
        <p:spPr>
          <a:xfrm>
            <a:off x="1447800" y="381000"/>
            <a:ext cx="5867400" cy="555625"/>
          </a:xfrm>
        </p:spPr>
        <p:txBody>
          <a:bodyPr>
            <a:normAutofit fontScale="90000"/>
          </a:bodyPr>
          <a:lstStyle/>
          <a:p>
            <a:pPr eaLnBrk="1" hangingPunct="1"/>
            <a:r>
              <a:rPr lang="en-US" sz="4000" b="1" u="sng" smtClean="0"/>
              <a:t>The Transport Layer</a:t>
            </a:r>
          </a:p>
        </p:txBody>
      </p:sp>
      <p:sp>
        <p:nvSpPr>
          <p:cNvPr id="13317" name="Rectangle 8"/>
          <p:cNvSpPr>
            <a:spLocks noChangeArrowheads="1"/>
          </p:cNvSpPr>
          <p:nvPr/>
        </p:nvSpPr>
        <p:spPr bwMode="auto">
          <a:xfrm>
            <a:off x="7010400" y="1600200"/>
            <a:ext cx="1371600" cy="838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18" name="Text Box 9"/>
          <p:cNvSpPr txBox="1">
            <a:spLocks noChangeArrowheads="1"/>
          </p:cNvSpPr>
          <p:nvPr/>
        </p:nvSpPr>
        <p:spPr bwMode="auto">
          <a:xfrm>
            <a:off x="7010400" y="1676400"/>
            <a:ext cx="1295400" cy="641350"/>
          </a:xfrm>
          <a:prstGeom prst="rect">
            <a:avLst/>
          </a:prstGeom>
          <a:noFill/>
          <a:ln w="9525">
            <a:noFill/>
            <a:miter lim="800000"/>
            <a:headEnd/>
            <a:tailEnd/>
          </a:ln>
        </p:spPr>
        <p:txBody>
          <a:bodyPr>
            <a:spAutoFit/>
          </a:bodyPr>
          <a:lstStyle/>
          <a:p>
            <a:pPr>
              <a:spcBef>
                <a:spcPct val="50000"/>
              </a:spcBef>
            </a:pPr>
            <a:r>
              <a:rPr lang="en-US"/>
              <a:t>reliable service</a:t>
            </a:r>
          </a:p>
        </p:txBody>
      </p:sp>
      <p:sp>
        <p:nvSpPr>
          <p:cNvPr id="13319" name="Line 10"/>
          <p:cNvSpPr>
            <a:spLocks noChangeShapeType="1"/>
          </p:cNvSpPr>
          <p:nvPr/>
        </p:nvSpPr>
        <p:spPr bwMode="auto">
          <a:xfrm flipH="1">
            <a:off x="7086600" y="2286000"/>
            <a:ext cx="304800" cy="457200"/>
          </a:xfrm>
          <a:prstGeom prst="line">
            <a:avLst/>
          </a:prstGeom>
          <a:noFill/>
          <a:ln w="9525">
            <a:solidFill>
              <a:schemeClr val="tx1"/>
            </a:solidFill>
            <a:round/>
            <a:headEnd/>
            <a:tailEnd type="triangle" w="med" len="med"/>
          </a:ln>
        </p:spPr>
        <p:txBody>
          <a:bodyPr/>
          <a:lstStyle/>
          <a:p>
            <a:endParaRPr lang="en-US"/>
          </a:p>
        </p:txBody>
      </p:sp>
      <p:sp>
        <p:nvSpPr>
          <p:cNvPr id="13320" name="Rectangle 11"/>
          <p:cNvSpPr>
            <a:spLocks noChangeArrowheads="1"/>
          </p:cNvSpPr>
          <p:nvPr/>
        </p:nvSpPr>
        <p:spPr bwMode="auto">
          <a:xfrm>
            <a:off x="7010400" y="4876800"/>
            <a:ext cx="1371600" cy="838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1" name="Text Box 12"/>
          <p:cNvSpPr txBox="1">
            <a:spLocks noChangeArrowheads="1"/>
          </p:cNvSpPr>
          <p:nvPr/>
        </p:nvSpPr>
        <p:spPr bwMode="auto">
          <a:xfrm>
            <a:off x="6781800" y="4953000"/>
            <a:ext cx="1447800" cy="641350"/>
          </a:xfrm>
          <a:prstGeom prst="rect">
            <a:avLst/>
          </a:prstGeom>
          <a:noFill/>
          <a:ln w="9525">
            <a:noFill/>
            <a:miter lim="800000"/>
            <a:headEnd/>
            <a:tailEnd/>
          </a:ln>
        </p:spPr>
        <p:txBody>
          <a:bodyPr>
            <a:spAutoFit/>
          </a:bodyPr>
          <a:lstStyle/>
          <a:p>
            <a:pPr>
              <a:spcBef>
                <a:spcPct val="50000"/>
              </a:spcBef>
            </a:pPr>
            <a:r>
              <a:rPr lang="en-US"/>
              <a:t>unreliable service</a:t>
            </a:r>
          </a:p>
        </p:txBody>
      </p:sp>
      <p:sp>
        <p:nvSpPr>
          <p:cNvPr id="13322" name="Line 13"/>
          <p:cNvSpPr>
            <a:spLocks noChangeShapeType="1"/>
          </p:cNvSpPr>
          <p:nvPr/>
        </p:nvSpPr>
        <p:spPr bwMode="auto">
          <a:xfrm flipH="1" flipV="1">
            <a:off x="6705600" y="4114800"/>
            <a:ext cx="609600" cy="838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2226"/>
                                        </p:tgtEl>
                                        <p:attrNameLst>
                                          <p:attrName>style.visibility</p:attrName>
                                        </p:attrNameLst>
                                      </p:cBhvr>
                                      <p:to>
                                        <p:strVal val="visible"/>
                                      </p:to>
                                    </p:set>
                                    <p:anim to="" calcmode="lin" valueType="num">
                                      <p:cBhvr>
                                        <p:cTn id="7" dur="1" fill="hold"/>
                                        <p:tgtEl>
                                          <p:spTgt spid="522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50875" y="225425"/>
            <a:ext cx="8142288" cy="838200"/>
          </a:xfrm>
        </p:spPr>
        <p:txBody>
          <a:bodyPr/>
          <a:lstStyle/>
          <a:p>
            <a:pPr eaLnBrk="1" hangingPunct="1"/>
            <a:r>
              <a:rPr lang="en-US" sz="4000" b="1" u="sng" smtClean="0"/>
              <a:t>Flow Control</a:t>
            </a:r>
          </a:p>
        </p:txBody>
      </p:sp>
      <p:pic>
        <p:nvPicPr>
          <p:cNvPr id="71683" name="Picture 3" descr="022P_182"/>
          <p:cNvPicPr>
            <a:picLocks noChangeAspect="1" noChangeArrowheads="1"/>
          </p:cNvPicPr>
          <p:nvPr/>
        </p:nvPicPr>
        <p:blipFill>
          <a:blip r:embed="rId3"/>
          <a:srcRect/>
          <a:stretch>
            <a:fillRect/>
          </a:stretch>
        </p:blipFill>
        <p:spPr bwMode="auto">
          <a:xfrm>
            <a:off x="814388" y="1838325"/>
            <a:ext cx="7515225" cy="4160838"/>
          </a:xfrm>
          <a:prstGeom prst="rect">
            <a:avLst/>
          </a:prstGeom>
          <a:noFill/>
          <a:ln w="9525">
            <a:noFill/>
            <a:miter lim="800000"/>
            <a:headEnd/>
            <a:tailEnd/>
          </a:ln>
        </p:spPr>
      </p:pic>
      <p:sp>
        <p:nvSpPr>
          <p:cNvPr id="71684" name="Text Box 4"/>
          <p:cNvSpPr txBox="1">
            <a:spLocks noChangeArrowheads="1"/>
          </p:cNvSpPr>
          <p:nvPr/>
        </p:nvSpPr>
        <p:spPr bwMode="auto">
          <a:xfrm>
            <a:off x="381000" y="1143000"/>
            <a:ext cx="3048000" cy="457200"/>
          </a:xfrm>
          <a:prstGeom prst="rect">
            <a:avLst/>
          </a:prstGeom>
          <a:noFill/>
          <a:ln w="9525">
            <a:noFill/>
            <a:miter lim="800000"/>
            <a:headEnd/>
            <a:tailEnd/>
          </a:ln>
        </p:spPr>
        <p:txBody>
          <a:bodyPr>
            <a:spAutoFit/>
          </a:bodyPr>
          <a:lstStyle/>
          <a:p>
            <a:pPr algn="l" rtl="0">
              <a:spcBef>
                <a:spcPct val="50000"/>
              </a:spcBef>
            </a:pPr>
            <a:r>
              <a:rPr lang="en-US" sz="2400" b="1" u="sng">
                <a:solidFill>
                  <a:srgbClr val="000000"/>
                </a:solidFill>
              </a:rPr>
              <a:t>- Windowing (PAR):</a:t>
            </a:r>
          </a:p>
        </p:txBody>
      </p:sp>
      <p:sp>
        <p:nvSpPr>
          <p:cNvPr id="71685" name="Line 5"/>
          <p:cNvSpPr>
            <a:spLocks noChangeShapeType="1"/>
          </p:cNvSpPr>
          <p:nvPr/>
        </p:nvSpPr>
        <p:spPr bwMode="auto">
          <a:xfrm flipH="1">
            <a:off x="4419600" y="4038600"/>
            <a:ext cx="228600" cy="304800"/>
          </a:xfrm>
          <a:prstGeom prst="line">
            <a:avLst/>
          </a:prstGeom>
          <a:noFill/>
          <a:ln w="9525">
            <a:solidFill>
              <a:schemeClr val="tx1"/>
            </a:solidFill>
            <a:round/>
            <a:headEnd/>
            <a:tailEnd/>
          </a:ln>
        </p:spPr>
        <p:txBody>
          <a:bodyPr/>
          <a:lstStyle/>
          <a:p>
            <a:endParaRPr lang="en-US"/>
          </a:p>
        </p:txBody>
      </p:sp>
      <p:sp>
        <p:nvSpPr>
          <p:cNvPr id="71686" name="Line 6"/>
          <p:cNvSpPr>
            <a:spLocks noChangeShapeType="1"/>
          </p:cNvSpPr>
          <p:nvPr/>
        </p:nvSpPr>
        <p:spPr bwMode="auto">
          <a:xfrm>
            <a:off x="4419600" y="4038600"/>
            <a:ext cx="228600" cy="304800"/>
          </a:xfrm>
          <a:prstGeom prst="line">
            <a:avLst/>
          </a:prstGeom>
          <a:noFill/>
          <a:ln w="9525">
            <a:solidFill>
              <a:schemeClr val="tx1"/>
            </a:solidFill>
            <a:round/>
            <a:headEnd/>
            <a:tailEnd/>
          </a:ln>
        </p:spPr>
        <p:txBody>
          <a:bodyPr/>
          <a:lstStyle/>
          <a:p>
            <a:endParaRPr lang="en-US"/>
          </a:p>
        </p:txBody>
      </p:sp>
      <p:sp>
        <p:nvSpPr>
          <p:cNvPr id="71687" name="Rectangle 7"/>
          <p:cNvSpPr>
            <a:spLocks noChangeArrowheads="1"/>
          </p:cNvSpPr>
          <p:nvPr/>
        </p:nvSpPr>
        <p:spPr bwMode="auto">
          <a:xfrm>
            <a:off x="8153400" y="4343400"/>
            <a:ext cx="228600" cy="228600"/>
          </a:xfrm>
          <a:prstGeom prst="rect">
            <a:avLst/>
          </a:prstGeom>
          <a:solidFill>
            <a:schemeClr val="bg1"/>
          </a:solidFill>
          <a:ln w="9525">
            <a:noFill/>
            <a:miter lim="800000"/>
            <a:headEnd/>
            <a:tailEnd/>
          </a:ln>
        </p:spPr>
        <p:txBody>
          <a:bodyPr wrap="none" anchor="ctr"/>
          <a:lstStyle/>
          <a:p>
            <a:pPr algn="ctr"/>
            <a:r>
              <a:rPr lang="en-US" b="1"/>
              <a:t>2</a:t>
            </a:r>
          </a:p>
        </p:txBody>
      </p:sp>
      <p:sp>
        <p:nvSpPr>
          <p:cNvPr id="71688" name="Rectangle 8"/>
          <p:cNvSpPr>
            <a:spLocks noChangeArrowheads="1"/>
          </p:cNvSpPr>
          <p:nvPr/>
        </p:nvSpPr>
        <p:spPr bwMode="auto">
          <a:xfrm>
            <a:off x="6858000" y="4114800"/>
            <a:ext cx="990600" cy="228600"/>
          </a:xfrm>
          <a:prstGeom prst="rect">
            <a:avLst/>
          </a:prstGeom>
          <a:solidFill>
            <a:schemeClr val="bg1"/>
          </a:solidFill>
          <a:ln w="9525">
            <a:noFill/>
            <a:miter lim="800000"/>
            <a:headEnd/>
            <a:tailEnd/>
          </a:ln>
        </p:spPr>
        <p:txBody>
          <a:bodyPr wrap="none" anchor="ctr"/>
          <a:lstStyle/>
          <a:p>
            <a:pPr algn="l"/>
            <a:r>
              <a:rPr lang="en-US" sz="2000" b="1"/>
              <a:t>error in</a:t>
            </a:r>
          </a:p>
        </p:txBody>
      </p:sp>
      <p:sp>
        <p:nvSpPr>
          <p:cNvPr id="71689" name="Rectangle 9"/>
          <p:cNvSpPr>
            <a:spLocks noChangeArrowheads="1"/>
          </p:cNvSpPr>
          <p:nvPr/>
        </p:nvSpPr>
        <p:spPr bwMode="auto">
          <a:xfrm>
            <a:off x="2438400" y="4572000"/>
            <a:ext cx="228600" cy="304800"/>
          </a:xfrm>
          <a:prstGeom prst="rect">
            <a:avLst/>
          </a:prstGeom>
          <a:solidFill>
            <a:schemeClr val="bg1"/>
          </a:solidFill>
          <a:ln w="9525">
            <a:noFill/>
            <a:miter lim="800000"/>
            <a:headEnd/>
            <a:tailEnd/>
          </a:ln>
        </p:spPr>
        <p:txBody>
          <a:bodyPr wrap="none" anchor="ctr"/>
          <a:lstStyle/>
          <a:p>
            <a:pPr algn="ctr"/>
            <a:r>
              <a:rPr lang="en-US" b="1"/>
              <a:t>2</a:t>
            </a:r>
          </a:p>
        </p:txBody>
      </p:sp>
      <p:sp>
        <p:nvSpPr>
          <p:cNvPr id="71690" name="Rectangle 10"/>
          <p:cNvSpPr>
            <a:spLocks noChangeArrowheads="1"/>
          </p:cNvSpPr>
          <p:nvPr/>
        </p:nvSpPr>
        <p:spPr bwMode="auto">
          <a:xfrm>
            <a:off x="2438400" y="4876800"/>
            <a:ext cx="228600" cy="304800"/>
          </a:xfrm>
          <a:prstGeom prst="rect">
            <a:avLst/>
          </a:prstGeom>
          <a:solidFill>
            <a:schemeClr val="bg1"/>
          </a:solidFill>
          <a:ln w="9525">
            <a:noFill/>
            <a:miter lim="800000"/>
            <a:headEnd/>
            <a:tailEnd/>
          </a:ln>
        </p:spPr>
        <p:txBody>
          <a:bodyPr wrap="none" anchor="ctr"/>
          <a:lstStyle/>
          <a:p>
            <a:pPr algn="ctr"/>
            <a:r>
              <a:rPr lang="en-US" b="1"/>
              <a:t>2</a:t>
            </a:r>
          </a:p>
        </p:txBody>
      </p:sp>
      <p:sp>
        <p:nvSpPr>
          <p:cNvPr id="71691" name="Rectangle 11"/>
          <p:cNvSpPr>
            <a:spLocks noChangeArrowheads="1"/>
          </p:cNvSpPr>
          <p:nvPr/>
        </p:nvSpPr>
        <p:spPr bwMode="auto">
          <a:xfrm>
            <a:off x="7848600" y="4876800"/>
            <a:ext cx="228600" cy="304800"/>
          </a:xfrm>
          <a:prstGeom prst="rect">
            <a:avLst/>
          </a:prstGeom>
          <a:solidFill>
            <a:schemeClr val="bg1"/>
          </a:solidFill>
          <a:ln w="9525">
            <a:noFill/>
            <a:miter lim="800000"/>
            <a:headEnd/>
            <a:tailEnd/>
          </a:ln>
        </p:spPr>
        <p:txBody>
          <a:bodyPr wrap="none" anchor="ctr"/>
          <a:lstStyle/>
          <a:p>
            <a:pPr algn="ctr"/>
            <a:r>
              <a:rPr lang="en-US" b="1"/>
              <a:t>2</a:t>
            </a:r>
          </a:p>
        </p:txBody>
      </p:sp>
      <p:sp>
        <p:nvSpPr>
          <p:cNvPr id="71692" name="Rectangle 12"/>
          <p:cNvSpPr>
            <a:spLocks noChangeArrowheads="1"/>
          </p:cNvSpPr>
          <p:nvPr/>
        </p:nvSpPr>
        <p:spPr bwMode="auto">
          <a:xfrm>
            <a:off x="8153400" y="5181600"/>
            <a:ext cx="228600" cy="304800"/>
          </a:xfrm>
          <a:prstGeom prst="rect">
            <a:avLst/>
          </a:prstGeom>
          <a:solidFill>
            <a:schemeClr val="bg1"/>
          </a:solidFill>
          <a:ln w="9525">
            <a:noFill/>
            <a:miter lim="800000"/>
            <a:headEnd/>
            <a:tailEnd/>
          </a:ln>
        </p:spPr>
        <p:txBody>
          <a:bodyPr wrap="none" anchor="ctr"/>
          <a:lstStyle/>
          <a:p>
            <a:pPr algn="ctr"/>
            <a:r>
              <a:rPr lang="en-US" b="1"/>
              <a:t>3</a:t>
            </a:r>
          </a:p>
        </p:txBody>
      </p:sp>
      <p:sp>
        <p:nvSpPr>
          <p:cNvPr id="71693" name="Rectangle 13"/>
          <p:cNvSpPr>
            <a:spLocks noChangeArrowheads="1"/>
          </p:cNvSpPr>
          <p:nvPr/>
        </p:nvSpPr>
        <p:spPr bwMode="auto">
          <a:xfrm>
            <a:off x="2438400" y="5486400"/>
            <a:ext cx="228600" cy="304800"/>
          </a:xfrm>
          <a:prstGeom prst="rect">
            <a:avLst/>
          </a:prstGeom>
          <a:solidFill>
            <a:schemeClr val="bg1"/>
          </a:solidFill>
          <a:ln w="9525">
            <a:noFill/>
            <a:miter lim="800000"/>
            <a:headEnd/>
            <a:tailEnd/>
          </a:ln>
        </p:spPr>
        <p:txBody>
          <a:bodyPr wrap="none" anchor="ctr"/>
          <a:lstStyle/>
          <a:p>
            <a:pPr algn="ctr"/>
            <a:r>
              <a:rPr lang="en-US" b="1"/>
              <a:t>3</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E0458E7C-9753-46CD-813A-942647454B3A}" type="slidenum">
              <a:rPr lang="ar-SA"/>
              <a:pPr/>
              <a:t>2</a:t>
            </a:fld>
            <a:endParaRPr lang="en-US"/>
          </a:p>
        </p:txBody>
      </p:sp>
      <p:sp>
        <p:nvSpPr>
          <p:cNvPr id="76802" name="Rectangle 2"/>
          <p:cNvSpPr>
            <a:spLocks noGrp="1" noChangeArrowheads="1"/>
          </p:cNvSpPr>
          <p:nvPr>
            <p:ph type="title"/>
          </p:nvPr>
        </p:nvSpPr>
        <p:spPr/>
        <p:txBody>
          <a:bodyPr/>
          <a:lstStyle/>
          <a:p>
            <a:pPr eaLnBrk="1" hangingPunct="1"/>
            <a:r>
              <a:rPr lang="en-US" sz="4000" b="1" u="sng" smtClean="0"/>
              <a:t>Data-Link Layer Responsibilities</a:t>
            </a:r>
          </a:p>
        </p:txBody>
      </p:sp>
      <p:sp>
        <p:nvSpPr>
          <p:cNvPr id="53252" name="Text Box 3"/>
          <p:cNvSpPr txBox="1">
            <a:spLocks noChangeArrowheads="1"/>
          </p:cNvSpPr>
          <p:nvPr/>
        </p:nvSpPr>
        <p:spPr bwMode="auto">
          <a:xfrm>
            <a:off x="609600" y="1524000"/>
            <a:ext cx="7696200" cy="1244600"/>
          </a:xfrm>
          <a:prstGeom prst="rect">
            <a:avLst/>
          </a:prstGeom>
          <a:solidFill>
            <a:srgbClr val="CDDFF3"/>
          </a:solidFill>
          <a:ln w="57150">
            <a:solidFill>
              <a:schemeClr val="tx1"/>
            </a:solidFill>
            <a:miter lim="800000"/>
            <a:headEnd/>
            <a:tailEnd/>
          </a:ln>
        </p:spPr>
        <p:txBody>
          <a:bodyPr>
            <a:spAutoFit/>
          </a:bodyPr>
          <a:lstStyle/>
          <a:p>
            <a:pPr algn="ctr" rtl="0" eaLnBrk="0" hangingPunct="0">
              <a:tabLst>
                <a:tab pos="463550" algn="l"/>
              </a:tabLst>
            </a:pPr>
            <a:r>
              <a:rPr lang="en-US" sz="2400" b="1"/>
              <a:t>Description of H/W addressing </a:t>
            </a:r>
          </a:p>
          <a:p>
            <a:pPr algn="ctr" rtl="0" eaLnBrk="0" hangingPunct="0">
              <a:tabLst>
                <a:tab pos="463550" algn="l"/>
              </a:tabLst>
            </a:pPr>
            <a:r>
              <a:rPr lang="en-US" sz="2400" b="1"/>
              <a:t>MAC (Media Access Control) address</a:t>
            </a:r>
          </a:p>
          <a:p>
            <a:pPr algn="ctr" rtl="0" eaLnBrk="0" hangingPunct="0">
              <a:tabLst>
                <a:tab pos="463550" algn="l"/>
              </a:tabLst>
            </a:pPr>
            <a:endParaRPr lang="en-US" sz="2400" b="1"/>
          </a:p>
        </p:txBody>
      </p:sp>
      <p:sp>
        <p:nvSpPr>
          <p:cNvPr id="53253" name="Text Box 4"/>
          <p:cNvSpPr txBox="1">
            <a:spLocks noChangeArrowheads="1"/>
          </p:cNvSpPr>
          <p:nvPr/>
        </p:nvSpPr>
        <p:spPr bwMode="auto">
          <a:xfrm>
            <a:off x="685800" y="3276600"/>
            <a:ext cx="6840538" cy="514350"/>
          </a:xfrm>
          <a:prstGeom prst="rect">
            <a:avLst/>
          </a:prstGeom>
          <a:solidFill>
            <a:srgbClr val="CDDFF3"/>
          </a:solidFill>
          <a:ln w="57150">
            <a:solidFill>
              <a:schemeClr val="tx1"/>
            </a:solidFill>
            <a:miter lim="800000"/>
            <a:headEnd/>
            <a:tailEnd/>
          </a:ln>
        </p:spPr>
        <p:txBody>
          <a:bodyPr>
            <a:spAutoFit/>
          </a:bodyPr>
          <a:lstStyle/>
          <a:p>
            <a:pPr algn="ctr" rtl="0" eaLnBrk="0" hangingPunct="0">
              <a:tabLst>
                <a:tab pos="463550" algn="l"/>
              </a:tabLst>
            </a:pPr>
            <a:r>
              <a:rPr lang="en-US" sz="2400" b="1"/>
              <a:t>frame format</a:t>
            </a:r>
            <a:endParaRPr lang="en-US" sz="2400"/>
          </a:p>
        </p:txBody>
      </p:sp>
      <p:sp>
        <p:nvSpPr>
          <p:cNvPr id="53254" name="Text Box 5"/>
          <p:cNvSpPr txBox="1">
            <a:spLocks noChangeArrowheads="1"/>
          </p:cNvSpPr>
          <p:nvPr/>
        </p:nvSpPr>
        <p:spPr bwMode="auto">
          <a:xfrm>
            <a:off x="685800" y="4114800"/>
            <a:ext cx="6840538" cy="514350"/>
          </a:xfrm>
          <a:prstGeom prst="rect">
            <a:avLst/>
          </a:prstGeom>
          <a:solidFill>
            <a:srgbClr val="CDDFF3"/>
          </a:solidFill>
          <a:ln w="57150">
            <a:solidFill>
              <a:schemeClr val="tx1"/>
            </a:solidFill>
            <a:miter lim="800000"/>
            <a:headEnd/>
            <a:tailEnd/>
          </a:ln>
        </p:spPr>
        <p:txBody>
          <a:bodyPr>
            <a:spAutoFit/>
          </a:bodyPr>
          <a:lstStyle/>
          <a:p>
            <a:pPr algn="ctr" rtl="0" eaLnBrk="0" hangingPunct="0">
              <a:tabLst>
                <a:tab pos="463550" algn="l"/>
              </a:tabLst>
            </a:pPr>
            <a:r>
              <a:rPr lang="en-US" sz="2400" b="1"/>
              <a:t>Error detection between hop to hop</a:t>
            </a:r>
            <a:endParaRPr lang="en-US" sz="2400"/>
          </a:p>
        </p:txBody>
      </p:sp>
      <p:sp>
        <p:nvSpPr>
          <p:cNvPr id="53255" name="Text Box 6"/>
          <p:cNvSpPr txBox="1">
            <a:spLocks noChangeArrowheads="1"/>
          </p:cNvSpPr>
          <p:nvPr/>
        </p:nvSpPr>
        <p:spPr bwMode="auto">
          <a:xfrm>
            <a:off x="685800" y="4953000"/>
            <a:ext cx="7848600" cy="1244600"/>
          </a:xfrm>
          <a:prstGeom prst="rect">
            <a:avLst/>
          </a:prstGeom>
          <a:solidFill>
            <a:srgbClr val="CDDFF3"/>
          </a:solidFill>
          <a:ln w="57150">
            <a:solidFill>
              <a:schemeClr val="tx1"/>
            </a:solidFill>
            <a:miter lim="800000"/>
            <a:headEnd/>
            <a:tailEnd/>
          </a:ln>
        </p:spPr>
        <p:txBody>
          <a:bodyPr>
            <a:spAutoFit/>
          </a:bodyPr>
          <a:lstStyle/>
          <a:p>
            <a:pPr algn="l" rtl="0" eaLnBrk="0" hangingPunct="0">
              <a:tabLst>
                <a:tab pos="463550" algn="l"/>
              </a:tabLst>
            </a:pPr>
            <a:r>
              <a:rPr lang="en-US" sz="2400" b="1"/>
              <a:t>Data-Link layer standards :</a:t>
            </a:r>
          </a:p>
          <a:p>
            <a:pPr algn="l" rtl="0" eaLnBrk="0" hangingPunct="0">
              <a:tabLst>
                <a:tab pos="463550" algn="l"/>
              </a:tabLst>
            </a:pPr>
            <a:r>
              <a:rPr lang="en-US" sz="2400" b="1"/>
              <a:t>   LAN: Ethernet, Token Ring, FDDI </a:t>
            </a:r>
          </a:p>
          <a:p>
            <a:pPr algn="l" rtl="0" eaLnBrk="0" hangingPunct="0">
              <a:tabLst>
                <a:tab pos="463550" algn="l"/>
              </a:tabLst>
            </a:pPr>
            <a:r>
              <a:rPr lang="en-US" sz="2400" b="1"/>
              <a:t>   WANs: HDLC, PPP, ISDN, X.25, Frame-Relay, ATM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83655E83-B021-46D3-944A-359ED5B2A5B6}" type="slidenum">
              <a:rPr lang="ar-SA"/>
              <a:pPr/>
              <a:t>20</a:t>
            </a:fld>
            <a:endParaRPr lang="en-US"/>
          </a:p>
        </p:txBody>
      </p:sp>
      <p:sp>
        <p:nvSpPr>
          <p:cNvPr id="14340" name="Rectangle 2"/>
          <p:cNvSpPr>
            <a:spLocks noGrp="1" noChangeArrowheads="1"/>
          </p:cNvSpPr>
          <p:nvPr>
            <p:ph type="title"/>
          </p:nvPr>
        </p:nvSpPr>
        <p:spPr>
          <a:xfrm>
            <a:off x="0" y="76200"/>
            <a:ext cx="9144000" cy="685800"/>
          </a:xfrm>
        </p:spPr>
        <p:txBody>
          <a:bodyPr>
            <a:normAutofit fontScale="90000"/>
          </a:bodyPr>
          <a:lstStyle/>
          <a:p>
            <a:pPr eaLnBrk="1" hangingPunct="1"/>
            <a:r>
              <a:rPr lang="en-US" sz="4000" b="1" u="sng" smtClean="0"/>
              <a:t>Flow Control</a:t>
            </a:r>
          </a:p>
        </p:txBody>
      </p:sp>
      <p:graphicFrame>
        <p:nvGraphicFramePr>
          <p:cNvPr id="267267" name="Object 3"/>
          <p:cNvGraphicFramePr>
            <a:graphicFrameLocks noChangeAspect="1"/>
          </p:cNvGraphicFramePr>
          <p:nvPr/>
        </p:nvGraphicFramePr>
        <p:xfrm>
          <a:off x="2209800" y="1363663"/>
          <a:ext cx="6705600" cy="5265737"/>
        </p:xfrm>
        <a:graphic>
          <a:graphicData uri="http://schemas.openxmlformats.org/presentationml/2006/ole">
            <p:oleObj spid="_x0000_s20482" name="Bitmap Image" r:id="rId4" imgW="3638814" imgH="3228525" progId="PBrush">
              <p:embed/>
            </p:oleObj>
          </a:graphicData>
        </a:graphic>
      </p:graphicFrame>
      <p:sp>
        <p:nvSpPr>
          <p:cNvPr id="14341" name="Text Box 4"/>
          <p:cNvSpPr txBox="1">
            <a:spLocks noChangeArrowheads="1"/>
          </p:cNvSpPr>
          <p:nvPr/>
        </p:nvSpPr>
        <p:spPr bwMode="auto">
          <a:xfrm>
            <a:off x="304800" y="838200"/>
            <a:ext cx="3048000" cy="457200"/>
          </a:xfrm>
          <a:prstGeom prst="rect">
            <a:avLst/>
          </a:prstGeom>
          <a:noFill/>
          <a:ln w="9525">
            <a:noFill/>
            <a:miter lim="800000"/>
            <a:headEnd/>
            <a:tailEnd/>
          </a:ln>
        </p:spPr>
        <p:txBody>
          <a:bodyPr>
            <a:spAutoFit/>
          </a:bodyPr>
          <a:lstStyle/>
          <a:p>
            <a:pPr algn="l" rtl="0">
              <a:spcBef>
                <a:spcPct val="50000"/>
              </a:spcBef>
            </a:pPr>
            <a:r>
              <a:rPr lang="en-US" sz="2400" b="1" u="sng">
                <a:solidFill>
                  <a:srgbClr val="000000"/>
                </a:solidFill>
              </a:rPr>
              <a:t>- Windowing (PAR):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box(out)">
                                      <p:cBhvr>
                                        <p:cTn id="7" dur="500"/>
                                        <p:tgtEl>
                                          <p:spTgt spid="26726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81B055EF-A502-4542-81D2-1178961456C6}" type="slidenum">
              <a:rPr lang="ar-SA"/>
              <a:pPr/>
              <a:t>21</a:t>
            </a:fld>
            <a:endParaRPr lang="en-US"/>
          </a:p>
        </p:txBody>
      </p:sp>
      <p:sp>
        <p:nvSpPr>
          <p:cNvPr id="72707" name="Rectangle 2"/>
          <p:cNvSpPr>
            <a:spLocks noGrp="1" noChangeArrowheads="1"/>
          </p:cNvSpPr>
          <p:nvPr>
            <p:ph type="title"/>
          </p:nvPr>
        </p:nvSpPr>
        <p:spPr>
          <a:xfrm>
            <a:off x="0" y="404813"/>
            <a:ext cx="9144000" cy="609600"/>
          </a:xfrm>
        </p:spPr>
        <p:txBody>
          <a:bodyPr>
            <a:normAutofit fontScale="90000"/>
          </a:bodyPr>
          <a:lstStyle/>
          <a:p>
            <a:pPr eaLnBrk="1" hangingPunct="1"/>
            <a:r>
              <a:rPr lang="en-US" sz="4000" b="1" u="sng" smtClean="0"/>
              <a:t>Layer 4 Addressing</a:t>
            </a:r>
          </a:p>
        </p:txBody>
      </p:sp>
      <p:sp>
        <p:nvSpPr>
          <p:cNvPr id="72708" name="Text Box 3"/>
          <p:cNvSpPr txBox="1">
            <a:spLocks noChangeArrowheads="1"/>
          </p:cNvSpPr>
          <p:nvPr/>
        </p:nvSpPr>
        <p:spPr bwMode="auto">
          <a:xfrm>
            <a:off x="-22225" y="1824038"/>
            <a:ext cx="9034463" cy="4213225"/>
          </a:xfrm>
          <a:prstGeom prst="rect">
            <a:avLst/>
          </a:prstGeom>
          <a:noFill/>
          <a:ln w="9525">
            <a:noFill/>
            <a:miter lim="800000"/>
            <a:headEnd/>
            <a:tailEnd/>
          </a:ln>
        </p:spPr>
        <p:txBody>
          <a:bodyPr wrap="none" lIns="73025" tIns="36512" rIns="73025" bIns="36512">
            <a:spAutoFit/>
          </a:bodyPr>
          <a:lstStyle/>
          <a:p>
            <a:pPr algn="l" rtl="0" eaLnBrk="0" hangingPunct="0">
              <a:buClr>
                <a:schemeClr val="folHlink"/>
              </a:buClr>
              <a:buFontTx/>
              <a:buChar char="•"/>
            </a:pPr>
            <a:r>
              <a:rPr lang="en-US" sz="2400" dirty="0"/>
              <a:t> </a:t>
            </a:r>
            <a:r>
              <a:rPr lang="en-US" sz="2800" b="1" u="sng" dirty="0">
                <a:solidFill>
                  <a:schemeClr val="tx2"/>
                </a:solidFill>
              </a:rPr>
              <a:t>Port Numbers :</a:t>
            </a:r>
            <a:endParaRPr lang="en-US" sz="2800" b="1" u="sng" dirty="0"/>
          </a:p>
          <a:p>
            <a:pPr algn="l" rtl="0" eaLnBrk="0" hangingPunct="0">
              <a:buClr>
                <a:schemeClr val="folHlink"/>
              </a:buClr>
            </a:pPr>
            <a:endParaRPr lang="en-US" sz="2800" b="1" u="sng" dirty="0"/>
          </a:p>
          <a:p>
            <a:pPr algn="l" rtl="0" eaLnBrk="0" hangingPunct="0">
              <a:buClr>
                <a:schemeClr val="folHlink"/>
              </a:buClr>
              <a:buFontTx/>
              <a:buChar char="•"/>
            </a:pPr>
            <a:r>
              <a:rPr lang="en-US" sz="2400" dirty="0"/>
              <a:t> Port numbers are classified to</a:t>
            </a:r>
          </a:p>
          <a:p>
            <a:pPr algn="l" rtl="0" eaLnBrk="0" hangingPunct="0">
              <a:buClr>
                <a:schemeClr val="folHlink"/>
              </a:buClr>
            </a:pPr>
            <a:endParaRPr lang="en-US" sz="2400" dirty="0"/>
          </a:p>
          <a:p>
            <a:pPr lvl="1" algn="l" rtl="0" eaLnBrk="0" hangingPunct="0">
              <a:buClr>
                <a:schemeClr val="folHlink"/>
              </a:buClr>
              <a:buFont typeface="Wingdings" pitchFamily="2" charset="2"/>
              <a:buChar char="ü"/>
            </a:pPr>
            <a:r>
              <a:rPr lang="en-US" sz="2400" dirty="0"/>
              <a:t> </a:t>
            </a:r>
            <a:r>
              <a:rPr lang="ar-EG" sz="2400" dirty="0"/>
              <a:t> </a:t>
            </a:r>
            <a:r>
              <a:rPr lang="en-US" sz="2400" dirty="0"/>
              <a:t> </a:t>
            </a:r>
            <a:r>
              <a:rPr lang="en-US" sz="2400" b="1" dirty="0"/>
              <a:t>Well Known port (0-1023):</a:t>
            </a:r>
            <a:r>
              <a:rPr lang="en-US" sz="2400" dirty="0"/>
              <a:t> </a:t>
            </a:r>
          </a:p>
          <a:p>
            <a:pPr lvl="1" algn="l" rtl="0" eaLnBrk="0" hangingPunct="0">
              <a:buClr>
                <a:schemeClr val="folHlink"/>
              </a:buClr>
              <a:buFont typeface="Wingdings" pitchFamily="2" charset="2"/>
              <a:buNone/>
            </a:pPr>
            <a:r>
              <a:rPr lang="en-US" sz="2400" dirty="0"/>
              <a:t>      it identifies different applications, </a:t>
            </a:r>
          </a:p>
          <a:p>
            <a:pPr lvl="1" algn="l" rtl="0" eaLnBrk="0" hangingPunct="0">
              <a:buClr>
                <a:schemeClr val="folHlink"/>
              </a:buClr>
              <a:buFont typeface="Wingdings" pitchFamily="2" charset="2"/>
              <a:buNone/>
            </a:pPr>
            <a:r>
              <a:rPr lang="en-US" sz="2400" dirty="0"/>
              <a:t>      </a:t>
            </a:r>
            <a:r>
              <a:rPr lang="en-US" sz="2400" dirty="0" err="1"/>
              <a:t>ex:FTP</a:t>
            </a:r>
            <a:r>
              <a:rPr lang="en-US" sz="2400" dirty="0"/>
              <a:t>(20,21), Telnet(23), SMTP(25), DNS(53), HTTP(80)</a:t>
            </a:r>
          </a:p>
          <a:p>
            <a:pPr lvl="1" algn="l" rtl="0" eaLnBrk="0" hangingPunct="0">
              <a:buClr>
                <a:schemeClr val="folHlink"/>
              </a:buClr>
              <a:buFont typeface="Wingdings" pitchFamily="2" charset="2"/>
              <a:buNone/>
            </a:pPr>
            <a:endParaRPr lang="en-US" sz="2400" dirty="0"/>
          </a:p>
          <a:p>
            <a:pPr lvl="1" algn="l" rtl="0" eaLnBrk="0" hangingPunct="0">
              <a:buClr>
                <a:schemeClr val="folHlink"/>
              </a:buClr>
              <a:buFont typeface="Wingdings" pitchFamily="2" charset="2"/>
              <a:buChar char="ü"/>
            </a:pPr>
            <a:r>
              <a:rPr lang="en-US" sz="2400" dirty="0"/>
              <a:t>  </a:t>
            </a:r>
            <a:r>
              <a:rPr lang="en-US" sz="2400" b="1" dirty="0"/>
              <a:t>User defined port (1024-65535):</a:t>
            </a:r>
            <a:r>
              <a:rPr lang="en-US" sz="2400" dirty="0"/>
              <a:t> </a:t>
            </a:r>
          </a:p>
          <a:p>
            <a:pPr lvl="1" algn="l" rtl="0" eaLnBrk="0" hangingPunct="0">
              <a:buClr>
                <a:schemeClr val="folHlink"/>
              </a:buClr>
              <a:buFont typeface="Wingdings" pitchFamily="2" charset="2"/>
              <a:buNone/>
            </a:pPr>
            <a:r>
              <a:rPr lang="en-US" sz="2400" dirty="0"/>
              <a:t>     it is given randomly by the operating system for</a:t>
            </a:r>
          </a:p>
          <a:p>
            <a:pPr lvl="1" algn="l" rtl="0" eaLnBrk="0" hangingPunct="0">
              <a:buClr>
                <a:schemeClr val="folHlink"/>
              </a:buClr>
              <a:buFont typeface="Wingdings" pitchFamily="2" charset="2"/>
              <a:buNone/>
            </a:pPr>
            <a:r>
              <a:rPr lang="en-US" sz="2400" dirty="0"/>
              <a:t>     each session initiated by the hot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F23EE34D-7C30-4CB7-936E-D517EBB4E2FD}" type="slidenum">
              <a:rPr lang="ar-SA"/>
              <a:pPr/>
              <a:t>22</a:t>
            </a:fld>
            <a:endParaRPr lang="en-US"/>
          </a:p>
        </p:txBody>
      </p:sp>
      <p:sp>
        <p:nvSpPr>
          <p:cNvPr id="73731" name="Rectangle 2"/>
          <p:cNvSpPr>
            <a:spLocks noGrp="1" noChangeArrowheads="1"/>
          </p:cNvSpPr>
          <p:nvPr>
            <p:ph type="title"/>
          </p:nvPr>
        </p:nvSpPr>
        <p:spPr/>
        <p:txBody>
          <a:bodyPr/>
          <a:lstStyle/>
          <a:p>
            <a:pPr eaLnBrk="1" hangingPunct="1"/>
            <a:r>
              <a:rPr lang="en-US" sz="4000" b="1" u="sng" smtClean="0">
                <a:solidFill>
                  <a:schemeClr val="tx1"/>
                </a:solidFill>
              </a:rPr>
              <a:t>Multiplexing applications</a:t>
            </a:r>
          </a:p>
        </p:txBody>
      </p:sp>
      <p:grpSp>
        <p:nvGrpSpPr>
          <p:cNvPr id="2" name="Group 3"/>
          <p:cNvGrpSpPr>
            <a:grpSpLocks/>
          </p:cNvGrpSpPr>
          <p:nvPr/>
        </p:nvGrpSpPr>
        <p:grpSpPr bwMode="auto">
          <a:xfrm>
            <a:off x="1143000" y="1603375"/>
            <a:ext cx="6537325" cy="2435225"/>
            <a:chOff x="849" y="898"/>
            <a:chExt cx="4118" cy="1534"/>
          </a:xfrm>
        </p:grpSpPr>
        <p:pic>
          <p:nvPicPr>
            <p:cNvPr id="73775" name="Picture 4"/>
            <p:cNvPicPr>
              <a:picLocks noChangeAspect="1" noChangeArrowheads="1"/>
            </p:cNvPicPr>
            <p:nvPr/>
          </p:nvPicPr>
          <p:blipFill>
            <a:blip r:embed="rId2"/>
            <a:srcRect/>
            <a:stretch>
              <a:fillRect/>
            </a:stretch>
          </p:blipFill>
          <p:spPr bwMode="auto">
            <a:xfrm>
              <a:off x="849" y="898"/>
              <a:ext cx="4062" cy="1524"/>
            </a:xfrm>
            <a:prstGeom prst="rect">
              <a:avLst/>
            </a:prstGeom>
            <a:noFill/>
            <a:ln w="38100">
              <a:noFill/>
              <a:miter lim="800000"/>
              <a:headEnd/>
              <a:tailEnd/>
            </a:ln>
          </p:spPr>
        </p:pic>
        <p:sp>
          <p:nvSpPr>
            <p:cNvPr id="73776" name="Rectangle 5"/>
            <p:cNvSpPr>
              <a:spLocks noChangeArrowheads="1"/>
            </p:cNvSpPr>
            <p:nvPr/>
          </p:nvSpPr>
          <p:spPr bwMode="auto">
            <a:xfrm>
              <a:off x="4830" y="1979"/>
              <a:ext cx="137" cy="453"/>
            </a:xfrm>
            <a:prstGeom prst="rect">
              <a:avLst/>
            </a:prstGeom>
            <a:solidFill>
              <a:schemeClr val="bg1"/>
            </a:solidFill>
            <a:ln w="9525">
              <a:noFill/>
              <a:miter lim="800000"/>
              <a:headEnd/>
              <a:tailEnd/>
            </a:ln>
          </p:spPr>
          <p:txBody>
            <a:bodyPr wrap="none" lIns="73025" tIns="36512" rIns="73025" bIns="36512" anchor="ctr"/>
            <a:lstStyle/>
            <a:p>
              <a:endParaRPr lang="en-US"/>
            </a:p>
          </p:txBody>
        </p:sp>
      </p:grpSp>
      <p:sp>
        <p:nvSpPr>
          <p:cNvPr id="73733" name="Rectangle 6"/>
          <p:cNvSpPr>
            <a:spLocks noChangeArrowheads="1"/>
          </p:cNvSpPr>
          <p:nvPr/>
        </p:nvSpPr>
        <p:spPr bwMode="auto">
          <a:xfrm>
            <a:off x="1143000" y="1524000"/>
            <a:ext cx="1143000" cy="304800"/>
          </a:xfrm>
          <a:prstGeom prst="rect">
            <a:avLst/>
          </a:prstGeom>
          <a:solidFill>
            <a:schemeClr val="bg1"/>
          </a:solidFill>
          <a:ln w="9525">
            <a:noFill/>
            <a:miter lim="800000"/>
            <a:headEnd/>
            <a:tailEnd/>
          </a:ln>
        </p:spPr>
        <p:txBody>
          <a:bodyPr wrap="none" anchor="ctr"/>
          <a:lstStyle/>
          <a:p>
            <a:endParaRPr lang="en-US"/>
          </a:p>
        </p:txBody>
      </p:sp>
      <p:sp>
        <p:nvSpPr>
          <p:cNvPr id="73734" name="Rectangle 7"/>
          <p:cNvSpPr>
            <a:spLocks noChangeArrowheads="1"/>
          </p:cNvSpPr>
          <p:nvPr/>
        </p:nvSpPr>
        <p:spPr bwMode="auto">
          <a:xfrm>
            <a:off x="6248400" y="1524000"/>
            <a:ext cx="990600" cy="304800"/>
          </a:xfrm>
          <a:prstGeom prst="rect">
            <a:avLst/>
          </a:prstGeom>
          <a:solidFill>
            <a:schemeClr val="bg1"/>
          </a:solidFill>
          <a:ln w="9525">
            <a:noFill/>
            <a:miter lim="800000"/>
            <a:headEnd/>
            <a:tailEnd/>
          </a:ln>
        </p:spPr>
        <p:txBody>
          <a:bodyPr wrap="none" anchor="ctr"/>
          <a:lstStyle/>
          <a:p>
            <a:endParaRPr lang="en-US"/>
          </a:p>
        </p:txBody>
      </p:sp>
      <p:sp>
        <p:nvSpPr>
          <p:cNvPr id="73735" name="Text Box 8"/>
          <p:cNvSpPr txBox="1">
            <a:spLocks noChangeArrowheads="1"/>
          </p:cNvSpPr>
          <p:nvPr/>
        </p:nvSpPr>
        <p:spPr bwMode="auto">
          <a:xfrm>
            <a:off x="0" y="2057400"/>
            <a:ext cx="1066800" cy="366713"/>
          </a:xfrm>
          <a:prstGeom prst="rect">
            <a:avLst/>
          </a:prstGeom>
          <a:noFill/>
          <a:ln w="9525">
            <a:noFill/>
            <a:miter lim="800000"/>
            <a:headEnd/>
            <a:tailEnd/>
          </a:ln>
        </p:spPr>
        <p:txBody>
          <a:bodyPr>
            <a:spAutoFit/>
          </a:bodyPr>
          <a:lstStyle/>
          <a:p>
            <a:pPr algn="l">
              <a:spcBef>
                <a:spcPct val="50000"/>
              </a:spcBef>
            </a:pPr>
            <a:r>
              <a:rPr lang="en-US" b="1"/>
              <a:t>12.0.0.1</a:t>
            </a:r>
          </a:p>
        </p:txBody>
      </p:sp>
      <p:sp>
        <p:nvSpPr>
          <p:cNvPr id="73736" name="Text Box 9"/>
          <p:cNvSpPr txBox="1">
            <a:spLocks noChangeArrowheads="1"/>
          </p:cNvSpPr>
          <p:nvPr/>
        </p:nvSpPr>
        <p:spPr bwMode="auto">
          <a:xfrm>
            <a:off x="0" y="2971800"/>
            <a:ext cx="1066800" cy="366713"/>
          </a:xfrm>
          <a:prstGeom prst="rect">
            <a:avLst/>
          </a:prstGeom>
          <a:noFill/>
          <a:ln w="9525">
            <a:noFill/>
            <a:miter lim="800000"/>
            <a:headEnd/>
            <a:tailEnd/>
          </a:ln>
        </p:spPr>
        <p:txBody>
          <a:bodyPr>
            <a:spAutoFit/>
          </a:bodyPr>
          <a:lstStyle/>
          <a:p>
            <a:pPr algn="l">
              <a:spcBef>
                <a:spcPct val="50000"/>
              </a:spcBef>
            </a:pPr>
            <a:r>
              <a:rPr lang="en-US" b="1"/>
              <a:t>12.0.0.2</a:t>
            </a:r>
          </a:p>
        </p:txBody>
      </p:sp>
      <p:sp>
        <p:nvSpPr>
          <p:cNvPr id="73737" name="Text Box 10"/>
          <p:cNvSpPr txBox="1">
            <a:spLocks noChangeArrowheads="1"/>
          </p:cNvSpPr>
          <p:nvPr/>
        </p:nvSpPr>
        <p:spPr bwMode="auto">
          <a:xfrm>
            <a:off x="7620000" y="2819400"/>
            <a:ext cx="1600200" cy="641350"/>
          </a:xfrm>
          <a:prstGeom prst="rect">
            <a:avLst/>
          </a:prstGeom>
          <a:noFill/>
          <a:ln w="9525">
            <a:noFill/>
            <a:miter lim="800000"/>
            <a:headEnd/>
            <a:tailEnd/>
          </a:ln>
        </p:spPr>
        <p:txBody>
          <a:bodyPr>
            <a:spAutoFit/>
          </a:bodyPr>
          <a:lstStyle/>
          <a:p>
            <a:pPr algn="l">
              <a:spcBef>
                <a:spcPct val="50000"/>
              </a:spcBef>
            </a:pPr>
            <a:r>
              <a:rPr lang="en-US" b="1"/>
              <a:t>13.0.0.1   web server</a:t>
            </a:r>
          </a:p>
        </p:txBody>
      </p:sp>
      <p:sp>
        <p:nvSpPr>
          <p:cNvPr id="73738" name="Line 11"/>
          <p:cNvSpPr>
            <a:spLocks noChangeShapeType="1"/>
          </p:cNvSpPr>
          <p:nvPr/>
        </p:nvSpPr>
        <p:spPr bwMode="auto">
          <a:xfrm>
            <a:off x="2133600" y="1981200"/>
            <a:ext cx="457200" cy="0"/>
          </a:xfrm>
          <a:prstGeom prst="line">
            <a:avLst/>
          </a:prstGeom>
          <a:noFill/>
          <a:ln w="9525">
            <a:solidFill>
              <a:schemeClr val="tx1"/>
            </a:solidFill>
            <a:round/>
            <a:headEnd/>
            <a:tailEnd type="triangle" w="med" len="med"/>
          </a:ln>
        </p:spPr>
        <p:txBody>
          <a:bodyPr/>
          <a:lstStyle/>
          <a:p>
            <a:endParaRPr lang="en-US"/>
          </a:p>
        </p:txBody>
      </p:sp>
      <p:sp>
        <p:nvSpPr>
          <p:cNvPr id="73739" name="Line 12"/>
          <p:cNvSpPr>
            <a:spLocks noChangeShapeType="1"/>
          </p:cNvSpPr>
          <p:nvPr/>
        </p:nvSpPr>
        <p:spPr bwMode="auto">
          <a:xfrm>
            <a:off x="1981200" y="3886200"/>
            <a:ext cx="533400" cy="0"/>
          </a:xfrm>
          <a:prstGeom prst="line">
            <a:avLst/>
          </a:prstGeom>
          <a:noFill/>
          <a:ln w="9525">
            <a:solidFill>
              <a:schemeClr val="tx1"/>
            </a:solidFill>
            <a:round/>
            <a:headEnd/>
            <a:tailEnd type="triangle" w="med" len="med"/>
          </a:ln>
        </p:spPr>
        <p:txBody>
          <a:bodyPr/>
          <a:lstStyle/>
          <a:p>
            <a:endParaRPr lang="en-US"/>
          </a:p>
        </p:txBody>
      </p:sp>
      <p:sp>
        <p:nvSpPr>
          <p:cNvPr id="73740" name="Text Box 13"/>
          <p:cNvSpPr txBox="1">
            <a:spLocks noChangeArrowheads="1"/>
          </p:cNvSpPr>
          <p:nvPr/>
        </p:nvSpPr>
        <p:spPr bwMode="auto">
          <a:xfrm>
            <a:off x="2133600" y="1676400"/>
            <a:ext cx="304800" cy="366713"/>
          </a:xfrm>
          <a:prstGeom prst="rect">
            <a:avLst/>
          </a:prstGeom>
          <a:noFill/>
          <a:ln w="9525">
            <a:noFill/>
            <a:miter lim="800000"/>
            <a:headEnd/>
            <a:tailEnd/>
          </a:ln>
        </p:spPr>
        <p:txBody>
          <a:bodyPr>
            <a:spAutoFit/>
          </a:bodyPr>
          <a:lstStyle/>
          <a:p>
            <a:pPr>
              <a:spcBef>
                <a:spcPct val="50000"/>
              </a:spcBef>
            </a:pPr>
            <a:r>
              <a:rPr lang="en-US" b="1">
                <a:solidFill>
                  <a:srgbClr val="FF3300"/>
                </a:solidFill>
              </a:rPr>
              <a:t>1</a:t>
            </a:r>
          </a:p>
        </p:txBody>
      </p:sp>
      <p:sp>
        <p:nvSpPr>
          <p:cNvPr id="73741" name="Line 14"/>
          <p:cNvSpPr>
            <a:spLocks noChangeShapeType="1"/>
          </p:cNvSpPr>
          <p:nvPr/>
        </p:nvSpPr>
        <p:spPr bwMode="auto">
          <a:xfrm>
            <a:off x="2133600" y="1600200"/>
            <a:ext cx="457200" cy="0"/>
          </a:xfrm>
          <a:prstGeom prst="line">
            <a:avLst/>
          </a:prstGeom>
          <a:noFill/>
          <a:ln w="9525">
            <a:solidFill>
              <a:schemeClr val="tx1"/>
            </a:solidFill>
            <a:round/>
            <a:headEnd/>
            <a:tailEnd type="triangle" w="med" len="med"/>
          </a:ln>
        </p:spPr>
        <p:txBody>
          <a:bodyPr/>
          <a:lstStyle/>
          <a:p>
            <a:endParaRPr lang="en-US"/>
          </a:p>
        </p:txBody>
      </p:sp>
      <p:sp>
        <p:nvSpPr>
          <p:cNvPr id="73742" name="Text Box 15"/>
          <p:cNvSpPr txBox="1">
            <a:spLocks noChangeArrowheads="1"/>
          </p:cNvSpPr>
          <p:nvPr/>
        </p:nvSpPr>
        <p:spPr bwMode="auto">
          <a:xfrm>
            <a:off x="2057400" y="1219200"/>
            <a:ext cx="381000" cy="366713"/>
          </a:xfrm>
          <a:prstGeom prst="rect">
            <a:avLst/>
          </a:prstGeom>
          <a:noFill/>
          <a:ln w="9525">
            <a:noFill/>
            <a:miter lim="800000"/>
            <a:headEnd/>
            <a:tailEnd/>
          </a:ln>
        </p:spPr>
        <p:txBody>
          <a:bodyPr>
            <a:spAutoFit/>
          </a:bodyPr>
          <a:lstStyle/>
          <a:p>
            <a:pPr>
              <a:spcBef>
                <a:spcPct val="50000"/>
              </a:spcBef>
            </a:pPr>
            <a:r>
              <a:rPr lang="en-US" b="1">
                <a:solidFill>
                  <a:srgbClr val="FF3300"/>
                </a:solidFill>
              </a:rPr>
              <a:t>2</a:t>
            </a:r>
          </a:p>
        </p:txBody>
      </p:sp>
      <p:sp>
        <p:nvSpPr>
          <p:cNvPr id="73743" name="Text Box 16"/>
          <p:cNvSpPr txBox="1">
            <a:spLocks noChangeArrowheads="1"/>
          </p:cNvSpPr>
          <p:nvPr/>
        </p:nvSpPr>
        <p:spPr bwMode="auto">
          <a:xfrm>
            <a:off x="1905000" y="3886200"/>
            <a:ext cx="381000" cy="366713"/>
          </a:xfrm>
          <a:prstGeom prst="rect">
            <a:avLst/>
          </a:prstGeom>
          <a:noFill/>
          <a:ln w="9525">
            <a:noFill/>
            <a:miter lim="800000"/>
            <a:headEnd/>
            <a:tailEnd/>
          </a:ln>
        </p:spPr>
        <p:txBody>
          <a:bodyPr>
            <a:spAutoFit/>
          </a:bodyPr>
          <a:lstStyle/>
          <a:p>
            <a:pPr>
              <a:spcBef>
                <a:spcPct val="50000"/>
              </a:spcBef>
            </a:pPr>
            <a:r>
              <a:rPr lang="en-US" b="1">
                <a:solidFill>
                  <a:srgbClr val="FF3300"/>
                </a:solidFill>
              </a:rPr>
              <a:t>3</a:t>
            </a:r>
          </a:p>
        </p:txBody>
      </p:sp>
      <p:sp>
        <p:nvSpPr>
          <p:cNvPr id="73744" name="Rectangle 17"/>
          <p:cNvSpPr>
            <a:spLocks noChangeAspect="1" noChangeArrowheads="1"/>
          </p:cNvSpPr>
          <p:nvPr/>
        </p:nvSpPr>
        <p:spPr bwMode="auto">
          <a:xfrm>
            <a:off x="762000" y="4495800"/>
            <a:ext cx="6019800" cy="609600"/>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73745" name="Line 18"/>
          <p:cNvSpPr>
            <a:spLocks noChangeAspect="1" noChangeShapeType="1"/>
          </p:cNvSpPr>
          <p:nvPr/>
        </p:nvSpPr>
        <p:spPr bwMode="auto">
          <a:xfrm flipV="1">
            <a:off x="2362200" y="4495800"/>
            <a:ext cx="1588" cy="609600"/>
          </a:xfrm>
          <a:prstGeom prst="line">
            <a:avLst/>
          </a:prstGeom>
          <a:noFill/>
          <a:ln w="9525">
            <a:solidFill>
              <a:schemeClr val="tx1"/>
            </a:solidFill>
            <a:round/>
            <a:headEnd/>
            <a:tailEnd/>
          </a:ln>
        </p:spPr>
        <p:txBody>
          <a:bodyPr/>
          <a:lstStyle/>
          <a:p>
            <a:endParaRPr lang="en-US"/>
          </a:p>
        </p:txBody>
      </p:sp>
      <p:sp>
        <p:nvSpPr>
          <p:cNvPr id="73746" name="Rectangle 19"/>
          <p:cNvSpPr>
            <a:spLocks noChangeAspect="1" noChangeArrowheads="1"/>
          </p:cNvSpPr>
          <p:nvPr/>
        </p:nvSpPr>
        <p:spPr bwMode="auto">
          <a:xfrm>
            <a:off x="4038600" y="4572000"/>
            <a:ext cx="2590800" cy="471488"/>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73747" name="Line 20"/>
          <p:cNvSpPr>
            <a:spLocks noChangeAspect="1" noChangeShapeType="1"/>
          </p:cNvSpPr>
          <p:nvPr/>
        </p:nvSpPr>
        <p:spPr bwMode="auto">
          <a:xfrm>
            <a:off x="5408613" y="4572000"/>
            <a:ext cx="1587" cy="457200"/>
          </a:xfrm>
          <a:prstGeom prst="line">
            <a:avLst/>
          </a:prstGeom>
          <a:noFill/>
          <a:ln w="9525">
            <a:solidFill>
              <a:schemeClr val="tx1"/>
            </a:solidFill>
            <a:round/>
            <a:headEnd/>
            <a:tailEnd/>
          </a:ln>
        </p:spPr>
        <p:txBody>
          <a:bodyPr/>
          <a:lstStyle/>
          <a:p>
            <a:endParaRPr lang="en-US"/>
          </a:p>
        </p:txBody>
      </p:sp>
      <p:sp>
        <p:nvSpPr>
          <p:cNvPr id="73748" name="Text Box 21"/>
          <p:cNvSpPr txBox="1">
            <a:spLocks noChangeAspect="1" noChangeArrowheads="1"/>
          </p:cNvSpPr>
          <p:nvPr/>
        </p:nvSpPr>
        <p:spPr bwMode="auto">
          <a:xfrm>
            <a:off x="2438400" y="4648200"/>
            <a:ext cx="1676400" cy="366713"/>
          </a:xfrm>
          <a:prstGeom prst="rect">
            <a:avLst/>
          </a:prstGeom>
          <a:noFill/>
          <a:ln w="9525">
            <a:noFill/>
            <a:miter lim="800000"/>
            <a:headEnd/>
            <a:tailEnd/>
          </a:ln>
        </p:spPr>
        <p:txBody>
          <a:bodyPr>
            <a:spAutoFit/>
          </a:bodyPr>
          <a:lstStyle/>
          <a:p>
            <a:pPr algn="ctr">
              <a:spcBef>
                <a:spcPct val="50000"/>
              </a:spcBef>
            </a:pPr>
            <a:r>
              <a:rPr lang="en-US" b="1"/>
              <a:t>13.0.0.1</a:t>
            </a:r>
          </a:p>
        </p:txBody>
      </p:sp>
      <p:sp>
        <p:nvSpPr>
          <p:cNvPr id="73749" name="Text Box 22"/>
          <p:cNvSpPr txBox="1">
            <a:spLocks noChangeAspect="1" noChangeArrowheads="1"/>
          </p:cNvSpPr>
          <p:nvPr/>
        </p:nvSpPr>
        <p:spPr bwMode="auto">
          <a:xfrm>
            <a:off x="762000" y="4648200"/>
            <a:ext cx="1676400" cy="366713"/>
          </a:xfrm>
          <a:prstGeom prst="rect">
            <a:avLst/>
          </a:prstGeom>
          <a:noFill/>
          <a:ln w="9525">
            <a:noFill/>
            <a:miter lim="800000"/>
            <a:headEnd/>
            <a:tailEnd/>
          </a:ln>
        </p:spPr>
        <p:txBody>
          <a:bodyPr>
            <a:spAutoFit/>
          </a:bodyPr>
          <a:lstStyle/>
          <a:p>
            <a:pPr algn="ctr">
              <a:spcBef>
                <a:spcPct val="50000"/>
              </a:spcBef>
            </a:pPr>
            <a:r>
              <a:rPr lang="en-US" b="1"/>
              <a:t>12.0.0.1</a:t>
            </a:r>
          </a:p>
        </p:txBody>
      </p:sp>
      <p:sp>
        <p:nvSpPr>
          <p:cNvPr id="73750" name="Text Box 23"/>
          <p:cNvSpPr txBox="1">
            <a:spLocks noChangeAspect="1" noChangeArrowheads="1"/>
          </p:cNvSpPr>
          <p:nvPr/>
        </p:nvSpPr>
        <p:spPr bwMode="auto">
          <a:xfrm>
            <a:off x="3810000" y="4648200"/>
            <a:ext cx="1676400" cy="366713"/>
          </a:xfrm>
          <a:prstGeom prst="rect">
            <a:avLst/>
          </a:prstGeom>
          <a:noFill/>
          <a:ln w="9525">
            <a:noFill/>
            <a:miter lim="800000"/>
            <a:headEnd/>
            <a:tailEnd/>
          </a:ln>
        </p:spPr>
        <p:txBody>
          <a:bodyPr>
            <a:spAutoFit/>
          </a:bodyPr>
          <a:lstStyle/>
          <a:p>
            <a:pPr algn="ctr">
              <a:spcBef>
                <a:spcPct val="50000"/>
              </a:spcBef>
            </a:pPr>
            <a:r>
              <a:rPr lang="en-US" b="1"/>
              <a:t>1200</a:t>
            </a:r>
          </a:p>
        </p:txBody>
      </p:sp>
      <p:sp>
        <p:nvSpPr>
          <p:cNvPr id="73751" name="Text Box 24"/>
          <p:cNvSpPr txBox="1">
            <a:spLocks noChangeAspect="1" noChangeArrowheads="1"/>
          </p:cNvSpPr>
          <p:nvPr/>
        </p:nvSpPr>
        <p:spPr bwMode="auto">
          <a:xfrm>
            <a:off x="5181600" y="4648200"/>
            <a:ext cx="1676400" cy="366713"/>
          </a:xfrm>
          <a:prstGeom prst="rect">
            <a:avLst/>
          </a:prstGeom>
          <a:noFill/>
          <a:ln w="9525">
            <a:noFill/>
            <a:miter lim="800000"/>
            <a:headEnd/>
            <a:tailEnd/>
          </a:ln>
        </p:spPr>
        <p:txBody>
          <a:bodyPr>
            <a:spAutoFit/>
          </a:bodyPr>
          <a:lstStyle/>
          <a:p>
            <a:pPr algn="ctr">
              <a:spcBef>
                <a:spcPct val="50000"/>
              </a:spcBef>
            </a:pPr>
            <a:r>
              <a:rPr lang="en-US" b="1"/>
              <a:t>80</a:t>
            </a:r>
          </a:p>
        </p:txBody>
      </p:sp>
      <p:sp>
        <p:nvSpPr>
          <p:cNvPr id="73752" name="Text Box 25"/>
          <p:cNvSpPr txBox="1">
            <a:spLocks noChangeArrowheads="1"/>
          </p:cNvSpPr>
          <p:nvPr/>
        </p:nvSpPr>
        <p:spPr bwMode="auto">
          <a:xfrm>
            <a:off x="304800" y="4572000"/>
            <a:ext cx="304800" cy="366713"/>
          </a:xfrm>
          <a:prstGeom prst="rect">
            <a:avLst/>
          </a:prstGeom>
          <a:noFill/>
          <a:ln w="9525">
            <a:noFill/>
            <a:miter lim="800000"/>
            <a:headEnd/>
            <a:tailEnd/>
          </a:ln>
        </p:spPr>
        <p:txBody>
          <a:bodyPr>
            <a:spAutoFit/>
          </a:bodyPr>
          <a:lstStyle/>
          <a:p>
            <a:pPr>
              <a:spcBef>
                <a:spcPct val="50000"/>
              </a:spcBef>
            </a:pPr>
            <a:r>
              <a:rPr lang="en-US" b="1">
                <a:solidFill>
                  <a:srgbClr val="FF3300"/>
                </a:solidFill>
              </a:rPr>
              <a:t>1</a:t>
            </a:r>
          </a:p>
        </p:txBody>
      </p:sp>
      <p:sp>
        <p:nvSpPr>
          <p:cNvPr id="73753" name="Rectangle 26"/>
          <p:cNvSpPr>
            <a:spLocks noChangeAspect="1" noChangeArrowheads="1"/>
          </p:cNvSpPr>
          <p:nvPr/>
        </p:nvSpPr>
        <p:spPr bwMode="auto">
          <a:xfrm>
            <a:off x="762000" y="5257800"/>
            <a:ext cx="6019800" cy="609600"/>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73754" name="Line 27"/>
          <p:cNvSpPr>
            <a:spLocks noChangeAspect="1" noChangeShapeType="1"/>
          </p:cNvSpPr>
          <p:nvPr/>
        </p:nvSpPr>
        <p:spPr bwMode="auto">
          <a:xfrm flipV="1">
            <a:off x="2362200" y="5257800"/>
            <a:ext cx="1588" cy="609600"/>
          </a:xfrm>
          <a:prstGeom prst="line">
            <a:avLst/>
          </a:prstGeom>
          <a:noFill/>
          <a:ln w="9525">
            <a:solidFill>
              <a:schemeClr val="tx1"/>
            </a:solidFill>
            <a:round/>
            <a:headEnd/>
            <a:tailEnd/>
          </a:ln>
        </p:spPr>
        <p:txBody>
          <a:bodyPr/>
          <a:lstStyle/>
          <a:p>
            <a:endParaRPr lang="en-US"/>
          </a:p>
        </p:txBody>
      </p:sp>
      <p:sp>
        <p:nvSpPr>
          <p:cNvPr id="73755" name="Rectangle 28"/>
          <p:cNvSpPr>
            <a:spLocks noChangeAspect="1" noChangeArrowheads="1"/>
          </p:cNvSpPr>
          <p:nvPr/>
        </p:nvSpPr>
        <p:spPr bwMode="auto">
          <a:xfrm>
            <a:off x="4038600" y="5334000"/>
            <a:ext cx="2590800" cy="471488"/>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73756" name="Line 29"/>
          <p:cNvSpPr>
            <a:spLocks noChangeAspect="1" noChangeShapeType="1"/>
          </p:cNvSpPr>
          <p:nvPr/>
        </p:nvSpPr>
        <p:spPr bwMode="auto">
          <a:xfrm>
            <a:off x="5408613" y="5334000"/>
            <a:ext cx="1587" cy="457200"/>
          </a:xfrm>
          <a:prstGeom prst="line">
            <a:avLst/>
          </a:prstGeom>
          <a:noFill/>
          <a:ln w="9525">
            <a:solidFill>
              <a:schemeClr val="tx1"/>
            </a:solidFill>
            <a:round/>
            <a:headEnd/>
            <a:tailEnd/>
          </a:ln>
        </p:spPr>
        <p:txBody>
          <a:bodyPr/>
          <a:lstStyle/>
          <a:p>
            <a:endParaRPr lang="en-US"/>
          </a:p>
        </p:txBody>
      </p:sp>
      <p:sp>
        <p:nvSpPr>
          <p:cNvPr id="73757" name="Text Box 30"/>
          <p:cNvSpPr txBox="1">
            <a:spLocks noChangeAspect="1" noChangeArrowheads="1"/>
          </p:cNvSpPr>
          <p:nvPr/>
        </p:nvSpPr>
        <p:spPr bwMode="auto">
          <a:xfrm>
            <a:off x="2438400" y="5410200"/>
            <a:ext cx="1676400" cy="366713"/>
          </a:xfrm>
          <a:prstGeom prst="rect">
            <a:avLst/>
          </a:prstGeom>
          <a:noFill/>
          <a:ln w="9525">
            <a:noFill/>
            <a:miter lim="800000"/>
            <a:headEnd/>
            <a:tailEnd/>
          </a:ln>
        </p:spPr>
        <p:txBody>
          <a:bodyPr>
            <a:spAutoFit/>
          </a:bodyPr>
          <a:lstStyle/>
          <a:p>
            <a:pPr algn="ctr">
              <a:spcBef>
                <a:spcPct val="50000"/>
              </a:spcBef>
            </a:pPr>
            <a:r>
              <a:rPr lang="en-US" b="1"/>
              <a:t>13.0.0.1</a:t>
            </a:r>
          </a:p>
        </p:txBody>
      </p:sp>
      <p:sp>
        <p:nvSpPr>
          <p:cNvPr id="73758" name="Text Box 31"/>
          <p:cNvSpPr txBox="1">
            <a:spLocks noChangeAspect="1" noChangeArrowheads="1"/>
          </p:cNvSpPr>
          <p:nvPr/>
        </p:nvSpPr>
        <p:spPr bwMode="auto">
          <a:xfrm>
            <a:off x="762000" y="5410200"/>
            <a:ext cx="1676400" cy="366713"/>
          </a:xfrm>
          <a:prstGeom prst="rect">
            <a:avLst/>
          </a:prstGeom>
          <a:noFill/>
          <a:ln w="9525">
            <a:noFill/>
            <a:miter lim="800000"/>
            <a:headEnd/>
            <a:tailEnd/>
          </a:ln>
        </p:spPr>
        <p:txBody>
          <a:bodyPr>
            <a:spAutoFit/>
          </a:bodyPr>
          <a:lstStyle/>
          <a:p>
            <a:pPr algn="ctr">
              <a:spcBef>
                <a:spcPct val="50000"/>
              </a:spcBef>
            </a:pPr>
            <a:r>
              <a:rPr lang="en-US" b="1"/>
              <a:t>12.0.0.1</a:t>
            </a:r>
          </a:p>
        </p:txBody>
      </p:sp>
      <p:sp>
        <p:nvSpPr>
          <p:cNvPr id="73759" name="Text Box 32"/>
          <p:cNvSpPr txBox="1">
            <a:spLocks noChangeAspect="1" noChangeArrowheads="1"/>
          </p:cNvSpPr>
          <p:nvPr/>
        </p:nvSpPr>
        <p:spPr bwMode="auto">
          <a:xfrm>
            <a:off x="3810000" y="5410200"/>
            <a:ext cx="1676400" cy="366713"/>
          </a:xfrm>
          <a:prstGeom prst="rect">
            <a:avLst/>
          </a:prstGeom>
          <a:noFill/>
          <a:ln w="9525">
            <a:noFill/>
            <a:miter lim="800000"/>
            <a:headEnd/>
            <a:tailEnd/>
          </a:ln>
        </p:spPr>
        <p:txBody>
          <a:bodyPr>
            <a:spAutoFit/>
          </a:bodyPr>
          <a:lstStyle/>
          <a:p>
            <a:pPr algn="ctr">
              <a:spcBef>
                <a:spcPct val="50000"/>
              </a:spcBef>
            </a:pPr>
            <a:r>
              <a:rPr lang="en-US" b="1"/>
              <a:t>1500</a:t>
            </a:r>
          </a:p>
        </p:txBody>
      </p:sp>
      <p:sp>
        <p:nvSpPr>
          <p:cNvPr id="73760" name="Text Box 33"/>
          <p:cNvSpPr txBox="1">
            <a:spLocks noChangeAspect="1" noChangeArrowheads="1"/>
          </p:cNvSpPr>
          <p:nvPr/>
        </p:nvSpPr>
        <p:spPr bwMode="auto">
          <a:xfrm>
            <a:off x="5181600" y="5410200"/>
            <a:ext cx="1676400" cy="366713"/>
          </a:xfrm>
          <a:prstGeom prst="rect">
            <a:avLst/>
          </a:prstGeom>
          <a:noFill/>
          <a:ln w="9525">
            <a:noFill/>
            <a:miter lim="800000"/>
            <a:headEnd/>
            <a:tailEnd/>
          </a:ln>
        </p:spPr>
        <p:txBody>
          <a:bodyPr>
            <a:spAutoFit/>
          </a:bodyPr>
          <a:lstStyle/>
          <a:p>
            <a:pPr algn="ctr">
              <a:spcBef>
                <a:spcPct val="50000"/>
              </a:spcBef>
            </a:pPr>
            <a:r>
              <a:rPr lang="en-US" b="1"/>
              <a:t>80</a:t>
            </a:r>
          </a:p>
        </p:txBody>
      </p:sp>
      <p:sp>
        <p:nvSpPr>
          <p:cNvPr id="73761" name="Rectangle 34"/>
          <p:cNvSpPr>
            <a:spLocks noChangeAspect="1" noChangeArrowheads="1"/>
          </p:cNvSpPr>
          <p:nvPr/>
        </p:nvSpPr>
        <p:spPr bwMode="auto">
          <a:xfrm>
            <a:off x="762000" y="6019800"/>
            <a:ext cx="6019800" cy="609600"/>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73762" name="Line 35"/>
          <p:cNvSpPr>
            <a:spLocks noChangeAspect="1" noChangeShapeType="1"/>
          </p:cNvSpPr>
          <p:nvPr/>
        </p:nvSpPr>
        <p:spPr bwMode="auto">
          <a:xfrm flipV="1">
            <a:off x="2362200" y="6019800"/>
            <a:ext cx="1588" cy="609600"/>
          </a:xfrm>
          <a:prstGeom prst="line">
            <a:avLst/>
          </a:prstGeom>
          <a:noFill/>
          <a:ln w="9525">
            <a:solidFill>
              <a:schemeClr val="tx1"/>
            </a:solidFill>
            <a:round/>
            <a:headEnd/>
            <a:tailEnd/>
          </a:ln>
        </p:spPr>
        <p:txBody>
          <a:bodyPr/>
          <a:lstStyle/>
          <a:p>
            <a:endParaRPr lang="en-US"/>
          </a:p>
        </p:txBody>
      </p:sp>
      <p:sp>
        <p:nvSpPr>
          <p:cNvPr id="73763" name="Rectangle 36"/>
          <p:cNvSpPr>
            <a:spLocks noChangeAspect="1" noChangeArrowheads="1"/>
          </p:cNvSpPr>
          <p:nvPr/>
        </p:nvSpPr>
        <p:spPr bwMode="auto">
          <a:xfrm>
            <a:off x="4038600" y="6096000"/>
            <a:ext cx="2590800" cy="471488"/>
          </a:xfrm>
          <a:prstGeom prst="rect">
            <a:avLst/>
          </a:prstGeom>
          <a:solidFill>
            <a:srgbClr val="CCFF33"/>
          </a:solidFill>
          <a:ln w="9525">
            <a:solidFill>
              <a:schemeClr val="tx1"/>
            </a:solidFill>
            <a:miter lim="800000"/>
            <a:headEnd/>
            <a:tailEnd/>
          </a:ln>
        </p:spPr>
        <p:txBody>
          <a:bodyPr wrap="none" anchor="ctr"/>
          <a:lstStyle/>
          <a:p>
            <a:endParaRPr lang="en-US"/>
          </a:p>
        </p:txBody>
      </p:sp>
      <p:sp>
        <p:nvSpPr>
          <p:cNvPr id="73764" name="Line 37"/>
          <p:cNvSpPr>
            <a:spLocks noChangeAspect="1" noChangeShapeType="1"/>
          </p:cNvSpPr>
          <p:nvPr/>
        </p:nvSpPr>
        <p:spPr bwMode="auto">
          <a:xfrm>
            <a:off x="5408613" y="6096000"/>
            <a:ext cx="1587" cy="457200"/>
          </a:xfrm>
          <a:prstGeom prst="line">
            <a:avLst/>
          </a:prstGeom>
          <a:noFill/>
          <a:ln w="9525">
            <a:solidFill>
              <a:schemeClr val="tx1"/>
            </a:solidFill>
            <a:round/>
            <a:headEnd/>
            <a:tailEnd/>
          </a:ln>
        </p:spPr>
        <p:txBody>
          <a:bodyPr/>
          <a:lstStyle/>
          <a:p>
            <a:endParaRPr lang="en-US"/>
          </a:p>
        </p:txBody>
      </p:sp>
      <p:sp>
        <p:nvSpPr>
          <p:cNvPr id="73765" name="Text Box 38"/>
          <p:cNvSpPr txBox="1">
            <a:spLocks noChangeAspect="1" noChangeArrowheads="1"/>
          </p:cNvSpPr>
          <p:nvPr/>
        </p:nvSpPr>
        <p:spPr bwMode="auto">
          <a:xfrm>
            <a:off x="2438400" y="6172200"/>
            <a:ext cx="1676400" cy="366713"/>
          </a:xfrm>
          <a:prstGeom prst="rect">
            <a:avLst/>
          </a:prstGeom>
          <a:noFill/>
          <a:ln w="9525">
            <a:noFill/>
            <a:miter lim="800000"/>
            <a:headEnd/>
            <a:tailEnd/>
          </a:ln>
        </p:spPr>
        <p:txBody>
          <a:bodyPr>
            <a:spAutoFit/>
          </a:bodyPr>
          <a:lstStyle/>
          <a:p>
            <a:pPr algn="ctr">
              <a:spcBef>
                <a:spcPct val="50000"/>
              </a:spcBef>
            </a:pPr>
            <a:r>
              <a:rPr lang="en-US" b="1"/>
              <a:t>13.0.0.1</a:t>
            </a:r>
          </a:p>
        </p:txBody>
      </p:sp>
      <p:sp>
        <p:nvSpPr>
          <p:cNvPr id="73766" name="Text Box 39"/>
          <p:cNvSpPr txBox="1">
            <a:spLocks noChangeAspect="1" noChangeArrowheads="1"/>
          </p:cNvSpPr>
          <p:nvPr/>
        </p:nvSpPr>
        <p:spPr bwMode="auto">
          <a:xfrm>
            <a:off x="762000" y="6172200"/>
            <a:ext cx="1676400" cy="366713"/>
          </a:xfrm>
          <a:prstGeom prst="rect">
            <a:avLst/>
          </a:prstGeom>
          <a:noFill/>
          <a:ln w="9525">
            <a:noFill/>
            <a:miter lim="800000"/>
            <a:headEnd/>
            <a:tailEnd/>
          </a:ln>
        </p:spPr>
        <p:txBody>
          <a:bodyPr>
            <a:spAutoFit/>
          </a:bodyPr>
          <a:lstStyle/>
          <a:p>
            <a:pPr algn="ctr">
              <a:spcBef>
                <a:spcPct val="50000"/>
              </a:spcBef>
            </a:pPr>
            <a:r>
              <a:rPr lang="en-US" b="1"/>
              <a:t>12.0.0.2</a:t>
            </a:r>
          </a:p>
        </p:txBody>
      </p:sp>
      <p:sp>
        <p:nvSpPr>
          <p:cNvPr id="73767" name="Text Box 40"/>
          <p:cNvSpPr txBox="1">
            <a:spLocks noChangeAspect="1" noChangeArrowheads="1"/>
          </p:cNvSpPr>
          <p:nvPr/>
        </p:nvSpPr>
        <p:spPr bwMode="auto">
          <a:xfrm>
            <a:off x="3810000" y="6172200"/>
            <a:ext cx="1676400" cy="366713"/>
          </a:xfrm>
          <a:prstGeom prst="rect">
            <a:avLst/>
          </a:prstGeom>
          <a:noFill/>
          <a:ln w="9525">
            <a:noFill/>
            <a:miter lim="800000"/>
            <a:headEnd/>
            <a:tailEnd/>
          </a:ln>
        </p:spPr>
        <p:txBody>
          <a:bodyPr>
            <a:spAutoFit/>
          </a:bodyPr>
          <a:lstStyle/>
          <a:p>
            <a:pPr algn="ctr">
              <a:spcBef>
                <a:spcPct val="50000"/>
              </a:spcBef>
            </a:pPr>
            <a:r>
              <a:rPr lang="en-US" b="1"/>
              <a:t>1200</a:t>
            </a:r>
          </a:p>
        </p:txBody>
      </p:sp>
      <p:sp>
        <p:nvSpPr>
          <p:cNvPr id="73768" name="Text Box 41"/>
          <p:cNvSpPr txBox="1">
            <a:spLocks noChangeAspect="1" noChangeArrowheads="1"/>
          </p:cNvSpPr>
          <p:nvPr/>
        </p:nvSpPr>
        <p:spPr bwMode="auto">
          <a:xfrm>
            <a:off x="5181600" y="6172200"/>
            <a:ext cx="1676400" cy="366713"/>
          </a:xfrm>
          <a:prstGeom prst="rect">
            <a:avLst/>
          </a:prstGeom>
          <a:noFill/>
          <a:ln w="9525">
            <a:noFill/>
            <a:miter lim="800000"/>
            <a:headEnd/>
            <a:tailEnd/>
          </a:ln>
        </p:spPr>
        <p:txBody>
          <a:bodyPr>
            <a:spAutoFit/>
          </a:bodyPr>
          <a:lstStyle/>
          <a:p>
            <a:pPr algn="ctr">
              <a:spcBef>
                <a:spcPct val="50000"/>
              </a:spcBef>
            </a:pPr>
            <a:r>
              <a:rPr lang="en-US" b="1"/>
              <a:t>80</a:t>
            </a:r>
          </a:p>
        </p:txBody>
      </p:sp>
      <p:sp>
        <p:nvSpPr>
          <p:cNvPr id="73769" name="Text Box 42"/>
          <p:cNvSpPr txBox="1">
            <a:spLocks noChangeArrowheads="1"/>
          </p:cNvSpPr>
          <p:nvPr/>
        </p:nvSpPr>
        <p:spPr bwMode="auto">
          <a:xfrm>
            <a:off x="228600" y="5334000"/>
            <a:ext cx="381000" cy="366713"/>
          </a:xfrm>
          <a:prstGeom prst="rect">
            <a:avLst/>
          </a:prstGeom>
          <a:noFill/>
          <a:ln w="9525">
            <a:noFill/>
            <a:miter lim="800000"/>
            <a:headEnd/>
            <a:tailEnd/>
          </a:ln>
        </p:spPr>
        <p:txBody>
          <a:bodyPr>
            <a:spAutoFit/>
          </a:bodyPr>
          <a:lstStyle/>
          <a:p>
            <a:pPr>
              <a:spcBef>
                <a:spcPct val="50000"/>
              </a:spcBef>
            </a:pPr>
            <a:r>
              <a:rPr lang="en-US" b="1">
                <a:solidFill>
                  <a:srgbClr val="FF3300"/>
                </a:solidFill>
              </a:rPr>
              <a:t>2</a:t>
            </a:r>
          </a:p>
        </p:txBody>
      </p:sp>
      <p:sp>
        <p:nvSpPr>
          <p:cNvPr id="73770" name="Text Box 43"/>
          <p:cNvSpPr txBox="1">
            <a:spLocks noChangeArrowheads="1"/>
          </p:cNvSpPr>
          <p:nvPr/>
        </p:nvSpPr>
        <p:spPr bwMode="auto">
          <a:xfrm>
            <a:off x="228600" y="6096000"/>
            <a:ext cx="381000" cy="366713"/>
          </a:xfrm>
          <a:prstGeom prst="rect">
            <a:avLst/>
          </a:prstGeom>
          <a:noFill/>
          <a:ln w="9525">
            <a:noFill/>
            <a:miter lim="800000"/>
            <a:headEnd/>
            <a:tailEnd/>
          </a:ln>
        </p:spPr>
        <p:txBody>
          <a:bodyPr>
            <a:spAutoFit/>
          </a:bodyPr>
          <a:lstStyle/>
          <a:p>
            <a:pPr>
              <a:spcBef>
                <a:spcPct val="50000"/>
              </a:spcBef>
            </a:pPr>
            <a:r>
              <a:rPr lang="en-US" b="1">
                <a:solidFill>
                  <a:srgbClr val="FF3300"/>
                </a:solidFill>
              </a:rPr>
              <a:t>3</a:t>
            </a:r>
          </a:p>
        </p:txBody>
      </p:sp>
      <p:sp>
        <p:nvSpPr>
          <p:cNvPr id="73771" name="Text Box 44"/>
          <p:cNvSpPr txBox="1">
            <a:spLocks noChangeArrowheads="1"/>
          </p:cNvSpPr>
          <p:nvPr/>
        </p:nvSpPr>
        <p:spPr bwMode="auto">
          <a:xfrm>
            <a:off x="838200" y="4114800"/>
            <a:ext cx="1447800" cy="366713"/>
          </a:xfrm>
          <a:prstGeom prst="rect">
            <a:avLst/>
          </a:prstGeom>
          <a:noFill/>
          <a:ln w="9525">
            <a:noFill/>
            <a:miter lim="800000"/>
            <a:headEnd/>
            <a:tailEnd/>
          </a:ln>
        </p:spPr>
        <p:txBody>
          <a:bodyPr>
            <a:spAutoFit/>
          </a:bodyPr>
          <a:lstStyle/>
          <a:p>
            <a:pPr algn="l">
              <a:spcBef>
                <a:spcPct val="50000"/>
              </a:spcBef>
            </a:pPr>
            <a:r>
              <a:rPr lang="en-US" b="1"/>
              <a:t>Source IP</a:t>
            </a:r>
          </a:p>
        </p:txBody>
      </p:sp>
      <p:sp>
        <p:nvSpPr>
          <p:cNvPr id="73772" name="Text Box 45"/>
          <p:cNvSpPr txBox="1">
            <a:spLocks noChangeArrowheads="1"/>
          </p:cNvSpPr>
          <p:nvPr/>
        </p:nvSpPr>
        <p:spPr bwMode="auto">
          <a:xfrm>
            <a:off x="2362200" y="4114800"/>
            <a:ext cx="1752600" cy="366713"/>
          </a:xfrm>
          <a:prstGeom prst="rect">
            <a:avLst/>
          </a:prstGeom>
          <a:noFill/>
          <a:ln w="9525">
            <a:noFill/>
            <a:miter lim="800000"/>
            <a:headEnd/>
            <a:tailEnd/>
          </a:ln>
        </p:spPr>
        <p:txBody>
          <a:bodyPr>
            <a:spAutoFit/>
          </a:bodyPr>
          <a:lstStyle/>
          <a:p>
            <a:pPr algn="l">
              <a:spcBef>
                <a:spcPct val="50000"/>
              </a:spcBef>
            </a:pPr>
            <a:r>
              <a:rPr lang="en-US" b="1"/>
              <a:t>Destination IP</a:t>
            </a:r>
          </a:p>
        </p:txBody>
      </p:sp>
      <p:sp>
        <p:nvSpPr>
          <p:cNvPr id="73773" name="Text Box 46"/>
          <p:cNvSpPr txBox="1">
            <a:spLocks noChangeArrowheads="1"/>
          </p:cNvSpPr>
          <p:nvPr/>
        </p:nvSpPr>
        <p:spPr bwMode="auto">
          <a:xfrm>
            <a:off x="4038600" y="4114800"/>
            <a:ext cx="1752600" cy="366713"/>
          </a:xfrm>
          <a:prstGeom prst="rect">
            <a:avLst/>
          </a:prstGeom>
          <a:noFill/>
          <a:ln w="9525">
            <a:noFill/>
            <a:miter lim="800000"/>
            <a:headEnd/>
            <a:tailEnd/>
          </a:ln>
        </p:spPr>
        <p:txBody>
          <a:bodyPr>
            <a:spAutoFit/>
          </a:bodyPr>
          <a:lstStyle/>
          <a:p>
            <a:pPr algn="l">
              <a:spcBef>
                <a:spcPct val="50000"/>
              </a:spcBef>
            </a:pPr>
            <a:r>
              <a:rPr lang="en-US" b="1"/>
              <a:t>Source port</a:t>
            </a:r>
          </a:p>
        </p:txBody>
      </p:sp>
      <p:sp>
        <p:nvSpPr>
          <p:cNvPr id="73774" name="Text Box 47"/>
          <p:cNvSpPr txBox="1">
            <a:spLocks noChangeArrowheads="1"/>
          </p:cNvSpPr>
          <p:nvPr/>
        </p:nvSpPr>
        <p:spPr bwMode="auto">
          <a:xfrm>
            <a:off x="5410200" y="4114800"/>
            <a:ext cx="2133600" cy="366713"/>
          </a:xfrm>
          <a:prstGeom prst="rect">
            <a:avLst/>
          </a:prstGeom>
          <a:noFill/>
          <a:ln w="9525">
            <a:noFill/>
            <a:miter lim="800000"/>
            <a:headEnd/>
            <a:tailEnd/>
          </a:ln>
        </p:spPr>
        <p:txBody>
          <a:bodyPr>
            <a:spAutoFit/>
          </a:bodyPr>
          <a:lstStyle/>
          <a:p>
            <a:pPr algn="l">
              <a:spcBef>
                <a:spcPct val="50000"/>
              </a:spcBef>
            </a:pPr>
            <a:r>
              <a:rPr lang="en-US" b="1"/>
              <a:t>Destination port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2"/>
          </p:nvPr>
        </p:nvSpPr>
        <p:spPr>
          <a:noFill/>
        </p:spPr>
        <p:txBody>
          <a:bodyPr/>
          <a:lstStyle/>
          <a:p>
            <a:fld id="{BB1499B5-2E72-469C-BD01-53491B79E9A9}" type="slidenum">
              <a:rPr lang="ar-SA"/>
              <a:pPr/>
              <a:t>23</a:t>
            </a:fld>
            <a:endParaRPr lang="en-US"/>
          </a:p>
        </p:txBody>
      </p:sp>
      <p:pic>
        <p:nvPicPr>
          <p:cNvPr id="76803" name="Picture 2" descr="option_W_quote"/>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76804" name="Rectangle 3"/>
          <p:cNvSpPr>
            <a:spLocks noChangeArrowheads="1"/>
          </p:cNvSpPr>
          <p:nvPr/>
        </p:nvSpPr>
        <p:spPr bwMode="auto">
          <a:xfrm>
            <a:off x="8651875" y="6634163"/>
            <a:ext cx="263525" cy="188912"/>
          </a:xfrm>
          <a:prstGeom prst="rect">
            <a:avLst/>
          </a:prstGeom>
          <a:noFill/>
          <a:ln w="9525">
            <a:noFill/>
            <a:miter lim="800000"/>
            <a:headEnd/>
            <a:tailEnd/>
          </a:ln>
        </p:spPr>
        <p:txBody>
          <a:bodyPr wrap="none" lIns="82073" tIns="41036" rIns="82073" bIns="41036">
            <a:spAutoFit/>
          </a:bodyPr>
          <a:lstStyle/>
          <a:p>
            <a:pPr defTabSz="812800" rtl="0" eaLnBrk="0" hangingPunct="0"/>
            <a:fld id="{0934AB85-9EB4-4BFB-AE44-E2C03DE5F3C6}" type="slidenum">
              <a:rPr lang="ar-SA" sz="700" b="1"/>
              <a:pPr defTabSz="812800" rtl="0" eaLnBrk="0" hangingPunct="0"/>
              <a:t>23</a:t>
            </a:fld>
            <a:endParaRPr lang="en-US" sz="700" b="1"/>
          </a:p>
        </p:txBody>
      </p:sp>
      <p:sp>
        <p:nvSpPr>
          <p:cNvPr id="76805" name="Rectangle 4"/>
          <p:cNvSpPr>
            <a:spLocks noChangeArrowheads="1"/>
          </p:cNvSpPr>
          <p:nvPr/>
        </p:nvSpPr>
        <p:spPr bwMode="auto">
          <a:xfrm>
            <a:off x="735013" y="2438400"/>
            <a:ext cx="7799387" cy="1114425"/>
          </a:xfrm>
          <a:prstGeom prst="rect">
            <a:avLst/>
          </a:prstGeom>
          <a:noFill/>
          <a:ln w="9525">
            <a:noFill/>
            <a:miter lim="800000"/>
            <a:headEnd/>
            <a:tailEnd/>
          </a:ln>
        </p:spPr>
        <p:txBody>
          <a:bodyPr lIns="82124" tIns="41061" rIns="82124" bIns="41061" anchor="ctr"/>
          <a:lstStyle/>
          <a:p>
            <a:pPr algn="ctr" defTabSz="814388" rtl="0" eaLnBrk="0" hangingPunct="0"/>
            <a:endParaRPr lang="en-US" sz="4000" b="1"/>
          </a:p>
          <a:p>
            <a:pPr algn="ctr" defTabSz="814388" rtl="0" eaLnBrk="0" hangingPunct="0"/>
            <a:r>
              <a:rPr lang="en-US" sz="4000" b="1" u="sng">
                <a:solidFill>
                  <a:schemeClr val="tx2"/>
                </a:solidFill>
              </a:rPr>
              <a:t>The Application Layer</a:t>
            </a:r>
          </a:p>
        </p:txBody>
      </p:sp>
      <p:sp>
        <p:nvSpPr>
          <p:cNvPr id="76806" name="Rectangle 5"/>
          <p:cNvSpPr>
            <a:spLocks noChangeArrowheads="1"/>
          </p:cNvSpPr>
          <p:nvPr/>
        </p:nvSpPr>
        <p:spPr bwMode="auto">
          <a:xfrm>
            <a:off x="396875" y="4800600"/>
            <a:ext cx="8340725" cy="1798638"/>
          </a:xfrm>
          <a:prstGeom prst="rect">
            <a:avLst/>
          </a:prstGeom>
          <a:noFill/>
          <a:ln w="9525">
            <a:noFill/>
            <a:miter lim="800000"/>
            <a:headEnd/>
            <a:tailEnd/>
          </a:ln>
        </p:spPr>
        <p:txBody>
          <a:bodyPr lIns="82124" tIns="41061" rIns="82124" bIns="41061"/>
          <a:lstStyle/>
          <a:p>
            <a:pPr algn="ctr" defTabSz="814388" rtl="0" eaLnBrk="0" hangingPunct="0">
              <a:lnSpc>
                <a:spcPct val="90000"/>
              </a:lnSpc>
              <a:spcBef>
                <a:spcPct val="35000"/>
              </a:spcBef>
              <a:buClr>
                <a:schemeClr val="folHlink"/>
              </a:buClr>
              <a:buSzPct val="100000"/>
              <a:buFont typeface="Arial" charset="0"/>
              <a:buNone/>
            </a:pPr>
            <a:endParaRPr lang="en-US" sz="2000" b="1"/>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p:spPr>
        <p:txBody>
          <a:bodyPr/>
          <a:lstStyle/>
          <a:p>
            <a:fld id="{7C786BA7-8E0C-407A-8446-42E50D8199D2}" type="slidenum">
              <a:rPr lang="ar-SA"/>
              <a:pPr/>
              <a:t>24</a:t>
            </a:fld>
            <a:endParaRPr lang="en-US"/>
          </a:p>
        </p:txBody>
      </p:sp>
      <p:pic>
        <p:nvPicPr>
          <p:cNvPr id="77827" name="Picture 2" descr="022P_115"/>
          <p:cNvPicPr>
            <a:picLocks noChangeAspect="1" noChangeArrowheads="1"/>
          </p:cNvPicPr>
          <p:nvPr/>
        </p:nvPicPr>
        <p:blipFill>
          <a:blip r:embed="rId3"/>
          <a:srcRect/>
          <a:stretch>
            <a:fillRect/>
          </a:stretch>
        </p:blipFill>
        <p:spPr bwMode="auto">
          <a:xfrm>
            <a:off x="1066800" y="1431925"/>
            <a:ext cx="4364038" cy="5045075"/>
          </a:xfrm>
          <a:prstGeom prst="rect">
            <a:avLst/>
          </a:prstGeom>
          <a:noFill/>
          <a:ln w="9525">
            <a:noFill/>
            <a:miter lim="800000"/>
            <a:headEnd/>
            <a:tailEnd/>
          </a:ln>
        </p:spPr>
      </p:pic>
      <p:sp>
        <p:nvSpPr>
          <p:cNvPr id="77828" name="Rectangle 3"/>
          <p:cNvSpPr>
            <a:spLocks noChangeArrowheads="1"/>
          </p:cNvSpPr>
          <p:nvPr/>
        </p:nvSpPr>
        <p:spPr bwMode="auto">
          <a:xfrm>
            <a:off x="4648200" y="1295400"/>
            <a:ext cx="4191000" cy="4346575"/>
          </a:xfrm>
          <a:prstGeom prst="rect">
            <a:avLst/>
          </a:prstGeom>
          <a:noFill/>
          <a:ln w="12700">
            <a:noFill/>
            <a:miter lim="800000"/>
            <a:headEnd/>
            <a:tailEnd/>
          </a:ln>
        </p:spPr>
        <p:txBody>
          <a:bodyPr wrap="none" lIns="103580" tIns="51791" rIns="103580" bIns="51791" anchor="ctr"/>
          <a:lstStyle/>
          <a:p>
            <a:pPr marL="342900" lvl="1" indent="-228600" algn="l" defTabSz="1028700" rtl="0" eaLnBrk="0" hangingPunct="0">
              <a:lnSpc>
                <a:spcPct val="95000"/>
              </a:lnSpc>
              <a:spcBef>
                <a:spcPct val="35000"/>
              </a:spcBef>
              <a:buClr>
                <a:schemeClr val="folHlink"/>
              </a:buClr>
              <a:buFontTx/>
              <a:buChar char="•"/>
              <a:tabLst>
                <a:tab pos="647700" algn="l"/>
              </a:tabLst>
            </a:pPr>
            <a:r>
              <a:rPr lang="en-US" sz="1600" b="1"/>
              <a:t>File transfer</a:t>
            </a:r>
          </a:p>
          <a:p>
            <a:pPr marL="685800" lvl="2" indent="-228600" algn="l" defTabSz="1028700" rtl="0" eaLnBrk="0" hangingPunct="0">
              <a:lnSpc>
                <a:spcPct val="95000"/>
              </a:lnSpc>
              <a:spcBef>
                <a:spcPct val="35000"/>
              </a:spcBef>
              <a:buClr>
                <a:schemeClr val="folHlink"/>
              </a:buClr>
              <a:buFontTx/>
              <a:buChar char="–"/>
              <a:tabLst>
                <a:tab pos="647700" algn="l"/>
              </a:tabLst>
            </a:pPr>
            <a:r>
              <a:rPr lang="en-US" sz="1600" b="1"/>
              <a:t>FTP </a:t>
            </a:r>
          </a:p>
          <a:p>
            <a:pPr marL="685800" lvl="2" indent="-228600" algn="l" defTabSz="1028700" rtl="0" eaLnBrk="0" hangingPunct="0">
              <a:lnSpc>
                <a:spcPct val="95000"/>
              </a:lnSpc>
              <a:spcBef>
                <a:spcPct val="35000"/>
              </a:spcBef>
              <a:buClr>
                <a:schemeClr val="folHlink"/>
              </a:buClr>
              <a:buFontTx/>
              <a:buChar char="–"/>
              <a:tabLst>
                <a:tab pos="647700" algn="l"/>
              </a:tabLst>
            </a:pPr>
            <a:r>
              <a:rPr lang="en-US" sz="1600" b="1"/>
              <a:t>TFTP </a:t>
            </a:r>
          </a:p>
          <a:p>
            <a:pPr marL="342900" lvl="1" indent="-228600" algn="l" defTabSz="1028700" rtl="0" eaLnBrk="0" hangingPunct="0">
              <a:lnSpc>
                <a:spcPct val="95000"/>
              </a:lnSpc>
              <a:spcBef>
                <a:spcPct val="35000"/>
              </a:spcBef>
              <a:buClr>
                <a:schemeClr val="folHlink"/>
              </a:buClr>
              <a:buFontTx/>
              <a:buChar char="•"/>
              <a:tabLst>
                <a:tab pos="647700" algn="l"/>
              </a:tabLst>
            </a:pPr>
            <a:r>
              <a:rPr lang="en-US" sz="1600" b="1"/>
              <a:t>E-mail</a:t>
            </a:r>
          </a:p>
          <a:p>
            <a:pPr marL="685800" lvl="2" indent="-228600" algn="l" defTabSz="1028700" rtl="0" eaLnBrk="0" hangingPunct="0">
              <a:lnSpc>
                <a:spcPct val="95000"/>
              </a:lnSpc>
              <a:spcBef>
                <a:spcPct val="35000"/>
              </a:spcBef>
              <a:buClr>
                <a:schemeClr val="folHlink"/>
              </a:buClr>
              <a:buFontTx/>
              <a:buChar char="–"/>
              <a:tabLst>
                <a:tab pos="647700" algn="l"/>
              </a:tabLst>
            </a:pPr>
            <a:r>
              <a:rPr lang="en-US" sz="1600" b="1"/>
              <a:t>Simple Mail Transfer Protocol</a:t>
            </a:r>
          </a:p>
          <a:p>
            <a:pPr marL="342900" lvl="1" indent="-228600" algn="l" defTabSz="1028700" rtl="0" eaLnBrk="0" hangingPunct="0">
              <a:lnSpc>
                <a:spcPct val="95000"/>
              </a:lnSpc>
              <a:spcBef>
                <a:spcPct val="35000"/>
              </a:spcBef>
              <a:buClr>
                <a:schemeClr val="folHlink"/>
              </a:buClr>
              <a:buFontTx/>
              <a:buChar char="•"/>
              <a:tabLst>
                <a:tab pos="647700" algn="l"/>
              </a:tabLst>
            </a:pPr>
            <a:r>
              <a:rPr lang="en-US" sz="1600" b="1"/>
              <a:t>Remote login</a:t>
            </a:r>
          </a:p>
          <a:p>
            <a:pPr marL="685800" lvl="2" indent="-228600" algn="l" defTabSz="1028700" rtl="0" eaLnBrk="0" hangingPunct="0">
              <a:lnSpc>
                <a:spcPct val="95000"/>
              </a:lnSpc>
              <a:spcBef>
                <a:spcPct val="35000"/>
              </a:spcBef>
              <a:buClr>
                <a:schemeClr val="folHlink"/>
              </a:buClr>
              <a:buFontTx/>
              <a:buChar char="–"/>
              <a:tabLst>
                <a:tab pos="647700" algn="l"/>
              </a:tabLst>
            </a:pPr>
            <a:r>
              <a:rPr lang="en-US" sz="1600" b="1"/>
              <a:t>Telnet </a:t>
            </a:r>
          </a:p>
          <a:p>
            <a:pPr marL="342900" lvl="1" indent="-228600" algn="l" defTabSz="1028700" rtl="0" eaLnBrk="0" hangingPunct="0">
              <a:lnSpc>
                <a:spcPct val="95000"/>
              </a:lnSpc>
              <a:spcBef>
                <a:spcPct val="35000"/>
              </a:spcBef>
              <a:buClr>
                <a:schemeClr val="folHlink"/>
              </a:buClr>
              <a:buFontTx/>
              <a:buChar char="•"/>
              <a:tabLst>
                <a:tab pos="647700" algn="l"/>
              </a:tabLst>
            </a:pPr>
            <a:r>
              <a:rPr lang="en-US" sz="1600" b="1"/>
              <a:t>Network management</a:t>
            </a:r>
          </a:p>
          <a:p>
            <a:pPr marL="685800" lvl="2" indent="-228600" algn="l" defTabSz="1028700" rtl="0" eaLnBrk="0" hangingPunct="0">
              <a:lnSpc>
                <a:spcPct val="95000"/>
              </a:lnSpc>
              <a:spcBef>
                <a:spcPct val="35000"/>
              </a:spcBef>
              <a:buClr>
                <a:schemeClr val="folHlink"/>
              </a:buClr>
              <a:buFontTx/>
              <a:buChar char="–"/>
              <a:tabLst>
                <a:tab pos="647700" algn="l"/>
              </a:tabLst>
            </a:pPr>
            <a:r>
              <a:rPr lang="en-US" sz="1600" b="1"/>
              <a:t>Simple Network Management </a:t>
            </a:r>
            <a:br>
              <a:rPr lang="en-US" sz="1600" b="1"/>
            </a:br>
            <a:r>
              <a:rPr lang="en-US" sz="1600" b="1"/>
              <a:t>Protocol</a:t>
            </a:r>
          </a:p>
          <a:p>
            <a:pPr marL="342900" lvl="1" indent="-228600" algn="l" defTabSz="1028700" rtl="0" eaLnBrk="0" hangingPunct="0">
              <a:lnSpc>
                <a:spcPct val="95000"/>
              </a:lnSpc>
              <a:spcBef>
                <a:spcPct val="35000"/>
              </a:spcBef>
              <a:buClr>
                <a:schemeClr val="folHlink"/>
              </a:buClr>
              <a:buFontTx/>
              <a:buChar char="•"/>
              <a:tabLst>
                <a:tab pos="647700" algn="l"/>
              </a:tabLst>
            </a:pPr>
            <a:r>
              <a:rPr lang="en-US" sz="1600" b="1"/>
              <a:t>Name management</a:t>
            </a:r>
          </a:p>
          <a:p>
            <a:pPr marL="685800" lvl="2" indent="-228600" algn="l" defTabSz="1028700" rtl="0" eaLnBrk="0" hangingPunct="0">
              <a:lnSpc>
                <a:spcPct val="95000"/>
              </a:lnSpc>
              <a:spcBef>
                <a:spcPct val="35000"/>
              </a:spcBef>
              <a:buClr>
                <a:schemeClr val="folHlink"/>
              </a:buClr>
              <a:buFontTx/>
              <a:buChar char="–"/>
              <a:tabLst>
                <a:tab pos="647700" algn="l"/>
              </a:tabLst>
            </a:pPr>
            <a:r>
              <a:rPr lang="en-US" sz="1600" b="1"/>
              <a:t>Domain Name System</a:t>
            </a:r>
          </a:p>
        </p:txBody>
      </p:sp>
      <p:sp>
        <p:nvSpPr>
          <p:cNvPr id="77829" name="Rectangle 4"/>
          <p:cNvSpPr>
            <a:spLocks noGrp="1" noChangeArrowheads="1"/>
          </p:cNvSpPr>
          <p:nvPr>
            <p:ph type="title"/>
          </p:nvPr>
        </p:nvSpPr>
        <p:spPr/>
        <p:txBody>
          <a:bodyPr/>
          <a:lstStyle/>
          <a:p>
            <a:pPr eaLnBrk="1" hangingPunct="1"/>
            <a:r>
              <a:rPr lang="en-US" sz="3600" b="1" u="sng" smtClean="0"/>
              <a:t>TCP/IP Application Layer Overview</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p:spPr>
        <p:txBody>
          <a:bodyPr/>
          <a:lstStyle/>
          <a:p>
            <a:fld id="{EB8FCA6C-E4C0-4F4C-879F-2930714CA476}" type="slidenum">
              <a:rPr lang="ar-SA"/>
              <a:pPr/>
              <a:t>25</a:t>
            </a:fld>
            <a:endParaRPr lang="en-US"/>
          </a:p>
        </p:txBody>
      </p:sp>
      <p:pic>
        <p:nvPicPr>
          <p:cNvPr id="78851" name="Picture 2" descr="022P_176"/>
          <p:cNvPicPr>
            <a:picLocks noChangeAspect="1" noChangeArrowheads="1"/>
          </p:cNvPicPr>
          <p:nvPr/>
        </p:nvPicPr>
        <p:blipFill>
          <a:blip r:embed="rId3"/>
          <a:srcRect/>
          <a:stretch>
            <a:fillRect/>
          </a:stretch>
        </p:blipFill>
        <p:spPr bwMode="auto">
          <a:xfrm>
            <a:off x="176213" y="1812925"/>
            <a:ext cx="8789987" cy="4587875"/>
          </a:xfrm>
          <a:prstGeom prst="rect">
            <a:avLst/>
          </a:prstGeom>
          <a:noFill/>
          <a:ln w="9525">
            <a:noFill/>
            <a:miter lim="800000"/>
            <a:headEnd/>
            <a:tailEnd/>
          </a:ln>
        </p:spPr>
      </p:pic>
      <p:sp>
        <p:nvSpPr>
          <p:cNvPr id="78852" name="Rectangle 3"/>
          <p:cNvSpPr>
            <a:spLocks noGrp="1" noChangeArrowheads="1"/>
          </p:cNvSpPr>
          <p:nvPr>
            <p:ph type="title"/>
          </p:nvPr>
        </p:nvSpPr>
        <p:spPr>
          <a:xfrm>
            <a:off x="650875" y="225425"/>
            <a:ext cx="8142288" cy="838200"/>
          </a:xfrm>
        </p:spPr>
        <p:txBody>
          <a:bodyPr/>
          <a:lstStyle/>
          <a:p>
            <a:pPr eaLnBrk="1" hangingPunct="1"/>
            <a:r>
              <a:rPr lang="en-US" sz="4000" b="1" u="sng" smtClean="0"/>
              <a:t>Port Numbers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2DF06CE3-6A55-4F87-822D-BE82761E4DF7}" type="slidenum">
              <a:rPr lang="ar-SA"/>
              <a:pPr/>
              <a:t>3</a:t>
            </a:fld>
            <a:endParaRPr lang="en-US"/>
          </a:p>
        </p:txBody>
      </p:sp>
      <p:sp>
        <p:nvSpPr>
          <p:cNvPr id="54275" name="Rectangle 2"/>
          <p:cNvSpPr>
            <a:spLocks noGrp="1" noChangeArrowheads="1"/>
          </p:cNvSpPr>
          <p:nvPr>
            <p:ph type="title"/>
          </p:nvPr>
        </p:nvSpPr>
        <p:spPr>
          <a:xfrm>
            <a:off x="457200" y="152400"/>
            <a:ext cx="8229600" cy="914400"/>
          </a:xfrm>
        </p:spPr>
        <p:txBody>
          <a:bodyPr/>
          <a:lstStyle/>
          <a:p>
            <a:pPr eaLnBrk="1" hangingPunct="1"/>
            <a:r>
              <a:rPr lang="en-US" sz="4000" b="1" u="sng" smtClean="0"/>
              <a:t>Ethernet Overview</a:t>
            </a:r>
          </a:p>
        </p:txBody>
      </p:sp>
      <p:sp>
        <p:nvSpPr>
          <p:cNvPr id="54276" name="Text Box 3"/>
          <p:cNvSpPr txBox="1">
            <a:spLocks noChangeArrowheads="1"/>
          </p:cNvSpPr>
          <p:nvPr/>
        </p:nvSpPr>
        <p:spPr bwMode="auto">
          <a:xfrm>
            <a:off x="381000" y="1295400"/>
            <a:ext cx="8458200" cy="3070225"/>
          </a:xfrm>
          <a:prstGeom prst="rect">
            <a:avLst/>
          </a:prstGeom>
          <a:solidFill>
            <a:srgbClr val="CDDFF3"/>
          </a:solidFill>
          <a:ln w="57150">
            <a:solidFill>
              <a:schemeClr val="tx1"/>
            </a:solidFill>
            <a:miter lim="800000"/>
            <a:headEnd/>
            <a:tailEnd/>
          </a:ln>
        </p:spPr>
        <p:txBody>
          <a:bodyPr>
            <a:spAutoFit/>
          </a:bodyPr>
          <a:lstStyle/>
          <a:p>
            <a:pPr algn="l" rtl="0">
              <a:tabLst>
                <a:tab pos="463550" algn="l"/>
              </a:tabLst>
            </a:pPr>
            <a:r>
              <a:rPr lang="en-US" sz="2400"/>
              <a:t>- Ethernet is now the dominant LAN technology in the world. </a:t>
            </a:r>
          </a:p>
          <a:p>
            <a:pPr algn="l" rtl="0">
              <a:tabLst>
                <a:tab pos="463550" algn="l"/>
              </a:tabLst>
            </a:pPr>
            <a:endParaRPr lang="en-US" sz="2400"/>
          </a:p>
          <a:p>
            <a:pPr algn="l" rtl="0">
              <a:tabLst>
                <a:tab pos="463550" algn="l"/>
              </a:tabLst>
            </a:pPr>
            <a:r>
              <a:rPr lang="en-US" sz="2400"/>
              <a:t>- Ethernet is not one technology but a family of LAN</a:t>
            </a:r>
          </a:p>
          <a:p>
            <a:pPr algn="l" rtl="0">
              <a:tabLst>
                <a:tab pos="463550" algn="l"/>
              </a:tabLst>
            </a:pPr>
            <a:r>
              <a:rPr lang="en-US" sz="2400"/>
              <a:t>  technologies. </a:t>
            </a:r>
          </a:p>
          <a:p>
            <a:pPr algn="l" rtl="0">
              <a:tabLst>
                <a:tab pos="463550" algn="l"/>
              </a:tabLst>
            </a:pPr>
            <a:endParaRPr lang="en-US" sz="2400"/>
          </a:p>
          <a:p>
            <a:pPr algn="l" rtl="0">
              <a:tabLst>
                <a:tab pos="463550" algn="l"/>
              </a:tabLst>
            </a:pPr>
            <a:r>
              <a:rPr lang="en-US" sz="2400"/>
              <a:t>- Ethernet specifications support different media, </a:t>
            </a:r>
          </a:p>
          <a:p>
            <a:pPr algn="l" rtl="0">
              <a:tabLst>
                <a:tab pos="463550" algn="l"/>
              </a:tabLst>
            </a:pPr>
            <a:r>
              <a:rPr lang="en-US" sz="2400"/>
              <a:t>  bandwidths, and other Layer 1 and 2 variations.</a:t>
            </a:r>
          </a:p>
          <a:p>
            <a:pPr algn="l" rtl="0">
              <a:tabLst>
                <a:tab pos="463550" algn="l"/>
              </a:tabLst>
            </a:pPr>
            <a:endParaRPr lang="en-US" sz="2400"/>
          </a:p>
        </p:txBody>
      </p:sp>
      <p:pic>
        <p:nvPicPr>
          <p:cNvPr id="54277" name="Picture 4"/>
          <p:cNvPicPr>
            <a:picLocks noChangeAspect="1" noChangeArrowheads="1"/>
          </p:cNvPicPr>
          <p:nvPr/>
        </p:nvPicPr>
        <p:blipFill>
          <a:blip r:embed="rId3"/>
          <a:srcRect/>
          <a:stretch>
            <a:fillRect/>
          </a:stretch>
        </p:blipFill>
        <p:spPr bwMode="auto">
          <a:xfrm>
            <a:off x="2514600" y="4419600"/>
            <a:ext cx="38862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A817E543-E757-4D57-BEA4-A8C6DCEE2550}" type="slidenum">
              <a:rPr lang="ar-SA"/>
              <a:pPr/>
              <a:t>4</a:t>
            </a:fld>
            <a:endParaRPr lang="en-US"/>
          </a:p>
        </p:txBody>
      </p:sp>
      <p:sp>
        <p:nvSpPr>
          <p:cNvPr id="11268" name="Rectangle 2"/>
          <p:cNvSpPr>
            <a:spLocks noGrp="1" noChangeArrowheads="1"/>
          </p:cNvSpPr>
          <p:nvPr>
            <p:ph type="title"/>
          </p:nvPr>
        </p:nvSpPr>
        <p:spPr>
          <a:xfrm>
            <a:off x="457200" y="152400"/>
            <a:ext cx="8229600" cy="838200"/>
          </a:xfrm>
        </p:spPr>
        <p:txBody>
          <a:bodyPr/>
          <a:lstStyle/>
          <a:p>
            <a:pPr eaLnBrk="1" hangingPunct="1"/>
            <a:r>
              <a:rPr lang="en-US" sz="4000" b="1" u="sng" smtClean="0"/>
              <a:t>MAC Address</a:t>
            </a:r>
          </a:p>
        </p:txBody>
      </p:sp>
      <p:sp>
        <p:nvSpPr>
          <p:cNvPr id="11269" name="Text Box 3"/>
          <p:cNvSpPr txBox="1">
            <a:spLocks noChangeArrowheads="1"/>
          </p:cNvSpPr>
          <p:nvPr/>
        </p:nvSpPr>
        <p:spPr bwMode="auto">
          <a:xfrm>
            <a:off x="457200" y="1219200"/>
            <a:ext cx="8382000" cy="1673225"/>
          </a:xfrm>
          <a:prstGeom prst="rect">
            <a:avLst/>
          </a:prstGeom>
          <a:solidFill>
            <a:srgbClr val="CDDFF3"/>
          </a:solidFill>
          <a:ln w="57150">
            <a:solidFill>
              <a:schemeClr val="tx1"/>
            </a:solidFill>
            <a:miter lim="800000"/>
            <a:headEnd/>
            <a:tailEnd/>
          </a:ln>
        </p:spPr>
        <p:txBody>
          <a:bodyPr>
            <a:spAutoFit/>
          </a:bodyPr>
          <a:lstStyle/>
          <a:p>
            <a:pPr algn="l" rtl="0">
              <a:tabLst>
                <a:tab pos="463550" algn="l"/>
              </a:tabLst>
            </a:pPr>
            <a:r>
              <a:rPr lang="en-US" sz="2000"/>
              <a:t>- MAC address is 48 bits in length and expressed as twelve</a:t>
            </a:r>
          </a:p>
          <a:p>
            <a:pPr algn="l" rtl="0">
              <a:tabLst>
                <a:tab pos="463550" algn="l"/>
              </a:tabLst>
            </a:pPr>
            <a:r>
              <a:rPr lang="en-US" sz="2000"/>
              <a:t>   hexadecimal digits. </a:t>
            </a:r>
          </a:p>
          <a:p>
            <a:pPr algn="l" rtl="0">
              <a:tabLst>
                <a:tab pos="463550" algn="l"/>
              </a:tabLst>
            </a:pPr>
            <a:r>
              <a:rPr lang="en-US" sz="2000"/>
              <a:t>- MAC addresses are burned into read-only memory (ROM) of the NIC</a:t>
            </a:r>
          </a:p>
          <a:p>
            <a:pPr algn="l" rtl="0">
              <a:tabLst>
                <a:tab pos="463550" algn="l"/>
              </a:tabLst>
            </a:pPr>
            <a:r>
              <a:rPr lang="en-US" sz="2000"/>
              <a:t>- each NIC has a unique MAC address</a:t>
            </a:r>
          </a:p>
          <a:p>
            <a:pPr algn="l" rtl="0">
              <a:tabLst>
                <a:tab pos="463550" algn="l"/>
              </a:tabLst>
            </a:pPr>
            <a:r>
              <a:rPr lang="en-US" sz="2000"/>
              <a:t>- MAC address can represent unicast , broadcast and multicast</a:t>
            </a:r>
          </a:p>
        </p:txBody>
      </p:sp>
      <p:graphicFrame>
        <p:nvGraphicFramePr>
          <p:cNvPr id="78852" name="Object 4"/>
          <p:cNvGraphicFramePr>
            <a:graphicFrameLocks noChangeAspect="1"/>
          </p:cNvGraphicFramePr>
          <p:nvPr>
            <p:ph idx="1"/>
          </p:nvPr>
        </p:nvGraphicFramePr>
        <p:xfrm>
          <a:off x="1295400" y="3213100"/>
          <a:ext cx="6477000" cy="3328988"/>
        </p:xfrm>
        <a:graphic>
          <a:graphicData uri="http://schemas.openxmlformats.org/presentationml/2006/ole">
            <p:oleObj spid="_x0000_s1026" name="Bitmap Image" r:id="rId3" imgW="2800741" imgH="1600000" progId="PBrush">
              <p:embed/>
            </p:oleObj>
          </a:graphicData>
        </a:graphic>
      </p:graphicFrame>
      <p:sp>
        <p:nvSpPr>
          <p:cNvPr id="11270" name="Text Box 5"/>
          <p:cNvSpPr txBox="1">
            <a:spLocks noChangeArrowheads="1"/>
          </p:cNvSpPr>
          <p:nvPr/>
        </p:nvSpPr>
        <p:spPr bwMode="auto">
          <a:xfrm>
            <a:off x="1828800" y="2971800"/>
            <a:ext cx="4724400" cy="396875"/>
          </a:xfrm>
          <a:prstGeom prst="rect">
            <a:avLst/>
          </a:prstGeom>
          <a:noFill/>
          <a:ln w="9525">
            <a:noFill/>
            <a:miter lim="800000"/>
            <a:headEnd/>
            <a:tailEnd/>
          </a:ln>
        </p:spPr>
        <p:txBody>
          <a:bodyPr>
            <a:spAutoFit/>
          </a:bodyPr>
          <a:lstStyle/>
          <a:p>
            <a:pPr algn="l">
              <a:spcBef>
                <a:spcPct val="50000"/>
              </a:spcBef>
            </a:pPr>
            <a:r>
              <a:rPr lang="en-US" sz="2000" b="1"/>
              <a:t>ex.    A34C.52BD.1234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78852"/>
                                        </p:tgtEl>
                                        <p:attrNameLst>
                                          <p:attrName>style.visibility</p:attrName>
                                        </p:attrNameLst>
                                      </p:cBhvr>
                                      <p:to>
                                        <p:strVal val="visible"/>
                                      </p:to>
                                    </p:set>
                                    <p:anim to="" calcmode="lin" valueType="num">
                                      <p:cBhvr>
                                        <p:cTn id="7" dur="1" fill="hold"/>
                                        <p:tgtEl>
                                          <p:spTgt spid="788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95425CE1-6812-4E89-BDCE-9858AA680C60}" type="slidenum">
              <a:rPr lang="ar-SA"/>
              <a:pPr/>
              <a:t>5</a:t>
            </a:fld>
            <a:endParaRPr lang="en-US"/>
          </a:p>
        </p:txBody>
      </p:sp>
      <p:sp>
        <p:nvSpPr>
          <p:cNvPr id="55299" name="Rectangle 2"/>
          <p:cNvSpPr>
            <a:spLocks noGrp="1" noChangeArrowheads="1"/>
          </p:cNvSpPr>
          <p:nvPr>
            <p:ph type="title"/>
          </p:nvPr>
        </p:nvSpPr>
        <p:spPr/>
        <p:txBody>
          <a:bodyPr/>
          <a:lstStyle/>
          <a:p>
            <a:pPr eaLnBrk="1" hangingPunct="1"/>
            <a:r>
              <a:rPr lang="en-US" sz="4000" b="1" u="sng" smtClean="0"/>
              <a:t>Ethernet Frame Structure</a:t>
            </a:r>
          </a:p>
        </p:txBody>
      </p:sp>
      <p:pic>
        <p:nvPicPr>
          <p:cNvPr id="55300" name="Picture 3" descr="022P_074"/>
          <p:cNvPicPr>
            <a:picLocks noChangeAspect="1" noChangeArrowheads="1"/>
          </p:cNvPicPr>
          <p:nvPr/>
        </p:nvPicPr>
        <p:blipFill>
          <a:blip r:embed="rId2"/>
          <a:srcRect/>
          <a:stretch>
            <a:fillRect/>
          </a:stretch>
        </p:blipFill>
        <p:spPr bwMode="auto">
          <a:xfrm>
            <a:off x="952500" y="1674813"/>
            <a:ext cx="7235825" cy="4360862"/>
          </a:xfrm>
          <a:prstGeom prst="rect">
            <a:avLst/>
          </a:prstGeom>
          <a:noFill/>
          <a:ln w="9525">
            <a:noFill/>
            <a:miter lim="800000"/>
            <a:headEnd/>
            <a:tailEnd/>
          </a:ln>
        </p:spPr>
      </p:pic>
      <p:sp>
        <p:nvSpPr>
          <p:cNvPr id="55301" name="Rectangle 4"/>
          <p:cNvSpPr>
            <a:spLocks noChangeArrowheads="1"/>
          </p:cNvSpPr>
          <p:nvPr/>
        </p:nvSpPr>
        <p:spPr bwMode="auto">
          <a:xfrm>
            <a:off x="5486400" y="5715000"/>
            <a:ext cx="1905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02" name="Line 5"/>
          <p:cNvSpPr>
            <a:spLocks noChangeShapeType="1"/>
          </p:cNvSpPr>
          <p:nvPr/>
        </p:nvSpPr>
        <p:spPr bwMode="auto">
          <a:xfrm>
            <a:off x="6248400" y="5715000"/>
            <a:ext cx="0" cy="609600"/>
          </a:xfrm>
          <a:prstGeom prst="line">
            <a:avLst/>
          </a:prstGeom>
          <a:noFill/>
          <a:ln w="9525">
            <a:solidFill>
              <a:schemeClr val="tx1"/>
            </a:solidFill>
            <a:round/>
            <a:headEnd/>
            <a:tailEnd/>
          </a:ln>
        </p:spPr>
        <p:txBody>
          <a:bodyPr/>
          <a:lstStyle/>
          <a:p>
            <a:endParaRPr lang="en-US"/>
          </a:p>
        </p:txBody>
      </p:sp>
      <p:sp>
        <p:nvSpPr>
          <p:cNvPr id="55303" name="Text Box 6"/>
          <p:cNvSpPr txBox="1">
            <a:spLocks noChangeArrowheads="1"/>
          </p:cNvSpPr>
          <p:nvPr/>
        </p:nvSpPr>
        <p:spPr bwMode="auto">
          <a:xfrm>
            <a:off x="6172200" y="5791200"/>
            <a:ext cx="914400" cy="366713"/>
          </a:xfrm>
          <a:prstGeom prst="rect">
            <a:avLst/>
          </a:prstGeom>
          <a:noFill/>
          <a:ln w="9525">
            <a:noFill/>
            <a:miter lim="800000"/>
            <a:headEnd/>
            <a:tailEnd/>
          </a:ln>
        </p:spPr>
        <p:txBody>
          <a:bodyPr>
            <a:spAutoFit/>
          </a:bodyPr>
          <a:lstStyle/>
          <a:p>
            <a:pPr>
              <a:spcBef>
                <a:spcPct val="50000"/>
              </a:spcBef>
            </a:pPr>
            <a:r>
              <a:rPr lang="en-US" b="1"/>
              <a:t>Data</a:t>
            </a:r>
          </a:p>
        </p:txBody>
      </p:sp>
      <p:sp>
        <p:nvSpPr>
          <p:cNvPr id="55304" name="Text Box 7"/>
          <p:cNvSpPr txBox="1">
            <a:spLocks noChangeArrowheads="1"/>
          </p:cNvSpPr>
          <p:nvPr/>
        </p:nvSpPr>
        <p:spPr bwMode="auto">
          <a:xfrm>
            <a:off x="5257800" y="5791200"/>
            <a:ext cx="990600" cy="366713"/>
          </a:xfrm>
          <a:prstGeom prst="rect">
            <a:avLst/>
          </a:prstGeom>
          <a:noFill/>
          <a:ln w="9525">
            <a:noFill/>
            <a:miter lim="800000"/>
            <a:headEnd/>
            <a:tailEnd/>
          </a:ln>
        </p:spPr>
        <p:txBody>
          <a:bodyPr>
            <a:spAutoFit/>
          </a:bodyPr>
          <a:lstStyle/>
          <a:p>
            <a:pPr>
              <a:spcBef>
                <a:spcPct val="50000"/>
              </a:spcBef>
            </a:pPr>
            <a:r>
              <a:rPr lang="en-US" b="1"/>
              <a:t>Type</a:t>
            </a:r>
          </a:p>
        </p:txBody>
      </p:sp>
      <p:sp>
        <p:nvSpPr>
          <p:cNvPr id="55305" name="Line 9"/>
          <p:cNvSpPr>
            <a:spLocks noChangeShapeType="1"/>
          </p:cNvSpPr>
          <p:nvPr/>
        </p:nvSpPr>
        <p:spPr bwMode="auto">
          <a:xfrm>
            <a:off x="6324600" y="5410200"/>
            <a:ext cx="0" cy="304800"/>
          </a:xfrm>
          <a:prstGeom prst="line">
            <a:avLst/>
          </a:prstGeom>
          <a:noFill/>
          <a:ln w="9525">
            <a:solidFill>
              <a:schemeClr val="tx1"/>
            </a:solidFill>
            <a:round/>
            <a:headEnd/>
            <a:tailEnd type="triangle" w="med" len="med"/>
          </a:ln>
        </p:spPr>
        <p:txBody>
          <a:bodyPr/>
          <a:lstStyle/>
          <a:p>
            <a:endParaRPr lang="en-US"/>
          </a:p>
        </p:txBody>
      </p:sp>
      <p:sp>
        <p:nvSpPr>
          <p:cNvPr id="55306" name="Text Box 10"/>
          <p:cNvSpPr txBox="1">
            <a:spLocks noChangeArrowheads="1"/>
          </p:cNvSpPr>
          <p:nvPr/>
        </p:nvSpPr>
        <p:spPr bwMode="auto">
          <a:xfrm>
            <a:off x="4114800" y="5867400"/>
            <a:ext cx="1295400" cy="304800"/>
          </a:xfrm>
          <a:prstGeom prst="rect">
            <a:avLst/>
          </a:prstGeom>
          <a:noFill/>
          <a:ln w="9525">
            <a:noFill/>
            <a:miter lim="800000"/>
            <a:headEnd/>
            <a:tailEnd/>
          </a:ln>
        </p:spPr>
        <p:txBody>
          <a:bodyPr>
            <a:spAutoFit/>
          </a:bodyPr>
          <a:lstStyle/>
          <a:p>
            <a:pPr>
              <a:spcBef>
                <a:spcPct val="50000"/>
              </a:spcBef>
            </a:pPr>
            <a:r>
              <a:rPr lang="en-US" sz="1400" b="1"/>
              <a:t>IEEE802.2</a:t>
            </a:r>
          </a:p>
        </p:txBody>
      </p:sp>
      <p:sp>
        <p:nvSpPr>
          <p:cNvPr id="55307" name="Rectangle 11"/>
          <p:cNvSpPr>
            <a:spLocks noChangeArrowheads="1"/>
          </p:cNvSpPr>
          <p:nvPr/>
        </p:nvSpPr>
        <p:spPr bwMode="auto">
          <a:xfrm>
            <a:off x="914400" y="1447800"/>
            <a:ext cx="7543800" cy="21336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0C1EF491-A6CD-45EC-9659-04EAE7335808}" type="slidenum">
              <a:rPr lang="ar-SA"/>
              <a:pPr/>
              <a:t>6</a:t>
            </a:fld>
            <a:endParaRPr lang="en-US"/>
          </a:p>
        </p:txBody>
      </p:sp>
      <p:sp>
        <p:nvSpPr>
          <p:cNvPr id="56323" name="Rectangle 2"/>
          <p:cNvSpPr>
            <a:spLocks noGrp="1" noChangeArrowheads="1"/>
          </p:cNvSpPr>
          <p:nvPr>
            <p:ph type="title"/>
          </p:nvPr>
        </p:nvSpPr>
        <p:spPr/>
        <p:txBody>
          <a:bodyPr/>
          <a:lstStyle/>
          <a:p>
            <a:pPr eaLnBrk="1" hangingPunct="1"/>
            <a:r>
              <a:rPr lang="en-US" sz="4000" b="1" u="sng" smtClean="0"/>
              <a:t>Layer 2 devices</a:t>
            </a:r>
          </a:p>
        </p:txBody>
      </p:sp>
      <p:sp>
        <p:nvSpPr>
          <p:cNvPr id="56324" name="Text Box 3"/>
          <p:cNvSpPr txBox="1">
            <a:spLocks noChangeArrowheads="1"/>
          </p:cNvSpPr>
          <p:nvPr/>
        </p:nvSpPr>
        <p:spPr bwMode="auto">
          <a:xfrm>
            <a:off x="827088" y="1628775"/>
            <a:ext cx="7926387" cy="4454525"/>
          </a:xfrm>
          <a:prstGeom prst="rect">
            <a:avLst/>
          </a:prstGeom>
          <a:noFill/>
          <a:ln w="9525">
            <a:noFill/>
            <a:miter lim="800000"/>
            <a:headEnd/>
            <a:tailEnd/>
          </a:ln>
        </p:spPr>
        <p:txBody>
          <a:bodyPr wrap="none" lIns="73025" tIns="36512" rIns="73025" bIns="36512">
            <a:spAutoFit/>
          </a:bodyPr>
          <a:lstStyle/>
          <a:p>
            <a:pPr algn="l" rtl="0" eaLnBrk="0" hangingPunct="0">
              <a:buClr>
                <a:schemeClr val="folHlink"/>
              </a:buClr>
              <a:buFontTx/>
              <a:buChar char="•"/>
            </a:pPr>
            <a:r>
              <a:rPr lang="en-US" sz="2400"/>
              <a:t> A layer 2 device is a device that understand MAC,</a:t>
            </a:r>
          </a:p>
          <a:p>
            <a:pPr algn="l" rtl="0" eaLnBrk="0" hangingPunct="0">
              <a:buClr>
                <a:schemeClr val="folHlink"/>
              </a:buClr>
            </a:pPr>
            <a:r>
              <a:rPr lang="en-US" sz="2400"/>
              <a:t>  for example:</a:t>
            </a:r>
          </a:p>
          <a:p>
            <a:pPr lvl="1" algn="l" rtl="0" eaLnBrk="0" hangingPunct="0">
              <a:buClr>
                <a:schemeClr val="folHlink"/>
              </a:buClr>
              <a:buFont typeface="Wingdings" pitchFamily="2" charset="2"/>
              <a:buChar char="ü"/>
            </a:pPr>
            <a:r>
              <a:rPr lang="en-US" sz="2400" b="1"/>
              <a:t> NIC (Network Interface Card)</a:t>
            </a:r>
          </a:p>
          <a:p>
            <a:pPr lvl="1" algn="l" rtl="0" eaLnBrk="0" hangingPunct="0">
              <a:buClr>
                <a:schemeClr val="folHlink"/>
              </a:buClr>
              <a:buFont typeface="Wingdings" pitchFamily="2" charset="2"/>
              <a:buChar char="ü"/>
            </a:pPr>
            <a:r>
              <a:rPr lang="en-US" sz="2400" b="1"/>
              <a:t> Bridge :</a:t>
            </a:r>
          </a:p>
          <a:p>
            <a:pPr lvl="1" algn="l" rtl="0" eaLnBrk="0" hangingPunct="0">
              <a:buClr>
                <a:schemeClr val="folHlink"/>
              </a:buClr>
              <a:buFont typeface="Wingdings" pitchFamily="2" charset="2"/>
              <a:buNone/>
            </a:pPr>
            <a:r>
              <a:rPr lang="en-US" sz="2400" b="1"/>
              <a:t>    </a:t>
            </a:r>
            <a:r>
              <a:rPr lang="en-US" sz="2400"/>
              <a:t>- address learning</a:t>
            </a:r>
            <a:r>
              <a:rPr lang="en-US" sz="2400" b="1"/>
              <a:t> </a:t>
            </a:r>
          </a:p>
          <a:p>
            <a:pPr lvl="1" algn="l" rtl="0" eaLnBrk="0" hangingPunct="0">
              <a:buClr>
                <a:schemeClr val="folHlink"/>
              </a:buClr>
              <a:buFont typeface="Wingdings" pitchFamily="2" charset="2"/>
              <a:buNone/>
            </a:pPr>
            <a:r>
              <a:rPr lang="en-US" sz="2400" b="1"/>
              <a:t>    </a:t>
            </a:r>
            <a:r>
              <a:rPr lang="en-US" sz="2400"/>
              <a:t>- forwarding decisions are based on software</a:t>
            </a:r>
          </a:p>
          <a:p>
            <a:pPr lvl="1" algn="l" rtl="0" eaLnBrk="0" hangingPunct="0">
              <a:buClr>
                <a:schemeClr val="folHlink"/>
              </a:buClr>
              <a:buFont typeface="Wingdings" pitchFamily="2" charset="2"/>
              <a:buNone/>
            </a:pPr>
            <a:r>
              <a:rPr lang="en-US" sz="2400"/>
              <a:t>    - bridge is used for LAN segmentation</a:t>
            </a:r>
          </a:p>
          <a:p>
            <a:pPr lvl="1" algn="l" rtl="0" eaLnBrk="0" hangingPunct="0">
              <a:buClr>
                <a:schemeClr val="folHlink"/>
              </a:buClr>
              <a:buFont typeface="Wingdings" pitchFamily="2" charset="2"/>
              <a:buNone/>
            </a:pPr>
            <a:r>
              <a:rPr lang="en-US" sz="2400"/>
              <a:t>    </a:t>
            </a:r>
            <a:endParaRPr lang="en-US" sz="2400" b="1"/>
          </a:p>
          <a:p>
            <a:pPr lvl="1" algn="l" rtl="0" eaLnBrk="0" hangingPunct="0">
              <a:buClr>
                <a:schemeClr val="folHlink"/>
              </a:buClr>
              <a:buFont typeface="Wingdings" pitchFamily="2" charset="2"/>
              <a:buChar char="ü"/>
            </a:pPr>
            <a:r>
              <a:rPr lang="en-US" sz="2400" b="1"/>
              <a:t> Switch:</a:t>
            </a:r>
          </a:p>
          <a:p>
            <a:pPr lvl="1" algn="l" rtl="0" eaLnBrk="0" hangingPunct="0">
              <a:buClr>
                <a:schemeClr val="folHlink"/>
              </a:buClr>
              <a:buFont typeface="Wingdings" pitchFamily="2" charset="2"/>
              <a:buNone/>
            </a:pPr>
            <a:r>
              <a:rPr lang="en-US" sz="2400" b="1"/>
              <a:t>    </a:t>
            </a:r>
            <a:r>
              <a:rPr lang="en-US" sz="2400"/>
              <a:t>- a multi-port bridge</a:t>
            </a:r>
          </a:p>
          <a:p>
            <a:pPr lvl="1" algn="l" rtl="0" eaLnBrk="0" hangingPunct="0">
              <a:buClr>
                <a:schemeClr val="folHlink"/>
              </a:buClr>
              <a:buFont typeface="Wingdings" pitchFamily="2" charset="2"/>
              <a:buNone/>
            </a:pPr>
            <a:r>
              <a:rPr lang="en-US" sz="2400"/>
              <a:t>    - forwarding decisions are based on hardware ASIC</a:t>
            </a:r>
          </a:p>
          <a:p>
            <a:pPr lvl="1" algn="l" rtl="0" eaLnBrk="0" hangingPunct="0">
              <a:buClr>
                <a:schemeClr val="folHlink"/>
              </a:buClr>
              <a:buFont typeface="Wingdings" pitchFamily="2" charset="2"/>
              <a:buNone/>
            </a:pPr>
            <a:r>
              <a:rPr lang="en-US" sz="2400"/>
              <a:t>      (faster than bridge)</a:t>
            </a:r>
          </a:p>
        </p:txBody>
      </p:sp>
      <p:pic>
        <p:nvPicPr>
          <p:cNvPr id="56325" name="Picture 4"/>
          <p:cNvPicPr>
            <a:picLocks noChangeAspect="1" noChangeArrowheads="1"/>
          </p:cNvPicPr>
          <p:nvPr/>
        </p:nvPicPr>
        <p:blipFill>
          <a:blip r:embed="rId2"/>
          <a:srcRect/>
          <a:stretch>
            <a:fillRect/>
          </a:stretch>
        </p:blipFill>
        <p:spPr bwMode="auto">
          <a:xfrm>
            <a:off x="5181600" y="4267200"/>
            <a:ext cx="1009650" cy="790575"/>
          </a:xfrm>
          <a:prstGeom prst="rect">
            <a:avLst/>
          </a:prstGeom>
          <a:noFill/>
          <a:ln w="9525">
            <a:noFill/>
            <a:miter lim="800000"/>
            <a:headEnd/>
            <a:tailEnd/>
          </a:ln>
        </p:spPr>
      </p:pic>
      <p:pic>
        <p:nvPicPr>
          <p:cNvPr id="56326" name="Picture 5"/>
          <p:cNvPicPr>
            <a:picLocks noChangeAspect="1" noChangeArrowheads="1"/>
          </p:cNvPicPr>
          <p:nvPr/>
        </p:nvPicPr>
        <p:blipFill>
          <a:blip r:embed="rId3"/>
          <a:srcRect/>
          <a:stretch>
            <a:fillRect/>
          </a:stretch>
        </p:blipFill>
        <p:spPr bwMode="auto">
          <a:xfrm>
            <a:off x="6553200" y="2514600"/>
            <a:ext cx="923925"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a:noFill/>
        </p:spPr>
        <p:txBody>
          <a:bodyPr/>
          <a:lstStyle/>
          <a:p>
            <a:fld id="{E902625B-2850-406A-9AB8-83484717DE0F}" type="slidenum">
              <a:rPr lang="ar-SA"/>
              <a:pPr/>
              <a:t>7</a:t>
            </a:fld>
            <a:endParaRPr lang="en-US"/>
          </a:p>
        </p:txBody>
      </p:sp>
      <p:sp>
        <p:nvSpPr>
          <p:cNvPr id="57347" name="Rectangle 2"/>
          <p:cNvSpPr>
            <a:spLocks noGrp="1" noChangeArrowheads="1"/>
          </p:cNvSpPr>
          <p:nvPr>
            <p:ph type="body" idx="4294967295"/>
          </p:nvPr>
        </p:nvSpPr>
        <p:spPr>
          <a:xfrm>
            <a:off x="304800" y="4932363"/>
            <a:ext cx="8675688" cy="2078037"/>
          </a:xfrm>
          <a:noFill/>
        </p:spPr>
        <p:txBody>
          <a:bodyPr lIns="82535" tIns="41267" rIns="82535" bIns="41267"/>
          <a:lstStyle/>
          <a:p>
            <a:pPr lvl="1" algn="l" rtl="0" eaLnBrk="1" hangingPunct="1">
              <a:lnSpc>
                <a:spcPct val="90000"/>
              </a:lnSpc>
              <a:buFontTx/>
              <a:buChar char="•"/>
            </a:pPr>
            <a:r>
              <a:rPr lang="en-US" sz="2400" smtClean="0"/>
              <a:t>Transparent Bridge and Switche has 3 main functions </a:t>
            </a:r>
          </a:p>
          <a:p>
            <a:pPr lvl="2" algn="l" rtl="0" eaLnBrk="1" hangingPunct="1">
              <a:lnSpc>
                <a:spcPct val="90000"/>
              </a:lnSpc>
              <a:buFont typeface="Wingdings" pitchFamily="2" charset="2"/>
              <a:buChar char="ü"/>
            </a:pPr>
            <a:r>
              <a:rPr lang="en-US" sz="2000" b="1" smtClean="0"/>
              <a:t>Address learning</a:t>
            </a:r>
          </a:p>
          <a:p>
            <a:pPr lvl="2" algn="l" rtl="0" eaLnBrk="1" hangingPunct="1">
              <a:lnSpc>
                <a:spcPct val="90000"/>
              </a:lnSpc>
              <a:buFont typeface="Wingdings" pitchFamily="2" charset="2"/>
              <a:buChar char="ü"/>
            </a:pPr>
            <a:r>
              <a:rPr lang="en-US" sz="2000" b="1" smtClean="0"/>
              <a:t>Forward/filter decision</a:t>
            </a:r>
          </a:p>
          <a:p>
            <a:pPr lvl="2" algn="l" rtl="0" eaLnBrk="1" hangingPunct="1">
              <a:lnSpc>
                <a:spcPct val="90000"/>
              </a:lnSpc>
              <a:buFont typeface="Wingdings" pitchFamily="2" charset="2"/>
              <a:buChar char="ü"/>
            </a:pPr>
            <a:r>
              <a:rPr lang="en-US" sz="2000" b="1" smtClean="0"/>
              <a:t>Loop avoidance</a:t>
            </a:r>
          </a:p>
        </p:txBody>
      </p:sp>
      <p:sp>
        <p:nvSpPr>
          <p:cNvPr id="57348" name="Rectangle 3"/>
          <p:cNvSpPr>
            <a:spLocks noGrp="1" noChangeArrowheads="1"/>
          </p:cNvSpPr>
          <p:nvPr>
            <p:ph type="title"/>
          </p:nvPr>
        </p:nvSpPr>
        <p:spPr/>
        <p:txBody>
          <a:bodyPr/>
          <a:lstStyle/>
          <a:p>
            <a:pPr eaLnBrk="1" hangingPunct="1"/>
            <a:r>
              <a:rPr lang="en-US" sz="4000" b="1" u="sng" smtClean="0"/>
              <a:t>Ethernet Switches and Bridges</a:t>
            </a:r>
          </a:p>
        </p:txBody>
      </p:sp>
      <p:grpSp>
        <p:nvGrpSpPr>
          <p:cNvPr id="2" name="Group 4"/>
          <p:cNvGrpSpPr>
            <a:grpSpLocks/>
          </p:cNvGrpSpPr>
          <p:nvPr/>
        </p:nvGrpSpPr>
        <p:grpSpPr bwMode="auto">
          <a:xfrm>
            <a:off x="914400" y="1484313"/>
            <a:ext cx="4667250" cy="3240087"/>
            <a:chOff x="1292" y="935"/>
            <a:chExt cx="2940" cy="2041"/>
          </a:xfrm>
        </p:grpSpPr>
        <p:pic>
          <p:nvPicPr>
            <p:cNvPr id="57351" name="Picture 5"/>
            <p:cNvPicPr>
              <a:picLocks noChangeAspect="1" noChangeArrowheads="1"/>
            </p:cNvPicPr>
            <p:nvPr/>
          </p:nvPicPr>
          <p:blipFill>
            <a:blip r:embed="rId3"/>
            <a:srcRect/>
            <a:stretch>
              <a:fillRect/>
            </a:stretch>
          </p:blipFill>
          <p:spPr bwMode="auto">
            <a:xfrm>
              <a:off x="1292" y="935"/>
              <a:ext cx="2910" cy="1988"/>
            </a:xfrm>
            <a:prstGeom prst="rect">
              <a:avLst/>
            </a:prstGeom>
            <a:noFill/>
            <a:ln w="38100">
              <a:noFill/>
              <a:miter lim="800000"/>
              <a:headEnd/>
              <a:tailEnd/>
            </a:ln>
          </p:spPr>
        </p:pic>
        <p:sp>
          <p:nvSpPr>
            <p:cNvPr id="57352" name="Rectangle 6"/>
            <p:cNvSpPr>
              <a:spLocks noChangeArrowheads="1"/>
            </p:cNvSpPr>
            <p:nvPr/>
          </p:nvSpPr>
          <p:spPr bwMode="auto">
            <a:xfrm>
              <a:off x="4141" y="2478"/>
              <a:ext cx="91" cy="498"/>
            </a:xfrm>
            <a:prstGeom prst="rect">
              <a:avLst/>
            </a:prstGeom>
            <a:solidFill>
              <a:schemeClr val="bg1"/>
            </a:solidFill>
            <a:ln w="9525">
              <a:noFill/>
              <a:miter lim="800000"/>
              <a:headEnd/>
              <a:tailEnd/>
            </a:ln>
          </p:spPr>
          <p:txBody>
            <a:bodyPr wrap="none" lIns="73025" tIns="36512" rIns="73025" bIns="36512" anchor="ctr"/>
            <a:lstStyle/>
            <a:p>
              <a:endParaRPr lang="en-US"/>
            </a:p>
          </p:txBody>
        </p:sp>
      </p:grpSp>
      <p:sp>
        <p:nvSpPr>
          <p:cNvPr id="57350" name="Text Box 7"/>
          <p:cNvSpPr txBox="1">
            <a:spLocks noChangeArrowheads="1"/>
          </p:cNvSpPr>
          <p:nvPr/>
        </p:nvSpPr>
        <p:spPr bwMode="auto">
          <a:xfrm>
            <a:off x="5715000" y="1927225"/>
            <a:ext cx="3219450" cy="2705100"/>
          </a:xfrm>
          <a:prstGeom prst="rect">
            <a:avLst/>
          </a:prstGeom>
          <a:solidFill>
            <a:srgbClr val="BCDDF4"/>
          </a:solidFill>
          <a:ln w="57150">
            <a:solidFill>
              <a:schemeClr val="tx1"/>
            </a:solidFill>
            <a:miter lim="800000"/>
            <a:headEnd/>
            <a:tailEnd/>
          </a:ln>
        </p:spPr>
        <p:txBody>
          <a:bodyPr>
            <a:spAutoFit/>
          </a:bodyPr>
          <a:lstStyle/>
          <a:p>
            <a:pPr algn="ctr" rtl="0">
              <a:tabLst>
                <a:tab pos="515938" algn="l"/>
              </a:tabLst>
            </a:pPr>
            <a:r>
              <a:rPr lang="en-US" sz="2400" b="1"/>
              <a:t>All ports of the Switch and Bridge are members in  single broadcast domain, and </a:t>
            </a:r>
          </a:p>
          <a:p>
            <a:pPr algn="ctr" rtl="0">
              <a:tabLst>
                <a:tab pos="515938" algn="l"/>
              </a:tabLst>
            </a:pPr>
            <a:r>
              <a:rPr lang="en-US" sz="2400" b="1"/>
              <a:t>multiple collision domains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2"/>
          </p:nvPr>
        </p:nvSpPr>
        <p:spPr>
          <a:noFill/>
        </p:spPr>
        <p:txBody>
          <a:bodyPr/>
          <a:lstStyle/>
          <a:p>
            <a:fld id="{3CEC72B9-15B5-455E-9869-634BF8C4A7B8}" type="slidenum">
              <a:rPr lang="ar-SA"/>
              <a:pPr/>
              <a:t>8</a:t>
            </a:fld>
            <a:endParaRPr lang="en-US"/>
          </a:p>
        </p:txBody>
      </p:sp>
      <p:sp>
        <p:nvSpPr>
          <p:cNvPr id="58371" name="Rectangle 2"/>
          <p:cNvSpPr>
            <a:spLocks noGrp="1" noChangeArrowheads="1"/>
          </p:cNvSpPr>
          <p:nvPr>
            <p:ph type="title"/>
          </p:nvPr>
        </p:nvSpPr>
        <p:spPr>
          <a:xfrm>
            <a:off x="457200" y="76200"/>
            <a:ext cx="8229600" cy="1143000"/>
          </a:xfrm>
        </p:spPr>
        <p:txBody>
          <a:bodyPr/>
          <a:lstStyle/>
          <a:p>
            <a:pPr eaLnBrk="1" hangingPunct="1"/>
            <a:r>
              <a:rPr lang="en-US" sz="4000" b="1" u="sng" smtClean="0"/>
              <a:t>1- Address Learning</a:t>
            </a:r>
          </a:p>
        </p:txBody>
      </p:sp>
      <p:grpSp>
        <p:nvGrpSpPr>
          <p:cNvPr id="2" name="Group 3"/>
          <p:cNvGrpSpPr>
            <a:grpSpLocks/>
          </p:cNvGrpSpPr>
          <p:nvPr/>
        </p:nvGrpSpPr>
        <p:grpSpPr bwMode="auto">
          <a:xfrm>
            <a:off x="1154113" y="1485900"/>
            <a:ext cx="6946900" cy="3455988"/>
            <a:chOff x="727" y="936"/>
            <a:chExt cx="4376" cy="2177"/>
          </a:xfrm>
        </p:grpSpPr>
        <p:pic>
          <p:nvPicPr>
            <p:cNvPr id="58374" name="Picture 4"/>
            <p:cNvPicPr>
              <a:picLocks noChangeAspect="1" noChangeArrowheads="1"/>
            </p:cNvPicPr>
            <p:nvPr/>
          </p:nvPicPr>
          <p:blipFill>
            <a:blip r:embed="rId3"/>
            <a:srcRect/>
            <a:stretch>
              <a:fillRect/>
            </a:stretch>
          </p:blipFill>
          <p:spPr bwMode="auto">
            <a:xfrm>
              <a:off x="727" y="936"/>
              <a:ext cx="4287" cy="2038"/>
            </a:xfrm>
            <a:prstGeom prst="rect">
              <a:avLst/>
            </a:prstGeom>
            <a:noFill/>
            <a:ln w="38100">
              <a:noFill/>
              <a:miter lim="800000"/>
              <a:headEnd/>
              <a:tailEnd/>
            </a:ln>
          </p:spPr>
        </p:pic>
        <p:sp>
          <p:nvSpPr>
            <p:cNvPr id="58375" name="Rectangle 5"/>
            <p:cNvSpPr>
              <a:spLocks noChangeArrowheads="1"/>
            </p:cNvSpPr>
            <p:nvPr/>
          </p:nvSpPr>
          <p:spPr bwMode="auto">
            <a:xfrm>
              <a:off x="4921" y="2341"/>
              <a:ext cx="182" cy="772"/>
            </a:xfrm>
            <a:prstGeom prst="rect">
              <a:avLst/>
            </a:prstGeom>
            <a:solidFill>
              <a:schemeClr val="bg1"/>
            </a:solidFill>
            <a:ln w="9525">
              <a:noFill/>
              <a:miter lim="800000"/>
              <a:headEnd/>
              <a:tailEnd/>
            </a:ln>
          </p:spPr>
          <p:txBody>
            <a:bodyPr wrap="none" lIns="73025" tIns="36512" rIns="73025" bIns="36512" anchor="ctr"/>
            <a:lstStyle/>
            <a:p>
              <a:endParaRPr lang="en-US"/>
            </a:p>
          </p:txBody>
        </p:sp>
      </p:grpSp>
      <p:sp>
        <p:nvSpPr>
          <p:cNvPr id="58373" name="Text Box 6"/>
          <p:cNvSpPr txBox="1">
            <a:spLocks noChangeArrowheads="1"/>
          </p:cNvSpPr>
          <p:nvPr/>
        </p:nvSpPr>
        <p:spPr bwMode="auto">
          <a:xfrm>
            <a:off x="1066800" y="4953000"/>
            <a:ext cx="7620000" cy="822325"/>
          </a:xfrm>
          <a:prstGeom prst="rect">
            <a:avLst/>
          </a:prstGeom>
          <a:noFill/>
          <a:ln w="9525">
            <a:noFill/>
            <a:miter lim="800000"/>
            <a:headEnd/>
            <a:tailEnd/>
          </a:ln>
        </p:spPr>
        <p:txBody>
          <a:bodyPr>
            <a:spAutoFit/>
          </a:bodyPr>
          <a:lstStyle/>
          <a:p>
            <a:pPr algn="l">
              <a:spcBef>
                <a:spcPct val="50000"/>
              </a:spcBef>
            </a:pPr>
            <a:r>
              <a:rPr lang="en-US" sz="2400"/>
              <a:t>Switch learns which MAC’s are connected to which ports by checking the frame source MAC address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2"/>
          </p:nvPr>
        </p:nvSpPr>
        <p:spPr>
          <a:noFill/>
        </p:spPr>
        <p:txBody>
          <a:bodyPr/>
          <a:lstStyle/>
          <a:p>
            <a:fld id="{18EEFB80-BE1B-43F0-A723-831F981D810A}" type="slidenum">
              <a:rPr lang="ar-SA"/>
              <a:pPr/>
              <a:t>9</a:t>
            </a:fld>
            <a:endParaRPr lang="en-US"/>
          </a:p>
        </p:txBody>
      </p:sp>
      <p:sp>
        <p:nvSpPr>
          <p:cNvPr id="59395" name="Rectangle 2"/>
          <p:cNvSpPr>
            <a:spLocks noGrp="1" noChangeArrowheads="1"/>
          </p:cNvSpPr>
          <p:nvPr>
            <p:ph type="title"/>
          </p:nvPr>
        </p:nvSpPr>
        <p:spPr>
          <a:xfrm>
            <a:off x="457200" y="76200"/>
            <a:ext cx="8229600" cy="1143000"/>
          </a:xfrm>
        </p:spPr>
        <p:txBody>
          <a:bodyPr/>
          <a:lstStyle/>
          <a:p>
            <a:pPr eaLnBrk="1" hangingPunct="1"/>
            <a:r>
              <a:rPr lang="en-US" sz="4000" b="1" u="sng" smtClean="0"/>
              <a:t>2- Forwarding</a:t>
            </a:r>
          </a:p>
        </p:txBody>
      </p:sp>
      <p:grpSp>
        <p:nvGrpSpPr>
          <p:cNvPr id="2" name="Group 3"/>
          <p:cNvGrpSpPr>
            <a:grpSpLocks/>
          </p:cNvGrpSpPr>
          <p:nvPr/>
        </p:nvGrpSpPr>
        <p:grpSpPr bwMode="auto">
          <a:xfrm>
            <a:off x="1154113" y="1143000"/>
            <a:ext cx="6946900" cy="3455988"/>
            <a:chOff x="727" y="936"/>
            <a:chExt cx="4376" cy="2177"/>
          </a:xfrm>
        </p:grpSpPr>
        <p:pic>
          <p:nvPicPr>
            <p:cNvPr id="59398" name="Picture 4"/>
            <p:cNvPicPr>
              <a:picLocks noChangeAspect="1" noChangeArrowheads="1"/>
            </p:cNvPicPr>
            <p:nvPr/>
          </p:nvPicPr>
          <p:blipFill>
            <a:blip r:embed="rId3"/>
            <a:srcRect/>
            <a:stretch>
              <a:fillRect/>
            </a:stretch>
          </p:blipFill>
          <p:spPr bwMode="auto">
            <a:xfrm>
              <a:off x="727" y="936"/>
              <a:ext cx="4287" cy="2038"/>
            </a:xfrm>
            <a:prstGeom prst="rect">
              <a:avLst/>
            </a:prstGeom>
            <a:noFill/>
            <a:ln w="38100">
              <a:noFill/>
              <a:miter lim="800000"/>
              <a:headEnd/>
              <a:tailEnd/>
            </a:ln>
          </p:spPr>
        </p:pic>
        <p:sp>
          <p:nvSpPr>
            <p:cNvPr id="59399" name="Rectangle 5"/>
            <p:cNvSpPr>
              <a:spLocks noChangeArrowheads="1"/>
            </p:cNvSpPr>
            <p:nvPr/>
          </p:nvSpPr>
          <p:spPr bwMode="auto">
            <a:xfrm>
              <a:off x="4921" y="2341"/>
              <a:ext cx="182" cy="772"/>
            </a:xfrm>
            <a:prstGeom prst="rect">
              <a:avLst/>
            </a:prstGeom>
            <a:solidFill>
              <a:schemeClr val="bg1"/>
            </a:solidFill>
            <a:ln w="9525">
              <a:noFill/>
              <a:miter lim="800000"/>
              <a:headEnd/>
              <a:tailEnd/>
            </a:ln>
          </p:spPr>
          <p:txBody>
            <a:bodyPr wrap="none" lIns="73025" tIns="36512" rIns="73025" bIns="36512" anchor="ctr"/>
            <a:lstStyle/>
            <a:p>
              <a:endParaRPr lang="en-US"/>
            </a:p>
          </p:txBody>
        </p:sp>
      </p:grpSp>
      <p:sp>
        <p:nvSpPr>
          <p:cNvPr id="59397" name="Text Box 6"/>
          <p:cNvSpPr txBox="1">
            <a:spLocks noChangeArrowheads="1"/>
          </p:cNvSpPr>
          <p:nvPr/>
        </p:nvSpPr>
        <p:spPr bwMode="auto">
          <a:xfrm>
            <a:off x="152400" y="4556125"/>
            <a:ext cx="8991600" cy="1768475"/>
          </a:xfrm>
          <a:prstGeom prst="rect">
            <a:avLst/>
          </a:prstGeom>
          <a:noFill/>
          <a:ln w="9525">
            <a:noFill/>
            <a:miter lim="800000"/>
            <a:headEnd/>
            <a:tailEnd/>
          </a:ln>
        </p:spPr>
        <p:txBody>
          <a:bodyPr>
            <a:spAutoFit/>
          </a:bodyPr>
          <a:lstStyle/>
          <a:p>
            <a:pPr algn="l">
              <a:spcBef>
                <a:spcPct val="50000"/>
              </a:spcBef>
            </a:pPr>
            <a:r>
              <a:rPr lang="en-US" sz="2000"/>
              <a:t>- Forwarding is done by checking the destination MAC address</a:t>
            </a:r>
          </a:p>
          <a:p>
            <a:pPr algn="l">
              <a:spcBef>
                <a:spcPct val="50000"/>
              </a:spcBef>
              <a:buFontTx/>
              <a:buChar char="-"/>
            </a:pPr>
            <a:r>
              <a:rPr lang="en-US" sz="2000"/>
              <a:t>- If the destination MAC is unknown unicast or  broadcast or multicast</a:t>
            </a:r>
          </a:p>
          <a:p>
            <a:pPr algn="l" rtl="0">
              <a:spcBef>
                <a:spcPct val="50000"/>
              </a:spcBef>
            </a:pPr>
            <a:r>
              <a:rPr lang="en-US" sz="2000"/>
              <a:t>  the frame will be flooded (sent out of all switch ports)</a:t>
            </a:r>
          </a:p>
          <a:p>
            <a:pPr algn="l">
              <a:spcBef>
                <a:spcPct val="50000"/>
              </a:spcBef>
            </a:pPr>
            <a:r>
              <a:rPr lang="en-US" sz="2000"/>
              <a:t>- for the known unicast, switch will forward frame through the learned port only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1502</Words>
  <Application>Microsoft Office PowerPoint</Application>
  <PresentationFormat>On-screen Show (4:3)</PresentationFormat>
  <Paragraphs>272</Paragraphs>
  <Slides>25</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Bitmap Image</vt:lpstr>
      <vt:lpstr>Slide 1</vt:lpstr>
      <vt:lpstr>Data-Link Layer Responsibilities</vt:lpstr>
      <vt:lpstr>Ethernet Overview</vt:lpstr>
      <vt:lpstr>MAC Address</vt:lpstr>
      <vt:lpstr>Ethernet Frame Structure</vt:lpstr>
      <vt:lpstr>Layer 2 devices</vt:lpstr>
      <vt:lpstr>Ethernet Switches and Bridges</vt:lpstr>
      <vt:lpstr>1- Address Learning</vt:lpstr>
      <vt:lpstr>2- Forwarding</vt:lpstr>
      <vt:lpstr>Slide 10</vt:lpstr>
      <vt:lpstr>Frame creation</vt:lpstr>
      <vt:lpstr> - Source MAC</vt:lpstr>
      <vt:lpstr>- Source IP</vt:lpstr>
      <vt:lpstr>- Source IP</vt:lpstr>
      <vt:lpstr>- Destination IP</vt:lpstr>
      <vt:lpstr>- Destination MAC</vt:lpstr>
      <vt:lpstr>Slide 17</vt:lpstr>
      <vt:lpstr>The Transport Layer</vt:lpstr>
      <vt:lpstr>Flow Control</vt:lpstr>
      <vt:lpstr>Flow Control</vt:lpstr>
      <vt:lpstr>Layer 4 Addressing</vt:lpstr>
      <vt:lpstr>Multiplexing applications</vt:lpstr>
      <vt:lpstr>Slide 23</vt:lpstr>
      <vt:lpstr>TCP/IP Application Layer Overview</vt:lpstr>
      <vt:lpstr>Port Numbers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6</cp:revision>
  <dcterms:created xsi:type="dcterms:W3CDTF">2006-08-16T00:00:00Z</dcterms:created>
  <dcterms:modified xsi:type="dcterms:W3CDTF">2019-11-08T14:33:51Z</dcterms:modified>
</cp:coreProperties>
</file>