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Default Extension="bin" ContentType="application/vnd.openxmlformats-officedocument.oleObject"/>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7" r:id="rId2"/>
    <p:sldId id="272" r:id="rId3"/>
    <p:sldId id="270" r:id="rId4"/>
    <p:sldId id="269" r:id="rId5"/>
    <p:sldId id="273" r:id="rId6"/>
    <p:sldId id="271" r:id="rId7"/>
    <p:sldId id="258" r:id="rId8"/>
    <p:sldId id="259" r:id="rId9"/>
    <p:sldId id="260" r:id="rId10"/>
    <p:sldId id="261" r:id="rId11"/>
    <p:sldId id="262" r:id="rId12"/>
    <p:sldId id="263" r:id="rId13"/>
    <p:sldId id="264" r:id="rId14"/>
    <p:sldId id="265" r:id="rId15"/>
    <p:sldId id="266" r:id="rId16"/>
    <p:sldId id="267" r:id="rId17"/>
    <p:sldId id="268" r:id="rId18"/>
    <p:sldId id="274"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78315" autoAdjust="0"/>
  </p:normalViewPr>
  <p:slideViewPr>
    <p:cSldViewPr>
      <p:cViewPr varScale="1">
        <p:scale>
          <a:sx n="56" d="100"/>
          <a:sy n="56" d="100"/>
        </p:scale>
        <p:origin x="-176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D238B9-9BD6-45AA-8DA8-1A34776317A8}" type="datetimeFigureOut">
              <a:rPr lang="en-US" smtClean="0"/>
              <a:pPr/>
              <a:t>10/24/2018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0233C9-00C3-4311-ABCC-24C23426763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en.wikipedia.org/wiki/Computer_network" TargetMode="External"/><Relationship Id="rId3" Type="http://schemas.openxmlformats.org/officeDocument/2006/relationships/hyperlink" Target="https://en.wikipedia.org/wiki/Communications_protocol" TargetMode="External"/><Relationship Id="rId7" Type="http://schemas.openxmlformats.org/officeDocument/2006/relationships/hyperlink" Target="https://en.wikipedia.org/wiki/Internet"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en.wikipedia.org/wiki/Conceptual_model_(computer_science)" TargetMode="External"/><Relationship Id="rId5" Type="http://schemas.openxmlformats.org/officeDocument/2006/relationships/hyperlink" Target="https://en.wikipedia.org/wiki/Internet_Protocol" TargetMode="External"/><Relationship Id="rId4" Type="http://schemas.openxmlformats.org/officeDocument/2006/relationships/hyperlink" Target="https://en.wikipedia.org/wiki/Internet_protocol_suite" TargetMode="External"/><Relationship Id="rId9" Type="http://schemas.openxmlformats.org/officeDocument/2006/relationships/hyperlink" Target="https://en.wikipedia.org/wiki/Transmission_Control_Protocol"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techterms.com/definition/ip_address"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7"/>
          <p:cNvSpPr>
            <a:spLocks noGrp="1" noChangeArrowheads="1"/>
          </p:cNvSpPr>
          <p:nvPr>
            <p:ph type="sldNum" sz="quarter" idx="5"/>
          </p:nvPr>
        </p:nvSpPr>
        <p:spPr>
          <a:noFill/>
        </p:spPr>
        <p:txBody>
          <a:bodyPr/>
          <a:lstStyle/>
          <a:p>
            <a:fld id="{2F0EBA91-61B8-4C4E-AF61-80BB70E38893}" type="slidenum">
              <a:rPr lang="ar-SA"/>
              <a:pPr/>
              <a:t>1</a:t>
            </a:fld>
            <a:endParaRPr lang="en-US"/>
          </a:p>
        </p:txBody>
      </p:sp>
      <p:sp>
        <p:nvSpPr>
          <p:cNvPr id="355331" name="Rectangle 2"/>
          <p:cNvSpPr>
            <a:spLocks noGrp="1" noRot="1" noChangeAspect="1" noChangeArrowheads="1" noTextEdit="1"/>
          </p:cNvSpPr>
          <p:nvPr>
            <p:ph type="sldImg"/>
          </p:nvPr>
        </p:nvSpPr>
        <p:spPr>
          <a:xfrm>
            <a:off x="1090613" y="300038"/>
            <a:ext cx="4703762" cy="3527425"/>
          </a:xfrm>
          <a:ln/>
        </p:spPr>
      </p:sp>
      <p:sp>
        <p:nvSpPr>
          <p:cNvPr id="355332" name="Rectangle 3"/>
          <p:cNvSpPr>
            <a:spLocks noGrp="1" noChangeArrowheads="1"/>
          </p:cNvSpPr>
          <p:nvPr>
            <p:ph type="body" idx="1"/>
          </p:nvPr>
        </p:nvSpPr>
        <p:spPr>
          <a:xfrm>
            <a:off x="523875" y="4052888"/>
            <a:ext cx="5835650" cy="4579937"/>
          </a:xfrm>
          <a:solidFill>
            <a:srgbClr val="FFFFFF"/>
          </a:solidFill>
          <a:ln>
            <a:solidFill>
              <a:srgbClr val="000000"/>
            </a:solidFill>
          </a:ln>
        </p:spPr>
        <p:txBody>
          <a:bodyPr/>
          <a:lstStyle/>
          <a:p>
            <a:pPr defTabSz="1020763" eaLnBrk="1" hangingPunct="1"/>
            <a:r>
              <a:rPr lang="en-US" b="1" smtClean="0"/>
              <a:t>Purpose: </a:t>
            </a:r>
            <a:r>
              <a:rPr lang="en-US" smtClean="0"/>
              <a:t>This chapter introduces the Cisco IOS™ CLI on the Catalyst® 1900 switch and router. </a:t>
            </a:r>
          </a:p>
          <a:p>
            <a:pPr defTabSz="1020763" eaLnBrk="1" hangingPunct="1"/>
            <a:r>
              <a:rPr lang="en-US" b="1" smtClean="0"/>
              <a:t>Timing: </a:t>
            </a:r>
            <a:r>
              <a:rPr lang="en-US" smtClean="0"/>
              <a:t>This chapter should take about 2 hours to present.</a:t>
            </a:r>
          </a:p>
          <a:p>
            <a:pPr defTabSz="1020763" eaLnBrk="1" hangingPunct="1"/>
            <a:r>
              <a:rPr lang="en-US" b="1" smtClean="0"/>
              <a:t>Note:</a:t>
            </a:r>
            <a:r>
              <a:rPr lang="en-US" smtClean="0"/>
              <a:t> The Catalyst 1900 switch only has a subset of the router Cisco IOS commands available.</a:t>
            </a:r>
          </a:p>
          <a:p>
            <a:pPr defTabSz="1020763" eaLnBrk="1" hangingPunct="1"/>
            <a:r>
              <a:rPr lang="en-US" b="1" smtClean="0"/>
              <a:t>Contents: </a:t>
            </a:r>
          </a:p>
          <a:p>
            <a:pPr marL="234950" lvl="1" indent="-120650" defTabSz="1020763" eaLnBrk="1" hangingPunct="1"/>
            <a:r>
              <a:rPr lang="en-US" smtClean="0"/>
              <a:t>Introduction to Cisco IOS. Explain to the student what is IOS?</a:t>
            </a:r>
          </a:p>
          <a:p>
            <a:pPr marL="234950" lvl="1" indent="-120650" defTabSz="1020763" eaLnBrk="1" hangingPunct="1"/>
            <a:r>
              <a:rPr lang="en-US" smtClean="0"/>
              <a:t>Cisco Device startup procedures in general. </a:t>
            </a:r>
          </a:p>
          <a:p>
            <a:pPr marL="234950" lvl="1" indent="-120650" defTabSz="1020763" eaLnBrk="1" hangingPunct="1"/>
            <a:r>
              <a:rPr lang="en-US" smtClean="0"/>
              <a:t>IOS configuration source.</a:t>
            </a:r>
          </a:p>
          <a:p>
            <a:pPr marL="234950" lvl="1" indent="-120650" defTabSz="1020763" eaLnBrk="1" hangingPunct="1"/>
            <a:r>
              <a:rPr lang="en-US" smtClean="0"/>
              <a:t>General introduction to the IOS CLI</a:t>
            </a:r>
            <a:r>
              <a:rPr lang="en-US" b="1" smtClean="0"/>
              <a:t>.</a:t>
            </a:r>
          </a:p>
          <a:p>
            <a:pPr marL="234950" lvl="1" indent="-120650" defTabSz="1020763" eaLnBrk="1" hangingPunct="1"/>
            <a:r>
              <a:rPr lang="en-US" smtClean="0"/>
              <a:t>Cat 1900 switch startup procedures.</a:t>
            </a:r>
          </a:p>
          <a:p>
            <a:pPr marL="234950" lvl="1" indent="-120650" defTabSz="1020763" eaLnBrk="1" hangingPunct="1"/>
            <a:r>
              <a:rPr lang="en-US" smtClean="0"/>
              <a:t>Intro to Cat 1900 CLI. This part covers the basic configuration on the switch, like setting the IP address and hostname. More details about the various Cat 1900 switch configuration commands are explained in Chapter 6 and 7. </a:t>
            </a:r>
          </a:p>
          <a:p>
            <a:pPr marL="234950" lvl="1" indent="-120650" defTabSz="1020763" eaLnBrk="1" hangingPunct="1"/>
            <a:r>
              <a:rPr lang="en-US" smtClean="0"/>
              <a:t>Router startup procedures. More details on the router startup process is discussed in chapter 5. </a:t>
            </a:r>
          </a:p>
          <a:p>
            <a:pPr marL="234950" lvl="1" indent="-120650" defTabSz="1020763" eaLnBrk="1" hangingPunct="1"/>
            <a:r>
              <a:rPr lang="en-US" smtClean="0"/>
              <a:t>Router IOS CLI.</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F0233C9-00C3-4311-ABCC-24C234267633}"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7"/>
          <p:cNvSpPr>
            <a:spLocks noGrp="1" noChangeArrowheads="1"/>
          </p:cNvSpPr>
          <p:nvPr>
            <p:ph type="sldNum" sz="quarter" idx="5"/>
          </p:nvPr>
        </p:nvSpPr>
        <p:spPr>
          <a:noFill/>
        </p:spPr>
        <p:txBody>
          <a:bodyPr/>
          <a:lstStyle/>
          <a:p>
            <a:fld id="{73D5911D-90AE-4D73-81B0-E5C2D257EB2F}" type="slidenum">
              <a:rPr lang="ar-SA"/>
              <a:pPr/>
              <a:t>4</a:t>
            </a:fld>
            <a:endParaRPr lang="en-US"/>
          </a:p>
        </p:txBody>
      </p:sp>
      <p:sp>
        <p:nvSpPr>
          <p:cNvPr id="343043" name="Rectangle 2"/>
          <p:cNvSpPr>
            <a:spLocks noGrp="1" noRot="1" noChangeAspect="1" noChangeArrowheads="1" noTextEdit="1"/>
          </p:cNvSpPr>
          <p:nvPr>
            <p:ph type="sldImg"/>
          </p:nvPr>
        </p:nvSpPr>
        <p:spPr>
          <a:xfrm>
            <a:off x="1090613" y="300038"/>
            <a:ext cx="4702175" cy="3527425"/>
          </a:xfrm>
          <a:ln/>
        </p:spPr>
      </p:sp>
      <p:sp>
        <p:nvSpPr>
          <p:cNvPr id="343044" name="Rectangle 3"/>
          <p:cNvSpPr>
            <a:spLocks noGrp="1" noChangeArrowheads="1"/>
          </p:cNvSpPr>
          <p:nvPr>
            <p:ph type="body" idx="1"/>
          </p:nvPr>
        </p:nvSpPr>
        <p:spPr>
          <a:xfrm>
            <a:off x="519113" y="4051300"/>
            <a:ext cx="5834062" cy="4575175"/>
          </a:xfrm>
          <a:solidFill>
            <a:srgbClr val="FFFFFF"/>
          </a:solidFill>
          <a:ln>
            <a:solidFill>
              <a:srgbClr val="000000"/>
            </a:solidFill>
          </a:ln>
        </p:spPr>
        <p:txBody>
          <a:bodyPr/>
          <a:lstStyle/>
          <a:p>
            <a:pPr defTabSz="1020763" eaLnBrk="1" hangingPunct="1"/>
            <a:r>
              <a:rPr lang="en-US" b="1" dirty="0" smtClean="0"/>
              <a:t>Layer 3 of 3</a:t>
            </a:r>
          </a:p>
          <a:p>
            <a:pPr defTabSz="1020763" eaLnBrk="1" hangingPunct="1"/>
            <a:r>
              <a:rPr lang="en-US" b="1" dirty="0" smtClean="0"/>
              <a:t>Note: </a:t>
            </a:r>
            <a:r>
              <a:rPr lang="en-US" dirty="0" smtClean="0"/>
              <a:t>64 bytes is the minimum Ethernet frame size. </a:t>
            </a:r>
          </a:p>
          <a:p>
            <a:pPr defTabSz="1020763" eaLnBrk="1" hangingPunct="1"/>
            <a:r>
              <a:rPr lang="en-US" dirty="0" smtClean="0"/>
              <a:t>The command to switch the mode on the 1900 is:</a:t>
            </a:r>
          </a:p>
          <a:p>
            <a:pPr defTabSz="1020763" eaLnBrk="1" hangingPunct="1"/>
            <a:r>
              <a:rPr lang="en-US" dirty="0" err="1" smtClean="0">
                <a:latin typeface="Courier New" pitchFamily="49" charset="0"/>
              </a:rPr>
              <a:t>wg_sw_a</a:t>
            </a:r>
            <a:r>
              <a:rPr lang="en-US" dirty="0" smtClean="0">
                <a:latin typeface="Courier New" pitchFamily="49" charset="0"/>
              </a:rPr>
              <a:t>(</a:t>
            </a:r>
            <a:r>
              <a:rPr lang="en-US" dirty="0" err="1" smtClean="0">
                <a:latin typeface="Courier New" pitchFamily="49" charset="0"/>
              </a:rPr>
              <a:t>config</a:t>
            </a:r>
            <a:r>
              <a:rPr lang="en-US" dirty="0" smtClean="0">
                <a:latin typeface="Courier New" pitchFamily="49" charset="0"/>
              </a:rPr>
              <a:t>)#</a:t>
            </a:r>
            <a:r>
              <a:rPr lang="en-US" b="1" dirty="0" smtClean="0">
                <a:latin typeface="Courier New" pitchFamily="49" charset="0"/>
              </a:rPr>
              <a:t>switching-mode</a:t>
            </a:r>
            <a:r>
              <a:rPr lang="en-US" dirty="0" smtClean="0">
                <a:latin typeface="Courier New" pitchFamily="49" charset="0"/>
              </a:rPr>
              <a:t> ?</a:t>
            </a:r>
          </a:p>
          <a:p>
            <a:pPr defTabSz="1020763" eaLnBrk="1" hangingPunct="1"/>
            <a:r>
              <a:rPr lang="en-US" dirty="0" smtClean="0">
                <a:latin typeface="Courier New" pitchFamily="49" charset="0"/>
              </a:rPr>
              <a:t>  fragment-free     	 Fragment Free mode</a:t>
            </a:r>
          </a:p>
          <a:p>
            <a:pPr defTabSz="1020763" eaLnBrk="1" hangingPunct="1"/>
            <a:r>
              <a:rPr lang="en-US" dirty="0" smtClean="0">
                <a:latin typeface="Courier New" pitchFamily="49" charset="0"/>
              </a:rPr>
              <a:t>  store-and-forward  	</a:t>
            </a:r>
            <a:r>
              <a:rPr lang="en-US" dirty="0" err="1" smtClean="0">
                <a:latin typeface="Courier New" pitchFamily="49" charset="0"/>
              </a:rPr>
              <a:t>Store-and-Forward</a:t>
            </a:r>
            <a:r>
              <a:rPr lang="en-US" dirty="0" smtClean="0">
                <a:latin typeface="Courier New" pitchFamily="49" charset="0"/>
              </a:rPr>
              <a:t> mode</a:t>
            </a:r>
            <a:endParaRPr lang="en-US" dirty="0" smtClean="0"/>
          </a:p>
          <a:p>
            <a:pPr defTabSz="1020763" eaLnBrk="1" hangingPunct="1"/>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7"/>
          <p:cNvSpPr>
            <a:spLocks noGrp="1" noChangeArrowheads="1"/>
          </p:cNvSpPr>
          <p:nvPr>
            <p:ph type="sldNum" sz="quarter" idx="5"/>
          </p:nvPr>
        </p:nvSpPr>
        <p:spPr>
          <a:noFill/>
        </p:spPr>
        <p:txBody>
          <a:bodyPr/>
          <a:lstStyle/>
          <a:p>
            <a:fld id="{E204F422-2178-482C-B6D5-0CF90DB8710E}" type="slidenum">
              <a:rPr lang="ar-SA"/>
              <a:pPr/>
              <a:t>6</a:t>
            </a:fld>
            <a:endParaRPr lang="en-US"/>
          </a:p>
        </p:txBody>
      </p:sp>
      <p:sp>
        <p:nvSpPr>
          <p:cNvPr id="350211" name="Rectangle 2"/>
          <p:cNvSpPr>
            <a:spLocks noChangeArrowheads="1"/>
          </p:cNvSpPr>
          <p:nvPr/>
        </p:nvSpPr>
        <p:spPr bwMode="auto">
          <a:xfrm>
            <a:off x="3884613" y="-1588"/>
            <a:ext cx="2976562" cy="460376"/>
          </a:xfrm>
          <a:prstGeom prst="rect">
            <a:avLst/>
          </a:prstGeom>
          <a:noFill/>
          <a:ln w="9525">
            <a:noFill/>
            <a:miter lim="800000"/>
            <a:headEnd/>
            <a:tailEnd/>
          </a:ln>
        </p:spPr>
        <p:txBody>
          <a:bodyPr wrap="none" anchor="ctr"/>
          <a:lstStyle/>
          <a:p>
            <a:endParaRPr lang="en-US"/>
          </a:p>
        </p:txBody>
      </p:sp>
      <p:sp>
        <p:nvSpPr>
          <p:cNvPr id="350212" name="Rectangle 3"/>
          <p:cNvSpPr>
            <a:spLocks noChangeArrowheads="1"/>
          </p:cNvSpPr>
          <p:nvPr/>
        </p:nvSpPr>
        <p:spPr bwMode="auto">
          <a:xfrm>
            <a:off x="-3175" y="-1588"/>
            <a:ext cx="2973388" cy="460376"/>
          </a:xfrm>
          <a:prstGeom prst="rect">
            <a:avLst/>
          </a:prstGeom>
          <a:noFill/>
          <a:ln w="9525">
            <a:noFill/>
            <a:miter lim="800000"/>
            <a:headEnd/>
            <a:tailEnd/>
          </a:ln>
        </p:spPr>
        <p:txBody>
          <a:bodyPr wrap="none" anchor="ctr"/>
          <a:lstStyle/>
          <a:p>
            <a:endParaRPr lang="en-US"/>
          </a:p>
        </p:txBody>
      </p:sp>
      <p:sp>
        <p:nvSpPr>
          <p:cNvPr id="350213" name="Rectangle 4"/>
          <p:cNvSpPr>
            <a:spLocks noGrp="1" noRot="1" noChangeAspect="1" noChangeArrowheads="1" noTextEdit="1"/>
          </p:cNvSpPr>
          <p:nvPr>
            <p:ph type="sldImg"/>
          </p:nvPr>
        </p:nvSpPr>
        <p:spPr>
          <a:xfrm>
            <a:off x="1243013" y="563563"/>
            <a:ext cx="4384675" cy="3287712"/>
          </a:xfrm>
          <a:ln/>
        </p:spPr>
      </p:sp>
      <p:sp>
        <p:nvSpPr>
          <p:cNvPr id="350214" name="Rectangle 5"/>
          <p:cNvSpPr>
            <a:spLocks noGrp="1" noChangeArrowheads="1"/>
          </p:cNvSpPr>
          <p:nvPr>
            <p:ph type="body" idx="1"/>
          </p:nvPr>
        </p:nvSpPr>
        <p:spPr>
          <a:xfrm>
            <a:off x="858838" y="3997325"/>
            <a:ext cx="5160962" cy="4306888"/>
          </a:xfrm>
          <a:noFill/>
          <a:ln/>
        </p:spPr>
        <p:txBody>
          <a:bodyPr lIns="89724" tIns="44862" rIns="89724" bIns="44862"/>
          <a:lstStyle/>
          <a:p>
            <a:pPr eaLnBrk="1" hangingPunct="1"/>
            <a:r>
              <a:rPr lang="en-US" sz="1200" b="0" i="0" kern="1200" dirty="0" smtClean="0">
                <a:solidFill>
                  <a:schemeClr val="tx1"/>
                </a:solidFill>
                <a:latin typeface="+mn-lt"/>
                <a:ea typeface="+mn-ea"/>
                <a:cs typeface="+mn-cs"/>
              </a:rPr>
              <a:t>he </a:t>
            </a:r>
            <a:r>
              <a:rPr lang="en-US" sz="1200" b="1" i="0" kern="1200" dirty="0" smtClean="0">
                <a:solidFill>
                  <a:schemeClr val="tx1"/>
                </a:solidFill>
                <a:latin typeface="+mn-lt"/>
                <a:ea typeface="+mn-ea"/>
                <a:cs typeface="+mn-cs"/>
              </a:rPr>
              <a:t>Transmission Control Protocol</a:t>
            </a:r>
            <a:r>
              <a:rPr lang="en-US" sz="1200" b="0" i="0" kern="1200" dirty="0" smtClean="0">
                <a:solidFill>
                  <a:schemeClr val="tx1"/>
                </a:solidFill>
                <a:latin typeface="+mn-lt"/>
                <a:ea typeface="+mn-ea"/>
                <a:cs typeface="+mn-cs"/>
              </a:rPr>
              <a:t> (</a:t>
            </a:r>
            <a:r>
              <a:rPr lang="en-US" sz="1200" b="1" i="0" kern="1200" dirty="0" smtClean="0">
                <a:solidFill>
                  <a:schemeClr val="tx1"/>
                </a:solidFill>
                <a:latin typeface="+mn-lt"/>
                <a:ea typeface="+mn-ea"/>
                <a:cs typeface="+mn-cs"/>
              </a:rPr>
              <a:t>TCP</a:t>
            </a:r>
            <a:r>
              <a:rPr lang="en-US" sz="1200" b="0" i="0" kern="1200" dirty="0" smtClean="0">
                <a:solidFill>
                  <a:schemeClr val="tx1"/>
                </a:solidFill>
                <a:latin typeface="+mn-lt"/>
                <a:ea typeface="+mn-ea"/>
                <a:cs typeface="+mn-cs"/>
              </a:rPr>
              <a:t>) is one of the main </a:t>
            </a:r>
            <a:r>
              <a:rPr lang="en-US" sz="1200" b="0" i="0" u="none" strike="noStrike" kern="1200" dirty="0" smtClean="0">
                <a:solidFill>
                  <a:schemeClr val="tx1"/>
                </a:solidFill>
                <a:latin typeface="+mn-lt"/>
                <a:ea typeface="+mn-ea"/>
                <a:cs typeface="+mn-cs"/>
                <a:hlinkClick r:id="rId3" tooltip="Communications protocol"/>
              </a:rPr>
              <a:t>protocols</a:t>
            </a:r>
            <a:r>
              <a:rPr lang="en-US" sz="1200" b="0" i="0" kern="1200" dirty="0" smtClean="0">
                <a:solidFill>
                  <a:schemeClr val="tx1"/>
                </a:solidFill>
                <a:latin typeface="+mn-lt"/>
                <a:ea typeface="+mn-ea"/>
                <a:cs typeface="+mn-cs"/>
              </a:rPr>
              <a:t> of the </a:t>
            </a:r>
            <a:r>
              <a:rPr lang="en-US" sz="1200" b="0" i="0" u="none" strike="noStrike" kern="1200" dirty="0" smtClean="0">
                <a:solidFill>
                  <a:schemeClr val="tx1"/>
                </a:solidFill>
                <a:latin typeface="+mn-lt"/>
                <a:ea typeface="+mn-ea"/>
                <a:cs typeface="+mn-cs"/>
                <a:hlinkClick r:id="rId4" tooltip="Internet protocol suite"/>
              </a:rPr>
              <a:t>Internet protocol suite</a:t>
            </a:r>
            <a:r>
              <a:rPr lang="en-US" sz="1200" b="0" i="0" kern="1200" dirty="0" smtClean="0">
                <a:solidFill>
                  <a:schemeClr val="tx1"/>
                </a:solidFill>
                <a:latin typeface="+mn-lt"/>
                <a:ea typeface="+mn-ea"/>
                <a:cs typeface="+mn-cs"/>
              </a:rPr>
              <a:t>. It originated in the initial network implementation in which it complemented the </a:t>
            </a:r>
            <a:r>
              <a:rPr lang="en-US" sz="1200" b="0" i="0" u="none" strike="noStrike" kern="1200" dirty="0" smtClean="0">
                <a:solidFill>
                  <a:schemeClr val="tx1"/>
                </a:solidFill>
                <a:latin typeface="+mn-lt"/>
                <a:ea typeface="+mn-ea"/>
                <a:cs typeface="+mn-cs"/>
                <a:hlinkClick r:id="rId5" tooltip="Internet Protocol"/>
              </a:rPr>
              <a:t>Internet Protocol</a:t>
            </a:r>
            <a:r>
              <a:rPr lang="en-US" sz="1200" b="0" i="0" kern="1200" dirty="0" smtClean="0">
                <a:solidFill>
                  <a:schemeClr val="tx1"/>
                </a:solidFill>
                <a:latin typeface="+mn-lt"/>
                <a:ea typeface="+mn-ea"/>
                <a:cs typeface="+mn-cs"/>
              </a:rPr>
              <a:t> (IP)</a:t>
            </a:r>
          </a:p>
          <a:p>
            <a:pPr eaLnBrk="1" hangingPunct="1"/>
            <a:r>
              <a:rPr lang="en-US" sz="1200" b="0" i="0" u="none" strike="noStrike" kern="1200" dirty="0" smtClean="0">
                <a:solidFill>
                  <a:schemeClr val="tx1"/>
                </a:solidFill>
                <a:latin typeface="+mn-lt"/>
                <a:ea typeface="+mn-ea"/>
                <a:cs typeface="+mn-cs"/>
                <a:hlinkClick r:id="rId4" tooltip="Internet protocol suite"/>
              </a:rPr>
              <a:t>Internet protocol suite</a:t>
            </a:r>
            <a:endParaRPr lang="en-US" sz="1200" b="0" i="0" u="none" strike="noStrike" kern="1200" dirty="0" smtClean="0">
              <a:solidFill>
                <a:schemeClr val="tx1"/>
              </a:solidFill>
              <a:latin typeface="+mn-lt"/>
              <a:ea typeface="+mn-ea"/>
              <a:cs typeface="+mn-cs"/>
            </a:endParaRPr>
          </a:p>
          <a:p>
            <a:pPr eaLnBrk="1" hangingPunct="1"/>
            <a:r>
              <a:rPr lang="en-US" sz="1200" b="0" i="0" kern="1200" dirty="0" smtClean="0">
                <a:solidFill>
                  <a:schemeClr val="tx1"/>
                </a:solidFill>
                <a:latin typeface="+mn-lt"/>
                <a:ea typeface="+mn-ea"/>
                <a:cs typeface="+mn-cs"/>
              </a:rPr>
              <a:t>The </a:t>
            </a:r>
            <a:r>
              <a:rPr lang="en-US" sz="1200" b="1" i="0" kern="1200" dirty="0" smtClean="0">
                <a:solidFill>
                  <a:schemeClr val="tx1"/>
                </a:solidFill>
                <a:latin typeface="+mn-lt"/>
                <a:ea typeface="+mn-ea"/>
                <a:cs typeface="+mn-cs"/>
              </a:rPr>
              <a:t>Internet protocol suite</a:t>
            </a:r>
            <a:r>
              <a:rPr lang="en-US" sz="1200" b="0" i="0" kern="1200" dirty="0" smtClean="0">
                <a:solidFill>
                  <a:schemeClr val="tx1"/>
                </a:solidFill>
                <a:latin typeface="+mn-lt"/>
                <a:ea typeface="+mn-ea"/>
                <a:cs typeface="+mn-cs"/>
              </a:rPr>
              <a:t> is the </a:t>
            </a:r>
            <a:r>
              <a:rPr lang="en-US" sz="1200" b="0" i="0" u="none" strike="noStrike" kern="1200" dirty="0" smtClean="0">
                <a:solidFill>
                  <a:schemeClr val="tx1"/>
                </a:solidFill>
                <a:latin typeface="+mn-lt"/>
                <a:ea typeface="+mn-ea"/>
                <a:cs typeface="+mn-cs"/>
                <a:hlinkClick r:id="rId6" tooltip="Conceptual model (computer science)"/>
              </a:rPr>
              <a:t>conceptual model</a:t>
            </a:r>
            <a:r>
              <a:rPr lang="en-US" sz="1200" b="0" i="0" kern="1200" dirty="0" smtClean="0">
                <a:solidFill>
                  <a:schemeClr val="tx1"/>
                </a:solidFill>
                <a:latin typeface="+mn-lt"/>
                <a:ea typeface="+mn-ea"/>
                <a:cs typeface="+mn-cs"/>
              </a:rPr>
              <a:t> and set of </a:t>
            </a:r>
            <a:r>
              <a:rPr lang="en-US" sz="1200" b="0" i="0" u="none" strike="noStrike" kern="1200" dirty="0" smtClean="0">
                <a:solidFill>
                  <a:schemeClr val="tx1"/>
                </a:solidFill>
                <a:latin typeface="+mn-lt"/>
                <a:ea typeface="+mn-ea"/>
                <a:cs typeface="+mn-cs"/>
                <a:hlinkClick r:id="rId3" tooltip="Communications protocol"/>
              </a:rPr>
              <a:t>communications protocols</a:t>
            </a:r>
            <a:r>
              <a:rPr lang="en-US" sz="1200" b="0" i="0" kern="1200" dirty="0" smtClean="0">
                <a:solidFill>
                  <a:schemeClr val="tx1"/>
                </a:solidFill>
                <a:latin typeface="+mn-lt"/>
                <a:ea typeface="+mn-ea"/>
                <a:cs typeface="+mn-cs"/>
              </a:rPr>
              <a:t> used on the </a:t>
            </a:r>
            <a:r>
              <a:rPr lang="en-US" sz="1200" b="0" i="0" u="none" strike="noStrike" kern="1200" dirty="0" smtClean="0">
                <a:solidFill>
                  <a:schemeClr val="tx1"/>
                </a:solidFill>
                <a:latin typeface="+mn-lt"/>
                <a:ea typeface="+mn-ea"/>
                <a:cs typeface="+mn-cs"/>
                <a:hlinkClick r:id="rId7" tooltip="Internet"/>
              </a:rPr>
              <a:t>Internet</a:t>
            </a:r>
            <a:r>
              <a:rPr lang="en-US" sz="1200" b="0" i="0" kern="1200" dirty="0" smtClean="0">
                <a:solidFill>
                  <a:schemeClr val="tx1"/>
                </a:solidFill>
                <a:latin typeface="+mn-lt"/>
                <a:ea typeface="+mn-ea"/>
                <a:cs typeface="+mn-cs"/>
              </a:rPr>
              <a:t> and similar </a:t>
            </a:r>
            <a:r>
              <a:rPr lang="en-US" sz="1200" b="0" i="0" u="none" strike="noStrike" kern="1200" dirty="0" smtClean="0">
                <a:solidFill>
                  <a:schemeClr val="tx1"/>
                </a:solidFill>
                <a:latin typeface="+mn-lt"/>
                <a:ea typeface="+mn-ea"/>
                <a:cs typeface="+mn-cs"/>
                <a:hlinkClick r:id="rId8" tooltip="Computer network"/>
              </a:rPr>
              <a:t>computer networks</a:t>
            </a:r>
            <a:r>
              <a:rPr lang="en-US" sz="1200" b="0" i="0" kern="1200" dirty="0" smtClean="0">
                <a:solidFill>
                  <a:schemeClr val="tx1"/>
                </a:solidFill>
                <a:latin typeface="+mn-lt"/>
                <a:ea typeface="+mn-ea"/>
                <a:cs typeface="+mn-cs"/>
              </a:rPr>
              <a:t>. It is commonly known as </a:t>
            </a:r>
            <a:r>
              <a:rPr lang="en-US" sz="1200" b="1" i="0" kern="1200" dirty="0" smtClean="0">
                <a:solidFill>
                  <a:schemeClr val="tx1"/>
                </a:solidFill>
                <a:latin typeface="+mn-lt"/>
                <a:ea typeface="+mn-ea"/>
                <a:cs typeface="+mn-cs"/>
              </a:rPr>
              <a:t>TCP/IP</a:t>
            </a:r>
            <a:r>
              <a:rPr lang="en-US" sz="1200" b="0" i="0" kern="1200" dirty="0" smtClean="0">
                <a:solidFill>
                  <a:schemeClr val="tx1"/>
                </a:solidFill>
                <a:latin typeface="+mn-lt"/>
                <a:ea typeface="+mn-ea"/>
                <a:cs typeface="+mn-cs"/>
              </a:rPr>
              <a:t> because the foundational protocols in the suite are the </a:t>
            </a:r>
            <a:r>
              <a:rPr lang="en-US" sz="1200" b="0" i="0" u="none" strike="noStrike" kern="1200" dirty="0" smtClean="0">
                <a:solidFill>
                  <a:schemeClr val="tx1"/>
                </a:solidFill>
                <a:latin typeface="+mn-lt"/>
                <a:ea typeface="+mn-ea"/>
                <a:cs typeface="+mn-cs"/>
                <a:hlinkClick r:id="rId9" tooltip="Transmission Control Protocol"/>
              </a:rPr>
              <a:t>Transmission Control Protocol</a:t>
            </a:r>
            <a:r>
              <a:rPr lang="en-US" sz="1200" b="0" i="0" kern="1200" dirty="0" smtClean="0">
                <a:solidFill>
                  <a:schemeClr val="tx1"/>
                </a:solidFill>
                <a:latin typeface="+mn-lt"/>
                <a:ea typeface="+mn-ea"/>
                <a:cs typeface="+mn-cs"/>
              </a:rPr>
              <a:t> (TCP) and the </a:t>
            </a:r>
            <a:r>
              <a:rPr lang="en-US" sz="1200" b="0" i="0" u="none" strike="noStrike" kern="1200" dirty="0" smtClean="0">
                <a:solidFill>
                  <a:schemeClr val="tx1"/>
                </a:solidFill>
                <a:latin typeface="+mn-lt"/>
                <a:ea typeface="+mn-ea"/>
                <a:cs typeface="+mn-cs"/>
                <a:hlinkClick r:id="rId5" tooltip="Internet Protocol"/>
              </a:rPr>
              <a:t>Internet Protocol</a:t>
            </a:r>
            <a:r>
              <a:rPr lang="en-US" sz="1200" b="0" i="0" kern="1200" dirty="0" smtClean="0">
                <a:solidFill>
                  <a:schemeClr val="tx1"/>
                </a:solidFill>
                <a:latin typeface="+mn-lt"/>
                <a:ea typeface="+mn-ea"/>
                <a:cs typeface="+mn-cs"/>
              </a:rPr>
              <a:t> (IP</a:t>
            </a:r>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7"/>
          <p:cNvSpPr>
            <a:spLocks noGrp="1" noChangeArrowheads="1"/>
          </p:cNvSpPr>
          <p:nvPr>
            <p:ph type="sldNum" sz="quarter" idx="5"/>
          </p:nvPr>
        </p:nvSpPr>
        <p:spPr>
          <a:noFill/>
        </p:spPr>
        <p:txBody>
          <a:bodyPr/>
          <a:lstStyle/>
          <a:p>
            <a:fld id="{64621DFD-9AC8-4E45-840F-9F526F7A0EE2}" type="slidenum">
              <a:rPr lang="ar-SA"/>
              <a:pPr/>
              <a:t>16</a:t>
            </a:fld>
            <a:endParaRPr lang="en-US"/>
          </a:p>
        </p:txBody>
      </p:sp>
      <p:sp>
        <p:nvSpPr>
          <p:cNvPr id="356355" name="Rectangle 2"/>
          <p:cNvSpPr>
            <a:spLocks noGrp="1" noRot="1" noChangeAspect="1" noChangeArrowheads="1" noTextEdit="1"/>
          </p:cNvSpPr>
          <p:nvPr>
            <p:ph type="sldImg"/>
          </p:nvPr>
        </p:nvSpPr>
        <p:spPr>
          <a:xfrm>
            <a:off x="1243013" y="563563"/>
            <a:ext cx="4384675" cy="3287712"/>
          </a:xfrm>
          <a:solidFill>
            <a:srgbClr val="FFFFFF"/>
          </a:solidFill>
          <a:ln/>
        </p:spPr>
      </p:sp>
      <p:sp>
        <p:nvSpPr>
          <p:cNvPr id="356356" name="Rectangle 3"/>
          <p:cNvSpPr>
            <a:spLocks noGrp="1" noChangeArrowheads="1"/>
          </p:cNvSpPr>
          <p:nvPr>
            <p:ph type="body" idx="1"/>
          </p:nvPr>
        </p:nvSpPr>
        <p:spPr>
          <a:xfrm>
            <a:off x="858838" y="3997325"/>
            <a:ext cx="5160962" cy="4306888"/>
          </a:xfrm>
          <a:solidFill>
            <a:srgbClr val="FFFFFF"/>
          </a:solidFill>
          <a:ln>
            <a:solidFill>
              <a:srgbClr val="000000"/>
            </a:solidFill>
          </a:ln>
        </p:spPr>
        <p:txBody>
          <a:bodyPr lIns="89724" tIns="44862" rIns="89724" bIns="44862"/>
          <a:lstStyle/>
          <a:p>
            <a:pPr eaLnBrk="1" hangingPunct="1"/>
            <a:r>
              <a:rPr lang="en-US" sz="1200" b="0" i="0" kern="1200" dirty="0" smtClean="0">
                <a:solidFill>
                  <a:schemeClr val="tx1"/>
                </a:solidFill>
                <a:latin typeface="+mn-lt"/>
                <a:ea typeface="+mn-ea"/>
                <a:cs typeface="+mn-cs"/>
              </a:rPr>
              <a:t>A subnet mask is a number that defines a range of </a:t>
            </a:r>
            <a:r>
              <a:rPr lang="en-US" sz="1200" b="0" i="0" u="none" strike="noStrike" kern="1200" dirty="0" smtClean="0">
                <a:solidFill>
                  <a:schemeClr val="tx1"/>
                </a:solidFill>
                <a:latin typeface="+mn-lt"/>
                <a:ea typeface="+mn-ea"/>
                <a:cs typeface="+mn-cs"/>
                <a:hlinkClick r:id="rId3"/>
              </a:rPr>
              <a:t>IP addresses</a:t>
            </a:r>
            <a:r>
              <a:rPr lang="en-US" sz="1200" b="0" i="0" kern="1200" dirty="0" smtClean="0">
                <a:solidFill>
                  <a:schemeClr val="tx1"/>
                </a:solidFill>
                <a:latin typeface="+mn-lt"/>
                <a:ea typeface="+mn-ea"/>
                <a:cs typeface="+mn-cs"/>
              </a:rPr>
              <a:t> that can be used in a network</a:t>
            </a:r>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7"/>
          <p:cNvSpPr>
            <a:spLocks noGrp="1" noChangeArrowheads="1"/>
          </p:cNvSpPr>
          <p:nvPr>
            <p:ph type="sldNum" sz="quarter" idx="5"/>
          </p:nvPr>
        </p:nvSpPr>
        <p:spPr>
          <a:noFill/>
        </p:spPr>
        <p:txBody>
          <a:bodyPr/>
          <a:lstStyle/>
          <a:p>
            <a:fld id="{529FE6EF-636F-45F8-901E-428ADC795BF4}" type="slidenum">
              <a:rPr lang="ar-SA"/>
              <a:pPr/>
              <a:t>17</a:t>
            </a:fld>
            <a:endParaRPr lang="en-US"/>
          </a:p>
        </p:txBody>
      </p:sp>
      <p:sp>
        <p:nvSpPr>
          <p:cNvPr id="357379" name="Rectangle 2"/>
          <p:cNvSpPr>
            <a:spLocks noGrp="1" noRot="1" noChangeAspect="1" noChangeArrowheads="1" noTextEdit="1"/>
          </p:cNvSpPr>
          <p:nvPr>
            <p:ph type="sldImg"/>
          </p:nvPr>
        </p:nvSpPr>
        <p:spPr>
          <a:xfrm>
            <a:off x="1243013" y="563563"/>
            <a:ext cx="4384675" cy="3287712"/>
          </a:xfrm>
          <a:solidFill>
            <a:srgbClr val="FFFFFF"/>
          </a:solidFill>
          <a:ln/>
        </p:spPr>
      </p:sp>
      <p:sp>
        <p:nvSpPr>
          <p:cNvPr id="357380" name="Rectangle 3"/>
          <p:cNvSpPr>
            <a:spLocks noGrp="1" noChangeArrowheads="1"/>
          </p:cNvSpPr>
          <p:nvPr>
            <p:ph type="body" idx="1"/>
          </p:nvPr>
        </p:nvSpPr>
        <p:spPr>
          <a:xfrm>
            <a:off x="858838" y="3997325"/>
            <a:ext cx="5160962" cy="4306888"/>
          </a:xfrm>
          <a:solidFill>
            <a:srgbClr val="FFFFFF"/>
          </a:solidFill>
          <a:ln>
            <a:solidFill>
              <a:srgbClr val="000000"/>
            </a:solidFill>
          </a:ln>
        </p:spPr>
        <p:txBody>
          <a:bodyPr lIns="89724" tIns="44862" rIns="89724" bIns="44862"/>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10/24/2018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4.xml"/><Relationship Id="rId1" Type="http://schemas.openxmlformats.org/officeDocument/2006/relationships/vmlDrawing" Target="../drawings/vmlDrawing2.v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Address_Resolution_Protocol" TargetMode="External"/><Relationship Id="rId2" Type="http://schemas.openxmlformats.org/officeDocument/2006/relationships/hyperlink" Target="https://searchsecurity.techtarget.com/definition/firewall" TargetMode="External"/><Relationship Id="rId1" Type="http://schemas.openxmlformats.org/officeDocument/2006/relationships/slideLayout" Target="../slideLayouts/slideLayout7.xml"/><Relationship Id="rId5" Type="http://schemas.openxmlformats.org/officeDocument/2006/relationships/hyperlink" Target="https://en.wikipedia.org/wiki/Tunneling_protocol" TargetMode="External"/><Relationship Id="rId4" Type="http://schemas.openxmlformats.org/officeDocument/2006/relationships/hyperlink" Target="https://en.wikipedia.org/wiki/IP_addres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www.lifewire.com/user-datagram-protocol-817976" TargetMode="External"/><Relationship Id="rId2" Type="http://schemas.openxmlformats.org/officeDocument/2006/relationships/hyperlink" Target="https://www.lifewire.com/transmission-control-protocol-and-internet-protocol-816255" TargetMode="External"/><Relationship Id="rId1" Type="http://schemas.openxmlformats.org/officeDocument/2006/relationships/slideLayout" Target="../slideLayouts/slideLayout7.xml"/><Relationship Id="rId5" Type="http://schemas.openxmlformats.org/officeDocument/2006/relationships/hyperlink" Target="https://www.lifewire.com/what-does-checksum-mean-2625825" TargetMode="External"/><Relationship Id="rId4" Type="http://schemas.openxmlformats.org/officeDocument/2006/relationships/hyperlink" Target="https://www.lifewire.com/internet-protocol-explained-3426713"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Number Placeholder 3"/>
          <p:cNvSpPr>
            <a:spLocks noGrp="1"/>
          </p:cNvSpPr>
          <p:nvPr>
            <p:ph type="sldNum" sz="quarter" idx="12"/>
          </p:nvPr>
        </p:nvSpPr>
        <p:spPr>
          <a:noFill/>
        </p:spPr>
        <p:txBody>
          <a:bodyPr/>
          <a:lstStyle/>
          <a:p>
            <a:fld id="{186C056C-B2B3-4F30-83F7-5F9D888F602D}" type="slidenum">
              <a:rPr lang="ar-SA"/>
              <a:pPr/>
              <a:t>1</a:t>
            </a:fld>
            <a:endParaRPr lang="en-US"/>
          </a:p>
        </p:txBody>
      </p:sp>
      <p:pic>
        <p:nvPicPr>
          <p:cNvPr id="79875" name="Picture 2" descr="option_W_quote"/>
          <p:cNvPicPr>
            <a:picLocks noChangeAspect="1" noChangeArrowheads="1"/>
          </p:cNvPicPr>
          <p:nvPr/>
        </p:nvPicPr>
        <p:blipFill>
          <a:blip r:embed="rId3"/>
          <a:srcRect/>
          <a:stretch>
            <a:fillRect/>
          </a:stretch>
        </p:blipFill>
        <p:spPr bwMode="auto">
          <a:xfrm>
            <a:off x="-6350" y="12700"/>
            <a:ext cx="9144000" cy="6858000"/>
          </a:xfrm>
          <a:prstGeom prst="rect">
            <a:avLst/>
          </a:prstGeom>
          <a:noFill/>
          <a:ln w="9525">
            <a:noFill/>
            <a:miter lim="800000"/>
            <a:headEnd/>
            <a:tailEnd/>
          </a:ln>
        </p:spPr>
      </p:pic>
      <p:sp>
        <p:nvSpPr>
          <p:cNvPr id="79876" name="Rectangle 3"/>
          <p:cNvSpPr>
            <a:spLocks noChangeArrowheads="1"/>
          </p:cNvSpPr>
          <p:nvPr/>
        </p:nvSpPr>
        <p:spPr bwMode="auto">
          <a:xfrm>
            <a:off x="8651875" y="6634163"/>
            <a:ext cx="263525" cy="188912"/>
          </a:xfrm>
          <a:prstGeom prst="rect">
            <a:avLst/>
          </a:prstGeom>
          <a:noFill/>
          <a:ln w="9525">
            <a:noFill/>
            <a:miter lim="800000"/>
            <a:headEnd/>
            <a:tailEnd/>
          </a:ln>
        </p:spPr>
        <p:txBody>
          <a:bodyPr wrap="none" lIns="82073" tIns="41036" rIns="82073" bIns="41036">
            <a:spAutoFit/>
          </a:bodyPr>
          <a:lstStyle/>
          <a:p>
            <a:pPr defTabSz="812800" rtl="0" eaLnBrk="0" hangingPunct="0"/>
            <a:fld id="{8AEF646A-651E-47B2-AE3F-9DBAFD26B7E9}" type="slidenum">
              <a:rPr lang="ar-SA" sz="700" b="1"/>
              <a:pPr defTabSz="812800" rtl="0" eaLnBrk="0" hangingPunct="0"/>
              <a:t>1</a:t>
            </a:fld>
            <a:endParaRPr lang="en-US" sz="700" b="1"/>
          </a:p>
        </p:txBody>
      </p:sp>
      <p:sp>
        <p:nvSpPr>
          <p:cNvPr id="79877" name="Rectangle 4"/>
          <p:cNvSpPr>
            <a:spLocks noChangeArrowheads="1"/>
          </p:cNvSpPr>
          <p:nvPr/>
        </p:nvSpPr>
        <p:spPr bwMode="auto">
          <a:xfrm>
            <a:off x="685800" y="2819400"/>
            <a:ext cx="7799388" cy="1114425"/>
          </a:xfrm>
          <a:prstGeom prst="rect">
            <a:avLst/>
          </a:prstGeom>
          <a:noFill/>
          <a:ln w="9525">
            <a:noFill/>
            <a:miter lim="800000"/>
            <a:headEnd/>
            <a:tailEnd/>
          </a:ln>
        </p:spPr>
        <p:txBody>
          <a:bodyPr lIns="82124" tIns="41061" rIns="82124" bIns="41061" anchor="ctr"/>
          <a:lstStyle/>
          <a:p>
            <a:pPr algn="ctr" defTabSz="814388" rtl="0" eaLnBrk="0" hangingPunct="0"/>
            <a:r>
              <a:rPr lang="en-US" sz="4000" b="1" u="sng"/>
              <a:t>The TCP/IP Internet Layer</a:t>
            </a:r>
          </a:p>
        </p:txBody>
      </p:sp>
      <p:sp>
        <p:nvSpPr>
          <p:cNvPr id="79878" name="Rectangle 5"/>
          <p:cNvSpPr>
            <a:spLocks noChangeArrowheads="1"/>
          </p:cNvSpPr>
          <p:nvPr/>
        </p:nvSpPr>
        <p:spPr bwMode="auto">
          <a:xfrm>
            <a:off x="396875" y="4800600"/>
            <a:ext cx="8340725" cy="1798638"/>
          </a:xfrm>
          <a:prstGeom prst="rect">
            <a:avLst/>
          </a:prstGeom>
          <a:noFill/>
          <a:ln w="9525">
            <a:noFill/>
            <a:miter lim="800000"/>
            <a:headEnd/>
            <a:tailEnd/>
          </a:ln>
        </p:spPr>
        <p:txBody>
          <a:bodyPr lIns="82124" tIns="41061" rIns="82124" bIns="41061"/>
          <a:lstStyle/>
          <a:p>
            <a:pPr algn="ctr" defTabSz="814388" rtl="0" eaLnBrk="0" hangingPunct="0">
              <a:lnSpc>
                <a:spcPct val="90000"/>
              </a:lnSpc>
              <a:spcBef>
                <a:spcPct val="35000"/>
              </a:spcBef>
              <a:buClr>
                <a:schemeClr val="folHlink"/>
              </a:buClr>
              <a:buSzPct val="100000"/>
              <a:buFont typeface="Arial" charset="0"/>
              <a:buNone/>
            </a:pPr>
            <a:endParaRPr lang="en-US" sz="2000" b="1"/>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Number Placeholder 6"/>
          <p:cNvSpPr>
            <a:spLocks noGrp="1"/>
          </p:cNvSpPr>
          <p:nvPr>
            <p:ph type="sldNum" sz="quarter" idx="12"/>
          </p:nvPr>
        </p:nvSpPr>
        <p:spPr>
          <a:noFill/>
        </p:spPr>
        <p:txBody>
          <a:bodyPr/>
          <a:lstStyle/>
          <a:p>
            <a:fld id="{CDE5A23E-AC7C-4480-838D-7409DFEE0DB9}" type="slidenum">
              <a:rPr lang="ar-SA"/>
              <a:pPr/>
              <a:t>10</a:t>
            </a:fld>
            <a:endParaRPr lang="en-US"/>
          </a:p>
        </p:txBody>
      </p:sp>
      <p:sp>
        <p:nvSpPr>
          <p:cNvPr id="82947" name="Rectangle 2"/>
          <p:cNvSpPr>
            <a:spLocks noGrp="1" noChangeArrowheads="1"/>
          </p:cNvSpPr>
          <p:nvPr>
            <p:ph type="title"/>
          </p:nvPr>
        </p:nvSpPr>
        <p:spPr>
          <a:xfrm>
            <a:off x="0" y="0"/>
            <a:ext cx="9144000" cy="838200"/>
          </a:xfrm>
        </p:spPr>
        <p:txBody>
          <a:bodyPr/>
          <a:lstStyle/>
          <a:p>
            <a:pPr eaLnBrk="1" hangingPunct="1"/>
            <a:r>
              <a:rPr lang="en-US" sz="4000" b="1" u="sng" smtClean="0"/>
              <a:t>IP Address Classes</a:t>
            </a:r>
          </a:p>
        </p:txBody>
      </p:sp>
      <p:sp>
        <p:nvSpPr>
          <p:cNvPr id="82948" name="Text Box 3"/>
          <p:cNvSpPr txBox="1">
            <a:spLocks noChangeArrowheads="1"/>
          </p:cNvSpPr>
          <p:nvPr/>
        </p:nvSpPr>
        <p:spPr bwMode="auto">
          <a:xfrm>
            <a:off x="533400" y="1066800"/>
            <a:ext cx="8229600" cy="2705100"/>
          </a:xfrm>
          <a:prstGeom prst="rect">
            <a:avLst/>
          </a:prstGeom>
          <a:solidFill>
            <a:srgbClr val="CAE5F2"/>
          </a:solidFill>
          <a:ln w="57150">
            <a:solidFill>
              <a:schemeClr val="tx1"/>
            </a:solidFill>
            <a:miter lim="800000"/>
            <a:headEnd/>
            <a:tailEnd/>
          </a:ln>
        </p:spPr>
        <p:txBody>
          <a:bodyPr>
            <a:spAutoFit/>
          </a:bodyPr>
          <a:lstStyle/>
          <a:p>
            <a:pPr algn="l" rtl="0"/>
            <a:r>
              <a:rPr lang="en-US" sz="2400"/>
              <a:t>IP addresses are divided into classes to define the large, medium, and small networks.</a:t>
            </a:r>
          </a:p>
          <a:p>
            <a:pPr algn="l" rtl="0"/>
            <a:r>
              <a:rPr lang="en-US" sz="2400">
                <a:latin typeface="Arial Black" pitchFamily="34" charset="0"/>
              </a:rPr>
              <a:t>Class A</a:t>
            </a:r>
            <a:r>
              <a:rPr lang="en-US" sz="2400"/>
              <a:t> addresses are assigned to larger networks. </a:t>
            </a:r>
          </a:p>
          <a:p>
            <a:pPr algn="l" rtl="0"/>
            <a:r>
              <a:rPr lang="en-US" sz="2400">
                <a:latin typeface="Arial Black" pitchFamily="34" charset="0"/>
              </a:rPr>
              <a:t>Class B</a:t>
            </a:r>
            <a:r>
              <a:rPr lang="en-US" sz="2400"/>
              <a:t> addresses are used for medium-sized networks, </a:t>
            </a:r>
          </a:p>
          <a:p>
            <a:pPr algn="l" rtl="0"/>
            <a:r>
              <a:rPr lang="en-US" sz="2400">
                <a:latin typeface="Arial Black" pitchFamily="34" charset="0"/>
              </a:rPr>
              <a:t>Class C</a:t>
            </a:r>
            <a:r>
              <a:rPr lang="en-US" sz="2400"/>
              <a:t> for small networks,</a:t>
            </a:r>
          </a:p>
          <a:p>
            <a:pPr algn="l" rtl="0"/>
            <a:r>
              <a:rPr lang="en-US" sz="2400">
                <a:latin typeface="Arial Black" pitchFamily="34" charset="0"/>
              </a:rPr>
              <a:t>Class D</a:t>
            </a:r>
            <a:r>
              <a:rPr lang="en-US"/>
              <a:t> </a:t>
            </a:r>
            <a:r>
              <a:rPr lang="en-US" sz="2400"/>
              <a:t>for Multicasting</a:t>
            </a:r>
          </a:p>
          <a:p>
            <a:pPr algn="l" rtl="0"/>
            <a:r>
              <a:rPr lang="en-US" sz="2400">
                <a:latin typeface="Arial Black" pitchFamily="34" charset="0"/>
              </a:rPr>
              <a:t>Class E</a:t>
            </a:r>
            <a:r>
              <a:rPr lang="en-US"/>
              <a:t> </a:t>
            </a:r>
            <a:r>
              <a:rPr lang="en-US" sz="2400"/>
              <a:t>for Experimental purposes</a:t>
            </a:r>
          </a:p>
        </p:txBody>
      </p:sp>
      <p:pic>
        <p:nvPicPr>
          <p:cNvPr id="82949" name="Picture 4"/>
          <p:cNvPicPr>
            <a:picLocks noChangeAspect="1" noChangeArrowheads="1"/>
          </p:cNvPicPr>
          <p:nvPr/>
        </p:nvPicPr>
        <p:blipFill>
          <a:blip r:embed="rId2"/>
          <a:srcRect/>
          <a:stretch>
            <a:fillRect/>
          </a:stretch>
        </p:blipFill>
        <p:spPr bwMode="auto">
          <a:xfrm>
            <a:off x="457200" y="3962400"/>
            <a:ext cx="8305800" cy="26590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Slide Number Placeholder 6"/>
          <p:cNvSpPr>
            <a:spLocks noGrp="1"/>
          </p:cNvSpPr>
          <p:nvPr>
            <p:ph type="sldNum" sz="quarter" idx="12"/>
          </p:nvPr>
        </p:nvSpPr>
        <p:spPr>
          <a:noFill/>
        </p:spPr>
        <p:txBody>
          <a:bodyPr/>
          <a:lstStyle/>
          <a:p>
            <a:fld id="{14089FD5-3B0F-44BC-98C7-8F2D6952D9DF}" type="slidenum">
              <a:rPr lang="ar-SA"/>
              <a:pPr/>
              <a:t>11</a:t>
            </a:fld>
            <a:endParaRPr lang="en-US"/>
          </a:p>
        </p:txBody>
      </p:sp>
      <p:sp>
        <p:nvSpPr>
          <p:cNvPr id="16388" name="Rectangle 2"/>
          <p:cNvSpPr>
            <a:spLocks noGrp="1" noChangeArrowheads="1"/>
          </p:cNvSpPr>
          <p:nvPr>
            <p:ph type="title"/>
          </p:nvPr>
        </p:nvSpPr>
        <p:spPr>
          <a:xfrm>
            <a:off x="0" y="-26988"/>
            <a:ext cx="9144000" cy="1143001"/>
          </a:xfrm>
        </p:spPr>
        <p:txBody>
          <a:bodyPr/>
          <a:lstStyle/>
          <a:p>
            <a:pPr eaLnBrk="1" hangingPunct="1"/>
            <a:r>
              <a:rPr lang="en-US" sz="4000" b="1" u="sng" smtClean="0"/>
              <a:t>Identifying Address Classes</a:t>
            </a:r>
          </a:p>
        </p:txBody>
      </p:sp>
      <p:graphicFrame>
        <p:nvGraphicFramePr>
          <p:cNvPr id="16386" name="Object 3"/>
          <p:cNvGraphicFramePr>
            <a:graphicFrameLocks noChangeAspect="1"/>
          </p:cNvGraphicFramePr>
          <p:nvPr>
            <p:ph sz="half" idx="1"/>
          </p:nvPr>
        </p:nvGraphicFramePr>
        <p:xfrm>
          <a:off x="73025" y="1371600"/>
          <a:ext cx="8820150" cy="2360613"/>
        </p:xfrm>
        <a:graphic>
          <a:graphicData uri="http://schemas.openxmlformats.org/presentationml/2006/ole">
            <p:oleObj spid="_x0000_s2050" name="Bitmap Image" r:id="rId3" imgW="5304762" imgH="1419048" progId="PBrush">
              <p:embed/>
            </p:oleObj>
          </a:graphicData>
        </a:graphic>
      </p:graphicFrame>
      <p:sp>
        <p:nvSpPr>
          <p:cNvPr id="16389" name="Text Box 4"/>
          <p:cNvSpPr txBox="1">
            <a:spLocks noChangeArrowheads="1"/>
          </p:cNvSpPr>
          <p:nvPr/>
        </p:nvSpPr>
        <p:spPr bwMode="auto">
          <a:xfrm>
            <a:off x="381000" y="4572000"/>
            <a:ext cx="7772400" cy="366713"/>
          </a:xfrm>
          <a:prstGeom prst="rect">
            <a:avLst/>
          </a:prstGeom>
          <a:noFill/>
          <a:ln w="9525">
            <a:noFill/>
            <a:miter lim="800000"/>
            <a:headEnd/>
            <a:tailEnd/>
          </a:ln>
        </p:spPr>
        <p:txBody>
          <a:bodyPr>
            <a:spAutoFit/>
          </a:bodyPr>
          <a:lstStyle/>
          <a:p>
            <a:pPr algn="l">
              <a:spcBef>
                <a:spcPct val="50000"/>
              </a:spcBef>
            </a:pPr>
            <a:r>
              <a:rPr lang="en-US"/>
              <a:t>Note : for Class A , networks 0 &amp; 127 are reserved (class A range 1 - 126)</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Number Placeholder 6"/>
          <p:cNvSpPr>
            <a:spLocks noGrp="1"/>
          </p:cNvSpPr>
          <p:nvPr>
            <p:ph type="sldNum" sz="quarter" idx="12"/>
          </p:nvPr>
        </p:nvSpPr>
        <p:spPr>
          <a:noFill/>
        </p:spPr>
        <p:txBody>
          <a:bodyPr/>
          <a:lstStyle/>
          <a:p>
            <a:fld id="{0B38928E-A691-4643-9EF5-0FC2DD3EF855}" type="slidenum">
              <a:rPr lang="ar-SA"/>
              <a:pPr/>
              <a:t>12</a:t>
            </a:fld>
            <a:endParaRPr lang="en-US"/>
          </a:p>
        </p:txBody>
      </p:sp>
      <p:sp>
        <p:nvSpPr>
          <p:cNvPr id="83971" name="Rectangle 2"/>
          <p:cNvSpPr>
            <a:spLocks noGrp="1" noChangeArrowheads="1"/>
          </p:cNvSpPr>
          <p:nvPr>
            <p:ph type="title"/>
          </p:nvPr>
        </p:nvSpPr>
        <p:spPr>
          <a:xfrm>
            <a:off x="0" y="290513"/>
            <a:ext cx="9144000" cy="762000"/>
          </a:xfrm>
        </p:spPr>
        <p:txBody>
          <a:bodyPr/>
          <a:lstStyle/>
          <a:p>
            <a:pPr eaLnBrk="1" hangingPunct="1"/>
            <a:r>
              <a:rPr lang="en-US" b="1" u="sng" smtClean="0"/>
              <a:t>Public IP Addresses</a:t>
            </a:r>
          </a:p>
        </p:txBody>
      </p:sp>
      <p:sp>
        <p:nvSpPr>
          <p:cNvPr id="83972" name="Text Box 3"/>
          <p:cNvSpPr txBox="1">
            <a:spLocks noChangeArrowheads="1"/>
          </p:cNvSpPr>
          <p:nvPr/>
        </p:nvSpPr>
        <p:spPr bwMode="auto">
          <a:xfrm>
            <a:off x="152400" y="1524000"/>
            <a:ext cx="8763000" cy="3435350"/>
          </a:xfrm>
          <a:prstGeom prst="rect">
            <a:avLst/>
          </a:prstGeom>
          <a:solidFill>
            <a:srgbClr val="CAE5F2"/>
          </a:solidFill>
          <a:ln w="57150">
            <a:solidFill>
              <a:schemeClr val="tx1"/>
            </a:solidFill>
            <a:miter lim="800000"/>
            <a:headEnd/>
            <a:tailEnd/>
          </a:ln>
        </p:spPr>
        <p:txBody>
          <a:bodyPr>
            <a:spAutoFit/>
          </a:bodyPr>
          <a:lstStyle/>
          <a:p>
            <a:pPr algn="l" rtl="0"/>
            <a:r>
              <a:rPr lang="en-US" sz="2400"/>
              <a:t>- Unique addresses are required for each device on a network  </a:t>
            </a:r>
          </a:p>
          <a:p>
            <a:pPr algn="l" rtl="0"/>
            <a:endParaRPr lang="en-US" sz="2400"/>
          </a:p>
          <a:p>
            <a:pPr algn="l" rtl="0"/>
            <a:r>
              <a:rPr lang="en-US" sz="2400"/>
              <a:t>- Originally, an organization known as the Internet Assigned    Numbers Authority (IANA) handled this procedure.</a:t>
            </a:r>
          </a:p>
          <a:p>
            <a:pPr algn="l" rtl="0"/>
            <a:endParaRPr lang="en-US" sz="2400"/>
          </a:p>
          <a:p>
            <a:pPr algn="l" rtl="0"/>
            <a:r>
              <a:rPr lang="en-US" sz="2400"/>
              <a:t>- No two machines that connect to a public network can have the same IP address because public IP addresses are global and standardized.</a:t>
            </a:r>
          </a:p>
          <a:p>
            <a:pPr algn="l" rtl="0"/>
            <a:endParaRPr lang="en-US" sz="240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1" name="Slide Number Placeholder 5"/>
          <p:cNvSpPr>
            <a:spLocks noGrp="1"/>
          </p:cNvSpPr>
          <p:nvPr>
            <p:ph type="sldNum" sz="quarter" idx="12"/>
          </p:nvPr>
        </p:nvSpPr>
        <p:spPr>
          <a:noFill/>
        </p:spPr>
        <p:txBody>
          <a:bodyPr/>
          <a:lstStyle/>
          <a:p>
            <a:fld id="{67EA440E-881F-450A-824E-3481DBE6C6B6}" type="slidenum">
              <a:rPr lang="ar-SA"/>
              <a:pPr/>
              <a:t>13</a:t>
            </a:fld>
            <a:endParaRPr lang="en-US"/>
          </a:p>
        </p:txBody>
      </p:sp>
      <p:sp>
        <p:nvSpPr>
          <p:cNvPr id="17412" name="Rectangle 2"/>
          <p:cNvSpPr>
            <a:spLocks noGrp="1" noChangeArrowheads="1"/>
          </p:cNvSpPr>
          <p:nvPr>
            <p:ph type="title"/>
          </p:nvPr>
        </p:nvSpPr>
        <p:spPr>
          <a:xfrm>
            <a:off x="0" y="0"/>
            <a:ext cx="9144000" cy="914400"/>
          </a:xfrm>
        </p:spPr>
        <p:txBody>
          <a:bodyPr/>
          <a:lstStyle/>
          <a:p>
            <a:pPr eaLnBrk="1" hangingPunct="1"/>
            <a:r>
              <a:rPr lang="en-US" sz="4000" b="1" u="sng" smtClean="0"/>
              <a:t>Private IP Addresses</a:t>
            </a:r>
          </a:p>
        </p:txBody>
      </p:sp>
      <p:sp>
        <p:nvSpPr>
          <p:cNvPr id="17413" name="Text Box 3"/>
          <p:cNvSpPr txBox="1">
            <a:spLocks noChangeArrowheads="1"/>
          </p:cNvSpPr>
          <p:nvPr/>
        </p:nvSpPr>
        <p:spPr bwMode="auto">
          <a:xfrm>
            <a:off x="152400" y="1333500"/>
            <a:ext cx="8596313" cy="2705100"/>
          </a:xfrm>
          <a:prstGeom prst="rect">
            <a:avLst/>
          </a:prstGeom>
          <a:solidFill>
            <a:srgbClr val="CAE5F2"/>
          </a:solidFill>
          <a:ln w="57150">
            <a:solidFill>
              <a:schemeClr val="tx1"/>
            </a:solidFill>
            <a:miter lim="800000"/>
            <a:headEnd/>
            <a:tailEnd/>
          </a:ln>
        </p:spPr>
        <p:txBody>
          <a:bodyPr>
            <a:spAutoFit/>
          </a:bodyPr>
          <a:lstStyle/>
          <a:p>
            <a:pPr algn="l" rtl="0"/>
            <a:r>
              <a:rPr lang="en-US" sz="2400"/>
              <a:t>Private IP addresses are another solution to the problem of the impending exhaustion of public IP addresses.As mentioned, public networks require hosts to have unique IP addresses. </a:t>
            </a:r>
          </a:p>
          <a:p>
            <a:pPr algn="l" rtl="0"/>
            <a:r>
              <a:rPr lang="en-US" sz="2400"/>
              <a:t>However, private networks that are not connected to the Internet may use any host addresses, as long as each host within the private network is unique. </a:t>
            </a:r>
          </a:p>
        </p:txBody>
      </p:sp>
      <p:graphicFrame>
        <p:nvGraphicFramePr>
          <p:cNvPr id="121860" name="Object 4"/>
          <p:cNvGraphicFramePr>
            <a:graphicFrameLocks noChangeAspect="1"/>
          </p:cNvGraphicFramePr>
          <p:nvPr>
            <p:ph idx="1"/>
          </p:nvPr>
        </p:nvGraphicFramePr>
        <p:xfrm>
          <a:off x="381000" y="4191000"/>
          <a:ext cx="8001000" cy="2579688"/>
        </p:xfrm>
        <a:graphic>
          <a:graphicData uri="http://schemas.openxmlformats.org/presentationml/2006/ole">
            <p:oleObj spid="_x0000_s3074" name="Bitmap Image" r:id="rId3" imgW="3753374" imgH="1209524" progId="PBrush">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499"/>
                                          </p:stCondLst>
                                        </p:cTn>
                                        <p:tgtEl>
                                          <p:spTgt spid="121860"/>
                                        </p:tgtEl>
                                        <p:attrNameLst>
                                          <p:attrName>style.visibility</p:attrName>
                                        </p:attrNameLst>
                                      </p:cBhvr>
                                      <p:to>
                                        <p:strVal val="visible"/>
                                      </p:to>
                                    </p:set>
                                    <p:anim to="" calcmode="lin" valueType="num">
                                      <p:cBhvr>
                                        <p:cTn id="7" dur="1" fill="hold"/>
                                        <p:tgtEl>
                                          <p:spTgt spid="121860"/>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5"/>
          <p:cNvSpPr>
            <a:spLocks noGrp="1"/>
          </p:cNvSpPr>
          <p:nvPr>
            <p:ph type="sldNum" sz="quarter" idx="12"/>
          </p:nvPr>
        </p:nvSpPr>
        <p:spPr>
          <a:noFill/>
        </p:spPr>
        <p:txBody>
          <a:bodyPr/>
          <a:lstStyle/>
          <a:p>
            <a:fld id="{4FF92FAF-7737-4E44-990C-1FD094E527A4}" type="slidenum">
              <a:rPr lang="ar-SA"/>
              <a:pPr/>
              <a:t>14</a:t>
            </a:fld>
            <a:endParaRPr lang="en-US"/>
          </a:p>
        </p:txBody>
      </p:sp>
      <p:sp>
        <p:nvSpPr>
          <p:cNvPr id="84995" name="Rectangle 2"/>
          <p:cNvSpPr>
            <a:spLocks noGrp="1" noChangeArrowheads="1"/>
          </p:cNvSpPr>
          <p:nvPr>
            <p:ph type="title"/>
          </p:nvPr>
        </p:nvSpPr>
        <p:spPr/>
        <p:txBody>
          <a:bodyPr/>
          <a:lstStyle/>
          <a:p>
            <a:pPr eaLnBrk="1" hangingPunct="1"/>
            <a:r>
              <a:rPr lang="en-US" sz="4000" b="1" u="sng" smtClean="0"/>
              <a:t>IP address types</a:t>
            </a:r>
          </a:p>
        </p:txBody>
      </p:sp>
      <p:sp>
        <p:nvSpPr>
          <p:cNvPr id="84996" name="Text Box 3"/>
          <p:cNvSpPr txBox="1">
            <a:spLocks noChangeArrowheads="1"/>
          </p:cNvSpPr>
          <p:nvPr/>
        </p:nvSpPr>
        <p:spPr bwMode="auto">
          <a:xfrm>
            <a:off x="1116013" y="2009775"/>
            <a:ext cx="7748587" cy="2208213"/>
          </a:xfrm>
          <a:prstGeom prst="rect">
            <a:avLst/>
          </a:prstGeom>
          <a:noFill/>
          <a:ln w="9525">
            <a:noFill/>
            <a:miter lim="800000"/>
            <a:headEnd/>
            <a:tailEnd/>
          </a:ln>
        </p:spPr>
        <p:txBody>
          <a:bodyPr wrap="none" lIns="73025" tIns="36512" rIns="73025" bIns="36512">
            <a:spAutoFit/>
          </a:bodyPr>
          <a:lstStyle/>
          <a:p>
            <a:pPr algn="l" rtl="0" eaLnBrk="0" hangingPunct="0">
              <a:buClr>
                <a:schemeClr val="folHlink"/>
              </a:buClr>
              <a:buFontTx/>
              <a:buChar char="•"/>
            </a:pPr>
            <a:r>
              <a:rPr lang="en-US" sz="2800" b="1"/>
              <a:t> IP address could be one of three categories</a:t>
            </a:r>
          </a:p>
          <a:p>
            <a:pPr algn="l" rtl="0" eaLnBrk="0" hangingPunct="0">
              <a:buClr>
                <a:schemeClr val="folHlink"/>
              </a:buClr>
            </a:pPr>
            <a:endParaRPr lang="en-US" sz="2800" b="1"/>
          </a:p>
          <a:p>
            <a:pPr lvl="1" algn="l" rtl="0" eaLnBrk="0" hangingPunct="0">
              <a:buClr>
                <a:schemeClr val="folHlink"/>
              </a:buClr>
              <a:buFont typeface="Wingdings" pitchFamily="2" charset="2"/>
              <a:buChar char="ü"/>
            </a:pPr>
            <a:r>
              <a:rPr lang="en-US" sz="2800" b="1"/>
              <a:t> </a:t>
            </a:r>
            <a:r>
              <a:rPr lang="en-US" sz="2800"/>
              <a:t>Network address</a:t>
            </a:r>
          </a:p>
          <a:p>
            <a:pPr lvl="1" algn="l" rtl="0" eaLnBrk="0" hangingPunct="0">
              <a:buClr>
                <a:schemeClr val="folHlink"/>
              </a:buClr>
              <a:buFont typeface="Wingdings" pitchFamily="2" charset="2"/>
              <a:buChar char="ü"/>
            </a:pPr>
            <a:r>
              <a:rPr lang="en-US" sz="2800"/>
              <a:t> Host address</a:t>
            </a:r>
          </a:p>
          <a:p>
            <a:pPr lvl="1" algn="l" rtl="0" eaLnBrk="0" hangingPunct="0">
              <a:buClr>
                <a:schemeClr val="folHlink"/>
              </a:buClr>
              <a:buFont typeface="Wingdings" pitchFamily="2" charset="2"/>
              <a:buChar char="ü"/>
            </a:pPr>
            <a:r>
              <a:rPr lang="en-US" sz="2800"/>
              <a:t> Broadcast address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Number Placeholder 6"/>
          <p:cNvSpPr>
            <a:spLocks noGrp="1"/>
          </p:cNvSpPr>
          <p:nvPr>
            <p:ph type="sldNum" sz="quarter" idx="12"/>
          </p:nvPr>
        </p:nvSpPr>
        <p:spPr>
          <a:noFill/>
        </p:spPr>
        <p:txBody>
          <a:bodyPr/>
          <a:lstStyle/>
          <a:p>
            <a:fld id="{37BEBA57-3378-4221-BCBD-C16C02B5A5E2}" type="slidenum">
              <a:rPr lang="ar-SA"/>
              <a:pPr/>
              <a:t>15</a:t>
            </a:fld>
            <a:endParaRPr lang="en-US"/>
          </a:p>
        </p:txBody>
      </p:sp>
      <p:sp>
        <p:nvSpPr>
          <p:cNvPr id="86019" name="Rectangle 2"/>
          <p:cNvSpPr>
            <a:spLocks noGrp="1" noChangeArrowheads="1"/>
          </p:cNvSpPr>
          <p:nvPr>
            <p:ph type="title"/>
          </p:nvPr>
        </p:nvSpPr>
        <p:spPr>
          <a:xfrm>
            <a:off x="0" y="-381000"/>
            <a:ext cx="9144000" cy="1600200"/>
          </a:xfrm>
        </p:spPr>
        <p:txBody>
          <a:bodyPr/>
          <a:lstStyle/>
          <a:p>
            <a:pPr eaLnBrk="1" hangingPunct="1"/>
            <a:r>
              <a:rPr lang="en-US" sz="4000" b="1" u="sng" smtClean="0"/>
              <a:t>Network / Broadcast Addresses</a:t>
            </a:r>
          </a:p>
        </p:txBody>
      </p:sp>
      <p:sp>
        <p:nvSpPr>
          <p:cNvPr id="86020" name="Text Box 3"/>
          <p:cNvSpPr txBox="1">
            <a:spLocks noChangeArrowheads="1"/>
          </p:cNvSpPr>
          <p:nvPr/>
        </p:nvSpPr>
        <p:spPr bwMode="auto">
          <a:xfrm>
            <a:off x="152400" y="990600"/>
            <a:ext cx="8763000" cy="5626100"/>
          </a:xfrm>
          <a:prstGeom prst="rect">
            <a:avLst/>
          </a:prstGeom>
          <a:solidFill>
            <a:srgbClr val="CAE5F2"/>
          </a:solidFill>
          <a:ln w="57150">
            <a:solidFill>
              <a:schemeClr val="tx1"/>
            </a:solidFill>
            <a:miter lim="800000"/>
            <a:headEnd/>
            <a:tailEnd/>
          </a:ln>
        </p:spPr>
        <p:txBody>
          <a:bodyPr>
            <a:spAutoFit/>
          </a:bodyPr>
          <a:lstStyle/>
          <a:p>
            <a:pPr algn="l" rtl="0"/>
            <a:r>
              <a:rPr lang="en-US" sz="2400" b="1" u="sng"/>
              <a:t>- Network address :</a:t>
            </a:r>
          </a:p>
          <a:p>
            <a:pPr algn="l" rtl="0"/>
            <a:r>
              <a:rPr lang="en-US" sz="2400"/>
              <a:t>  the first IP address in it which all host part bits = 0</a:t>
            </a:r>
          </a:p>
          <a:p>
            <a:pPr algn="l" rtl="0"/>
            <a:r>
              <a:rPr lang="en-US" sz="2400" b="1" u="sng"/>
              <a:t>- Broadcast address:</a:t>
            </a:r>
          </a:p>
          <a:p>
            <a:pPr algn="l" rtl="0"/>
            <a:r>
              <a:rPr lang="en-US" sz="2400"/>
              <a:t>  the last IP address in the network which all host part bits = 1</a:t>
            </a:r>
          </a:p>
          <a:p>
            <a:pPr algn="l" rtl="0"/>
            <a:r>
              <a:rPr lang="en-US" sz="2400"/>
              <a:t>                                                                  </a:t>
            </a:r>
            <a:r>
              <a:rPr lang="en-US"/>
              <a:t>no. of host bits</a:t>
            </a:r>
          </a:p>
          <a:p>
            <a:pPr algn="l" rtl="0"/>
            <a:r>
              <a:rPr lang="en-US" sz="2400"/>
              <a:t>- other addresses are host addresses = 2               - 2</a:t>
            </a:r>
          </a:p>
          <a:p>
            <a:pPr algn="l" rtl="0"/>
            <a:r>
              <a:rPr lang="en-US" sz="2400"/>
              <a:t>- Here are some examples:</a:t>
            </a:r>
          </a:p>
          <a:p>
            <a:pPr algn="l" rtl="0"/>
            <a:endParaRPr lang="en-US" sz="2400"/>
          </a:p>
          <a:p>
            <a:pPr algn="l" rtl="0"/>
            <a:r>
              <a:rPr lang="en-US" sz="2400" b="1" u="sng"/>
              <a:t>Class</a:t>
            </a:r>
            <a:r>
              <a:rPr lang="en-US" sz="2400" b="1"/>
              <a:t>		</a:t>
            </a:r>
            <a:r>
              <a:rPr lang="en-US" sz="2400" b="1" u="sng"/>
              <a:t>Network Address</a:t>
            </a:r>
            <a:r>
              <a:rPr lang="en-US" sz="2400" b="1"/>
              <a:t>		</a:t>
            </a:r>
            <a:r>
              <a:rPr lang="en-US" sz="2400" b="1" u="sng"/>
              <a:t>Broadcast Address</a:t>
            </a:r>
          </a:p>
          <a:p>
            <a:pPr algn="l" rtl="0"/>
            <a:endParaRPr lang="en-US" sz="2400" b="1"/>
          </a:p>
          <a:p>
            <a:pPr algn="l" rtl="0"/>
            <a:r>
              <a:rPr lang="en-US" sz="2400"/>
              <a:t>A		12.0.0.0			12.255.255.255</a:t>
            </a:r>
          </a:p>
          <a:p>
            <a:pPr algn="l" rtl="0"/>
            <a:endParaRPr lang="en-US" sz="2400"/>
          </a:p>
          <a:p>
            <a:pPr algn="l" rtl="0"/>
            <a:r>
              <a:rPr lang="en-US" sz="2400"/>
              <a:t>B		172.16.0.0			172.16.255.255</a:t>
            </a:r>
          </a:p>
          <a:p>
            <a:pPr algn="l" rtl="0"/>
            <a:endParaRPr lang="en-US" sz="2400"/>
          </a:p>
          <a:p>
            <a:pPr algn="l" rtl="0"/>
            <a:r>
              <a:rPr lang="en-US" sz="2400"/>
              <a:t>C		192.168.1.0			192.168.1.255</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Number Placeholder 4"/>
          <p:cNvSpPr>
            <a:spLocks noGrp="1"/>
          </p:cNvSpPr>
          <p:nvPr>
            <p:ph type="sldNum" sz="quarter" idx="12"/>
          </p:nvPr>
        </p:nvSpPr>
        <p:spPr>
          <a:noFill/>
        </p:spPr>
        <p:txBody>
          <a:bodyPr/>
          <a:lstStyle/>
          <a:p>
            <a:fld id="{020E2F9F-9E3B-4AF4-B2A8-3DF8E9EF79F1}" type="slidenum">
              <a:rPr lang="ar-SA"/>
              <a:pPr/>
              <a:t>16</a:t>
            </a:fld>
            <a:endParaRPr lang="en-US"/>
          </a:p>
        </p:txBody>
      </p:sp>
      <p:pic>
        <p:nvPicPr>
          <p:cNvPr id="87043" name="Picture 2" descr="022P_160"/>
          <p:cNvPicPr>
            <a:picLocks noChangeAspect="1" noChangeArrowheads="1"/>
          </p:cNvPicPr>
          <p:nvPr/>
        </p:nvPicPr>
        <p:blipFill>
          <a:blip r:embed="rId3"/>
          <a:srcRect/>
          <a:stretch>
            <a:fillRect/>
          </a:stretch>
        </p:blipFill>
        <p:spPr bwMode="auto">
          <a:xfrm>
            <a:off x="1270000" y="685800"/>
            <a:ext cx="6727825" cy="2895600"/>
          </a:xfrm>
          <a:prstGeom prst="rect">
            <a:avLst/>
          </a:prstGeom>
          <a:noFill/>
          <a:ln w="9525">
            <a:noFill/>
            <a:miter lim="800000"/>
            <a:headEnd/>
            <a:tailEnd/>
          </a:ln>
        </p:spPr>
      </p:pic>
      <p:sp>
        <p:nvSpPr>
          <p:cNvPr id="87044" name="Rectangle 3"/>
          <p:cNvSpPr>
            <a:spLocks noGrp="1" noChangeArrowheads="1"/>
          </p:cNvSpPr>
          <p:nvPr>
            <p:ph type="title"/>
          </p:nvPr>
        </p:nvSpPr>
        <p:spPr>
          <a:xfrm>
            <a:off x="457200" y="-228600"/>
            <a:ext cx="8229600" cy="1143000"/>
          </a:xfrm>
        </p:spPr>
        <p:txBody>
          <a:bodyPr/>
          <a:lstStyle/>
          <a:p>
            <a:pPr eaLnBrk="1" hangingPunct="1"/>
            <a:r>
              <a:rPr lang="en-US" sz="4000" b="1" u="sng" smtClean="0"/>
              <a:t>Subnet Mask</a:t>
            </a:r>
          </a:p>
        </p:txBody>
      </p:sp>
      <p:sp>
        <p:nvSpPr>
          <p:cNvPr id="87045" name="Text Box 4"/>
          <p:cNvSpPr txBox="1">
            <a:spLocks noChangeArrowheads="1"/>
          </p:cNvSpPr>
          <p:nvPr/>
        </p:nvSpPr>
        <p:spPr bwMode="auto">
          <a:xfrm>
            <a:off x="381000" y="3657600"/>
            <a:ext cx="8382000" cy="3000375"/>
          </a:xfrm>
          <a:prstGeom prst="rect">
            <a:avLst/>
          </a:prstGeom>
          <a:noFill/>
          <a:ln w="38100">
            <a:noFill/>
            <a:miter lim="800000"/>
            <a:headEnd/>
            <a:tailEnd/>
          </a:ln>
        </p:spPr>
        <p:txBody>
          <a:bodyPr lIns="73022" tIns="36510" rIns="73022" bIns="36510">
            <a:spAutoFit/>
          </a:bodyPr>
          <a:lstStyle/>
          <a:p>
            <a:pPr algn="l" rtl="0" eaLnBrk="0" hangingPunct="0"/>
            <a:r>
              <a:rPr lang="en-US" sz="2000" b="1"/>
              <a:t>- 32 bit mask ( 1’s followed by 0’s )</a:t>
            </a:r>
          </a:p>
          <a:p>
            <a:pPr algn="l" rtl="0" eaLnBrk="0" hangingPunct="0"/>
            <a:r>
              <a:rPr lang="en-US" sz="2000" b="1"/>
              <a:t>- Used by routers and hosts to determine the  number of </a:t>
            </a:r>
          </a:p>
          <a:p>
            <a:pPr algn="l" rtl="0" eaLnBrk="0" hangingPunct="0"/>
            <a:r>
              <a:rPr lang="en-US" sz="2000" b="1"/>
              <a:t>  network- significant bits ( identified by 1’s ) </a:t>
            </a:r>
          </a:p>
          <a:p>
            <a:pPr algn="l" rtl="0" eaLnBrk="0" hangingPunct="0"/>
            <a:r>
              <a:rPr lang="en-US" sz="2000" b="1"/>
              <a:t>  and </a:t>
            </a:r>
            <a:r>
              <a:rPr lang="en-US" b="1"/>
              <a:t>host- significant</a:t>
            </a:r>
            <a:r>
              <a:rPr lang="en-US"/>
              <a:t> </a:t>
            </a:r>
            <a:r>
              <a:rPr lang="en-US" b="1"/>
              <a:t>bits</a:t>
            </a:r>
            <a:r>
              <a:rPr lang="en-US"/>
              <a:t>  </a:t>
            </a:r>
            <a:r>
              <a:rPr lang="en-US" sz="2000" b="1"/>
              <a:t>in an IP address (identified by 0’s)</a:t>
            </a:r>
          </a:p>
          <a:p>
            <a:pPr algn="l" rtl="0" eaLnBrk="0" hangingPunct="0"/>
            <a:r>
              <a:rPr lang="en-US" sz="2000" b="1"/>
              <a:t>- example :</a:t>
            </a:r>
          </a:p>
          <a:p>
            <a:pPr algn="l" rtl="0"/>
            <a:r>
              <a:rPr lang="en-US" b="1"/>
              <a:t>   </a:t>
            </a:r>
            <a:r>
              <a:rPr lang="en-US" b="1" u="sng"/>
              <a:t>Class</a:t>
            </a:r>
            <a:r>
              <a:rPr lang="en-US" b="1"/>
              <a:t>		</a:t>
            </a:r>
            <a:r>
              <a:rPr lang="en-US" b="1" u="sng"/>
              <a:t>Network Address</a:t>
            </a:r>
            <a:r>
              <a:rPr lang="en-US" b="1"/>
              <a:t>                 </a:t>
            </a:r>
            <a:r>
              <a:rPr lang="en-US" b="1" u="sng"/>
              <a:t>Default subnet mask</a:t>
            </a:r>
            <a:endParaRPr lang="en-US" b="1"/>
          </a:p>
          <a:p>
            <a:pPr algn="l" rtl="0"/>
            <a:r>
              <a:rPr lang="en-US"/>
              <a:t>   </a:t>
            </a:r>
            <a:r>
              <a:rPr lang="en-US" b="1"/>
              <a:t>A		12.0.0.0			   255.0.0.0                 or     /8</a:t>
            </a:r>
          </a:p>
          <a:p>
            <a:pPr algn="l" rtl="0"/>
            <a:r>
              <a:rPr lang="en-US" b="1"/>
              <a:t>   B		172.16.0.0		   255.255.0.0             or     /16</a:t>
            </a:r>
          </a:p>
          <a:p>
            <a:pPr algn="l" rtl="0"/>
            <a:r>
              <a:rPr lang="en-US" b="1"/>
              <a:t>   C		192.168.0.0		   255.255.255.0         or     /24</a:t>
            </a:r>
          </a:p>
          <a:p>
            <a:pPr algn="l" rtl="0" eaLnBrk="0" hangingPunct="0"/>
            <a:endParaRPr lang="en-US" sz="2000" b="1"/>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Number Placeholder 4"/>
          <p:cNvSpPr>
            <a:spLocks noGrp="1"/>
          </p:cNvSpPr>
          <p:nvPr>
            <p:ph type="sldNum" sz="quarter" idx="12"/>
          </p:nvPr>
        </p:nvSpPr>
        <p:spPr>
          <a:noFill/>
        </p:spPr>
        <p:txBody>
          <a:bodyPr/>
          <a:lstStyle/>
          <a:p>
            <a:fld id="{87EC5F14-52D4-441E-B446-4F18CD5E44FB}" type="slidenum">
              <a:rPr lang="ar-SA"/>
              <a:pPr/>
              <a:t>17</a:t>
            </a:fld>
            <a:endParaRPr lang="en-US"/>
          </a:p>
        </p:txBody>
      </p:sp>
      <p:sp>
        <p:nvSpPr>
          <p:cNvPr id="88067" name="Rectangle 2"/>
          <p:cNvSpPr>
            <a:spLocks noGrp="1" noChangeArrowheads="1"/>
          </p:cNvSpPr>
          <p:nvPr>
            <p:ph type="title"/>
          </p:nvPr>
        </p:nvSpPr>
        <p:spPr/>
        <p:txBody>
          <a:bodyPr/>
          <a:lstStyle/>
          <a:p>
            <a:pPr eaLnBrk="1" hangingPunct="1"/>
            <a:r>
              <a:rPr lang="en-US" sz="4000" b="1" u="sng" smtClean="0"/>
              <a:t>Octet Values of a Subnet Mask</a:t>
            </a:r>
          </a:p>
        </p:txBody>
      </p:sp>
      <p:sp>
        <p:nvSpPr>
          <p:cNvPr id="88068" name="Rectangle 3"/>
          <p:cNvSpPr>
            <a:spLocks noChangeArrowheads="1"/>
          </p:cNvSpPr>
          <p:nvPr/>
        </p:nvSpPr>
        <p:spPr bwMode="auto">
          <a:xfrm>
            <a:off x="457200" y="5791200"/>
            <a:ext cx="8229600" cy="609600"/>
          </a:xfrm>
          <a:prstGeom prst="rect">
            <a:avLst/>
          </a:prstGeom>
          <a:noFill/>
          <a:ln w="9525">
            <a:noFill/>
            <a:miter lim="800000"/>
            <a:headEnd/>
            <a:tailEnd/>
          </a:ln>
        </p:spPr>
        <p:txBody>
          <a:bodyPr lIns="82121" tIns="41059" rIns="82121" bIns="41059" anchor="ctr" anchorCtr="1"/>
          <a:lstStyle/>
          <a:p>
            <a:pPr marL="344488" lvl="1" indent="-230188" algn="l" defTabSz="814388" rtl="0" eaLnBrk="0" hangingPunct="0">
              <a:lnSpc>
                <a:spcPct val="95000"/>
              </a:lnSpc>
              <a:spcBef>
                <a:spcPct val="35000"/>
              </a:spcBef>
              <a:buClr>
                <a:schemeClr val="folHlink"/>
              </a:buClr>
              <a:buFontTx/>
              <a:buChar char="•"/>
            </a:pPr>
            <a:r>
              <a:rPr lang="en-US" b="1"/>
              <a:t>Subnet masks like IP addresses can be represented in the dotted decimal format like 255.255.255.0.</a:t>
            </a:r>
          </a:p>
        </p:txBody>
      </p:sp>
      <p:pic>
        <p:nvPicPr>
          <p:cNvPr id="88069" name="Picture 4" descr="022P_164"/>
          <p:cNvPicPr>
            <a:picLocks noChangeAspect="1" noChangeArrowheads="1"/>
          </p:cNvPicPr>
          <p:nvPr/>
        </p:nvPicPr>
        <p:blipFill>
          <a:blip r:embed="rId3"/>
          <a:srcRect/>
          <a:stretch>
            <a:fillRect/>
          </a:stretch>
        </p:blipFill>
        <p:spPr bwMode="auto">
          <a:xfrm>
            <a:off x="2203450" y="1676400"/>
            <a:ext cx="4786313" cy="377031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068762"/>
          </a:xfrm>
        </p:spPr>
        <p:txBody>
          <a:bodyPr>
            <a:normAutofit/>
          </a:bodyPr>
          <a:lstStyle/>
          <a:p>
            <a:pPr algn="l"/>
            <a:r>
              <a:rPr lang="en-US" dirty="0" smtClean="0">
                <a:solidFill>
                  <a:srgbClr val="FF0000"/>
                </a:solidFill>
              </a:rPr>
              <a:t/>
            </a:r>
            <a:br>
              <a:rPr lang="en-US" dirty="0" smtClean="0">
                <a:solidFill>
                  <a:srgbClr val="FF0000"/>
                </a:solidFill>
              </a:rPr>
            </a:br>
            <a:r>
              <a:rPr lang="en-US" dirty="0" smtClean="0">
                <a:solidFill>
                  <a:srgbClr val="FF0000"/>
                </a:solidFill>
              </a:rPr>
              <a:t/>
            </a:r>
            <a:br>
              <a:rPr lang="en-US" dirty="0" smtClean="0">
                <a:solidFill>
                  <a:srgbClr val="FF0000"/>
                </a:solidFill>
              </a:rPr>
            </a:br>
            <a:endParaRPr lang="en-US" dirty="0">
              <a:solidFill>
                <a:srgbClr val="FF0000"/>
              </a:solidFill>
            </a:endParaRPr>
          </a:p>
        </p:txBody>
      </p:sp>
      <p:sp>
        <p:nvSpPr>
          <p:cNvPr id="3" name="Rectangle 2"/>
          <p:cNvSpPr/>
          <p:nvPr/>
        </p:nvSpPr>
        <p:spPr>
          <a:xfrm>
            <a:off x="533400" y="457200"/>
            <a:ext cx="6172200" cy="1815882"/>
          </a:xfrm>
          <a:prstGeom prst="rect">
            <a:avLst/>
          </a:prstGeom>
        </p:spPr>
        <p:txBody>
          <a:bodyPr wrap="square">
            <a:spAutoFit/>
          </a:bodyPr>
          <a:lstStyle/>
          <a:p>
            <a:pPr algn="ctr"/>
            <a:r>
              <a:rPr lang="en-US" sz="2400" b="1" dirty="0" smtClean="0">
                <a:solidFill>
                  <a:srgbClr val="FF0000"/>
                </a:solidFill>
              </a:rPr>
              <a:t>Task</a:t>
            </a:r>
          </a:p>
          <a:p>
            <a:r>
              <a:rPr lang="en-US" sz="2400" b="1" dirty="0" smtClean="0">
                <a:solidFill>
                  <a:srgbClr val="FF0000"/>
                </a:solidFill>
              </a:rPr>
              <a:t>What is </a:t>
            </a:r>
            <a:r>
              <a:rPr lang="en-US" sz="2400" b="1" dirty="0" err="1" smtClean="0">
                <a:solidFill>
                  <a:srgbClr val="FF0000"/>
                </a:solidFill>
              </a:rPr>
              <a:t>Subnetting</a:t>
            </a:r>
            <a:r>
              <a:rPr lang="en-US" sz="2400" b="1" dirty="0" smtClean="0">
                <a:solidFill>
                  <a:srgbClr val="FF0000"/>
                </a:solidFill>
              </a:rPr>
              <a:t>?</a:t>
            </a:r>
          </a:p>
          <a:p>
            <a:r>
              <a:rPr lang="en-US" sz="3200" b="1" dirty="0" smtClean="0">
                <a:solidFill>
                  <a:srgbClr val="FF0000"/>
                </a:solidFill>
              </a:rPr>
              <a:t>What is </a:t>
            </a:r>
            <a:r>
              <a:rPr lang="en-US" sz="3200" b="1" dirty="0" smtClean="0">
                <a:solidFill>
                  <a:srgbClr val="FF0000"/>
                </a:solidFill>
              </a:rPr>
              <a:t>ICMP function?</a:t>
            </a:r>
            <a:endParaRPr lang="en-US" sz="3200" b="1" dirty="0" smtClean="0">
              <a:solidFill>
                <a:srgbClr val="FF0000"/>
              </a:solidFill>
            </a:endParaRPr>
          </a:p>
          <a:p>
            <a:r>
              <a:rPr lang="en-US" sz="3200" b="1" u="sng" dirty="0" smtClean="0">
                <a:solidFill>
                  <a:srgbClr val="FF0000"/>
                </a:solidFill>
              </a:rPr>
              <a:t> </a:t>
            </a:r>
            <a:endParaRPr lang="en-US" sz="3200" dirty="0">
              <a:solidFill>
                <a:srgbClr val="FF000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838200"/>
            <a:ext cx="7467600" cy="1477328"/>
          </a:xfrm>
          <a:prstGeom prst="rect">
            <a:avLst/>
          </a:prstGeom>
        </p:spPr>
        <p:txBody>
          <a:bodyPr wrap="square">
            <a:spAutoFit/>
          </a:bodyPr>
          <a:lstStyle/>
          <a:p>
            <a:r>
              <a:rPr lang="en-US" dirty="0" smtClean="0"/>
              <a:t>A proxy server is a dedicated computer or a software system running on a computer that acts as an intermediary between an endpoint device, such as a computer, and another server from which a user or client is requesting a service. The proxy server may exist in the same machine as a firewall server or it may be on a separate server, which forwards requests through the </a:t>
            </a:r>
            <a:r>
              <a:rPr lang="en-US" u="sng" dirty="0" smtClean="0">
                <a:hlinkClick r:id="rId2"/>
              </a:rPr>
              <a:t>firewall</a:t>
            </a:r>
            <a:endParaRPr lang="en-US" dirty="0"/>
          </a:p>
        </p:txBody>
      </p:sp>
      <p:sp>
        <p:nvSpPr>
          <p:cNvPr id="3" name="Rectangle 2"/>
          <p:cNvSpPr/>
          <p:nvPr/>
        </p:nvSpPr>
        <p:spPr>
          <a:xfrm>
            <a:off x="304800" y="2438399"/>
            <a:ext cx="8382000" cy="1477328"/>
          </a:xfrm>
          <a:prstGeom prst="rect">
            <a:avLst/>
          </a:prstGeom>
        </p:spPr>
        <p:txBody>
          <a:bodyPr wrap="square">
            <a:spAutoFit/>
          </a:bodyPr>
          <a:lstStyle/>
          <a:p>
            <a:r>
              <a:rPr lang="en-US" b="1" dirty="0" smtClean="0"/>
              <a:t>Proxy ARP</a:t>
            </a:r>
            <a:r>
              <a:rPr lang="en-US" dirty="0" smtClean="0"/>
              <a:t> is a technique by which a device on a given network answers the </a:t>
            </a:r>
            <a:r>
              <a:rPr lang="en-US" dirty="0" smtClean="0">
                <a:hlinkClick r:id="rId3" tooltip="Address Resolution Protocol"/>
              </a:rPr>
              <a:t>ARP</a:t>
            </a:r>
            <a:r>
              <a:rPr lang="en-US" dirty="0" smtClean="0"/>
              <a:t> queries for an </a:t>
            </a:r>
            <a:r>
              <a:rPr lang="en-US" dirty="0" smtClean="0">
                <a:hlinkClick r:id="rId4" tooltip="IP address"/>
              </a:rPr>
              <a:t>IP address</a:t>
            </a:r>
            <a:r>
              <a:rPr lang="en-US" dirty="0" smtClean="0"/>
              <a:t> that is not on that network. The ARP proxy is aware of the location of the traffic's destination, and offers its own MAC address as (ostensibly final) </a:t>
            </a:r>
            <a:r>
              <a:rPr lang="en-US" dirty="0" err="1" smtClean="0"/>
              <a:t>destination.The</a:t>
            </a:r>
            <a:r>
              <a:rPr lang="en-US" dirty="0" smtClean="0"/>
              <a:t> traffic directed to the </a:t>
            </a:r>
            <a:r>
              <a:rPr lang="en-US" dirty="0" err="1" smtClean="0"/>
              <a:t>proxied</a:t>
            </a:r>
            <a:r>
              <a:rPr lang="en-US" dirty="0" smtClean="0"/>
              <a:t> IP address is then typically routed by the proxy to the intended destination via another interface or via a </a:t>
            </a:r>
            <a:r>
              <a:rPr lang="en-US" dirty="0" smtClean="0">
                <a:hlinkClick r:id="rId5" tooltip="Tunneling protocol"/>
              </a:rPr>
              <a:t>tunnel</a:t>
            </a:r>
            <a:r>
              <a:rPr lang="en-US" dirty="0" smtClean="0"/>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5"/>
          <p:cNvSpPr>
            <a:spLocks noGrp="1"/>
          </p:cNvSpPr>
          <p:nvPr>
            <p:ph type="sldNum" sz="quarter" idx="12"/>
          </p:nvPr>
        </p:nvSpPr>
        <p:spPr>
          <a:noFill/>
        </p:spPr>
        <p:txBody>
          <a:bodyPr/>
          <a:lstStyle/>
          <a:p>
            <a:fld id="{15E16DE1-D583-4737-82D1-47129F9A5433}" type="slidenum">
              <a:rPr lang="ar-SA"/>
              <a:pPr/>
              <a:t>3</a:t>
            </a:fld>
            <a:endParaRPr lang="en-US"/>
          </a:p>
        </p:txBody>
      </p:sp>
      <p:sp>
        <p:nvSpPr>
          <p:cNvPr id="69635" name="Rectangle 2"/>
          <p:cNvSpPr>
            <a:spLocks noGrp="1" noChangeArrowheads="1"/>
          </p:cNvSpPr>
          <p:nvPr>
            <p:ph type="title"/>
          </p:nvPr>
        </p:nvSpPr>
        <p:spPr/>
        <p:txBody>
          <a:bodyPr/>
          <a:lstStyle/>
          <a:p>
            <a:pPr eaLnBrk="1" hangingPunct="1"/>
            <a:r>
              <a:rPr lang="en-US" sz="4000" b="1" u="sng" dirty="0" smtClean="0"/>
              <a:t>- Destination MAC</a:t>
            </a:r>
          </a:p>
        </p:txBody>
      </p:sp>
      <p:grpSp>
        <p:nvGrpSpPr>
          <p:cNvPr id="2" name="Group 3"/>
          <p:cNvGrpSpPr>
            <a:grpSpLocks/>
          </p:cNvGrpSpPr>
          <p:nvPr/>
        </p:nvGrpSpPr>
        <p:grpSpPr bwMode="auto">
          <a:xfrm>
            <a:off x="522288" y="1473200"/>
            <a:ext cx="7966075" cy="5411788"/>
            <a:chOff x="96" y="304"/>
            <a:chExt cx="5568" cy="4055"/>
          </a:xfrm>
        </p:grpSpPr>
        <p:sp>
          <p:nvSpPr>
            <p:cNvPr id="69638" name="Rectangle 4"/>
            <p:cNvSpPr>
              <a:spLocks noChangeArrowheads="1"/>
            </p:cNvSpPr>
            <p:nvPr/>
          </p:nvSpPr>
          <p:spPr bwMode="auto">
            <a:xfrm>
              <a:off x="96" y="304"/>
              <a:ext cx="5568" cy="3712"/>
            </a:xfrm>
            <a:prstGeom prst="rect">
              <a:avLst/>
            </a:prstGeom>
            <a:solidFill>
              <a:srgbClr val="DDDDDD">
                <a:alpha val="50195"/>
              </a:srgbClr>
            </a:solidFill>
            <a:ln w="9525">
              <a:noFill/>
              <a:miter lim="800000"/>
              <a:headEnd/>
              <a:tailEnd/>
            </a:ln>
          </p:spPr>
          <p:txBody>
            <a:bodyPr wrap="none" anchor="ctr"/>
            <a:lstStyle/>
            <a:p>
              <a:endParaRPr lang="en-US"/>
            </a:p>
          </p:txBody>
        </p:sp>
        <p:sp>
          <p:nvSpPr>
            <p:cNvPr id="90117" name="AutoShape 5"/>
            <p:cNvSpPr>
              <a:spLocks noChangeArrowheads="1"/>
            </p:cNvSpPr>
            <p:nvPr/>
          </p:nvSpPr>
          <p:spPr bwMode="auto">
            <a:xfrm>
              <a:off x="148" y="2882"/>
              <a:ext cx="2062" cy="979"/>
            </a:xfrm>
            <a:prstGeom prst="cloudCallout">
              <a:avLst>
                <a:gd name="adj1" fmla="val 6773"/>
                <a:gd name="adj2" fmla="val -158991"/>
              </a:avLst>
            </a:prstGeom>
            <a:solidFill>
              <a:srgbClr val="FFFF00"/>
            </a:solidFill>
            <a:ln w="9525">
              <a:noFill/>
              <a:round/>
              <a:headEnd/>
              <a:tailEnd/>
            </a:ln>
            <a:effectLst>
              <a:outerShdw dist="35921" dir="2700000" algn="ctr" rotWithShape="0">
                <a:schemeClr val="bg2"/>
              </a:outerShdw>
            </a:effectLst>
          </p:spPr>
          <p:txBody>
            <a:bodyPr wrap="none" anchor="ctr"/>
            <a:lstStyle/>
            <a:p>
              <a:pPr algn="ctr" rtl="0" eaLnBrk="0" hangingPunct="0">
                <a:defRPr/>
              </a:pPr>
              <a:endParaRPr lang="en-US" sz="1400"/>
            </a:p>
          </p:txBody>
        </p:sp>
        <p:sp>
          <p:nvSpPr>
            <p:cNvPr id="69640" name="Line 6"/>
            <p:cNvSpPr>
              <a:spLocks noChangeShapeType="1"/>
            </p:cNvSpPr>
            <p:nvPr/>
          </p:nvSpPr>
          <p:spPr bwMode="auto">
            <a:xfrm>
              <a:off x="1488" y="1541"/>
              <a:ext cx="0" cy="1392"/>
            </a:xfrm>
            <a:prstGeom prst="line">
              <a:avLst/>
            </a:prstGeom>
            <a:noFill/>
            <a:ln w="38100">
              <a:solidFill>
                <a:schemeClr val="accent2"/>
              </a:solidFill>
              <a:round/>
              <a:headEnd/>
              <a:tailEnd/>
            </a:ln>
          </p:spPr>
          <p:txBody>
            <a:bodyPr wrap="none" anchor="ctr"/>
            <a:lstStyle/>
            <a:p>
              <a:endParaRPr lang="en-US"/>
            </a:p>
          </p:txBody>
        </p:sp>
        <p:sp>
          <p:nvSpPr>
            <p:cNvPr id="69641" name="Line 7"/>
            <p:cNvSpPr>
              <a:spLocks noChangeShapeType="1"/>
            </p:cNvSpPr>
            <p:nvPr/>
          </p:nvSpPr>
          <p:spPr bwMode="auto">
            <a:xfrm>
              <a:off x="1282" y="1799"/>
              <a:ext cx="206" cy="0"/>
            </a:xfrm>
            <a:prstGeom prst="line">
              <a:avLst/>
            </a:prstGeom>
            <a:noFill/>
            <a:ln w="38100">
              <a:solidFill>
                <a:schemeClr val="accent2"/>
              </a:solidFill>
              <a:round/>
              <a:headEnd/>
              <a:tailEnd/>
            </a:ln>
          </p:spPr>
          <p:txBody>
            <a:bodyPr wrap="none" anchor="ctr"/>
            <a:lstStyle/>
            <a:p>
              <a:endParaRPr lang="en-US"/>
            </a:p>
          </p:txBody>
        </p:sp>
        <p:sp>
          <p:nvSpPr>
            <p:cNvPr id="69642" name="Line 8"/>
            <p:cNvSpPr>
              <a:spLocks noChangeShapeType="1"/>
            </p:cNvSpPr>
            <p:nvPr/>
          </p:nvSpPr>
          <p:spPr bwMode="auto">
            <a:xfrm flipV="1">
              <a:off x="1488" y="2366"/>
              <a:ext cx="1186" cy="0"/>
            </a:xfrm>
            <a:prstGeom prst="line">
              <a:avLst/>
            </a:prstGeom>
            <a:noFill/>
            <a:ln w="38100">
              <a:solidFill>
                <a:schemeClr val="accent2"/>
              </a:solidFill>
              <a:round/>
              <a:headEnd/>
              <a:tailEnd/>
            </a:ln>
          </p:spPr>
          <p:txBody>
            <a:bodyPr wrap="none" anchor="ctr"/>
            <a:lstStyle/>
            <a:p>
              <a:endParaRPr lang="en-US"/>
            </a:p>
          </p:txBody>
        </p:sp>
        <p:sp>
          <p:nvSpPr>
            <p:cNvPr id="69643" name="Line 9"/>
            <p:cNvSpPr>
              <a:spLocks noChangeShapeType="1"/>
            </p:cNvSpPr>
            <p:nvPr/>
          </p:nvSpPr>
          <p:spPr bwMode="auto">
            <a:xfrm>
              <a:off x="4375" y="1541"/>
              <a:ext cx="0" cy="1392"/>
            </a:xfrm>
            <a:prstGeom prst="line">
              <a:avLst/>
            </a:prstGeom>
            <a:noFill/>
            <a:ln w="38100">
              <a:solidFill>
                <a:schemeClr val="accent2"/>
              </a:solidFill>
              <a:round/>
              <a:headEnd/>
              <a:tailEnd/>
            </a:ln>
          </p:spPr>
          <p:txBody>
            <a:bodyPr wrap="none" anchor="ctr"/>
            <a:lstStyle/>
            <a:p>
              <a:endParaRPr lang="en-US"/>
            </a:p>
          </p:txBody>
        </p:sp>
        <p:sp>
          <p:nvSpPr>
            <p:cNvPr id="69644" name="Line 10"/>
            <p:cNvSpPr>
              <a:spLocks noChangeShapeType="1"/>
            </p:cNvSpPr>
            <p:nvPr/>
          </p:nvSpPr>
          <p:spPr bwMode="auto">
            <a:xfrm>
              <a:off x="4375" y="1902"/>
              <a:ext cx="206" cy="0"/>
            </a:xfrm>
            <a:prstGeom prst="line">
              <a:avLst/>
            </a:prstGeom>
            <a:noFill/>
            <a:ln w="38100">
              <a:solidFill>
                <a:schemeClr val="accent2"/>
              </a:solidFill>
              <a:round/>
              <a:headEnd/>
              <a:tailEnd/>
            </a:ln>
          </p:spPr>
          <p:txBody>
            <a:bodyPr wrap="none" anchor="ctr"/>
            <a:lstStyle/>
            <a:p>
              <a:endParaRPr lang="en-US"/>
            </a:p>
          </p:txBody>
        </p:sp>
        <p:grpSp>
          <p:nvGrpSpPr>
            <p:cNvPr id="3" name="Group 11"/>
            <p:cNvGrpSpPr>
              <a:grpSpLocks/>
            </p:cNvGrpSpPr>
            <p:nvPr/>
          </p:nvGrpSpPr>
          <p:grpSpPr bwMode="auto">
            <a:xfrm>
              <a:off x="873" y="1494"/>
              <a:ext cx="494" cy="424"/>
              <a:chOff x="873" y="1494"/>
              <a:chExt cx="494" cy="424"/>
            </a:xfrm>
          </p:grpSpPr>
          <p:grpSp>
            <p:nvGrpSpPr>
              <p:cNvPr id="4" name="Group 12"/>
              <p:cNvGrpSpPr>
                <a:grpSpLocks/>
              </p:cNvGrpSpPr>
              <p:nvPr/>
            </p:nvGrpSpPr>
            <p:grpSpPr bwMode="auto">
              <a:xfrm>
                <a:off x="880" y="1505"/>
                <a:ext cx="487" cy="413"/>
                <a:chOff x="880" y="1505"/>
                <a:chExt cx="487" cy="413"/>
              </a:xfrm>
            </p:grpSpPr>
            <p:sp>
              <p:nvSpPr>
                <p:cNvPr id="69769" name="Freeform 13"/>
                <p:cNvSpPr>
                  <a:spLocks/>
                </p:cNvSpPr>
                <p:nvPr/>
              </p:nvSpPr>
              <p:spPr bwMode="auto">
                <a:xfrm>
                  <a:off x="880" y="1729"/>
                  <a:ext cx="398" cy="45"/>
                </a:xfrm>
                <a:custGeom>
                  <a:avLst/>
                  <a:gdLst>
                    <a:gd name="T0" fmla="*/ 0 w 398"/>
                    <a:gd name="T1" fmla="*/ 45 h 45"/>
                    <a:gd name="T2" fmla="*/ 48 w 398"/>
                    <a:gd name="T3" fmla="*/ 0 h 45"/>
                    <a:gd name="T4" fmla="*/ 353 w 398"/>
                    <a:gd name="T5" fmla="*/ 0 h 45"/>
                    <a:gd name="T6" fmla="*/ 398 w 398"/>
                    <a:gd name="T7" fmla="*/ 45 h 45"/>
                    <a:gd name="T8" fmla="*/ 0 w 398"/>
                    <a:gd name="T9" fmla="*/ 45 h 45"/>
                    <a:gd name="T10" fmla="*/ 0 60000 65536"/>
                    <a:gd name="T11" fmla="*/ 0 60000 65536"/>
                    <a:gd name="T12" fmla="*/ 0 60000 65536"/>
                    <a:gd name="T13" fmla="*/ 0 60000 65536"/>
                    <a:gd name="T14" fmla="*/ 0 60000 65536"/>
                    <a:gd name="T15" fmla="*/ 0 w 398"/>
                    <a:gd name="T16" fmla="*/ 0 h 45"/>
                    <a:gd name="T17" fmla="*/ 398 w 398"/>
                    <a:gd name="T18" fmla="*/ 45 h 45"/>
                  </a:gdLst>
                  <a:ahLst/>
                  <a:cxnLst>
                    <a:cxn ang="T10">
                      <a:pos x="T0" y="T1"/>
                    </a:cxn>
                    <a:cxn ang="T11">
                      <a:pos x="T2" y="T3"/>
                    </a:cxn>
                    <a:cxn ang="T12">
                      <a:pos x="T4" y="T5"/>
                    </a:cxn>
                    <a:cxn ang="T13">
                      <a:pos x="T6" y="T7"/>
                    </a:cxn>
                    <a:cxn ang="T14">
                      <a:pos x="T8" y="T9"/>
                    </a:cxn>
                  </a:cxnLst>
                  <a:rect l="T15" t="T16" r="T17" b="T18"/>
                  <a:pathLst>
                    <a:path w="398" h="45">
                      <a:moveTo>
                        <a:pt x="0" y="45"/>
                      </a:moveTo>
                      <a:lnTo>
                        <a:pt x="48" y="0"/>
                      </a:lnTo>
                      <a:lnTo>
                        <a:pt x="353" y="0"/>
                      </a:lnTo>
                      <a:lnTo>
                        <a:pt x="398" y="45"/>
                      </a:lnTo>
                      <a:lnTo>
                        <a:pt x="0" y="45"/>
                      </a:lnTo>
                      <a:close/>
                    </a:path>
                  </a:pathLst>
                </a:custGeom>
                <a:solidFill>
                  <a:srgbClr val="000000"/>
                </a:solidFill>
                <a:ln w="9525">
                  <a:noFill/>
                  <a:round/>
                  <a:headEnd/>
                  <a:tailEnd/>
                </a:ln>
              </p:spPr>
              <p:txBody>
                <a:bodyPr/>
                <a:lstStyle/>
                <a:p>
                  <a:endParaRPr lang="en-US"/>
                </a:p>
              </p:txBody>
            </p:sp>
            <p:sp>
              <p:nvSpPr>
                <p:cNvPr id="69770" name="Freeform 14"/>
                <p:cNvSpPr>
                  <a:spLocks/>
                </p:cNvSpPr>
                <p:nvPr/>
              </p:nvSpPr>
              <p:spPr bwMode="auto">
                <a:xfrm>
                  <a:off x="880" y="1729"/>
                  <a:ext cx="398" cy="45"/>
                </a:xfrm>
                <a:custGeom>
                  <a:avLst/>
                  <a:gdLst>
                    <a:gd name="T0" fmla="*/ 0 w 398"/>
                    <a:gd name="T1" fmla="*/ 45 h 45"/>
                    <a:gd name="T2" fmla="*/ 48 w 398"/>
                    <a:gd name="T3" fmla="*/ 0 h 45"/>
                    <a:gd name="T4" fmla="*/ 353 w 398"/>
                    <a:gd name="T5" fmla="*/ 0 h 45"/>
                    <a:gd name="T6" fmla="*/ 398 w 398"/>
                    <a:gd name="T7" fmla="*/ 45 h 45"/>
                    <a:gd name="T8" fmla="*/ 0 w 398"/>
                    <a:gd name="T9" fmla="*/ 45 h 45"/>
                    <a:gd name="T10" fmla="*/ 0 60000 65536"/>
                    <a:gd name="T11" fmla="*/ 0 60000 65536"/>
                    <a:gd name="T12" fmla="*/ 0 60000 65536"/>
                    <a:gd name="T13" fmla="*/ 0 60000 65536"/>
                    <a:gd name="T14" fmla="*/ 0 60000 65536"/>
                    <a:gd name="T15" fmla="*/ 0 w 398"/>
                    <a:gd name="T16" fmla="*/ 0 h 45"/>
                    <a:gd name="T17" fmla="*/ 398 w 398"/>
                    <a:gd name="T18" fmla="*/ 45 h 45"/>
                  </a:gdLst>
                  <a:ahLst/>
                  <a:cxnLst>
                    <a:cxn ang="T10">
                      <a:pos x="T0" y="T1"/>
                    </a:cxn>
                    <a:cxn ang="T11">
                      <a:pos x="T2" y="T3"/>
                    </a:cxn>
                    <a:cxn ang="T12">
                      <a:pos x="T4" y="T5"/>
                    </a:cxn>
                    <a:cxn ang="T13">
                      <a:pos x="T6" y="T7"/>
                    </a:cxn>
                    <a:cxn ang="T14">
                      <a:pos x="T8" y="T9"/>
                    </a:cxn>
                  </a:cxnLst>
                  <a:rect l="T15" t="T16" r="T17" b="T18"/>
                  <a:pathLst>
                    <a:path w="398" h="45">
                      <a:moveTo>
                        <a:pt x="0" y="45"/>
                      </a:moveTo>
                      <a:lnTo>
                        <a:pt x="48" y="0"/>
                      </a:lnTo>
                      <a:lnTo>
                        <a:pt x="353" y="0"/>
                      </a:lnTo>
                      <a:lnTo>
                        <a:pt x="398" y="45"/>
                      </a:lnTo>
                      <a:lnTo>
                        <a:pt x="0" y="45"/>
                      </a:lnTo>
                      <a:close/>
                    </a:path>
                  </a:pathLst>
                </a:custGeom>
                <a:solidFill>
                  <a:srgbClr val="000000"/>
                </a:solidFill>
                <a:ln w="9525">
                  <a:noFill/>
                  <a:round/>
                  <a:headEnd/>
                  <a:tailEnd/>
                </a:ln>
              </p:spPr>
              <p:txBody>
                <a:bodyPr/>
                <a:lstStyle/>
                <a:p>
                  <a:endParaRPr lang="en-US"/>
                </a:p>
              </p:txBody>
            </p:sp>
            <p:sp>
              <p:nvSpPr>
                <p:cNvPr id="69771" name="Rectangle 15"/>
                <p:cNvSpPr>
                  <a:spLocks noChangeArrowheads="1"/>
                </p:cNvSpPr>
                <p:nvPr/>
              </p:nvSpPr>
              <p:spPr bwMode="auto">
                <a:xfrm>
                  <a:off x="880" y="1774"/>
                  <a:ext cx="402" cy="87"/>
                </a:xfrm>
                <a:prstGeom prst="rect">
                  <a:avLst/>
                </a:prstGeom>
                <a:solidFill>
                  <a:srgbClr val="000000"/>
                </a:solidFill>
                <a:ln w="9525">
                  <a:noFill/>
                  <a:miter lim="800000"/>
                  <a:headEnd/>
                  <a:tailEnd/>
                </a:ln>
              </p:spPr>
              <p:txBody>
                <a:bodyPr/>
                <a:lstStyle/>
                <a:p>
                  <a:endParaRPr lang="en-US"/>
                </a:p>
              </p:txBody>
            </p:sp>
            <p:sp>
              <p:nvSpPr>
                <p:cNvPr id="69772" name="Arc 16"/>
                <p:cNvSpPr>
                  <a:spLocks/>
                </p:cNvSpPr>
                <p:nvPr/>
              </p:nvSpPr>
              <p:spPr bwMode="auto">
                <a:xfrm>
                  <a:off x="1253" y="1800"/>
                  <a:ext cx="93" cy="64"/>
                </a:xfrm>
                <a:custGeom>
                  <a:avLst/>
                  <a:gdLst>
                    <a:gd name="T0" fmla="*/ 0 w 25977"/>
                    <a:gd name="T1" fmla="*/ 1 h 26707"/>
                    <a:gd name="T2" fmla="*/ 91 w 25977"/>
                    <a:gd name="T3" fmla="*/ 64 h 26707"/>
                    <a:gd name="T4" fmla="*/ 16 w 25977"/>
                    <a:gd name="T5" fmla="*/ 52 h 26707"/>
                    <a:gd name="T6" fmla="*/ 0 60000 65536"/>
                    <a:gd name="T7" fmla="*/ 0 60000 65536"/>
                    <a:gd name="T8" fmla="*/ 0 60000 65536"/>
                    <a:gd name="T9" fmla="*/ 0 w 25977"/>
                    <a:gd name="T10" fmla="*/ 0 h 26707"/>
                    <a:gd name="T11" fmla="*/ 25977 w 25977"/>
                    <a:gd name="T12" fmla="*/ 26707 h 26707"/>
                  </a:gdLst>
                  <a:ahLst/>
                  <a:cxnLst>
                    <a:cxn ang="T6">
                      <a:pos x="T0" y="T1"/>
                    </a:cxn>
                    <a:cxn ang="T7">
                      <a:pos x="T2" y="T3"/>
                    </a:cxn>
                    <a:cxn ang="T8">
                      <a:pos x="T4" y="T5"/>
                    </a:cxn>
                  </a:cxnLst>
                  <a:rect l="T9" t="T10" r="T11" b="T12"/>
                  <a:pathLst>
                    <a:path w="25977" h="26707" fill="none" extrusionOk="0">
                      <a:moveTo>
                        <a:pt x="0" y="448"/>
                      </a:moveTo>
                      <a:cubicBezTo>
                        <a:pt x="1439" y="150"/>
                        <a:pt x="2906" y="-1"/>
                        <a:pt x="4377" y="0"/>
                      </a:cubicBezTo>
                      <a:cubicBezTo>
                        <a:pt x="16306" y="0"/>
                        <a:pt x="25977" y="9670"/>
                        <a:pt x="25977" y="21600"/>
                      </a:cubicBezTo>
                      <a:cubicBezTo>
                        <a:pt x="25977" y="23320"/>
                        <a:pt x="25771" y="25035"/>
                        <a:pt x="25364" y="26707"/>
                      </a:cubicBezTo>
                    </a:path>
                    <a:path w="25977" h="26707" stroke="0" extrusionOk="0">
                      <a:moveTo>
                        <a:pt x="0" y="448"/>
                      </a:moveTo>
                      <a:cubicBezTo>
                        <a:pt x="1439" y="150"/>
                        <a:pt x="2906" y="-1"/>
                        <a:pt x="4377" y="0"/>
                      </a:cubicBezTo>
                      <a:cubicBezTo>
                        <a:pt x="16306" y="0"/>
                        <a:pt x="25977" y="9670"/>
                        <a:pt x="25977" y="21600"/>
                      </a:cubicBezTo>
                      <a:cubicBezTo>
                        <a:pt x="25977" y="23320"/>
                        <a:pt x="25771" y="25035"/>
                        <a:pt x="25364" y="26707"/>
                      </a:cubicBezTo>
                      <a:lnTo>
                        <a:pt x="4377" y="21600"/>
                      </a:lnTo>
                      <a:close/>
                    </a:path>
                  </a:pathLst>
                </a:custGeom>
                <a:solidFill>
                  <a:srgbClr val="000000"/>
                </a:solidFill>
                <a:ln w="11113">
                  <a:solidFill>
                    <a:srgbClr val="000000"/>
                  </a:solidFill>
                  <a:round/>
                  <a:headEnd/>
                  <a:tailEnd/>
                </a:ln>
              </p:spPr>
              <p:txBody>
                <a:bodyPr/>
                <a:lstStyle/>
                <a:p>
                  <a:endParaRPr lang="en-US"/>
                </a:p>
              </p:txBody>
            </p:sp>
            <p:sp>
              <p:nvSpPr>
                <p:cNvPr id="69773" name="AutoShape 17"/>
                <p:cNvSpPr>
                  <a:spLocks noChangeArrowheads="1"/>
                </p:cNvSpPr>
                <p:nvPr/>
              </p:nvSpPr>
              <p:spPr bwMode="auto">
                <a:xfrm>
                  <a:off x="1315" y="1835"/>
                  <a:ext cx="52" cy="83"/>
                </a:xfrm>
                <a:prstGeom prst="roundRect">
                  <a:avLst>
                    <a:gd name="adj" fmla="val 17856"/>
                  </a:avLst>
                </a:prstGeom>
                <a:solidFill>
                  <a:srgbClr val="000000"/>
                </a:solidFill>
                <a:ln w="9525">
                  <a:noFill/>
                  <a:round/>
                  <a:headEnd/>
                  <a:tailEnd/>
                </a:ln>
              </p:spPr>
              <p:txBody>
                <a:bodyPr/>
                <a:lstStyle/>
                <a:p>
                  <a:endParaRPr lang="en-US"/>
                </a:p>
              </p:txBody>
            </p:sp>
            <p:grpSp>
              <p:nvGrpSpPr>
                <p:cNvPr id="5" name="Group 18"/>
                <p:cNvGrpSpPr>
                  <a:grpSpLocks/>
                </p:cNvGrpSpPr>
                <p:nvPr/>
              </p:nvGrpSpPr>
              <p:grpSpPr bwMode="auto">
                <a:xfrm>
                  <a:off x="932" y="1505"/>
                  <a:ext cx="298" cy="243"/>
                  <a:chOff x="932" y="1505"/>
                  <a:chExt cx="298" cy="243"/>
                </a:xfrm>
              </p:grpSpPr>
              <p:sp>
                <p:nvSpPr>
                  <p:cNvPr id="69775" name="Freeform 19"/>
                  <p:cNvSpPr>
                    <a:spLocks/>
                  </p:cNvSpPr>
                  <p:nvPr/>
                </p:nvSpPr>
                <p:spPr bwMode="auto">
                  <a:xfrm>
                    <a:off x="947" y="1505"/>
                    <a:ext cx="268" cy="30"/>
                  </a:xfrm>
                  <a:custGeom>
                    <a:avLst/>
                    <a:gdLst>
                      <a:gd name="T0" fmla="*/ 0 w 268"/>
                      <a:gd name="T1" fmla="*/ 30 h 30"/>
                      <a:gd name="T2" fmla="*/ 30 w 268"/>
                      <a:gd name="T3" fmla="*/ 0 h 30"/>
                      <a:gd name="T4" fmla="*/ 238 w 268"/>
                      <a:gd name="T5" fmla="*/ 0 h 30"/>
                      <a:gd name="T6" fmla="*/ 268 w 268"/>
                      <a:gd name="T7" fmla="*/ 30 h 30"/>
                      <a:gd name="T8" fmla="*/ 0 w 268"/>
                      <a:gd name="T9" fmla="*/ 30 h 30"/>
                      <a:gd name="T10" fmla="*/ 0 60000 65536"/>
                      <a:gd name="T11" fmla="*/ 0 60000 65536"/>
                      <a:gd name="T12" fmla="*/ 0 60000 65536"/>
                      <a:gd name="T13" fmla="*/ 0 60000 65536"/>
                      <a:gd name="T14" fmla="*/ 0 60000 65536"/>
                      <a:gd name="T15" fmla="*/ 0 w 268"/>
                      <a:gd name="T16" fmla="*/ 0 h 30"/>
                      <a:gd name="T17" fmla="*/ 268 w 268"/>
                      <a:gd name="T18" fmla="*/ 30 h 30"/>
                    </a:gdLst>
                    <a:ahLst/>
                    <a:cxnLst>
                      <a:cxn ang="T10">
                        <a:pos x="T0" y="T1"/>
                      </a:cxn>
                      <a:cxn ang="T11">
                        <a:pos x="T2" y="T3"/>
                      </a:cxn>
                      <a:cxn ang="T12">
                        <a:pos x="T4" y="T5"/>
                      </a:cxn>
                      <a:cxn ang="T13">
                        <a:pos x="T6" y="T7"/>
                      </a:cxn>
                      <a:cxn ang="T14">
                        <a:pos x="T8" y="T9"/>
                      </a:cxn>
                    </a:cxnLst>
                    <a:rect l="T15" t="T16" r="T17" b="T18"/>
                    <a:pathLst>
                      <a:path w="268" h="30">
                        <a:moveTo>
                          <a:pt x="0" y="30"/>
                        </a:moveTo>
                        <a:lnTo>
                          <a:pt x="30" y="0"/>
                        </a:lnTo>
                        <a:lnTo>
                          <a:pt x="238" y="0"/>
                        </a:lnTo>
                        <a:lnTo>
                          <a:pt x="268" y="30"/>
                        </a:lnTo>
                        <a:lnTo>
                          <a:pt x="0" y="30"/>
                        </a:lnTo>
                        <a:close/>
                      </a:path>
                    </a:pathLst>
                  </a:custGeom>
                  <a:solidFill>
                    <a:srgbClr val="000000"/>
                  </a:solidFill>
                  <a:ln w="9525">
                    <a:noFill/>
                    <a:round/>
                    <a:headEnd/>
                    <a:tailEnd/>
                  </a:ln>
                </p:spPr>
                <p:txBody>
                  <a:bodyPr/>
                  <a:lstStyle/>
                  <a:p>
                    <a:endParaRPr lang="en-US"/>
                  </a:p>
                </p:txBody>
              </p:sp>
              <p:sp>
                <p:nvSpPr>
                  <p:cNvPr id="69776" name="Freeform 20"/>
                  <p:cNvSpPr>
                    <a:spLocks/>
                  </p:cNvSpPr>
                  <p:nvPr/>
                </p:nvSpPr>
                <p:spPr bwMode="auto">
                  <a:xfrm>
                    <a:off x="947" y="1505"/>
                    <a:ext cx="268" cy="30"/>
                  </a:xfrm>
                  <a:custGeom>
                    <a:avLst/>
                    <a:gdLst>
                      <a:gd name="T0" fmla="*/ 0 w 268"/>
                      <a:gd name="T1" fmla="*/ 30 h 30"/>
                      <a:gd name="T2" fmla="*/ 30 w 268"/>
                      <a:gd name="T3" fmla="*/ 0 h 30"/>
                      <a:gd name="T4" fmla="*/ 238 w 268"/>
                      <a:gd name="T5" fmla="*/ 0 h 30"/>
                      <a:gd name="T6" fmla="*/ 268 w 268"/>
                      <a:gd name="T7" fmla="*/ 30 h 30"/>
                      <a:gd name="T8" fmla="*/ 0 w 268"/>
                      <a:gd name="T9" fmla="*/ 30 h 30"/>
                      <a:gd name="T10" fmla="*/ 0 60000 65536"/>
                      <a:gd name="T11" fmla="*/ 0 60000 65536"/>
                      <a:gd name="T12" fmla="*/ 0 60000 65536"/>
                      <a:gd name="T13" fmla="*/ 0 60000 65536"/>
                      <a:gd name="T14" fmla="*/ 0 60000 65536"/>
                      <a:gd name="T15" fmla="*/ 0 w 268"/>
                      <a:gd name="T16" fmla="*/ 0 h 30"/>
                      <a:gd name="T17" fmla="*/ 268 w 268"/>
                      <a:gd name="T18" fmla="*/ 30 h 30"/>
                    </a:gdLst>
                    <a:ahLst/>
                    <a:cxnLst>
                      <a:cxn ang="T10">
                        <a:pos x="T0" y="T1"/>
                      </a:cxn>
                      <a:cxn ang="T11">
                        <a:pos x="T2" y="T3"/>
                      </a:cxn>
                      <a:cxn ang="T12">
                        <a:pos x="T4" y="T5"/>
                      </a:cxn>
                      <a:cxn ang="T13">
                        <a:pos x="T6" y="T7"/>
                      </a:cxn>
                      <a:cxn ang="T14">
                        <a:pos x="T8" y="T9"/>
                      </a:cxn>
                    </a:cxnLst>
                    <a:rect l="T15" t="T16" r="T17" b="T18"/>
                    <a:pathLst>
                      <a:path w="268" h="30">
                        <a:moveTo>
                          <a:pt x="0" y="30"/>
                        </a:moveTo>
                        <a:lnTo>
                          <a:pt x="30" y="0"/>
                        </a:lnTo>
                        <a:lnTo>
                          <a:pt x="238" y="0"/>
                        </a:lnTo>
                        <a:lnTo>
                          <a:pt x="268" y="30"/>
                        </a:lnTo>
                        <a:lnTo>
                          <a:pt x="0" y="30"/>
                        </a:lnTo>
                        <a:close/>
                      </a:path>
                    </a:pathLst>
                  </a:custGeom>
                  <a:solidFill>
                    <a:srgbClr val="000000"/>
                  </a:solidFill>
                  <a:ln w="9525">
                    <a:noFill/>
                    <a:round/>
                    <a:headEnd/>
                    <a:tailEnd/>
                  </a:ln>
                </p:spPr>
                <p:txBody>
                  <a:bodyPr/>
                  <a:lstStyle/>
                  <a:p>
                    <a:endParaRPr lang="en-US"/>
                  </a:p>
                </p:txBody>
              </p:sp>
              <p:sp>
                <p:nvSpPr>
                  <p:cNvPr id="69777" name="AutoShape 21"/>
                  <p:cNvSpPr>
                    <a:spLocks noChangeArrowheads="1"/>
                  </p:cNvSpPr>
                  <p:nvPr/>
                </p:nvSpPr>
                <p:spPr bwMode="auto">
                  <a:xfrm>
                    <a:off x="932" y="1532"/>
                    <a:ext cx="298" cy="216"/>
                  </a:xfrm>
                  <a:prstGeom prst="roundRect">
                    <a:avLst>
                      <a:gd name="adj" fmla="val 16667"/>
                    </a:avLst>
                  </a:prstGeom>
                  <a:solidFill>
                    <a:srgbClr val="000000"/>
                  </a:solidFill>
                  <a:ln w="9525">
                    <a:noFill/>
                    <a:round/>
                    <a:headEnd/>
                    <a:tailEnd/>
                  </a:ln>
                </p:spPr>
                <p:txBody>
                  <a:bodyPr/>
                  <a:lstStyle/>
                  <a:p>
                    <a:endParaRPr lang="en-US"/>
                  </a:p>
                </p:txBody>
              </p:sp>
              <p:sp>
                <p:nvSpPr>
                  <p:cNvPr id="69778" name="AutoShape 22"/>
                  <p:cNvSpPr>
                    <a:spLocks noChangeArrowheads="1"/>
                  </p:cNvSpPr>
                  <p:nvPr/>
                </p:nvSpPr>
                <p:spPr bwMode="auto">
                  <a:xfrm>
                    <a:off x="958" y="1558"/>
                    <a:ext cx="242" cy="159"/>
                  </a:xfrm>
                  <a:prstGeom prst="roundRect">
                    <a:avLst>
                      <a:gd name="adj" fmla="val 16667"/>
                    </a:avLst>
                  </a:prstGeom>
                  <a:solidFill>
                    <a:srgbClr val="000000"/>
                  </a:solidFill>
                  <a:ln w="9525">
                    <a:noFill/>
                    <a:round/>
                    <a:headEnd/>
                    <a:tailEnd/>
                  </a:ln>
                </p:spPr>
                <p:txBody>
                  <a:bodyPr/>
                  <a:lstStyle/>
                  <a:p>
                    <a:endParaRPr lang="en-US"/>
                  </a:p>
                </p:txBody>
              </p:sp>
            </p:grpSp>
          </p:grpSp>
          <p:grpSp>
            <p:nvGrpSpPr>
              <p:cNvPr id="6" name="Group 23"/>
              <p:cNvGrpSpPr>
                <a:grpSpLocks/>
              </p:cNvGrpSpPr>
              <p:nvPr/>
            </p:nvGrpSpPr>
            <p:grpSpPr bwMode="auto">
              <a:xfrm>
                <a:off x="873" y="1494"/>
                <a:ext cx="487" cy="413"/>
                <a:chOff x="873" y="1494"/>
                <a:chExt cx="487" cy="413"/>
              </a:xfrm>
            </p:grpSpPr>
            <p:sp>
              <p:nvSpPr>
                <p:cNvPr id="69759" name="Freeform 24"/>
                <p:cNvSpPr>
                  <a:spLocks/>
                </p:cNvSpPr>
                <p:nvPr/>
              </p:nvSpPr>
              <p:spPr bwMode="auto">
                <a:xfrm>
                  <a:off x="873" y="1717"/>
                  <a:ext cx="398" cy="46"/>
                </a:xfrm>
                <a:custGeom>
                  <a:avLst/>
                  <a:gdLst>
                    <a:gd name="T0" fmla="*/ 0 w 398"/>
                    <a:gd name="T1" fmla="*/ 46 h 46"/>
                    <a:gd name="T2" fmla="*/ 48 w 398"/>
                    <a:gd name="T3" fmla="*/ 0 h 46"/>
                    <a:gd name="T4" fmla="*/ 353 w 398"/>
                    <a:gd name="T5" fmla="*/ 0 h 46"/>
                    <a:gd name="T6" fmla="*/ 398 w 398"/>
                    <a:gd name="T7" fmla="*/ 46 h 46"/>
                    <a:gd name="T8" fmla="*/ 0 w 398"/>
                    <a:gd name="T9" fmla="*/ 46 h 46"/>
                    <a:gd name="T10" fmla="*/ 0 60000 65536"/>
                    <a:gd name="T11" fmla="*/ 0 60000 65536"/>
                    <a:gd name="T12" fmla="*/ 0 60000 65536"/>
                    <a:gd name="T13" fmla="*/ 0 60000 65536"/>
                    <a:gd name="T14" fmla="*/ 0 60000 65536"/>
                    <a:gd name="T15" fmla="*/ 0 w 398"/>
                    <a:gd name="T16" fmla="*/ 0 h 46"/>
                    <a:gd name="T17" fmla="*/ 398 w 398"/>
                    <a:gd name="T18" fmla="*/ 46 h 46"/>
                  </a:gdLst>
                  <a:ahLst/>
                  <a:cxnLst>
                    <a:cxn ang="T10">
                      <a:pos x="T0" y="T1"/>
                    </a:cxn>
                    <a:cxn ang="T11">
                      <a:pos x="T2" y="T3"/>
                    </a:cxn>
                    <a:cxn ang="T12">
                      <a:pos x="T4" y="T5"/>
                    </a:cxn>
                    <a:cxn ang="T13">
                      <a:pos x="T6" y="T7"/>
                    </a:cxn>
                    <a:cxn ang="T14">
                      <a:pos x="T8" y="T9"/>
                    </a:cxn>
                  </a:cxnLst>
                  <a:rect l="T15" t="T16" r="T17" b="T18"/>
                  <a:pathLst>
                    <a:path w="398" h="46">
                      <a:moveTo>
                        <a:pt x="0" y="46"/>
                      </a:moveTo>
                      <a:lnTo>
                        <a:pt x="48" y="0"/>
                      </a:lnTo>
                      <a:lnTo>
                        <a:pt x="353" y="0"/>
                      </a:lnTo>
                      <a:lnTo>
                        <a:pt x="398" y="46"/>
                      </a:lnTo>
                      <a:lnTo>
                        <a:pt x="0" y="46"/>
                      </a:lnTo>
                      <a:close/>
                    </a:path>
                  </a:pathLst>
                </a:custGeom>
                <a:solidFill>
                  <a:srgbClr val="C9C9B6"/>
                </a:solidFill>
                <a:ln w="9525">
                  <a:noFill/>
                  <a:round/>
                  <a:headEnd/>
                  <a:tailEnd/>
                </a:ln>
              </p:spPr>
              <p:txBody>
                <a:bodyPr/>
                <a:lstStyle/>
                <a:p>
                  <a:endParaRPr lang="en-US"/>
                </a:p>
              </p:txBody>
            </p:sp>
            <p:sp>
              <p:nvSpPr>
                <p:cNvPr id="69760" name="Freeform 25"/>
                <p:cNvSpPr>
                  <a:spLocks/>
                </p:cNvSpPr>
                <p:nvPr/>
              </p:nvSpPr>
              <p:spPr bwMode="auto">
                <a:xfrm>
                  <a:off x="873" y="1717"/>
                  <a:ext cx="398" cy="46"/>
                </a:xfrm>
                <a:custGeom>
                  <a:avLst/>
                  <a:gdLst>
                    <a:gd name="T0" fmla="*/ 0 w 398"/>
                    <a:gd name="T1" fmla="*/ 46 h 46"/>
                    <a:gd name="T2" fmla="*/ 48 w 398"/>
                    <a:gd name="T3" fmla="*/ 0 h 46"/>
                    <a:gd name="T4" fmla="*/ 353 w 398"/>
                    <a:gd name="T5" fmla="*/ 0 h 46"/>
                    <a:gd name="T6" fmla="*/ 398 w 398"/>
                    <a:gd name="T7" fmla="*/ 46 h 46"/>
                    <a:gd name="T8" fmla="*/ 0 w 398"/>
                    <a:gd name="T9" fmla="*/ 46 h 46"/>
                    <a:gd name="T10" fmla="*/ 0 60000 65536"/>
                    <a:gd name="T11" fmla="*/ 0 60000 65536"/>
                    <a:gd name="T12" fmla="*/ 0 60000 65536"/>
                    <a:gd name="T13" fmla="*/ 0 60000 65536"/>
                    <a:gd name="T14" fmla="*/ 0 60000 65536"/>
                    <a:gd name="T15" fmla="*/ 0 w 398"/>
                    <a:gd name="T16" fmla="*/ 0 h 46"/>
                    <a:gd name="T17" fmla="*/ 398 w 398"/>
                    <a:gd name="T18" fmla="*/ 46 h 46"/>
                  </a:gdLst>
                  <a:ahLst/>
                  <a:cxnLst>
                    <a:cxn ang="T10">
                      <a:pos x="T0" y="T1"/>
                    </a:cxn>
                    <a:cxn ang="T11">
                      <a:pos x="T2" y="T3"/>
                    </a:cxn>
                    <a:cxn ang="T12">
                      <a:pos x="T4" y="T5"/>
                    </a:cxn>
                    <a:cxn ang="T13">
                      <a:pos x="T6" y="T7"/>
                    </a:cxn>
                    <a:cxn ang="T14">
                      <a:pos x="T8" y="T9"/>
                    </a:cxn>
                  </a:cxnLst>
                  <a:rect l="T15" t="T16" r="T17" b="T18"/>
                  <a:pathLst>
                    <a:path w="398" h="46">
                      <a:moveTo>
                        <a:pt x="0" y="46"/>
                      </a:moveTo>
                      <a:lnTo>
                        <a:pt x="48" y="0"/>
                      </a:lnTo>
                      <a:lnTo>
                        <a:pt x="353" y="0"/>
                      </a:lnTo>
                      <a:lnTo>
                        <a:pt x="398" y="46"/>
                      </a:lnTo>
                      <a:lnTo>
                        <a:pt x="0" y="46"/>
                      </a:lnTo>
                      <a:close/>
                    </a:path>
                  </a:pathLst>
                </a:custGeom>
                <a:solidFill>
                  <a:srgbClr val="C9C9B6"/>
                </a:solidFill>
                <a:ln w="9525">
                  <a:noFill/>
                  <a:round/>
                  <a:headEnd/>
                  <a:tailEnd/>
                </a:ln>
              </p:spPr>
              <p:txBody>
                <a:bodyPr/>
                <a:lstStyle/>
                <a:p>
                  <a:endParaRPr lang="en-US"/>
                </a:p>
              </p:txBody>
            </p:sp>
            <p:sp>
              <p:nvSpPr>
                <p:cNvPr id="69761" name="Rectangle 26"/>
                <p:cNvSpPr>
                  <a:spLocks noChangeArrowheads="1"/>
                </p:cNvSpPr>
                <p:nvPr/>
              </p:nvSpPr>
              <p:spPr bwMode="auto">
                <a:xfrm>
                  <a:off x="873" y="1763"/>
                  <a:ext cx="401" cy="87"/>
                </a:xfrm>
                <a:prstGeom prst="rect">
                  <a:avLst/>
                </a:prstGeom>
                <a:solidFill>
                  <a:srgbClr val="B7B79D"/>
                </a:solidFill>
                <a:ln w="9525">
                  <a:noFill/>
                  <a:miter lim="800000"/>
                  <a:headEnd/>
                  <a:tailEnd/>
                </a:ln>
              </p:spPr>
              <p:txBody>
                <a:bodyPr/>
                <a:lstStyle/>
                <a:p>
                  <a:endParaRPr lang="en-US"/>
                </a:p>
              </p:txBody>
            </p:sp>
            <p:sp>
              <p:nvSpPr>
                <p:cNvPr id="69762" name="Arc 27"/>
                <p:cNvSpPr>
                  <a:spLocks/>
                </p:cNvSpPr>
                <p:nvPr/>
              </p:nvSpPr>
              <p:spPr bwMode="auto">
                <a:xfrm>
                  <a:off x="1246" y="1789"/>
                  <a:ext cx="92" cy="64"/>
                </a:xfrm>
                <a:custGeom>
                  <a:avLst/>
                  <a:gdLst>
                    <a:gd name="T0" fmla="*/ 0 w 25920"/>
                    <a:gd name="T1" fmla="*/ 1 h 26672"/>
                    <a:gd name="T2" fmla="*/ 90 w 25920"/>
                    <a:gd name="T3" fmla="*/ 64 h 26672"/>
                    <a:gd name="T4" fmla="*/ 15 w 25920"/>
                    <a:gd name="T5" fmla="*/ 52 h 26672"/>
                    <a:gd name="T6" fmla="*/ 0 60000 65536"/>
                    <a:gd name="T7" fmla="*/ 0 60000 65536"/>
                    <a:gd name="T8" fmla="*/ 0 60000 65536"/>
                    <a:gd name="T9" fmla="*/ 0 w 25920"/>
                    <a:gd name="T10" fmla="*/ 0 h 26672"/>
                    <a:gd name="T11" fmla="*/ 25920 w 25920"/>
                    <a:gd name="T12" fmla="*/ 26672 h 26672"/>
                  </a:gdLst>
                  <a:ahLst/>
                  <a:cxnLst>
                    <a:cxn ang="T6">
                      <a:pos x="T0" y="T1"/>
                    </a:cxn>
                    <a:cxn ang="T7">
                      <a:pos x="T2" y="T3"/>
                    </a:cxn>
                    <a:cxn ang="T8">
                      <a:pos x="T4" y="T5"/>
                    </a:cxn>
                  </a:cxnLst>
                  <a:rect l="T9" t="T10" r="T11" b="T12"/>
                  <a:pathLst>
                    <a:path w="25920" h="26672" fill="none" extrusionOk="0">
                      <a:moveTo>
                        <a:pt x="0" y="436"/>
                      </a:moveTo>
                      <a:cubicBezTo>
                        <a:pt x="1421" y="146"/>
                        <a:pt x="2869" y="-1"/>
                        <a:pt x="4320" y="0"/>
                      </a:cubicBezTo>
                      <a:cubicBezTo>
                        <a:pt x="16249" y="0"/>
                        <a:pt x="25920" y="9670"/>
                        <a:pt x="25920" y="21600"/>
                      </a:cubicBezTo>
                      <a:cubicBezTo>
                        <a:pt x="25920" y="23308"/>
                        <a:pt x="25717" y="25011"/>
                        <a:pt x="25316" y="26672"/>
                      </a:cubicBezTo>
                    </a:path>
                    <a:path w="25920" h="26672" stroke="0" extrusionOk="0">
                      <a:moveTo>
                        <a:pt x="0" y="436"/>
                      </a:moveTo>
                      <a:cubicBezTo>
                        <a:pt x="1421" y="146"/>
                        <a:pt x="2869" y="-1"/>
                        <a:pt x="4320" y="0"/>
                      </a:cubicBezTo>
                      <a:cubicBezTo>
                        <a:pt x="16249" y="0"/>
                        <a:pt x="25920" y="9670"/>
                        <a:pt x="25920" y="21600"/>
                      </a:cubicBezTo>
                      <a:cubicBezTo>
                        <a:pt x="25920" y="23308"/>
                        <a:pt x="25717" y="25011"/>
                        <a:pt x="25316" y="26672"/>
                      </a:cubicBezTo>
                      <a:lnTo>
                        <a:pt x="4320" y="21600"/>
                      </a:lnTo>
                      <a:close/>
                    </a:path>
                  </a:pathLst>
                </a:custGeom>
                <a:solidFill>
                  <a:srgbClr val="B7B79D"/>
                </a:solidFill>
                <a:ln w="11113">
                  <a:solidFill>
                    <a:srgbClr val="B7B79D"/>
                  </a:solidFill>
                  <a:round/>
                  <a:headEnd/>
                  <a:tailEnd/>
                </a:ln>
              </p:spPr>
              <p:txBody>
                <a:bodyPr/>
                <a:lstStyle/>
                <a:p>
                  <a:endParaRPr lang="en-US"/>
                </a:p>
              </p:txBody>
            </p:sp>
            <p:sp>
              <p:nvSpPr>
                <p:cNvPr id="69763" name="AutoShape 28"/>
                <p:cNvSpPr>
                  <a:spLocks noChangeArrowheads="1"/>
                </p:cNvSpPr>
                <p:nvPr/>
              </p:nvSpPr>
              <p:spPr bwMode="auto">
                <a:xfrm>
                  <a:off x="1308" y="1823"/>
                  <a:ext cx="52" cy="84"/>
                </a:xfrm>
                <a:prstGeom prst="roundRect">
                  <a:avLst>
                    <a:gd name="adj" fmla="val 17856"/>
                  </a:avLst>
                </a:prstGeom>
                <a:solidFill>
                  <a:srgbClr val="B7B79D"/>
                </a:solidFill>
                <a:ln w="9525">
                  <a:noFill/>
                  <a:round/>
                  <a:headEnd/>
                  <a:tailEnd/>
                </a:ln>
              </p:spPr>
              <p:txBody>
                <a:bodyPr/>
                <a:lstStyle/>
                <a:p>
                  <a:endParaRPr lang="en-US"/>
                </a:p>
              </p:txBody>
            </p:sp>
            <p:grpSp>
              <p:nvGrpSpPr>
                <p:cNvPr id="7" name="Group 29"/>
                <p:cNvGrpSpPr>
                  <a:grpSpLocks/>
                </p:cNvGrpSpPr>
                <p:nvPr/>
              </p:nvGrpSpPr>
              <p:grpSpPr bwMode="auto">
                <a:xfrm>
                  <a:off x="925" y="1494"/>
                  <a:ext cx="297" cy="242"/>
                  <a:chOff x="925" y="1494"/>
                  <a:chExt cx="297" cy="242"/>
                </a:xfrm>
              </p:grpSpPr>
              <p:sp>
                <p:nvSpPr>
                  <p:cNvPr id="69765" name="Freeform 30"/>
                  <p:cNvSpPr>
                    <a:spLocks/>
                  </p:cNvSpPr>
                  <p:nvPr/>
                </p:nvSpPr>
                <p:spPr bwMode="auto">
                  <a:xfrm>
                    <a:off x="940" y="1494"/>
                    <a:ext cx="267" cy="30"/>
                  </a:xfrm>
                  <a:custGeom>
                    <a:avLst/>
                    <a:gdLst>
                      <a:gd name="T0" fmla="*/ 0 w 267"/>
                      <a:gd name="T1" fmla="*/ 30 h 30"/>
                      <a:gd name="T2" fmla="*/ 29 w 267"/>
                      <a:gd name="T3" fmla="*/ 0 h 30"/>
                      <a:gd name="T4" fmla="*/ 238 w 267"/>
                      <a:gd name="T5" fmla="*/ 0 h 30"/>
                      <a:gd name="T6" fmla="*/ 267 w 267"/>
                      <a:gd name="T7" fmla="*/ 30 h 30"/>
                      <a:gd name="T8" fmla="*/ 0 w 267"/>
                      <a:gd name="T9" fmla="*/ 30 h 30"/>
                      <a:gd name="T10" fmla="*/ 0 60000 65536"/>
                      <a:gd name="T11" fmla="*/ 0 60000 65536"/>
                      <a:gd name="T12" fmla="*/ 0 60000 65536"/>
                      <a:gd name="T13" fmla="*/ 0 60000 65536"/>
                      <a:gd name="T14" fmla="*/ 0 60000 65536"/>
                      <a:gd name="T15" fmla="*/ 0 w 267"/>
                      <a:gd name="T16" fmla="*/ 0 h 30"/>
                      <a:gd name="T17" fmla="*/ 267 w 267"/>
                      <a:gd name="T18" fmla="*/ 30 h 30"/>
                    </a:gdLst>
                    <a:ahLst/>
                    <a:cxnLst>
                      <a:cxn ang="T10">
                        <a:pos x="T0" y="T1"/>
                      </a:cxn>
                      <a:cxn ang="T11">
                        <a:pos x="T2" y="T3"/>
                      </a:cxn>
                      <a:cxn ang="T12">
                        <a:pos x="T4" y="T5"/>
                      </a:cxn>
                      <a:cxn ang="T13">
                        <a:pos x="T6" y="T7"/>
                      </a:cxn>
                      <a:cxn ang="T14">
                        <a:pos x="T8" y="T9"/>
                      </a:cxn>
                    </a:cxnLst>
                    <a:rect l="T15" t="T16" r="T17" b="T18"/>
                    <a:pathLst>
                      <a:path w="267" h="30">
                        <a:moveTo>
                          <a:pt x="0" y="30"/>
                        </a:moveTo>
                        <a:lnTo>
                          <a:pt x="29" y="0"/>
                        </a:lnTo>
                        <a:lnTo>
                          <a:pt x="238" y="0"/>
                        </a:lnTo>
                        <a:lnTo>
                          <a:pt x="267" y="30"/>
                        </a:lnTo>
                        <a:lnTo>
                          <a:pt x="0" y="30"/>
                        </a:lnTo>
                        <a:close/>
                      </a:path>
                    </a:pathLst>
                  </a:custGeom>
                  <a:solidFill>
                    <a:srgbClr val="C9C9B6"/>
                  </a:solidFill>
                  <a:ln w="9525">
                    <a:noFill/>
                    <a:round/>
                    <a:headEnd/>
                    <a:tailEnd/>
                  </a:ln>
                </p:spPr>
                <p:txBody>
                  <a:bodyPr/>
                  <a:lstStyle/>
                  <a:p>
                    <a:endParaRPr lang="en-US"/>
                  </a:p>
                </p:txBody>
              </p:sp>
              <p:sp>
                <p:nvSpPr>
                  <p:cNvPr id="69766" name="Freeform 31"/>
                  <p:cNvSpPr>
                    <a:spLocks/>
                  </p:cNvSpPr>
                  <p:nvPr/>
                </p:nvSpPr>
                <p:spPr bwMode="auto">
                  <a:xfrm>
                    <a:off x="940" y="1494"/>
                    <a:ext cx="267" cy="30"/>
                  </a:xfrm>
                  <a:custGeom>
                    <a:avLst/>
                    <a:gdLst>
                      <a:gd name="T0" fmla="*/ 0 w 267"/>
                      <a:gd name="T1" fmla="*/ 30 h 30"/>
                      <a:gd name="T2" fmla="*/ 29 w 267"/>
                      <a:gd name="T3" fmla="*/ 0 h 30"/>
                      <a:gd name="T4" fmla="*/ 238 w 267"/>
                      <a:gd name="T5" fmla="*/ 0 h 30"/>
                      <a:gd name="T6" fmla="*/ 267 w 267"/>
                      <a:gd name="T7" fmla="*/ 30 h 30"/>
                      <a:gd name="T8" fmla="*/ 0 w 267"/>
                      <a:gd name="T9" fmla="*/ 30 h 30"/>
                      <a:gd name="T10" fmla="*/ 0 60000 65536"/>
                      <a:gd name="T11" fmla="*/ 0 60000 65536"/>
                      <a:gd name="T12" fmla="*/ 0 60000 65536"/>
                      <a:gd name="T13" fmla="*/ 0 60000 65536"/>
                      <a:gd name="T14" fmla="*/ 0 60000 65536"/>
                      <a:gd name="T15" fmla="*/ 0 w 267"/>
                      <a:gd name="T16" fmla="*/ 0 h 30"/>
                      <a:gd name="T17" fmla="*/ 267 w 267"/>
                      <a:gd name="T18" fmla="*/ 30 h 30"/>
                    </a:gdLst>
                    <a:ahLst/>
                    <a:cxnLst>
                      <a:cxn ang="T10">
                        <a:pos x="T0" y="T1"/>
                      </a:cxn>
                      <a:cxn ang="T11">
                        <a:pos x="T2" y="T3"/>
                      </a:cxn>
                      <a:cxn ang="T12">
                        <a:pos x="T4" y="T5"/>
                      </a:cxn>
                      <a:cxn ang="T13">
                        <a:pos x="T6" y="T7"/>
                      </a:cxn>
                      <a:cxn ang="T14">
                        <a:pos x="T8" y="T9"/>
                      </a:cxn>
                    </a:cxnLst>
                    <a:rect l="T15" t="T16" r="T17" b="T18"/>
                    <a:pathLst>
                      <a:path w="267" h="30">
                        <a:moveTo>
                          <a:pt x="0" y="30"/>
                        </a:moveTo>
                        <a:lnTo>
                          <a:pt x="29" y="0"/>
                        </a:lnTo>
                        <a:lnTo>
                          <a:pt x="238" y="0"/>
                        </a:lnTo>
                        <a:lnTo>
                          <a:pt x="267" y="30"/>
                        </a:lnTo>
                        <a:lnTo>
                          <a:pt x="0" y="30"/>
                        </a:lnTo>
                        <a:close/>
                      </a:path>
                    </a:pathLst>
                  </a:custGeom>
                  <a:solidFill>
                    <a:srgbClr val="C9C9B6"/>
                  </a:solidFill>
                  <a:ln w="9525">
                    <a:noFill/>
                    <a:round/>
                    <a:headEnd/>
                    <a:tailEnd/>
                  </a:ln>
                </p:spPr>
                <p:txBody>
                  <a:bodyPr/>
                  <a:lstStyle/>
                  <a:p>
                    <a:endParaRPr lang="en-US"/>
                  </a:p>
                </p:txBody>
              </p:sp>
              <p:sp>
                <p:nvSpPr>
                  <p:cNvPr id="69767" name="AutoShape 32"/>
                  <p:cNvSpPr>
                    <a:spLocks noChangeArrowheads="1"/>
                  </p:cNvSpPr>
                  <p:nvPr/>
                </p:nvSpPr>
                <p:spPr bwMode="auto">
                  <a:xfrm>
                    <a:off x="925" y="1520"/>
                    <a:ext cx="297" cy="216"/>
                  </a:xfrm>
                  <a:prstGeom prst="roundRect">
                    <a:avLst>
                      <a:gd name="adj" fmla="val 16667"/>
                    </a:avLst>
                  </a:prstGeom>
                  <a:solidFill>
                    <a:srgbClr val="B7B79D"/>
                  </a:solidFill>
                  <a:ln w="9525">
                    <a:noFill/>
                    <a:round/>
                    <a:headEnd/>
                    <a:tailEnd/>
                  </a:ln>
                </p:spPr>
                <p:txBody>
                  <a:bodyPr/>
                  <a:lstStyle/>
                  <a:p>
                    <a:endParaRPr lang="en-US"/>
                  </a:p>
                </p:txBody>
              </p:sp>
              <p:sp>
                <p:nvSpPr>
                  <p:cNvPr id="69768" name="AutoShape 33"/>
                  <p:cNvSpPr>
                    <a:spLocks noChangeArrowheads="1"/>
                  </p:cNvSpPr>
                  <p:nvPr/>
                </p:nvSpPr>
                <p:spPr bwMode="auto">
                  <a:xfrm>
                    <a:off x="951" y="1547"/>
                    <a:ext cx="242" cy="159"/>
                  </a:xfrm>
                  <a:prstGeom prst="roundRect">
                    <a:avLst>
                      <a:gd name="adj" fmla="val 16667"/>
                    </a:avLst>
                  </a:prstGeom>
                  <a:solidFill>
                    <a:srgbClr val="FFFFFF"/>
                  </a:solidFill>
                  <a:ln w="9525">
                    <a:noFill/>
                    <a:round/>
                    <a:headEnd/>
                    <a:tailEnd/>
                  </a:ln>
                </p:spPr>
                <p:txBody>
                  <a:bodyPr/>
                  <a:lstStyle/>
                  <a:p>
                    <a:endParaRPr lang="en-US"/>
                  </a:p>
                </p:txBody>
              </p:sp>
            </p:grpSp>
          </p:grpSp>
          <p:sp>
            <p:nvSpPr>
              <p:cNvPr id="69758" name="Text Box 34"/>
              <p:cNvSpPr txBox="1">
                <a:spLocks noChangeArrowheads="1"/>
              </p:cNvSpPr>
              <p:nvPr/>
            </p:nvSpPr>
            <p:spPr bwMode="auto">
              <a:xfrm>
                <a:off x="973" y="1540"/>
                <a:ext cx="219" cy="228"/>
              </a:xfrm>
              <a:prstGeom prst="rect">
                <a:avLst/>
              </a:prstGeom>
              <a:noFill/>
              <a:ln w="9525">
                <a:noFill/>
                <a:miter lim="800000"/>
                <a:headEnd/>
                <a:tailEnd/>
              </a:ln>
            </p:spPr>
            <p:txBody>
              <a:bodyPr wrap="none">
                <a:spAutoFit/>
              </a:bodyPr>
              <a:lstStyle/>
              <a:p>
                <a:pPr algn="l" rtl="0" eaLnBrk="0" hangingPunct="0"/>
                <a:r>
                  <a:rPr lang="en-US" sz="1400" b="1"/>
                  <a:t>A</a:t>
                </a:r>
              </a:p>
            </p:txBody>
          </p:sp>
        </p:grpSp>
        <p:sp>
          <p:nvSpPr>
            <p:cNvPr id="69646" name="Line 35"/>
            <p:cNvSpPr>
              <a:spLocks noChangeShapeType="1"/>
            </p:cNvSpPr>
            <p:nvPr/>
          </p:nvSpPr>
          <p:spPr bwMode="auto">
            <a:xfrm flipV="1">
              <a:off x="3241" y="2366"/>
              <a:ext cx="1134" cy="0"/>
            </a:xfrm>
            <a:prstGeom prst="line">
              <a:avLst/>
            </a:prstGeom>
            <a:noFill/>
            <a:ln w="38100">
              <a:solidFill>
                <a:schemeClr val="accent2"/>
              </a:solidFill>
              <a:round/>
              <a:headEnd/>
              <a:tailEnd/>
            </a:ln>
          </p:spPr>
          <p:txBody>
            <a:bodyPr wrap="none" anchor="ctr"/>
            <a:lstStyle/>
            <a:p>
              <a:endParaRPr lang="en-US"/>
            </a:p>
          </p:txBody>
        </p:sp>
        <p:grpSp>
          <p:nvGrpSpPr>
            <p:cNvPr id="8" name="Group 36"/>
            <p:cNvGrpSpPr>
              <a:grpSpLocks/>
            </p:cNvGrpSpPr>
            <p:nvPr/>
          </p:nvGrpSpPr>
          <p:grpSpPr bwMode="auto">
            <a:xfrm>
              <a:off x="2634" y="2160"/>
              <a:ext cx="652" cy="335"/>
              <a:chOff x="1058" y="2832"/>
              <a:chExt cx="764" cy="436"/>
            </a:xfrm>
          </p:grpSpPr>
          <p:grpSp>
            <p:nvGrpSpPr>
              <p:cNvPr id="9" name="Group 37"/>
              <p:cNvGrpSpPr>
                <a:grpSpLocks/>
              </p:cNvGrpSpPr>
              <p:nvPr/>
            </p:nvGrpSpPr>
            <p:grpSpPr bwMode="auto">
              <a:xfrm>
                <a:off x="1104" y="2832"/>
                <a:ext cx="697" cy="402"/>
                <a:chOff x="4303" y="3196"/>
                <a:chExt cx="697" cy="402"/>
              </a:xfrm>
            </p:grpSpPr>
            <p:sp>
              <p:nvSpPr>
                <p:cNvPr id="69734" name="Oval 38"/>
                <p:cNvSpPr>
                  <a:spLocks noChangeArrowheads="1"/>
                </p:cNvSpPr>
                <p:nvPr/>
              </p:nvSpPr>
              <p:spPr bwMode="auto">
                <a:xfrm>
                  <a:off x="4305" y="3363"/>
                  <a:ext cx="695" cy="235"/>
                </a:xfrm>
                <a:prstGeom prst="ellipse">
                  <a:avLst/>
                </a:prstGeom>
                <a:solidFill>
                  <a:srgbClr val="0078AA"/>
                </a:solidFill>
                <a:ln w="6350">
                  <a:solidFill>
                    <a:srgbClr val="AAE6FF"/>
                  </a:solidFill>
                  <a:round/>
                  <a:headEnd/>
                  <a:tailEnd/>
                </a:ln>
              </p:spPr>
              <p:txBody>
                <a:bodyPr/>
                <a:lstStyle/>
                <a:p>
                  <a:endParaRPr lang="en-US"/>
                </a:p>
              </p:txBody>
            </p:sp>
            <p:sp>
              <p:nvSpPr>
                <p:cNvPr id="69735" name="Rectangle 39"/>
                <p:cNvSpPr>
                  <a:spLocks noChangeArrowheads="1"/>
                </p:cNvSpPr>
                <p:nvPr/>
              </p:nvSpPr>
              <p:spPr bwMode="auto">
                <a:xfrm>
                  <a:off x="4303" y="3315"/>
                  <a:ext cx="695" cy="168"/>
                </a:xfrm>
                <a:prstGeom prst="rect">
                  <a:avLst/>
                </a:prstGeom>
                <a:solidFill>
                  <a:srgbClr val="0078AA"/>
                </a:solidFill>
                <a:ln w="9525">
                  <a:noFill/>
                  <a:miter lim="800000"/>
                  <a:headEnd/>
                  <a:tailEnd/>
                </a:ln>
              </p:spPr>
              <p:txBody>
                <a:bodyPr/>
                <a:lstStyle/>
                <a:p>
                  <a:endParaRPr lang="en-US"/>
                </a:p>
              </p:txBody>
            </p:sp>
            <p:sp>
              <p:nvSpPr>
                <p:cNvPr id="69736" name="Rectangle 40"/>
                <p:cNvSpPr>
                  <a:spLocks noChangeArrowheads="1"/>
                </p:cNvSpPr>
                <p:nvPr/>
              </p:nvSpPr>
              <p:spPr bwMode="auto">
                <a:xfrm>
                  <a:off x="4303" y="3315"/>
                  <a:ext cx="695" cy="168"/>
                </a:xfrm>
                <a:prstGeom prst="rect">
                  <a:avLst/>
                </a:prstGeom>
                <a:solidFill>
                  <a:srgbClr val="0078AA"/>
                </a:solidFill>
                <a:ln w="9525">
                  <a:noFill/>
                  <a:miter lim="800000"/>
                  <a:headEnd/>
                  <a:tailEnd/>
                </a:ln>
              </p:spPr>
              <p:txBody>
                <a:bodyPr/>
                <a:lstStyle/>
                <a:p>
                  <a:endParaRPr lang="en-US"/>
                </a:p>
              </p:txBody>
            </p:sp>
            <p:sp>
              <p:nvSpPr>
                <p:cNvPr id="69737" name="Oval 41"/>
                <p:cNvSpPr>
                  <a:spLocks noChangeArrowheads="1"/>
                </p:cNvSpPr>
                <p:nvPr/>
              </p:nvSpPr>
              <p:spPr bwMode="auto">
                <a:xfrm>
                  <a:off x="4305" y="3196"/>
                  <a:ext cx="695" cy="235"/>
                </a:xfrm>
                <a:prstGeom prst="ellipse">
                  <a:avLst/>
                </a:prstGeom>
                <a:solidFill>
                  <a:srgbClr val="00B4FF"/>
                </a:solidFill>
                <a:ln w="6350">
                  <a:solidFill>
                    <a:srgbClr val="AAE6FF"/>
                  </a:solidFill>
                  <a:round/>
                  <a:headEnd/>
                  <a:tailEnd/>
                </a:ln>
              </p:spPr>
              <p:txBody>
                <a:bodyPr/>
                <a:lstStyle/>
                <a:p>
                  <a:endParaRPr lang="en-US"/>
                </a:p>
              </p:txBody>
            </p:sp>
            <p:sp>
              <p:nvSpPr>
                <p:cNvPr id="69738" name="Freeform 42"/>
                <p:cNvSpPr>
                  <a:spLocks/>
                </p:cNvSpPr>
                <p:nvPr/>
              </p:nvSpPr>
              <p:spPr bwMode="auto">
                <a:xfrm>
                  <a:off x="4659" y="3227"/>
                  <a:ext cx="229" cy="76"/>
                </a:xfrm>
                <a:custGeom>
                  <a:avLst/>
                  <a:gdLst>
                    <a:gd name="T0" fmla="*/ 0 w 229"/>
                    <a:gd name="T1" fmla="*/ 59 h 76"/>
                    <a:gd name="T2" fmla="*/ 51 w 229"/>
                    <a:gd name="T3" fmla="*/ 76 h 76"/>
                    <a:gd name="T4" fmla="*/ 174 w 229"/>
                    <a:gd name="T5" fmla="*/ 26 h 76"/>
                    <a:gd name="T6" fmla="*/ 229 w 229"/>
                    <a:gd name="T7" fmla="*/ 42 h 76"/>
                    <a:gd name="T8" fmla="*/ 199 w 229"/>
                    <a:gd name="T9" fmla="*/ 0 h 76"/>
                    <a:gd name="T10" fmla="*/ 55 w 229"/>
                    <a:gd name="T11" fmla="*/ 0 h 76"/>
                    <a:gd name="T12" fmla="*/ 114 w 229"/>
                    <a:gd name="T13" fmla="*/ 13 h 76"/>
                    <a:gd name="T14" fmla="*/ 0 w 229"/>
                    <a:gd name="T15" fmla="*/ 59 h 76"/>
                    <a:gd name="T16" fmla="*/ 0 60000 65536"/>
                    <a:gd name="T17" fmla="*/ 0 60000 65536"/>
                    <a:gd name="T18" fmla="*/ 0 60000 65536"/>
                    <a:gd name="T19" fmla="*/ 0 60000 65536"/>
                    <a:gd name="T20" fmla="*/ 0 60000 65536"/>
                    <a:gd name="T21" fmla="*/ 0 60000 65536"/>
                    <a:gd name="T22" fmla="*/ 0 60000 65536"/>
                    <a:gd name="T23" fmla="*/ 0 60000 65536"/>
                    <a:gd name="T24" fmla="*/ 0 w 229"/>
                    <a:gd name="T25" fmla="*/ 0 h 76"/>
                    <a:gd name="T26" fmla="*/ 229 w 229"/>
                    <a:gd name="T27" fmla="*/ 76 h 7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29" h="76">
                      <a:moveTo>
                        <a:pt x="0" y="59"/>
                      </a:moveTo>
                      <a:lnTo>
                        <a:pt x="51" y="76"/>
                      </a:lnTo>
                      <a:lnTo>
                        <a:pt x="174" y="26"/>
                      </a:lnTo>
                      <a:lnTo>
                        <a:pt x="229" y="42"/>
                      </a:lnTo>
                      <a:lnTo>
                        <a:pt x="199" y="0"/>
                      </a:lnTo>
                      <a:lnTo>
                        <a:pt x="55" y="0"/>
                      </a:lnTo>
                      <a:lnTo>
                        <a:pt x="114" y="13"/>
                      </a:lnTo>
                      <a:lnTo>
                        <a:pt x="0" y="59"/>
                      </a:lnTo>
                      <a:close/>
                    </a:path>
                  </a:pathLst>
                </a:custGeom>
                <a:solidFill>
                  <a:srgbClr val="000000"/>
                </a:solidFill>
                <a:ln w="9525">
                  <a:noFill/>
                  <a:round/>
                  <a:headEnd/>
                  <a:tailEnd/>
                </a:ln>
              </p:spPr>
              <p:txBody>
                <a:bodyPr/>
                <a:lstStyle/>
                <a:p>
                  <a:endParaRPr lang="en-US"/>
                </a:p>
              </p:txBody>
            </p:sp>
            <p:sp>
              <p:nvSpPr>
                <p:cNvPr id="69739" name="Freeform 43"/>
                <p:cNvSpPr>
                  <a:spLocks/>
                </p:cNvSpPr>
                <p:nvPr/>
              </p:nvSpPr>
              <p:spPr bwMode="auto">
                <a:xfrm>
                  <a:off x="4659" y="3227"/>
                  <a:ext cx="229" cy="76"/>
                </a:xfrm>
                <a:custGeom>
                  <a:avLst/>
                  <a:gdLst>
                    <a:gd name="T0" fmla="*/ 0 w 229"/>
                    <a:gd name="T1" fmla="*/ 59 h 76"/>
                    <a:gd name="T2" fmla="*/ 51 w 229"/>
                    <a:gd name="T3" fmla="*/ 76 h 76"/>
                    <a:gd name="T4" fmla="*/ 174 w 229"/>
                    <a:gd name="T5" fmla="*/ 26 h 76"/>
                    <a:gd name="T6" fmla="*/ 229 w 229"/>
                    <a:gd name="T7" fmla="*/ 42 h 76"/>
                    <a:gd name="T8" fmla="*/ 199 w 229"/>
                    <a:gd name="T9" fmla="*/ 0 h 76"/>
                    <a:gd name="T10" fmla="*/ 55 w 229"/>
                    <a:gd name="T11" fmla="*/ 0 h 76"/>
                    <a:gd name="T12" fmla="*/ 114 w 229"/>
                    <a:gd name="T13" fmla="*/ 13 h 76"/>
                    <a:gd name="T14" fmla="*/ 0 w 229"/>
                    <a:gd name="T15" fmla="*/ 59 h 76"/>
                    <a:gd name="T16" fmla="*/ 0 60000 65536"/>
                    <a:gd name="T17" fmla="*/ 0 60000 65536"/>
                    <a:gd name="T18" fmla="*/ 0 60000 65536"/>
                    <a:gd name="T19" fmla="*/ 0 60000 65536"/>
                    <a:gd name="T20" fmla="*/ 0 60000 65536"/>
                    <a:gd name="T21" fmla="*/ 0 60000 65536"/>
                    <a:gd name="T22" fmla="*/ 0 60000 65536"/>
                    <a:gd name="T23" fmla="*/ 0 60000 65536"/>
                    <a:gd name="T24" fmla="*/ 0 w 229"/>
                    <a:gd name="T25" fmla="*/ 0 h 76"/>
                    <a:gd name="T26" fmla="*/ 229 w 229"/>
                    <a:gd name="T27" fmla="*/ 76 h 7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29" h="76">
                      <a:moveTo>
                        <a:pt x="0" y="59"/>
                      </a:moveTo>
                      <a:lnTo>
                        <a:pt x="51" y="76"/>
                      </a:lnTo>
                      <a:lnTo>
                        <a:pt x="174" y="26"/>
                      </a:lnTo>
                      <a:lnTo>
                        <a:pt x="229" y="42"/>
                      </a:lnTo>
                      <a:lnTo>
                        <a:pt x="199" y="0"/>
                      </a:lnTo>
                      <a:lnTo>
                        <a:pt x="55" y="0"/>
                      </a:lnTo>
                      <a:lnTo>
                        <a:pt x="114" y="13"/>
                      </a:lnTo>
                      <a:lnTo>
                        <a:pt x="0" y="59"/>
                      </a:lnTo>
                      <a:close/>
                    </a:path>
                  </a:pathLst>
                </a:custGeom>
                <a:solidFill>
                  <a:srgbClr val="000000"/>
                </a:solidFill>
                <a:ln w="9525">
                  <a:noFill/>
                  <a:round/>
                  <a:headEnd/>
                  <a:tailEnd/>
                </a:ln>
              </p:spPr>
              <p:txBody>
                <a:bodyPr/>
                <a:lstStyle/>
                <a:p>
                  <a:endParaRPr lang="en-US"/>
                </a:p>
              </p:txBody>
            </p:sp>
            <p:sp>
              <p:nvSpPr>
                <p:cNvPr id="69740" name="Freeform 44"/>
                <p:cNvSpPr>
                  <a:spLocks/>
                </p:cNvSpPr>
                <p:nvPr/>
              </p:nvSpPr>
              <p:spPr bwMode="auto">
                <a:xfrm>
                  <a:off x="4409" y="3315"/>
                  <a:ext cx="229" cy="80"/>
                </a:xfrm>
                <a:custGeom>
                  <a:avLst/>
                  <a:gdLst>
                    <a:gd name="T0" fmla="*/ 229 w 229"/>
                    <a:gd name="T1" fmla="*/ 17 h 80"/>
                    <a:gd name="T2" fmla="*/ 178 w 229"/>
                    <a:gd name="T3" fmla="*/ 0 h 80"/>
                    <a:gd name="T4" fmla="*/ 59 w 229"/>
                    <a:gd name="T5" fmla="*/ 51 h 80"/>
                    <a:gd name="T6" fmla="*/ 0 w 229"/>
                    <a:gd name="T7" fmla="*/ 34 h 80"/>
                    <a:gd name="T8" fmla="*/ 30 w 229"/>
                    <a:gd name="T9" fmla="*/ 80 h 80"/>
                    <a:gd name="T10" fmla="*/ 178 w 229"/>
                    <a:gd name="T11" fmla="*/ 80 h 80"/>
                    <a:gd name="T12" fmla="*/ 114 w 229"/>
                    <a:gd name="T13" fmla="*/ 63 h 80"/>
                    <a:gd name="T14" fmla="*/ 229 w 229"/>
                    <a:gd name="T15" fmla="*/ 17 h 80"/>
                    <a:gd name="T16" fmla="*/ 0 60000 65536"/>
                    <a:gd name="T17" fmla="*/ 0 60000 65536"/>
                    <a:gd name="T18" fmla="*/ 0 60000 65536"/>
                    <a:gd name="T19" fmla="*/ 0 60000 65536"/>
                    <a:gd name="T20" fmla="*/ 0 60000 65536"/>
                    <a:gd name="T21" fmla="*/ 0 60000 65536"/>
                    <a:gd name="T22" fmla="*/ 0 60000 65536"/>
                    <a:gd name="T23" fmla="*/ 0 60000 65536"/>
                    <a:gd name="T24" fmla="*/ 0 w 229"/>
                    <a:gd name="T25" fmla="*/ 0 h 80"/>
                    <a:gd name="T26" fmla="*/ 229 w 229"/>
                    <a:gd name="T27" fmla="*/ 80 h 8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29" h="80">
                      <a:moveTo>
                        <a:pt x="229" y="17"/>
                      </a:moveTo>
                      <a:lnTo>
                        <a:pt x="178" y="0"/>
                      </a:lnTo>
                      <a:lnTo>
                        <a:pt x="59" y="51"/>
                      </a:lnTo>
                      <a:lnTo>
                        <a:pt x="0" y="34"/>
                      </a:lnTo>
                      <a:lnTo>
                        <a:pt x="30" y="80"/>
                      </a:lnTo>
                      <a:lnTo>
                        <a:pt x="178" y="80"/>
                      </a:lnTo>
                      <a:lnTo>
                        <a:pt x="114" y="63"/>
                      </a:lnTo>
                      <a:lnTo>
                        <a:pt x="229" y="17"/>
                      </a:lnTo>
                      <a:close/>
                    </a:path>
                  </a:pathLst>
                </a:custGeom>
                <a:solidFill>
                  <a:srgbClr val="000000"/>
                </a:solidFill>
                <a:ln w="9525">
                  <a:noFill/>
                  <a:round/>
                  <a:headEnd/>
                  <a:tailEnd/>
                </a:ln>
              </p:spPr>
              <p:txBody>
                <a:bodyPr/>
                <a:lstStyle/>
                <a:p>
                  <a:endParaRPr lang="en-US"/>
                </a:p>
              </p:txBody>
            </p:sp>
            <p:sp>
              <p:nvSpPr>
                <p:cNvPr id="69741" name="Freeform 45"/>
                <p:cNvSpPr>
                  <a:spLocks/>
                </p:cNvSpPr>
                <p:nvPr/>
              </p:nvSpPr>
              <p:spPr bwMode="auto">
                <a:xfrm>
                  <a:off x="4409" y="3315"/>
                  <a:ext cx="229" cy="80"/>
                </a:xfrm>
                <a:custGeom>
                  <a:avLst/>
                  <a:gdLst>
                    <a:gd name="T0" fmla="*/ 229 w 229"/>
                    <a:gd name="T1" fmla="*/ 17 h 80"/>
                    <a:gd name="T2" fmla="*/ 178 w 229"/>
                    <a:gd name="T3" fmla="*/ 0 h 80"/>
                    <a:gd name="T4" fmla="*/ 59 w 229"/>
                    <a:gd name="T5" fmla="*/ 51 h 80"/>
                    <a:gd name="T6" fmla="*/ 0 w 229"/>
                    <a:gd name="T7" fmla="*/ 34 h 80"/>
                    <a:gd name="T8" fmla="*/ 30 w 229"/>
                    <a:gd name="T9" fmla="*/ 80 h 80"/>
                    <a:gd name="T10" fmla="*/ 178 w 229"/>
                    <a:gd name="T11" fmla="*/ 80 h 80"/>
                    <a:gd name="T12" fmla="*/ 114 w 229"/>
                    <a:gd name="T13" fmla="*/ 63 h 80"/>
                    <a:gd name="T14" fmla="*/ 229 w 229"/>
                    <a:gd name="T15" fmla="*/ 17 h 80"/>
                    <a:gd name="T16" fmla="*/ 0 60000 65536"/>
                    <a:gd name="T17" fmla="*/ 0 60000 65536"/>
                    <a:gd name="T18" fmla="*/ 0 60000 65536"/>
                    <a:gd name="T19" fmla="*/ 0 60000 65536"/>
                    <a:gd name="T20" fmla="*/ 0 60000 65536"/>
                    <a:gd name="T21" fmla="*/ 0 60000 65536"/>
                    <a:gd name="T22" fmla="*/ 0 60000 65536"/>
                    <a:gd name="T23" fmla="*/ 0 60000 65536"/>
                    <a:gd name="T24" fmla="*/ 0 w 229"/>
                    <a:gd name="T25" fmla="*/ 0 h 80"/>
                    <a:gd name="T26" fmla="*/ 229 w 229"/>
                    <a:gd name="T27" fmla="*/ 80 h 8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29" h="80">
                      <a:moveTo>
                        <a:pt x="229" y="17"/>
                      </a:moveTo>
                      <a:lnTo>
                        <a:pt x="178" y="0"/>
                      </a:lnTo>
                      <a:lnTo>
                        <a:pt x="59" y="51"/>
                      </a:lnTo>
                      <a:lnTo>
                        <a:pt x="0" y="34"/>
                      </a:lnTo>
                      <a:lnTo>
                        <a:pt x="30" y="80"/>
                      </a:lnTo>
                      <a:lnTo>
                        <a:pt x="178" y="80"/>
                      </a:lnTo>
                      <a:lnTo>
                        <a:pt x="114" y="63"/>
                      </a:lnTo>
                      <a:lnTo>
                        <a:pt x="229" y="17"/>
                      </a:lnTo>
                      <a:close/>
                    </a:path>
                  </a:pathLst>
                </a:custGeom>
                <a:solidFill>
                  <a:srgbClr val="000000"/>
                </a:solidFill>
                <a:ln w="9525">
                  <a:noFill/>
                  <a:round/>
                  <a:headEnd/>
                  <a:tailEnd/>
                </a:ln>
              </p:spPr>
              <p:txBody>
                <a:bodyPr/>
                <a:lstStyle/>
                <a:p>
                  <a:endParaRPr lang="en-US"/>
                </a:p>
              </p:txBody>
            </p:sp>
            <p:sp>
              <p:nvSpPr>
                <p:cNvPr id="69742" name="Freeform 46"/>
                <p:cNvSpPr>
                  <a:spLocks/>
                </p:cNvSpPr>
                <p:nvPr/>
              </p:nvSpPr>
              <p:spPr bwMode="auto">
                <a:xfrm>
                  <a:off x="4422" y="3223"/>
                  <a:ext cx="228" cy="76"/>
                </a:xfrm>
                <a:custGeom>
                  <a:avLst/>
                  <a:gdLst>
                    <a:gd name="T0" fmla="*/ 0 w 228"/>
                    <a:gd name="T1" fmla="*/ 17 h 76"/>
                    <a:gd name="T2" fmla="*/ 50 w 228"/>
                    <a:gd name="T3" fmla="*/ 0 h 76"/>
                    <a:gd name="T4" fmla="*/ 173 w 228"/>
                    <a:gd name="T5" fmla="*/ 46 h 76"/>
                    <a:gd name="T6" fmla="*/ 228 w 228"/>
                    <a:gd name="T7" fmla="*/ 34 h 76"/>
                    <a:gd name="T8" fmla="*/ 199 w 228"/>
                    <a:gd name="T9" fmla="*/ 76 h 76"/>
                    <a:gd name="T10" fmla="*/ 55 w 228"/>
                    <a:gd name="T11" fmla="*/ 76 h 76"/>
                    <a:gd name="T12" fmla="*/ 114 w 228"/>
                    <a:gd name="T13" fmla="*/ 63 h 76"/>
                    <a:gd name="T14" fmla="*/ 0 w 228"/>
                    <a:gd name="T15" fmla="*/ 17 h 76"/>
                    <a:gd name="T16" fmla="*/ 0 60000 65536"/>
                    <a:gd name="T17" fmla="*/ 0 60000 65536"/>
                    <a:gd name="T18" fmla="*/ 0 60000 65536"/>
                    <a:gd name="T19" fmla="*/ 0 60000 65536"/>
                    <a:gd name="T20" fmla="*/ 0 60000 65536"/>
                    <a:gd name="T21" fmla="*/ 0 60000 65536"/>
                    <a:gd name="T22" fmla="*/ 0 60000 65536"/>
                    <a:gd name="T23" fmla="*/ 0 60000 65536"/>
                    <a:gd name="T24" fmla="*/ 0 w 228"/>
                    <a:gd name="T25" fmla="*/ 0 h 76"/>
                    <a:gd name="T26" fmla="*/ 228 w 228"/>
                    <a:gd name="T27" fmla="*/ 76 h 7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28" h="76">
                      <a:moveTo>
                        <a:pt x="0" y="17"/>
                      </a:moveTo>
                      <a:lnTo>
                        <a:pt x="50" y="0"/>
                      </a:lnTo>
                      <a:lnTo>
                        <a:pt x="173" y="46"/>
                      </a:lnTo>
                      <a:lnTo>
                        <a:pt x="228" y="34"/>
                      </a:lnTo>
                      <a:lnTo>
                        <a:pt x="199" y="76"/>
                      </a:lnTo>
                      <a:lnTo>
                        <a:pt x="55" y="76"/>
                      </a:lnTo>
                      <a:lnTo>
                        <a:pt x="114" y="63"/>
                      </a:lnTo>
                      <a:lnTo>
                        <a:pt x="0" y="17"/>
                      </a:lnTo>
                      <a:close/>
                    </a:path>
                  </a:pathLst>
                </a:custGeom>
                <a:solidFill>
                  <a:srgbClr val="000000"/>
                </a:solidFill>
                <a:ln w="9525">
                  <a:noFill/>
                  <a:round/>
                  <a:headEnd/>
                  <a:tailEnd/>
                </a:ln>
              </p:spPr>
              <p:txBody>
                <a:bodyPr/>
                <a:lstStyle/>
                <a:p>
                  <a:endParaRPr lang="en-US"/>
                </a:p>
              </p:txBody>
            </p:sp>
            <p:sp>
              <p:nvSpPr>
                <p:cNvPr id="69743" name="Freeform 47"/>
                <p:cNvSpPr>
                  <a:spLocks/>
                </p:cNvSpPr>
                <p:nvPr/>
              </p:nvSpPr>
              <p:spPr bwMode="auto">
                <a:xfrm>
                  <a:off x="4422" y="3223"/>
                  <a:ext cx="228" cy="76"/>
                </a:xfrm>
                <a:custGeom>
                  <a:avLst/>
                  <a:gdLst>
                    <a:gd name="T0" fmla="*/ 0 w 228"/>
                    <a:gd name="T1" fmla="*/ 17 h 76"/>
                    <a:gd name="T2" fmla="*/ 50 w 228"/>
                    <a:gd name="T3" fmla="*/ 0 h 76"/>
                    <a:gd name="T4" fmla="*/ 173 w 228"/>
                    <a:gd name="T5" fmla="*/ 46 h 76"/>
                    <a:gd name="T6" fmla="*/ 228 w 228"/>
                    <a:gd name="T7" fmla="*/ 34 h 76"/>
                    <a:gd name="T8" fmla="*/ 199 w 228"/>
                    <a:gd name="T9" fmla="*/ 76 h 76"/>
                    <a:gd name="T10" fmla="*/ 55 w 228"/>
                    <a:gd name="T11" fmla="*/ 76 h 76"/>
                    <a:gd name="T12" fmla="*/ 114 w 228"/>
                    <a:gd name="T13" fmla="*/ 63 h 76"/>
                    <a:gd name="T14" fmla="*/ 0 w 228"/>
                    <a:gd name="T15" fmla="*/ 17 h 76"/>
                    <a:gd name="T16" fmla="*/ 0 60000 65536"/>
                    <a:gd name="T17" fmla="*/ 0 60000 65536"/>
                    <a:gd name="T18" fmla="*/ 0 60000 65536"/>
                    <a:gd name="T19" fmla="*/ 0 60000 65536"/>
                    <a:gd name="T20" fmla="*/ 0 60000 65536"/>
                    <a:gd name="T21" fmla="*/ 0 60000 65536"/>
                    <a:gd name="T22" fmla="*/ 0 60000 65536"/>
                    <a:gd name="T23" fmla="*/ 0 60000 65536"/>
                    <a:gd name="T24" fmla="*/ 0 w 228"/>
                    <a:gd name="T25" fmla="*/ 0 h 76"/>
                    <a:gd name="T26" fmla="*/ 228 w 228"/>
                    <a:gd name="T27" fmla="*/ 76 h 7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28" h="76">
                      <a:moveTo>
                        <a:pt x="0" y="17"/>
                      </a:moveTo>
                      <a:lnTo>
                        <a:pt x="50" y="0"/>
                      </a:lnTo>
                      <a:lnTo>
                        <a:pt x="173" y="46"/>
                      </a:lnTo>
                      <a:lnTo>
                        <a:pt x="228" y="34"/>
                      </a:lnTo>
                      <a:lnTo>
                        <a:pt x="199" y="76"/>
                      </a:lnTo>
                      <a:lnTo>
                        <a:pt x="55" y="76"/>
                      </a:lnTo>
                      <a:lnTo>
                        <a:pt x="114" y="63"/>
                      </a:lnTo>
                      <a:lnTo>
                        <a:pt x="0" y="17"/>
                      </a:lnTo>
                      <a:close/>
                    </a:path>
                  </a:pathLst>
                </a:custGeom>
                <a:solidFill>
                  <a:srgbClr val="000000"/>
                </a:solidFill>
                <a:ln w="9525">
                  <a:noFill/>
                  <a:round/>
                  <a:headEnd/>
                  <a:tailEnd/>
                </a:ln>
              </p:spPr>
              <p:txBody>
                <a:bodyPr/>
                <a:lstStyle/>
                <a:p>
                  <a:endParaRPr lang="en-US"/>
                </a:p>
              </p:txBody>
            </p:sp>
            <p:sp>
              <p:nvSpPr>
                <p:cNvPr id="69744" name="Freeform 48"/>
                <p:cNvSpPr>
                  <a:spLocks/>
                </p:cNvSpPr>
                <p:nvPr/>
              </p:nvSpPr>
              <p:spPr bwMode="auto">
                <a:xfrm>
                  <a:off x="4650" y="3324"/>
                  <a:ext cx="229" cy="75"/>
                </a:xfrm>
                <a:custGeom>
                  <a:avLst/>
                  <a:gdLst>
                    <a:gd name="T0" fmla="*/ 229 w 229"/>
                    <a:gd name="T1" fmla="*/ 58 h 75"/>
                    <a:gd name="T2" fmla="*/ 178 w 229"/>
                    <a:gd name="T3" fmla="*/ 75 h 75"/>
                    <a:gd name="T4" fmla="*/ 60 w 229"/>
                    <a:gd name="T5" fmla="*/ 25 h 75"/>
                    <a:gd name="T6" fmla="*/ 0 w 229"/>
                    <a:gd name="T7" fmla="*/ 42 h 75"/>
                    <a:gd name="T8" fmla="*/ 30 w 229"/>
                    <a:gd name="T9" fmla="*/ 0 h 75"/>
                    <a:gd name="T10" fmla="*/ 178 w 229"/>
                    <a:gd name="T11" fmla="*/ 0 h 75"/>
                    <a:gd name="T12" fmla="*/ 115 w 229"/>
                    <a:gd name="T13" fmla="*/ 12 h 75"/>
                    <a:gd name="T14" fmla="*/ 229 w 229"/>
                    <a:gd name="T15" fmla="*/ 58 h 75"/>
                    <a:gd name="T16" fmla="*/ 0 60000 65536"/>
                    <a:gd name="T17" fmla="*/ 0 60000 65536"/>
                    <a:gd name="T18" fmla="*/ 0 60000 65536"/>
                    <a:gd name="T19" fmla="*/ 0 60000 65536"/>
                    <a:gd name="T20" fmla="*/ 0 60000 65536"/>
                    <a:gd name="T21" fmla="*/ 0 60000 65536"/>
                    <a:gd name="T22" fmla="*/ 0 60000 65536"/>
                    <a:gd name="T23" fmla="*/ 0 60000 65536"/>
                    <a:gd name="T24" fmla="*/ 0 w 229"/>
                    <a:gd name="T25" fmla="*/ 0 h 75"/>
                    <a:gd name="T26" fmla="*/ 229 w 229"/>
                    <a:gd name="T27" fmla="*/ 75 h 7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29" h="75">
                      <a:moveTo>
                        <a:pt x="229" y="58"/>
                      </a:moveTo>
                      <a:lnTo>
                        <a:pt x="178" y="75"/>
                      </a:lnTo>
                      <a:lnTo>
                        <a:pt x="60" y="25"/>
                      </a:lnTo>
                      <a:lnTo>
                        <a:pt x="0" y="42"/>
                      </a:lnTo>
                      <a:lnTo>
                        <a:pt x="30" y="0"/>
                      </a:lnTo>
                      <a:lnTo>
                        <a:pt x="178" y="0"/>
                      </a:lnTo>
                      <a:lnTo>
                        <a:pt x="115" y="12"/>
                      </a:lnTo>
                      <a:lnTo>
                        <a:pt x="229" y="58"/>
                      </a:lnTo>
                      <a:close/>
                    </a:path>
                  </a:pathLst>
                </a:custGeom>
                <a:solidFill>
                  <a:srgbClr val="000000"/>
                </a:solidFill>
                <a:ln w="9525">
                  <a:noFill/>
                  <a:round/>
                  <a:headEnd/>
                  <a:tailEnd/>
                </a:ln>
              </p:spPr>
              <p:txBody>
                <a:bodyPr/>
                <a:lstStyle/>
                <a:p>
                  <a:endParaRPr lang="en-US"/>
                </a:p>
              </p:txBody>
            </p:sp>
            <p:sp>
              <p:nvSpPr>
                <p:cNvPr id="69745" name="Freeform 49"/>
                <p:cNvSpPr>
                  <a:spLocks/>
                </p:cNvSpPr>
                <p:nvPr/>
              </p:nvSpPr>
              <p:spPr bwMode="auto">
                <a:xfrm>
                  <a:off x="4650" y="3324"/>
                  <a:ext cx="229" cy="75"/>
                </a:xfrm>
                <a:custGeom>
                  <a:avLst/>
                  <a:gdLst>
                    <a:gd name="T0" fmla="*/ 229 w 229"/>
                    <a:gd name="T1" fmla="*/ 58 h 75"/>
                    <a:gd name="T2" fmla="*/ 178 w 229"/>
                    <a:gd name="T3" fmla="*/ 75 h 75"/>
                    <a:gd name="T4" fmla="*/ 60 w 229"/>
                    <a:gd name="T5" fmla="*/ 25 h 75"/>
                    <a:gd name="T6" fmla="*/ 0 w 229"/>
                    <a:gd name="T7" fmla="*/ 42 h 75"/>
                    <a:gd name="T8" fmla="*/ 30 w 229"/>
                    <a:gd name="T9" fmla="*/ 0 h 75"/>
                    <a:gd name="T10" fmla="*/ 178 w 229"/>
                    <a:gd name="T11" fmla="*/ 0 h 75"/>
                    <a:gd name="T12" fmla="*/ 115 w 229"/>
                    <a:gd name="T13" fmla="*/ 12 h 75"/>
                    <a:gd name="T14" fmla="*/ 229 w 229"/>
                    <a:gd name="T15" fmla="*/ 58 h 75"/>
                    <a:gd name="T16" fmla="*/ 0 60000 65536"/>
                    <a:gd name="T17" fmla="*/ 0 60000 65536"/>
                    <a:gd name="T18" fmla="*/ 0 60000 65536"/>
                    <a:gd name="T19" fmla="*/ 0 60000 65536"/>
                    <a:gd name="T20" fmla="*/ 0 60000 65536"/>
                    <a:gd name="T21" fmla="*/ 0 60000 65536"/>
                    <a:gd name="T22" fmla="*/ 0 60000 65536"/>
                    <a:gd name="T23" fmla="*/ 0 60000 65536"/>
                    <a:gd name="T24" fmla="*/ 0 w 229"/>
                    <a:gd name="T25" fmla="*/ 0 h 75"/>
                    <a:gd name="T26" fmla="*/ 229 w 229"/>
                    <a:gd name="T27" fmla="*/ 75 h 7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29" h="75">
                      <a:moveTo>
                        <a:pt x="229" y="58"/>
                      </a:moveTo>
                      <a:lnTo>
                        <a:pt x="178" y="75"/>
                      </a:lnTo>
                      <a:lnTo>
                        <a:pt x="60" y="25"/>
                      </a:lnTo>
                      <a:lnTo>
                        <a:pt x="0" y="42"/>
                      </a:lnTo>
                      <a:lnTo>
                        <a:pt x="30" y="0"/>
                      </a:lnTo>
                      <a:lnTo>
                        <a:pt x="178" y="0"/>
                      </a:lnTo>
                      <a:lnTo>
                        <a:pt x="115" y="12"/>
                      </a:lnTo>
                      <a:lnTo>
                        <a:pt x="229" y="58"/>
                      </a:lnTo>
                      <a:close/>
                    </a:path>
                  </a:pathLst>
                </a:custGeom>
                <a:solidFill>
                  <a:srgbClr val="000000"/>
                </a:solidFill>
                <a:ln w="9525">
                  <a:noFill/>
                  <a:round/>
                  <a:headEnd/>
                  <a:tailEnd/>
                </a:ln>
              </p:spPr>
              <p:txBody>
                <a:bodyPr/>
                <a:lstStyle/>
                <a:p>
                  <a:endParaRPr lang="en-US"/>
                </a:p>
              </p:txBody>
            </p:sp>
            <p:sp>
              <p:nvSpPr>
                <p:cNvPr id="69746" name="Freeform 50"/>
                <p:cNvSpPr>
                  <a:spLocks/>
                </p:cNvSpPr>
                <p:nvPr/>
              </p:nvSpPr>
              <p:spPr bwMode="auto">
                <a:xfrm>
                  <a:off x="4663" y="3232"/>
                  <a:ext cx="229" cy="75"/>
                </a:xfrm>
                <a:custGeom>
                  <a:avLst/>
                  <a:gdLst>
                    <a:gd name="T0" fmla="*/ 0 w 229"/>
                    <a:gd name="T1" fmla="*/ 58 h 75"/>
                    <a:gd name="T2" fmla="*/ 51 w 229"/>
                    <a:gd name="T3" fmla="*/ 75 h 75"/>
                    <a:gd name="T4" fmla="*/ 174 w 229"/>
                    <a:gd name="T5" fmla="*/ 25 h 75"/>
                    <a:gd name="T6" fmla="*/ 229 w 229"/>
                    <a:gd name="T7" fmla="*/ 42 h 75"/>
                    <a:gd name="T8" fmla="*/ 199 w 229"/>
                    <a:gd name="T9" fmla="*/ 0 h 75"/>
                    <a:gd name="T10" fmla="*/ 55 w 229"/>
                    <a:gd name="T11" fmla="*/ 0 h 75"/>
                    <a:gd name="T12" fmla="*/ 114 w 229"/>
                    <a:gd name="T13" fmla="*/ 12 h 75"/>
                    <a:gd name="T14" fmla="*/ 0 w 229"/>
                    <a:gd name="T15" fmla="*/ 58 h 75"/>
                    <a:gd name="T16" fmla="*/ 0 60000 65536"/>
                    <a:gd name="T17" fmla="*/ 0 60000 65536"/>
                    <a:gd name="T18" fmla="*/ 0 60000 65536"/>
                    <a:gd name="T19" fmla="*/ 0 60000 65536"/>
                    <a:gd name="T20" fmla="*/ 0 60000 65536"/>
                    <a:gd name="T21" fmla="*/ 0 60000 65536"/>
                    <a:gd name="T22" fmla="*/ 0 60000 65536"/>
                    <a:gd name="T23" fmla="*/ 0 60000 65536"/>
                    <a:gd name="T24" fmla="*/ 0 w 229"/>
                    <a:gd name="T25" fmla="*/ 0 h 75"/>
                    <a:gd name="T26" fmla="*/ 229 w 229"/>
                    <a:gd name="T27" fmla="*/ 75 h 7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29" h="75">
                      <a:moveTo>
                        <a:pt x="0" y="58"/>
                      </a:moveTo>
                      <a:lnTo>
                        <a:pt x="51" y="75"/>
                      </a:lnTo>
                      <a:lnTo>
                        <a:pt x="174" y="25"/>
                      </a:lnTo>
                      <a:lnTo>
                        <a:pt x="229" y="42"/>
                      </a:lnTo>
                      <a:lnTo>
                        <a:pt x="199" y="0"/>
                      </a:lnTo>
                      <a:lnTo>
                        <a:pt x="55" y="0"/>
                      </a:lnTo>
                      <a:lnTo>
                        <a:pt x="114" y="12"/>
                      </a:lnTo>
                      <a:lnTo>
                        <a:pt x="0" y="58"/>
                      </a:lnTo>
                      <a:close/>
                    </a:path>
                  </a:pathLst>
                </a:custGeom>
                <a:solidFill>
                  <a:srgbClr val="FFFFFF"/>
                </a:solidFill>
                <a:ln w="9525">
                  <a:noFill/>
                  <a:round/>
                  <a:headEnd/>
                  <a:tailEnd/>
                </a:ln>
              </p:spPr>
              <p:txBody>
                <a:bodyPr/>
                <a:lstStyle/>
                <a:p>
                  <a:endParaRPr lang="en-US"/>
                </a:p>
              </p:txBody>
            </p:sp>
            <p:sp>
              <p:nvSpPr>
                <p:cNvPr id="69747" name="Freeform 51"/>
                <p:cNvSpPr>
                  <a:spLocks/>
                </p:cNvSpPr>
                <p:nvPr/>
              </p:nvSpPr>
              <p:spPr bwMode="auto">
                <a:xfrm>
                  <a:off x="4663" y="3232"/>
                  <a:ext cx="229" cy="75"/>
                </a:xfrm>
                <a:custGeom>
                  <a:avLst/>
                  <a:gdLst>
                    <a:gd name="T0" fmla="*/ 0 w 229"/>
                    <a:gd name="T1" fmla="*/ 58 h 75"/>
                    <a:gd name="T2" fmla="*/ 51 w 229"/>
                    <a:gd name="T3" fmla="*/ 75 h 75"/>
                    <a:gd name="T4" fmla="*/ 174 w 229"/>
                    <a:gd name="T5" fmla="*/ 25 h 75"/>
                    <a:gd name="T6" fmla="*/ 229 w 229"/>
                    <a:gd name="T7" fmla="*/ 42 h 75"/>
                    <a:gd name="T8" fmla="*/ 199 w 229"/>
                    <a:gd name="T9" fmla="*/ 0 h 75"/>
                    <a:gd name="T10" fmla="*/ 55 w 229"/>
                    <a:gd name="T11" fmla="*/ 0 h 75"/>
                    <a:gd name="T12" fmla="*/ 114 w 229"/>
                    <a:gd name="T13" fmla="*/ 12 h 75"/>
                    <a:gd name="T14" fmla="*/ 0 w 229"/>
                    <a:gd name="T15" fmla="*/ 58 h 75"/>
                    <a:gd name="T16" fmla="*/ 0 60000 65536"/>
                    <a:gd name="T17" fmla="*/ 0 60000 65536"/>
                    <a:gd name="T18" fmla="*/ 0 60000 65536"/>
                    <a:gd name="T19" fmla="*/ 0 60000 65536"/>
                    <a:gd name="T20" fmla="*/ 0 60000 65536"/>
                    <a:gd name="T21" fmla="*/ 0 60000 65536"/>
                    <a:gd name="T22" fmla="*/ 0 60000 65536"/>
                    <a:gd name="T23" fmla="*/ 0 60000 65536"/>
                    <a:gd name="T24" fmla="*/ 0 w 229"/>
                    <a:gd name="T25" fmla="*/ 0 h 75"/>
                    <a:gd name="T26" fmla="*/ 229 w 229"/>
                    <a:gd name="T27" fmla="*/ 75 h 7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29" h="75">
                      <a:moveTo>
                        <a:pt x="0" y="58"/>
                      </a:moveTo>
                      <a:lnTo>
                        <a:pt x="51" y="75"/>
                      </a:lnTo>
                      <a:lnTo>
                        <a:pt x="174" y="25"/>
                      </a:lnTo>
                      <a:lnTo>
                        <a:pt x="229" y="42"/>
                      </a:lnTo>
                      <a:lnTo>
                        <a:pt x="199" y="0"/>
                      </a:lnTo>
                      <a:lnTo>
                        <a:pt x="55" y="0"/>
                      </a:lnTo>
                      <a:lnTo>
                        <a:pt x="114" y="12"/>
                      </a:lnTo>
                      <a:lnTo>
                        <a:pt x="0" y="58"/>
                      </a:lnTo>
                      <a:close/>
                    </a:path>
                  </a:pathLst>
                </a:custGeom>
                <a:solidFill>
                  <a:srgbClr val="FFFFFF"/>
                </a:solidFill>
                <a:ln w="9525">
                  <a:noFill/>
                  <a:round/>
                  <a:headEnd/>
                  <a:tailEnd/>
                </a:ln>
              </p:spPr>
              <p:txBody>
                <a:bodyPr/>
                <a:lstStyle/>
                <a:p>
                  <a:endParaRPr lang="en-US"/>
                </a:p>
              </p:txBody>
            </p:sp>
            <p:sp>
              <p:nvSpPr>
                <p:cNvPr id="69748" name="Freeform 52"/>
                <p:cNvSpPr>
                  <a:spLocks/>
                </p:cNvSpPr>
                <p:nvPr/>
              </p:nvSpPr>
              <p:spPr bwMode="auto">
                <a:xfrm>
                  <a:off x="4413" y="3320"/>
                  <a:ext cx="229" cy="79"/>
                </a:xfrm>
                <a:custGeom>
                  <a:avLst/>
                  <a:gdLst>
                    <a:gd name="T0" fmla="*/ 229 w 229"/>
                    <a:gd name="T1" fmla="*/ 16 h 79"/>
                    <a:gd name="T2" fmla="*/ 178 w 229"/>
                    <a:gd name="T3" fmla="*/ 0 h 79"/>
                    <a:gd name="T4" fmla="*/ 59 w 229"/>
                    <a:gd name="T5" fmla="*/ 50 h 79"/>
                    <a:gd name="T6" fmla="*/ 0 w 229"/>
                    <a:gd name="T7" fmla="*/ 33 h 79"/>
                    <a:gd name="T8" fmla="*/ 30 w 229"/>
                    <a:gd name="T9" fmla="*/ 79 h 79"/>
                    <a:gd name="T10" fmla="*/ 178 w 229"/>
                    <a:gd name="T11" fmla="*/ 79 h 79"/>
                    <a:gd name="T12" fmla="*/ 115 w 229"/>
                    <a:gd name="T13" fmla="*/ 62 h 79"/>
                    <a:gd name="T14" fmla="*/ 229 w 229"/>
                    <a:gd name="T15" fmla="*/ 16 h 79"/>
                    <a:gd name="T16" fmla="*/ 0 60000 65536"/>
                    <a:gd name="T17" fmla="*/ 0 60000 65536"/>
                    <a:gd name="T18" fmla="*/ 0 60000 65536"/>
                    <a:gd name="T19" fmla="*/ 0 60000 65536"/>
                    <a:gd name="T20" fmla="*/ 0 60000 65536"/>
                    <a:gd name="T21" fmla="*/ 0 60000 65536"/>
                    <a:gd name="T22" fmla="*/ 0 60000 65536"/>
                    <a:gd name="T23" fmla="*/ 0 60000 65536"/>
                    <a:gd name="T24" fmla="*/ 0 w 229"/>
                    <a:gd name="T25" fmla="*/ 0 h 79"/>
                    <a:gd name="T26" fmla="*/ 229 w 229"/>
                    <a:gd name="T27" fmla="*/ 79 h 7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29" h="79">
                      <a:moveTo>
                        <a:pt x="229" y="16"/>
                      </a:moveTo>
                      <a:lnTo>
                        <a:pt x="178" y="0"/>
                      </a:lnTo>
                      <a:lnTo>
                        <a:pt x="59" y="50"/>
                      </a:lnTo>
                      <a:lnTo>
                        <a:pt x="0" y="33"/>
                      </a:lnTo>
                      <a:lnTo>
                        <a:pt x="30" y="79"/>
                      </a:lnTo>
                      <a:lnTo>
                        <a:pt x="178" y="79"/>
                      </a:lnTo>
                      <a:lnTo>
                        <a:pt x="115" y="62"/>
                      </a:lnTo>
                      <a:lnTo>
                        <a:pt x="229" y="16"/>
                      </a:lnTo>
                      <a:close/>
                    </a:path>
                  </a:pathLst>
                </a:custGeom>
                <a:solidFill>
                  <a:srgbClr val="FFFFFF"/>
                </a:solidFill>
                <a:ln w="9525">
                  <a:noFill/>
                  <a:round/>
                  <a:headEnd/>
                  <a:tailEnd/>
                </a:ln>
              </p:spPr>
              <p:txBody>
                <a:bodyPr/>
                <a:lstStyle/>
                <a:p>
                  <a:endParaRPr lang="en-US"/>
                </a:p>
              </p:txBody>
            </p:sp>
            <p:sp>
              <p:nvSpPr>
                <p:cNvPr id="69749" name="Freeform 53"/>
                <p:cNvSpPr>
                  <a:spLocks/>
                </p:cNvSpPr>
                <p:nvPr/>
              </p:nvSpPr>
              <p:spPr bwMode="auto">
                <a:xfrm>
                  <a:off x="4413" y="3320"/>
                  <a:ext cx="229" cy="79"/>
                </a:xfrm>
                <a:custGeom>
                  <a:avLst/>
                  <a:gdLst>
                    <a:gd name="T0" fmla="*/ 229 w 229"/>
                    <a:gd name="T1" fmla="*/ 16 h 79"/>
                    <a:gd name="T2" fmla="*/ 178 w 229"/>
                    <a:gd name="T3" fmla="*/ 0 h 79"/>
                    <a:gd name="T4" fmla="*/ 59 w 229"/>
                    <a:gd name="T5" fmla="*/ 50 h 79"/>
                    <a:gd name="T6" fmla="*/ 0 w 229"/>
                    <a:gd name="T7" fmla="*/ 33 h 79"/>
                    <a:gd name="T8" fmla="*/ 30 w 229"/>
                    <a:gd name="T9" fmla="*/ 79 h 79"/>
                    <a:gd name="T10" fmla="*/ 178 w 229"/>
                    <a:gd name="T11" fmla="*/ 79 h 79"/>
                    <a:gd name="T12" fmla="*/ 115 w 229"/>
                    <a:gd name="T13" fmla="*/ 62 h 79"/>
                    <a:gd name="T14" fmla="*/ 229 w 229"/>
                    <a:gd name="T15" fmla="*/ 16 h 79"/>
                    <a:gd name="T16" fmla="*/ 0 60000 65536"/>
                    <a:gd name="T17" fmla="*/ 0 60000 65536"/>
                    <a:gd name="T18" fmla="*/ 0 60000 65536"/>
                    <a:gd name="T19" fmla="*/ 0 60000 65536"/>
                    <a:gd name="T20" fmla="*/ 0 60000 65536"/>
                    <a:gd name="T21" fmla="*/ 0 60000 65536"/>
                    <a:gd name="T22" fmla="*/ 0 60000 65536"/>
                    <a:gd name="T23" fmla="*/ 0 60000 65536"/>
                    <a:gd name="T24" fmla="*/ 0 w 229"/>
                    <a:gd name="T25" fmla="*/ 0 h 79"/>
                    <a:gd name="T26" fmla="*/ 229 w 229"/>
                    <a:gd name="T27" fmla="*/ 79 h 7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29" h="79">
                      <a:moveTo>
                        <a:pt x="229" y="16"/>
                      </a:moveTo>
                      <a:lnTo>
                        <a:pt x="178" y="0"/>
                      </a:lnTo>
                      <a:lnTo>
                        <a:pt x="59" y="50"/>
                      </a:lnTo>
                      <a:lnTo>
                        <a:pt x="0" y="33"/>
                      </a:lnTo>
                      <a:lnTo>
                        <a:pt x="30" y="79"/>
                      </a:lnTo>
                      <a:lnTo>
                        <a:pt x="178" y="79"/>
                      </a:lnTo>
                      <a:lnTo>
                        <a:pt x="115" y="62"/>
                      </a:lnTo>
                      <a:lnTo>
                        <a:pt x="229" y="16"/>
                      </a:lnTo>
                      <a:close/>
                    </a:path>
                  </a:pathLst>
                </a:custGeom>
                <a:solidFill>
                  <a:srgbClr val="FFFFFF"/>
                </a:solidFill>
                <a:ln w="9525">
                  <a:noFill/>
                  <a:round/>
                  <a:headEnd/>
                  <a:tailEnd/>
                </a:ln>
              </p:spPr>
              <p:txBody>
                <a:bodyPr/>
                <a:lstStyle/>
                <a:p>
                  <a:endParaRPr lang="en-US"/>
                </a:p>
              </p:txBody>
            </p:sp>
            <p:sp>
              <p:nvSpPr>
                <p:cNvPr id="69750" name="Freeform 54"/>
                <p:cNvSpPr>
                  <a:spLocks/>
                </p:cNvSpPr>
                <p:nvPr/>
              </p:nvSpPr>
              <p:spPr bwMode="auto">
                <a:xfrm>
                  <a:off x="4426" y="3227"/>
                  <a:ext cx="229" cy="76"/>
                </a:xfrm>
                <a:custGeom>
                  <a:avLst/>
                  <a:gdLst>
                    <a:gd name="T0" fmla="*/ 0 w 229"/>
                    <a:gd name="T1" fmla="*/ 17 h 76"/>
                    <a:gd name="T2" fmla="*/ 51 w 229"/>
                    <a:gd name="T3" fmla="*/ 0 h 76"/>
                    <a:gd name="T4" fmla="*/ 174 w 229"/>
                    <a:gd name="T5" fmla="*/ 47 h 76"/>
                    <a:gd name="T6" fmla="*/ 229 w 229"/>
                    <a:gd name="T7" fmla="*/ 34 h 76"/>
                    <a:gd name="T8" fmla="*/ 199 w 229"/>
                    <a:gd name="T9" fmla="*/ 76 h 76"/>
                    <a:gd name="T10" fmla="*/ 55 w 229"/>
                    <a:gd name="T11" fmla="*/ 76 h 76"/>
                    <a:gd name="T12" fmla="*/ 114 w 229"/>
                    <a:gd name="T13" fmla="*/ 63 h 76"/>
                    <a:gd name="T14" fmla="*/ 0 w 229"/>
                    <a:gd name="T15" fmla="*/ 17 h 76"/>
                    <a:gd name="T16" fmla="*/ 0 60000 65536"/>
                    <a:gd name="T17" fmla="*/ 0 60000 65536"/>
                    <a:gd name="T18" fmla="*/ 0 60000 65536"/>
                    <a:gd name="T19" fmla="*/ 0 60000 65536"/>
                    <a:gd name="T20" fmla="*/ 0 60000 65536"/>
                    <a:gd name="T21" fmla="*/ 0 60000 65536"/>
                    <a:gd name="T22" fmla="*/ 0 60000 65536"/>
                    <a:gd name="T23" fmla="*/ 0 60000 65536"/>
                    <a:gd name="T24" fmla="*/ 0 w 229"/>
                    <a:gd name="T25" fmla="*/ 0 h 76"/>
                    <a:gd name="T26" fmla="*/ 229 w 229"/>
                    <a:gd name="T27" fmla="*/ 76 h 7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29" h="76">
                      <a:moveTo>
                        <a:pt x="0" y="17"/>
                      </a:moveTo>
                      <a:lnTo>
                        <a:pt x="51" y="0"/>
                      </a:lnTo>
                      <a:lnTo>
                        <a:pt x="174" y="47"/>
                      </a:lnTo>
                      <a:lnTo>
                        <a:pt x="229" y="34"/>
                      </a:lnTo>
                      <a:lnTo>
                        <a:pt x="199" y="76"/>
                      </a:lnTo>
                      <a:lnTo>
                        <a:pt x="55" y="76"/>
                      </a:lnTo>
                      <a:lnTo>
                        <a:pt x="114" y="63"/>
                      </a:lnTo>
                      <a:lnTo>
                        <a:pt x="0" y="17"/>
                      </a:lnTo>
                      <a:close/>
                    </a:path>
                  </a:pathLst>
                </a:custGeom>
                <a:solidFill>
                  <a:srgbClr val="FFFFFF"/>
                </a:solidFill>
                <a:ln w="9525">
                  <a:noFill/>
                  <a:round/>
                  <a:headEnd/>
                  <a:tailEnd/>
                </a:ln>
              </p:spPr>
              <p:txBody>
                <a:bodyPr/>
                <a:lstStyle/>
                <a:p>
                  <a:endParaRPr lang="en-US"/>
                </a:p>
              </p:txBody>
            </p:sp>
            <p:sp>
              <p:nvSpPr>
                <p:cNvPr id="69751" name="Freeform 55"/>
                <p:cNvSpPr>
                  <a:spLocks/>
                </p:cNvSpPr>
                <p:nvPr/>
              </p:nvSpPr>
              <p:spPr bwMode="auto">
                <a:xfrm>
                  <a:off x="4426" y="3227"/>
                  <a:ext cx="229" cy="76"/>
                </a:xfrm>
                <a:custGeom>
                  <a:avLst/>
                  <a:gdLst>
                    <a:gd name="T0" fmla="*/ 0 w 229"/>
                    <a:gd name="T1" fmla="*/ 17 h 76"/>
                    <a:gd name="T2" fmla="*/ 51 w 229"/>
                    <a:gd name="T3" fmla="*/ 0 h 76"/>
                    <a:gd name="T4" fmla="*/ 174 w 229"/>
                    <a:gd name="T5" fmla="*/ 47 h 76"/>
                    <a:gd name="T6" fmla="*/ 229 w 229"/>
                    <a:gd name="T7" fmla="*/ 34 h 76"/>
                    <a:gd name="T8" fmla="*/ 199 w 229"/>
                    <a:gd name="T9" fmla="*/ 76 h 76"/>
                    <a:gd name="T10" fmla="*/ 55 w 229"/>
                    <a:gd name="T11" fmla="*/ 76 h 76"/>
                    <a:gd name="T12" fmla="*/ 114 w 229"/>
                    <a:gd name="T13" fmla="*/ 63 h 76"/>
                    <a:gd name="T14" fmla="*/ 0 w 229"/>
                    <a:gd name="T15" fmla="*/ 17 h 76"/>
                    <a:gd name="T16" fmla="*/ 0 60000 65536"/>
                    <a:gd name="T17" fmla="*/ 0 60000 65536"/>
                    <a:gd name="T18" fmla="*/ 0 60000 65536"/>
                    <a:gd name="T19" fmla="*/ 0 60000 65536"/>
                    <a:gd name="T20" fmla="*/ 0 60000 65536"/>
                    <a:gd name="T21" fmla="*/ 0 60000 65536"/>
                    <a:gd name="T22" fmla="*/ 0 60000 65536"/>
                    <a:gd name="T23" fmla="*/ 0 60000 65536"/>
                    <a:gd name="T24" fmla="*/ 0 w 229"/>
                    <a:gd name="T25" fmla="*/ 0 h 76"/>
                    <a:gd name="T26" fmla="*/ 229 w 229"/>
                    <a:gd name="T27" fmla="*/ 76 h 7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29" h="76">
                      <a:moveTo>
                        <a:pt x="0" y="17"/>
                      </a:moveTo>
                      <a:lnTo>
                        <a:pt x="51" y="0"/>
                      </a:lnTo>
                      <a:lnTo>
                        <a:pt x="174" y="47"/>
                      </a:lnTo>
                      <a:lnTo>
                        <a:pt x="229" y="34"/>
                      </a:lnTo>
                      <a:lnTo>
                        <a:pt x="199" y="76"/>
                      </a:lnTo>
                      <a:lnTo>
                        <a:pt x="55" y="76"/>
                      </a:lnTo>
                      <a:lnTo>
                        <a:pt x="114" y="63"/>
                      </a:lnTo>
                      <a:lnTo>
                        <a:pt x="0" y="17"/>
                      </a:lnTo>
                      <a:close/>
                    </a:path>
                  </a:pathLst>
                </a:custGeom>
                <a:solidFill>
                  <a:srgbClr val="FFFFFF"/>
                </a:solidFill>
                <a:ln w="9525">
                  <a:noFill/>
                  <a:round/>
                  <a:headEnd/>
                  <a:tailEnd/>
                </a:ln>
              </p:spPr>
              <p:txBody>
                <a:bodyPr/>
                <a:lstStyle/>
                <a:p>
                  <a:endParaRPr lang="en-US"/>
                </a:p>
              </p:txBody>
            </p:sp>
            <p:sp>
              <p:nvSpPr>
                <p:cNvPr id="69752" name="Freeform 56"/>
                <p:cNvSpPr>
                  <a:spLocks/>
                </p:cNvSpPr>
                <p:nvPr/>
              </p:nvSpPr>
              <p:spPr bwMode="auto">
                <a:xfrm>
                  <a:off x="4655" y="3328"/>
                  <a:ext cx="228" cy="75"/>
                </a:xfrm>
                <a:custGeom>
                  <a:avLst/>
                  <a:gdLst>
                    <a:gd name="T0" fmla="*/ 228 w 228"/>
                    <a:gd name="T1" fmla="*/ 59 h 75"/>
                    <a:gd name="T2" fmla="*/ 178 w 228"/>
                    <a:gd name="T3" fmla="*/ 75 h 75"/>
                    <a:gd name="T4" fmla="*/ 59 w 228"/>
                    <a:gd name="T5" fmla="*/ 25 h 75"/>
                    <a:gd name="T6" fmla="*/ 0 w 228"/>
                    <a:gd name="T7" fmla="*/ 42 h 75"/>
                    <a:gd name="T8" fmla="*/ 29 w 228"/>
                    <a:gd name="T9" fmla="*/ 0 h 75"/>
                    <a:gd name="T10" fmla="*/ 178 w 228"/>
                    <a:gd name="T11" fmla="*/ 0 h 75"/>
                    <a:gd name="T12" fmla="*/ 114 w 228"/>
                    <a:gd name="T13" fmla="*/ 12 h 75"/>
                    <a:gd name="T14" fmla="*/ 228 w 228"/>
                    <a:gd name="T15" fmla="*/ 59 h 75"/>
                    <a:gd name="T16" fmla="*/ 0 60000 65536"/>
                    <a:gd name="T17" fmla="*/ 0 60000 65536"/>
                    <a:gd name="T18" fmla="*/ 0 60000 65536"/>
                    <a:gd name="T19" fmla="*/ 0 60000 65536"/>
                    <a:gd name="T20" fmla="*/ 0 60000 65536"/>
                    <a:gd name="T21" fmla="*/ 0 60000 65536"/>
                    <a:gd name="T22" fmla="*/ 0 60000 65536"/>
                    <a:gd name="T23" fmla="*/ 0 60000 65536"/>
                    <a:gd name="T24" fmla="*/ 0 w 228"/>
                    <a:gd name="T25" fmla="*/ 0 h 75"/>
                    <a:gd name="T26" fmla="*/ 228 w 228"/>
                    <a:gd name="T27" fmla="*/ 75 h 7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28" h="75">
                      <a:moveTo>
                        <a:pt x="228" y="59"/>
                      </a:moveTo>
                      <a:lnTo>
                        <a:pt x="178" y="75"/>
                      </a:lnTo>
                      <a:lnTo>
                        <a:pt x="59" y="25"/>
                      </a:lnTo>
                      <a:lnTo>
                        <a:pt x="0" y="42"/>
                      </a:lnTo>
                      <a:lnTo>
                        <a:pt x="29" y="0"/>
                      </a:lnTo>
                      <a:lnTo>
                        <a:pt x="178" y="0"/>
                      </a:lnTo>
                      <a:lnTo>
                        <a:pt x="114" y="12"/>
                      </a:lnTo>
                      <a:lnTo>
                        <a:pt x="228" y="59"/>
                      </a:lnTo>
                      <a:close/>
                    </a:path>
                  </a:pathLst>
                </a:custGeom>
                <a:solidFill>
                  <a:srgbClr val="FFFFFF"/>
                </a:solidFill>
                <a:ln w="9525">
                  <a:noFill/>
                  <a:round/>
                  <a:headEnd/>
                  <a:tailEnd/>
                </a:ln>
              </p:spPr>
              <p:txBody>
                <a:bodyPr/>
                <a:lstStyle/>
                <a:p>
                  <a:endParaRPr lang="en-US"/>
                </a:p>
              </p:txBody>
            </p:sp>
            <p:sp>
              <p:nvSpPr>
                <p:cNvPr id="69753" name="Freeform 57"/>
                <p:cNvSpPr>
                  <a:spLocks/>
                </p:cNvSpPr>
                <p:nvPr/>
              </p:nvSpPr>
              <p:spPr bwMode="auto">
                <a:xfrm>
                  <a:off x="4655" y="3328"/>
                  <a:ext cx="228" cy="75"/>
                </a:xfrm>
                <a:custGeom>
                  <a:avLst/>
                  <a:gdLst>
                    <a:gd name="T0" fmla="*/ 228 w 228"/>
                    <a:gd name="T1" fmla="*/ 59 h 75"/>
                    <a:gd name="T2" fmla="*/ 178 w 228"/>
                    <a:gd name="T3" fmla="*/ 75 h 75"/>
                    <a:gd name="T4" fmla="*/ 59 w 228"/>
                    <a:gd name="T5" fmla="*/ 25 h 75"/>
                    <a:gd name="T6" fmla="*/ 0 w 228"/>
                    <a:gd name="T7" fmla="*/ 42 h 75"/>
                    <a:gd name="T8" fmla="*/ 29 w 228"/>
                    <a:gd name="T9" fmla="*/ 0 h 75"/>
                    <a:gd name="T10" fmla="*/ 178 w 228"/>
                    <a:gd name="T11" fmla="*/ 0 h 75"/>
                    <a:gd name="T12" fmla="*/ 114 w 228"/>
                    <a:gd name="T13" fmla="*/ 12 h 75"/>
                    <a:gd name="T14" fmla="*/ 228 w 228"/>
                    <a:gd name="T15" fmla="*/ 59 h 75"/>
                    <a:gd name="T16" fmla="*/ 0 60000 65536"/>
                    <a:gd name="T17" fmla="*/ 0 60000 65536"/>
                    <a:gd name="T18" fmla="*/ 0 60000 65536"/>
                    <a:gd name="T19" fmla="*/ 0 60000 65536"/>
                    <a:gd name="T20" fmla="*/ 0 60000 65536"/>
                    <a:gd name="T21" fmla="*/ 0 60000 65536"/>
                    <a:gd name="T22" fmla="*/ 0 60000 65536"/>
                    <a:gd name="T23" fmla="*/ 0 60000 65536"/>
                    <a:gd name="T24" fmla="*/ 0 w 228"/>
                    <a:gd name="T25" fmla="*/ 0 h 75"/>
                    <a:gd name="T26" fmla="*/ 228 w 228"/>
                    <a:gd name="T27" fmla="*/ 75 h 7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28" h="75">
                      <a:moveTo>
                        <a:pt x="228" y="59"/>
                      </a:moveTo>
                      <a:lnTo>
                        <a:pt x="178" y="75"/>
                      </a:lnTo>
                      <a:lnTo>
                        <a:pt x="59" y="25"/>
                      </a:lnTo>
                      <a:lnTo>
                        <a:pt x="0" y="42"/>
                      </a:lnTo>
                      <a:lnTo>
                        <a:pt x="29" y="0"/>
                      </a:lnTo>
                      <a:lnTo>
                        <a:pt x="178" y="0"/>
                      </a:lnTo>
                      <a:lnTo>
                        <a:pt x="114" y="12"/>
                      </a:lnTo>
                      <a:lnTo>
                        <a:pt x="228" y="59"/>
                      </a:lnTo>
                      <a:close/>
                    </a:path>
                  </a:pathLst>
                </a:custGeom>
                <a:solidFill>
                  <a:srgbClr val="FFFFFF"/>
                </a:solidFill>
                <a:ln w="9525">
                  <a:noFill/>
                  <a:round/>
                  <a:headEnd/>
                  <a:tailEnd/>
                </a:ln>
              </p:spPr>
              <p:txBody>
                <a:bodyPr/>
                <a:lstStyle/>
                <a:p>
                  <a:endParaRPr lang="en-US"/>
                </a:p>
              </p:txBody>
            </p:sp>
            <p:sp>
              <p:nvSpPr>
                <p:cNvPr id="69754" name="Line 58"/>
                <p:cNvSpPr>
                  <a:spLocks noChangeShapeType="1"/>
                </p:cNvSpPr>
                <p:nvPr/>
              </p:nvSpPr>
              <p:spPr bwMode="auto">
                <a:xfrm>
                  <a:off x="4303" y="3311"/>
                  <a:ext cx="1" cy="168"/>
                </a:xfrm>
                <a:prstGeom prst="line">
                  <a:avLst/>
                </a:prstGeom>
                <a:noFill/>
                <a:ln w="6350">
                  <a:solidFill>
                    <a:srgbClr val="AAE6FF"/>
                  </a:solidFill>
                  <a:round/>
                  <a:headEnd/>
                  <a:tailEnd/>
                </a:ln>
              </p:spPr>
              <p:txBody>
                <a:bodyPr/>
                <a:lstStyle/>
                <a:p>
                  <a:endParaRPr lang="en-US"/>
                </a:p>
              </p:txBody>
            </p:sp>
            <p:sp>
              <p:nvSpPr>
                <p:cNvPr id="69755" name="Line 59"/>
                <p:cNvSpPr>
                  <a:spLocks noChangeShapeType="1"/>
                </p:cNvSpPr>
                <p:nvPr/>
              </p:nvSpPr>
              <p:spPr bwMode="auto">
                <a:xfrm>
                  <a:off x="4998" y="3311"/>
                  <a:ext cx="1" cy="168"/>
                </a:xfrm>
                <a:prstGeom prst="line">
                  <a:avLst/>
                </a:prstGeom>
                <a:noFill/>
                <a:ln w="6350">
                  <a:solidFill>
                    <a:srgbClr val="AAE6FF"/>
                  </a:solidFill>
                  <a:round/>
                  <a:headEnd/>
                  <a:tailEnd/>
                </a:ln>
              </p:spPr>
              <p:txBody>
                <a:bodyPr/>
                <a:lstStyle/>
                <a:p>
                  <a:endParaRPr lang="en-US"/>
                </a:p>
              </p:txBody>
            </p:sp>
          </p:grpSp>
          <p:sp>
            <p:nvSpPr>
              <p:cNvPr id="69733" name="Text Box 60"/>
              <p:cNvSpPr txBox="1">
                <a:spLocks noChangeArrowheads="1"/>
              </p:cNvSpPr>
              <p:nvPr/>
            </p:nvSpPr>
            <p:spPr bwMode="auto">
              <a:xfrm>
                <a:off x="1058" y="2971"/>
                <a:ext cx="764" cy="297"/>
              </a:xfrm>
              <a:prstGeom prst="rect">
                <a:avLst/>
              </a:prstGeom>
              <a:noFill/>
              <a:ln w="28575">
                <a:noFill/>
                <a:miter lim="800000"/>
                <a:headEnd/>
                <a:tailEnd/>
              </a:ln>
            </p:spPr>
            <p:txBody>
              <a:bodyPr wrap="none" lIns="91432" tIns="45717" rIns="91432" bIns="45717" anchor="ctr">
                <a:spAutoFit/>
              </a:bodyPr>
              <a:lstStyle/>
              <a:p>
                <a:pPr algn="ctr" rtl="0" eaLnBrk="0" hangingPunct="0"/>
                <a:r>
                  <a:rPr lang="en-US" sz="1400" b="1">
                    <a:solidFill>
                      <a:schemeClr val="bg1"/>
                    </a:solidFill>
                  </a:rPr>
                  <a:t>Router R</a:t>
                </a:r>
                <a:endParaRPr lang="en-US" sz="1400">
                  <a:solidFill>
                    <a:schemeClr val="bg1"/>
                  </a:solidFill>
                </a:endParaRPr>
              </a:p>
            </p:txBody>
          </p:sp>
        </p:grpSp>
        <p:sp>
          <p:nvSpPr>
            <p:cNvPr id="90173" name="AutoShape 61"/>
            <p:cNvSpPr>
              <a:spLocks noChangeArrowheads="1"/>
            </p:cNvSpPr>
            <p:nvPr/>
          </p:nvSpPr>
          <p:spPr bwMode="auto">
            <a:xfrm>
              <a:off x="2158" y="716"/>
              <a:ext cx="981" cy="671"/>
            </a:xfrm>
            <a:prstGeom prst="cloudCallout">
              <a:avLst>
                <a:gd name="adj1" fmla="val -167106"/>
                <a:gd name="adj2" fmla="val 62019"/>
              </a:avLst>
            </a:prstGeom>
            <a:solidFill>
              <a:schemeClr val="hlink"/>
            </a:solidFill>
            <a:ln w="9525">
              <a:noFill/>
              <a:round/>
              <a:headEnd/>
              <a:tailEnd/>
            </a:ln>
            <a:effectLst>
              <a:outerShdw dist="35921" dir="2700000" algn="ctr" rotWithShape="0">
                <a:schemeClr val="bg2"/>
              </a:outerShdw>
            </a:effectLst>
          </p:spPr>
          <p:txBody>
            <a:bodyPr wrap="none" anchor="ctr"/>
            <a:lstStyle/>
            <a:p>
              <a:pPr algn="ctr" rtl="0" eaLnBrk="0" hangingPunct="0">
                <a:defRPr/>
              </a:pPr>
              <a:endParaRPr lang="en-US" sz="1400"/>
            </a:p>
          </p:txBody>
        </p:sp>
        <p:sp>
          <p:nvSpPr>
            <p:cNvPr id="69649" name="Text Box 62"/>
            <p:cNvSpPr txBox="1">
              <a:spLocks noChangeArrowheads="1"/>
            </p:cNvSpPr>
            <p:nvPr/>
          </p:nvSpPr>
          <p:spPr bwMode="auto">
            <a:xfrm>
              <a:off x="218" y="3087"/>
              <a:ext cx="1954" cy="707"/>
            </a:xfrm>
            <a:prstGeom prst="rect">
              <a:avLst/>
            </a:prstGeom>
            <a:noFill/>
            <a:ln w="9525">
              <a:noFill/>
              <a:miter lim="800000"/>
              <a:headEnd/>
              <a:tailEnd/>
            </a:ln>
          </p:spPr>
          <p:txBody>
            <a:bodyPr wrap="none">
              <a:spAutoFit/>
            </a:bodyPr>
            <a:lstStyle/>
            <a:p>
              <a:pPr algn="ctr" rtl="0" eaLnBrk="0" hangingPunct="0"/>
              <a:r>
                <a:rPr lang="en-US" sz="1400" b="1"/>
                <a:t>Broadcast Message to all:</a:t>
              </a:r>
            </a:p>
            <a:p>
              <a:pPr algn="ctr" rtl="0" eaLnBrk="0" hangingPunct="0"/>
              <a:r>
                <a:rPr lang="en-US" sz="1400" b="1"/>
                <a:t>If your IP address matches “B”</a:t>
              </a:r>
            </a:p>
            <a:p>
              <a:pPr algn="ctr" rtl="0" eaLnBrk="0" hangingPunct="0"/>
              <a:r>
                <a:rPr lang="en-US" sz="1400" b="1"/>
                <a:t>then please tell me your </a:t>
              </a:r>
            </a:p>
            <a:p>
              <a:pPr algn="ctr" rtl="0" eaLnBrk="0" hangingPunct="0"/>
              <a:r>
                <a:rPr lang="en-US" sz="1400" b="1"/>
                <a:t>Ethernet address</a:t>
              </a:r>
            </a:p>
          </p:txBody>
        </p:sp>
        <p:sp>
          <p:nvSpPr>
            <p:cNvPr id="90175" name="AutoShape 63"/>
            <p:cNvSpPr>
              <a:spLocks noChangeArrowheads="1"/>
            </p:cNvSpPr>
            <p:nvPr/>
          </p:nvSpPr>
          <p:spPr bwMode="auto">
            <a:xfrm>
              <a:off x="2983" y="716"/>
              <a:ext cx="980" cy="774"/>
            </a:xfrm>
            <a:prstGeom prst="cloudCallout">
              <a:avLst>
                <a:gd name="adj1" fmla="val 128069"/>
                <a:gd name="adj2" fmla="val 93611"/>
              </a:avLst>
            </a:prstGeom>
            <a:solidFill>
              <a:schemeClr val="hlink"/>
            </a:solidFill>
            <a:ln w="9525">
              <a:noFill/>
              <a:round/>
              <a:headEnd/>
              <a:tailEnd/>
            </a:ln>
            <a:effectLst>
              <a:outerShdw dist="35921" dir="2700000" algn="ctr" rotWithShape="0">
                <a:schemeClr val="bg2"/>
              </a:outerShdw>
            </a:effectLst>
          </p:spPr>
          <p:txBody>
            <a:bodyPr wrap="none" anchor="ctr"/>
            <a:lstStyle/>
            <a:p>
              <a:pPr algn="ctr" rtl="0" eaLnBrk="0" hangingPunct="0">
                <a:defRPr/>
              </a:pPr>
              <a:endParaRPr lang="en-US" sz="1400"/>
            </a:p>
          </p:txBody>
        </p:sp>
        <p:pic>
          <p:nvPicPr>
            <p:cNvPr id="69651" name="Picture 64" descr="WOLKE_1"/>
            <p:cNvPicPr>
              <a:picLocks noChangeAspect="1" noChangeArrowheads="1"/>
            </p:cNvPicPr>
            <p:nvPr/>
          </p:nvPicPr>
          <p:blipFill>
            <a:blip r:embed="rId3"/>
            <a:srcRect/>
            <a:stretch>
              <a:fillRect/>
            </a:stretch>
          </p:blipFill>
          <p:spPr bwMode="auto">
            <a:xfrm>
              <a:off x="1849" y="527"/>
              <a:ext cx="2217" cy="1221"/>
            </a:xfrm>
            <a:prstGeom prst="rect">
              <a:avLst/>
            </a:prstGeom>
            <a:noFill/>
            <a:ln w="9525">
              <a:noFill/>
              <a:miter lim="800000"/>
              <a:headEnd/>
              <a:tailEnd/>
            </a:ln>
          </p:spPr>
        </p:pic>
        <p:grpSp>
          <p:nvGrpSpPr>
            <p:cNvPr id="10" name="Group 65"/>
            <p:cNvGrpSpPr>
              <a:grpSpLocks/>
            </p:cNvGrpSpPr>
            <p:nvPr/>
          </p:nvGrpSpPr>
          <p:grpSpPr bwMode="auto">
            <a:xfrm>
              <a:off x="4534" y="1648"/>
              <a:ext cx="493" cy="424"/>
              <a:chOff x="4534" y="1648"/>
              <a:chExt cx="493" cy="424"/>
            </a:xfrm>
          </p:grpSpPr>
          <p:grpSp>
            <p:nvGrpSpPr>
              <p:cNvPr id="11" name="Group 66"/>
              <p:cNvGrpSpPr>
                <a:grpSpLocks/>
              </p:cNvGrpSpPr>
              <p:nvPr/>
            </p:nvGrpSpPr>
            <p:grpSpPr bwMode="auto">
              <a:xfrm>
                <a:off x="4541" y="1659"/>
                <a:ext cx="486" cy="413"/>
                <a:chOff x="4541" y="1659"/>
                <a:chExt cx="486" cy="413"/>
              </a:xfrm>
            </p:grpSpPr>
            <p:sp>
              <p:nvSpPr>
                <p:cNvPr id="69722" name="Freeform 67"/>
                <p:cNvSpPr>
                  <a:spLocks/>
                </p:cNvSpPr>
                <p:nvPr/>
              </p:nvSpPr>
              <p:spPr bwMode="auto">
                <a:xfrm>
                  <a:off x="4541" y="1883"/>
                  <a:ext cx="397" cy="45"/>
                </a:xfrm>
                <a:custGeom>
                  <a:avLst/>
                  <a:gdLst>
                    <a:gd name="T0" fmla="*/ 0 w 397"/>
                    <a:gd name="T1" fmla="*/ 45 h 45"/>
                    <a:gd name="T2" fmla="*/ 48 w 397"/>
                    <a:gd name="T3" fmla="*/ 0 h 45"/>
                    <a:gd name="T4" fmla="*/ 353 w 397"/>
                    <a:gd name="T5" fmla="*/ 0 h 45"/>
                    <a:gd name="T6" fmla="*/ 397 w 397"/>
                    <a:gd name="T7" fmla="*/ 45 h 45"/>
                    <a:gd name="T8" fmla="*/ 0 w 397"/>
                    <a:gd name="T9" fmla="*/ 45 h 45"/>
                    <a:gd name="T10" fmla="*/ 0 60000 65536"/>
                    <a:gd name="T11" fmla="*/ 0 60000 65536"/>
                    <a:gd name="T12" fmla="*/ 0 60000 65536"/>
                    <a:gd name="T13" fmla="*/ 0 60000 65536"/>
                    <a:gd name="T14" fmla="*/ 0 60000 65536"/>
                    <a:gd name="T15" fmla="*/ 0 w 397"/>
                    <a:gd name="T16" fmla="*/ 0 h 45"/>
                    <a:gd name="T17" fmla="*/ 397 w 397"/>
                    <a:gd name="T18" fmla="*/ 45 h 45"/>
                  </a:gdLst>
                  <a:ahLst/>
                  <a:cxnLst>
                    <a:cxn ang="T10">
                      <a:pos x="T0" y="T1"/>
                    </a:cxn>
                    <a:cxn ang="T11">
                      <a:pos x="T2" y="T3"/>
                    </a:cxn>
                    <a:cxn ang="T12">
                      <a:pos x="T4" y="T5"/>
                    </a:cxn>
                    <a:cxn ang="T13">
                      <a:pos x="T6" y="T7"/>
                    </a:cxn>
                    <a:cxn ang="T14">
                      <a:pos x="T8" y="T9"/>
                    </a:cxn>
                  </a:cxnLst>
                  <a:rect l="T15" t="T16" r="T17" b="T18"/>
                  <a:pathLst>
                    <a:path w="397" h="45">
                      <a:moveTo>
                        <a:pt x="0" y="45"/>
                      </a:moveTo>
                      <a:lnTo>
                        <a:pt x="48" y="0"/>
                      </a:lnTo>
                      <a:lnTo>
                        <a:pt x="353" y="0"/>
                      </a:lnTo>
                      <a:lnTo>
                        <a:pt x="397" y="45"/>
                      </a:lnTo>
                      <a:lnTo>
                        <a:pt x="0" y="45"/>
                      </a:lnTo>
                      <a:close/>
                    </a:path>
                  </a:pathLst>
                </a:custGeom>
                <a:solidFill>
                  <a:srgbClr val="000000"/>
                </a:solidFill>
                <a:ln w="9525">
                  <a:noFill/>
                  <a:round/>
                  <a:headEnd/>
                  <a:tailEnd/>
                </a:ln>
              </p:spPr>
              <p:txBody>
                <a:bodyPr/>
                <a:lstStyle/>
                <a:p>
                  <a:endParaRPr lang="en-US"/>
                </a:p>
              </p:txBody>
            </p:sp>
            <p:sp>
              <p:nvSpPr>
                <p:cNvPr id="69723" name="Freeform 68"/>
                <p:cNvSpPr>
                  <a:spLocks/>
                </p:cNvSpPr>
                <p:nvPr/>
              </p:nvSpPr>
              <p:spPr bwMode="auto">
                <a:xfrm>
                  <a:off x="4541" y="1883"/>
                  <a:ext cx="397" cy="45"/>
                </a:xfrm>
                <a:custGeom>
                  <a:avLst/>
                  <a:gdLst>
                    <a:gd name="T0" fmla="*/ 0 w 397"/>
                    <a:gd name="T1" fmla="*/ 45 h 45"/>
                    <a:gd name="T2" fmla="*/ 48 w 397"/>
                    <a:gd name="T3" fmla="*/ 0 h 45"/>
                    <a:gd name="T4" fmla="*/ 353 w 397"/>
                    <a:gd name="T5" fmla="*/ 0 h 45"/>
                    <a:gd name="T6" fmla="*/ 397 w 397"/>
                    <a:gd name="T7" fmla="*/ 45 h 45"/>
                    <a:gd name="T8" fmla="*/ 0 w 397"/>
                    <a:gd name="T9" fmla="*/ 45 h 45"/>
                    <a:gd name="T10" fmla="*/ 0 60000 65536"/>
                    <a:gd name="T11" fmla="*/ 0 60000 65536"/>
                    <a:gd name="T12" fmla="*/ 0 60000 65536"/>
                    <a:gd name="T13" fmla="*/ 0 60000 65536"/>
                    <a:gd name="T14" fmla="*/ 0 60000 65536"/>
                    <a:gd name="T15" fmla="*/ 0 w 397"/>
                    <a:gd name="T16" fmla="*/ 0 h 45"/>
                    <a:gd name="T17" fmla="*/ 397 w 397"/>
                    <a:gd name="T18" fmla="*/ 45 h 45"/>
                  </a:gdLst>
                  <a:ahLst/>
                  <a:cxnLst>
                    <a:cxn ang="T10">
                      <a:pos x="T0" y="T1"/>
                    </a:cxn>
                    <a:cxn ang="T11">
                      <a:pos x="T2" y="T3"/>
                    </a:cxn>
                    <a:cxn ang="T12">
                      <a:pos x="T4" y="T5"/>
                    </a:cxn>
                    <a:cxn ang="T13">
                      <a:pos x="T6" y="T7"/>
                    </a:cxn>
                    <a:cxn ang="T14">
                      <a:pos x="T8" y="T9"/>
                    </a:cxn>
                  </a:cxnLst>
                  <a:rect l="T15" t="T16" r="T17" b="T18"/>
                  <a:pathLst>
                    <a:path w="397" h="45">
                      <a:moveTo>
                        <a:pt x="0" y="45"/>
                      </a:moveTo>
                      <a:lnTo>
                        <a:pt x="48" y="0"/>
                      </a:lnTo>
                      <a:lnTo>
                        <a:pt x="353" y="0"/>
                      </a:lnTo>
                      <a:lnTo>
                        <a:pt x="397" y="45"/>
                      </a:lnTo>
                      <a:lnTo>
                        <a:pt x="0" y="45"/>
                      </a:lnTo>
                      <a:close/>
                    </a:path>
                  </a:pathLst>
                </a:custGeom>
                <a:solidFill>
                  <a:srgbClr val="000000"/>
                </a:solidFill>
                <a:ln w="9525">
                  <a:noFill/>
                  <a:round/>
                  <a:headEnd/>
                  <a:tailEnd/>
                </a:ln>
              </p:spPr>
              <p:txBody>
                <a:bodyPr/>
                <a:lstStyle/>
                <a:p>
                  <a:endParaRPr lang="en-US"/>
                </a:p>
              </p:txBody>
            </p:sp>
            <p:sp>
              <p:nvSpPr>
                <p:cNvPr id="69724" name="Rectangle 69"/>
                <p:cNvSpPr>
                  <a:spLocks noChangeArrowheads="1"/>
                </p:cNvSpPr>
                <p:nvPr/>
              </p:nvSpPr>
              <p:spPr bwMode="auto">
                <a:xfrm>
                  <a:off x="4541" y="1928"/>
                  <a:ext cx="401" cy="87"/>
                </a:xfrm>
                <a:prstGeom prst="rect">
                  <a:avLst/>
                </a:prstGeom>
                <a:solidFill>
                  <a:srgbClr val="000000"/>
                </a:solidFill>
                <a:ln w="9525">
                  <a:noFill/>
                  <a:miter lim="800000"/>
                  <a:headEnd/>
                  <a:tailEnd/>
                </a:ln>
              </p:spPr>
              <p:txBody>
                <a:bodyPr/>
                <a:lstStyle/>
                <a:p>
                  <a:endParaRPr lang="en-US"/>
                </a:p>
              </p:txBody>
            </p:sp>
            <p:sp>
              <p:nvSpPr>
                <p:cNvPr id="69725" name="Arc 70"/>
                <p:cNvSpPr>
                  <a:spLocks/>
                </p:cNvSpPr>
                <p:nvPr/>
              </p:nvSpPr>
              <p:spPr bwMode="auto">
                <a:xfrm>
                  <a:off x="4913" y="1954"/>
                  <a:ext cx="93" cy="64"/>
                </a:xfrm>
                <a:custGeom>
                  <a:avLst/>
                  <a:gdLst>
                    <a:gd name="T0" fmla="*/ 0 w 25977"/>
                    <a:gd name="T1" fmla="*/ 1 h 26721"/>
                    <a:gd name="T2" fmla="*/ 91 w 25977"/>
                    <a:gd name="T3" fmla="*/ 64 h 26721"/>
                    <a:gd name="T4" fmla="*/ 16 w 25977"/>
                    <a:gd name="T5" fmla="*/ 52 h 26721"/>
                    <a:gd name="T6" fmla="*/ 0 60000 65536"/>
                    <a:gd name="T7" fmla="*/ 0 60000 65536"/>
                    <a:gd name="T8" fmla="*/ 0 60000 65536"/>
                    <a:gd name="T9" fmla="*/ 0 w 25977"/>
                    <a:gd name="T10" fmla="*/ 0 h 26721"/>
                    <a:gd name="T11" fmla="*/ 25977 w 25977"/>
                    <a:gd name="T12" fmla="*/ 26721 h 26721"/>
                  </a:gdLst>
                  <a:ahLst/>
                  <a:cxnLst>
                    <a:cxn ang="T6">
                      <a:pos x="T0" y="T1"/>
                    </a:cxn>
                    <a:cxn ang="T7">
                      <a:pos x="T2" y="T3"/>
                    </a:cxn>
                    <a:cxn ang="T8">
                      <a:pos x="T4" y="T5"/>
                    </a:cxn>
                  </a:cxnLst>
                  <a:rect l="T9" t="T10" r="T11" b="T12"/>
                  <a:pathLst>
                    <a:path w="25977" h="26721" fill="none" extrusionOk="0">
                      <a:moveTo>
                        <a:pt x="0" y="448"/>
                      </a:moveTo>
                      <a:cubicBezTo>
                        <a:pt x="1439" y="150"/>
                        <a:pt x="2906" y="-1"/>
                        <a:pt x="4377" y="0"/>
                      </a:cubicBezTo>
                      <a:cubicBezTo>
                        <a:pt x="16306" y="0"/>
                        <a:pt x="25977" y="9670"/>
                        <a:pt x="25977" y="21600"/>
                      </a:cubicBezTo>
                      <a:cubicBezTo>
                        <a:pt x="25977" y="23325"/>
                        <a:pt x="25770" y="25044"/>
                        <a:pt x="25361" y="26721"/>
                      </a:cubicBezTo>
                    </a:path>
                    <a:path w="25977" h="26721" stroke="0" extrusionOk="0">
                      <a:moveTo>
                        <a:pt x="0" y="448"/>
                      </a:moveTo>
                      <a:cubicBezTo>
                        <a:pt x="1439" y="150"/>
                        <a:pt x="2906" y="-1"/>
                        <a:pt x="4377" y="0"/>
                      </a:cubicBezTo>
                      <a:cubicBezTo>
                        <a:pt x="16306" y="0"/>
                        <a:pt x="25977" y="9670"/>
                        <a:pt x="25977" y="21600"/>
                      </a:cubicBezTo>
                      <a:cubicBezTo>
                        <a:pt x="25977" y="23325"/>
                        <a:pt x="25770" y="25044"/>
                        <a:pt x="25361" y="26721"/>
                      </a:cubicBezTo>
                      <a:lnTo>
                        <a:pt x="4377" y="21600"/>
                      </a:lnTo>
                      <a:close/>
                    </a:path>
                  </a:pathLst>
                </a:custGeom>
                <a:solidFill>
                  <a:srgbClr val="000000"/>
                </a:solidFill>
                <a:ln w="11113">
                  <a:solidFill>
                    <a:srgbClr val="000000"/>
                  </a:solidFill>
                  <a:round/>
                  <a:headEnd/>
                  <a:tailEnd/>
                </a:ln>
              </p:spPr>
              <p:txBody>
                <a:bodyPr/>
                <a:lstStyle/>
                <a:p>
                  <a:endParaRPr lang="en-US"/>
                </a:p>
              </p:txBody>
            </p:sp>
            <p:sp>
              <p:nvSpPr>
                <p:cNvPr id="69726" name="AutoShape 71"/>
                <p:cNvSpPr>
                  <a:spLocks noChangeArrowheads="1"/>
                </p:cNvSpPr>
                <p:nvPr/>
              </p:nvSpPr>
              <p:spPr bwMode="auto">
                <a:xfrm>
                  <a:off x="4975" y="1989"/>
                  <a:ext cx="52" cy="83"/>
                </a:xfrm>
                <a:prstGeom prst="roundRect">
                  <a:avLst>
                    <a:gd name="adj" fmla="val 17856"/>
                  </a:avLst>
                </a:prstGeom>
                <a:solidFill>
                  <a:srgbClr val="000000"/>
                </a:solidFill>
                <a:ln w="9525">
                  <a:noFill/>
                  <a:round/>
                  <a:headEnd/>
                  <a:tailEnd/>
                </a:ln>
              </p:spPr>
              <p:txBody>
                <a:bodyPr/>
                <a:lstStyle/>
                <a:p>
                  <a:endParaRPr lang="en-US"/>
                </a:p>
              </p:txBody>
            </p:sp>
            <p:grpSp>
              <p:nvGrpSpPr>
                <p:cNvPr id="12" name="Group 72"/>
                <p:cNvGrpSpPr>
                  <a:grpSpLocks/>
                </p:cNvGrpSpPr>
                <p:nvPr/>
              </p:nvGrpSpPr>
              <p:grpSpPr bwMode="auto">
                <a:xfrm>
                  <a:off x="4593" y="1659"/>
                  <a:ext cx="297" cy="243"/>
                  <a:chOff x="4593" y="1659"/>
                  <a:chExt cx="297" cy="243"/>
                </a:xfrm>
              </p:grpSpPr>
              <p:sp>
                <p:nvSpPr>
                  <p:cNvPr id="69728" name="Freeform 73"/>
                  <p:cNvSpPr>
                    <a:spLocks/>
                  </p:cNvSpPr>
                  <p:nvPr/>
                </p:nvSpPr>
                <p:spPr bwMode="auto">
                  <a:xfrm>
                    <a:off x="4608" y="1659"/>
                    <a:ext cx="267" cy="30"/>
                  </a:xfrm>
                  <a:custGeom>
                    <a:avLst/>
                    <a:gdLst>
                      <a:gd name="T0" fmla="*/ 0 w 267"/>
                      <a:gd name="T1" fmla="*/ 30 h 30"/>
                      <a:gd name="T2" fmla="*/ 30 w 267"/>
                      <a:gd name="T3" fmla="*/ 0 h 30"/>
                      <a:gd name="T4" fmla="*/ 237 w 267"/>
                      <a:gd name="T5" fmla="*/ 0 h 30"/>
                      <a:gd name="T6" fmla="*/ 267 w 267"/>
                      <a:gd name="T7" fmla="*/ 30 h 30"/>
                      <a:gd name="T8" fmla="*/ 0 w 267"/>
                      <a:gd name="T9" fmla="*/ 30 h 30"/>
                      <a:gd name="T10" fmla="*/ 0 60000 65536"/>
                      <a:gd name="T11" fmla="*/ 0 60000 65536"/>
                      <a:gd name="T12" fmla="*/ 0 60000 65536"/>
                      <a:gd name="T13" fmla="*/ 0 60000 65536"/>
                      <a:gd name="T14" fmla="*/ 0 60000 65536"/>
                      <a:gd name="T15" fmla="*/ 0 w 267"/>
                      <a:gd name="T16" fmla="*/ 0 h 30"/>
                      <a:gd name="T17" fmla="*/ 267 w 267"/>
                      <a:gd name="T18" fmla="*/ 30 h 30"/>
                    </a:gdLst>
                    <a:ahLst/>
                    <a:cxnLst>
                      <a:cxn ang="T10">
                        <a:pos x="T0" y="T1"/>
                      </a:cxn>
                      <a:cxn ang="T11">
                        <a:pos x="T2" y="T3"/>
                      </a:cxn>
                      <a:cxn ang="T12">
                        <a:pos x="T4" y="T5"/>
                      </a:cxn>
                      <a:cxn ang="T13">
                        <a:pos x="T6" y="T7"/>
                      </a:cxn>
                      <a:cxn ang="T14">
                        <a:pos x="T8" y="T9"/>
                      </a:cxn>
                    </a:cxnLst>
                    <a:rect l="T15" t="T16" r="T17" b="T18"/>
                    <a:pathLst>
                      <a:path w="267" h="30">
                        <a:moveTo>
                          <a:pt x="0" y="30"/>
                        </a:moveTo>
                        <a:lnTo>
                          <a:pt x="30" y="0"/>
                        </a:lnTo>
                        <a:lnTo>
                          <a:pt x="237" y="0"/>
                        </a:lnTo>
                        <a:lnTo>
                          <a:pt x="267" y="30"/>
                        </a:lnTo>
                        <a:lnTo>
                          <a:pt x="0" y="30"/>
                        </a:lnTo>
                        <a:close/>
                      </a:path>
                    </a:pathLst>
                  </a:custGeom>
                  <a:solidFill>
                    <a:srgbClr val="000000"/>
                  </a:solidFill>
                  <a:ln w="9525">
                    <a:noFill/>
                    <a:round/>
                    <a:headEnd/>
                    <a:tailEnd/>
                  </a:ln>
                </p:spPr>
                <p:txBody>
                  <a:bodyPr/>
                  <a:lstStyle/>
                  <a:p>
                    <a:endParaRPr lang="en-US"/>
                  </a:p>
                </p:txBody>
              </p:sp>
              <p:sp>
                <p:nvSpPr>
                  <p:cNvPr id="69729" name="Freeform 74"/>
                  <p:cNvSpPr>
                    <a:spLocks/>
                  </p:cNvSpPr>
                  <p:nvPr/>
                </p:nvSpPr>
                <p:spPr bwMode="auto">
                  <a:xfrm>
                    <a:off x="4608" y="1659"/>
                    <a:ext cx="267" cy="30"/>
                  </a:xfrm>
                  <a:custGeom>
                    <a:avLst/>
                    <a:gdLst>
                      <a:gd name="T0" fmla="*/ 0 w 267"/>
                      <a:gd name="T1" fmla="*/ 30 h 30"/>
                      <a:gd name="T2" fmla="*/ 30 w 267"/>
                      <a:gd name="T3" fmla="*/ 0 h 30"/>
                      <a:gd name="T4" fmla="*/ 237 w 267"/>
                      <a:gd name="T5" fmla="*/ 0 h 30"/>
                      <a:gd name="T6" fmla="*/ 267 w 267"/>
                      <a:gd name="T7" fmla="*/ 30 h 30"/>
                      <a:gd name="T8" fmla="*/ 0 w 267"/>
                      <a:gd name="T9" fmla="*/ 30 h 30"/>
                      <a:gd name="T10" fmla="*/ 0 60000 65536"/>
                      <a:gd name="T11" fmla="*/ 0 60000 65536"/>
                      <a:gd name="T12" fmla="*/ 0 60000 65536"/>
                      <a:gd name="T13" fmla="*/ 0 60000 65536"/>
                      <a:gd name="T14" fmla="*/ 0 60000 65536"/>
                      <a:gd name="T15" fmla="*/ 0 w 267"/>
                      <a:gd name="T16" fmla="*/ 0 h 30"/>
                      <a:gd name="T17" fmla="*/ 267 w 267"/>
                      <a:gd name="T18" fmla="*/ 30 h 30"/>
                    </a:gdLst>
                    <a:ahLst/>
                    <a:cxnLst>
                      <a:cxn ang="T10">
                        <a:pos x="T0" y="T1"/>
                      </a:cxn>
                      <a:cxn ang="T11">
                        <a:pos x="T2" y="T3"/>
                      </a:cxn>
                      <a:cxn ang="T12">
                        <a:pos x="T4" y="T5"/>
                      </a:cxn>
                      <a:cxn ang="T13">
                        <a:pos x="T6" y="T7"/>
                      </a:cxn>
                      <a:cxn ang="T14">
                        <a:pos x="T8" y="T9"/>
                      </a:cxn>
                    </a:cxnLst>
                    <a:rect l="T15" t="T16" r="T17" b="T18"/>
                    <a:pathLst>
                      <a:path w="267" h="30">
                        <a:moveTo>
                          <a:pt x="0" y="30"/>
                        </a:moveTo>
                        <a:lnTo>
                          <a:pt x="30" y="0"/>
                        </a:lnTo>
                        <a:lnTo>
                          <a:pt x="237" y="0"/>
                        </a:lnTo>
                        <a:lnTo>
                          <a:pt x="267" y="30"/>
                        </a:lnTo>
                        <a:lnTo>
                          <a:pt x="0" y="30"/>
                        </a:lnTo>
                        <a:close/>
                      </a:path>
                    </a:pathLst>
                  </a:custGeom>
                  <a:solidFill>
                    <a:srgbClr val="000000"/>
                  </a:solidFill>
                  <a:ln w="9525">
                    <a:noFill/>
                    <a:round/>
                    <a:headEnd/>
                    <a:tailEnd/>
                  </a:ln>
                </p:spPr>
                <p:txBody>
                  <a:bodyPr/>
                  <a:lstStyle/>
                  <a:p>
                    <a:endParaRPr lang="en-US"/>
                  </a:p>
                </p:txBody>
              </p:sp>
              <p:sp>
                <p:nvSpPr>
                  <p:cNvPr id="69730" name="AutoShape 75"/>
                  <p:cNvSpPr>
                    <a:spLocks noChangeArrowheads="1"/>
                  </p:cNvSpPr>
                  <p:nvPr/>
                </p:nvSpPr>
                <p:spPr bwMode="auto">
                  <a:xfrm>
                    <a:off x="4593" y="1686"/>
                    <a:ext cx="297" cy="216"/>
                  </a:xfrm>
                  <a:prstGeom prst="roundRect">
                    <a:avLst>
                      <a:gd name="adj" fmla="val 16667"/>
                    </a:avLst>
                  </a:prstGeom>
                  <a:solidFill>
                    <a:srgbClr val="000000"/>
                  </a:solidFill>
                  <a:ln w="9525">
                    <a:noFill/>
                    <a:round/>
                    <a:headEnd/>
                    <a:tailEnd/>
                  </a:ln>
                </p:spPr>
                <p:txBody>
                  <a:bodyPr/>
                  <a:lstStyle/>
                  <a:p>
                    <a:endParaRPr lang="en-US"/>
                  </a:p>
                </p:txBody>
              </p:sp>
              <p:sp>
                <p:nvSpPr>
                  <p:cNvPr id="69731" name="AutoShape 76"/>
                  <p:cNvSpPr>
                    <a:spLocks noChangeArrowheads="1"/>
                  </p:cNvSpPr>
                  <p:nvPr/>
                </p:nvSpPr>
                <p:spPr bwMode="auto">
                  <a:xfrm>
                    <a:off x="4619" y="1712"/>
                    <a:ext cx="241" cy="159"/>
                  </a:xfrm>
                  <a:prstGeom prst="roundRect">
                    <a:avLst>
                      <a:gd name="adj" fmla="val 16667"/>
                    </a:avLst>
                  </a:prstGeom>
                  <a:solidFill>
                    <a:srgbClr val="000000"/>
                  </a:solidFill>
                  <a:ln w="9525">
                    <a:noFill/>
                    <a:round/>
                    <a:headEnd/>
                    <a:tailEnd/>
                  </a:ln>
                </p:spPr>
                <p:txBody>
                  <a:bodyPr/>
                  <a:lstStyle/>
                  <a:p>
                    <a:endParaRPr lang="en-US"/>
                  </a:p>
                </p:txBody>
              </p:sp>
            </p:grpSp>
          </p:grpSp>
          <p:grpSp>
            <p:nvGrpSpPr>
              <p:cNvPr id="13" name="Group 77"/>
              <p:cNvGrpSpPr>
                <a:grpSpLocks/>
              </p:cNvGrpSpPr>
              <p:nvPr/>
            </p:nvGrpSpPr>
            <p:grpSpPr bwMode="auto">
              <a:xfrm>
                <a:off x="4534" y="1648"/>
                <a:ext cx="486" cy="413"/>
                <a:chOff x="4534" y="1648"/>
                <a:chExt cx="486" cy="413"/>
              </a:xfrm>
            </p:grpSpPr>
            <p:sp>
              <p:nvSpPr>
                <p:cNvPr id="69712" name="Freeform 78"/>
                <p:cNvSpPr>
                  <a:spLocks/>
                </p:cNvSpPr>
                <p:nvPr/>
              </p:nvSpPr>
              <p:spPr bwMode="auto">
                <a:xfrm>
                  <a:off x="4534" y="1871"/>
                  <a:ext cx="397" cy="46"/>
                </a:xfrm>
                <a:custGeom>
                  <a:avLst/>
                  <a:gdLst>
                    <a:gd name="T0" fmla="*/ 0 w 397"/>
                    <a:gd name="T1" fmla="*/ 46 h 46"/>
                    <a:gd name="T2" fmla="*/ 48 w 397"/>
                    <a:gd name="T3" fmla="*/ 0 h 46"/>
                    <a:gd name="T4" fmla="*/ 352 w 397"/>
                    <a:gd name="T5" fmla="*/ 0 h 46"/>
                    <a:gd name="T6" fmla="*/ 397 w 397"/>
                    <a:gd name="T7" fmla="*/ 46 h 46"/>
                    <a:gd name="T8" fmla="*/ 0 w 397"/>
                    <a:gd name="T9" fmla="*/ 46 h 46"/>
                    <a:gd name="T10" fmla="*/ 0 60000 65536"/>
                    <a:gd name="T11" fmla="*/ 0 60000 65536"/>
                    <a:gd name="T12" fmla="*/ 0 60000 65536"/>
                    <a:gd name="T13" fmla="*/ 0 60000 65536"/>
                    <a:gd name="T14" fmla="*/ 0 60000 65536"/>
                    <a:gd name="T15" fmla="*/ 0 w 397"/>
                    <a:gd name="T16" fmla="*/ 0 h 46"/>
                    <a:gd name="T17" fmla="*/ 397 w 397"/>
                    <a:gd name="T18" fmla="*/ 46 h 46"/>
                  </a:gdLst>
                  <a:ahLst/>
                  <a:cxnLst>
                    <a:cxn ang="T10">
                      <a:pos x="T0" y="T1"/>
                    </a:cxn>
                    <a:cxn ang="T11">
                      <a:pos x="T2" y="T3"/>
                    </a:cxn>
                    <a:cxn ang="T12">
                      <a:pos x="T4" y="T5"/>
                    </a:cxn>
                    <a:cxn ang="T13">
                      <a:pos x="T6" y="T7"/>
                    </a:cxn>
                    <a:cxn ang="T14">
                      <a:pos x="T8" y="T9"/>
                    </a:cxn>
                  </a:cxnLst>
                  <a:rect l="T15" t="T16" r="T17" b="T18"/>
                  <a:pathLst>
                    <a:path w="397" h="46">
                      <a:moveTo>
                        <a:pt x="0" y="46"/>
                      </a:moveTo>
                      <a:lnTo>
                        <a:pt x="48" y="0"/>
                      </a:lnTo>
                      <a:lnTo>
                        <a:pt x="352" y="0"/>
                      </a:lnTo>
                      <a:lnTo>
                        <a:pt x="397" y="46"/>
                      </a:lnTo>
                      <a:lnTo>
                        <a:pt x="0" y="46"/>
                      </a:lnTo>
                      <a:close/>
                    </a:path>
                  </a:pathLst>
                </a:custGeom>
                <a:solidFill>
                  <a:srgbClr val="C9C9B6"/>
                </a:solidFill>
                <a:ln w="9525">
                  <a:noFill/>
                  <a:round/>
                  <a:headEnd/>
                  <a:tailEnd/>
                </a:ln>
              </p:spPr>
              <p:txBody>
                <a:bodyPr/>
                <a:lstStyle/>
                <a:p>
                  <a:endParaRPr lang="en-US"/>
                </a:p>
              </p:txBody>
            </p:sp>
            <p:sp>
              <p:nvSpPr>
                <p:cNvPr id="69713" name="Freeform 79"/>
                <p:cNvSpPr>
                  <a:spLocks/>
                </p:cNvSpPr>
                <p:nvPr/>
              </p:nvSpPr>
              <p:spPr bwMode="auto">
                <a:xfrm>
                  <a:off x="4534" y="1871"/>
                  <a:ext cx="397" cy="46"/>
                </a:xfrm>
                <a:custGeom>
                  <a:avLst/>
                  <a:gdLst>
                    <a:gd name="T0" fmla="*/ 0 w 397"/>
                    <a:gd name="T1" fmla="*/ 46 h 46"/>
                    <a:gd name="T2" fmla="*/ 48 w 397"/>
                    <a:gd name="T3" fmla="*/ 0 h 46"/>
                    <a:gd name="T4" fmla="*/ 352 w 397"/>
                    <a:gd name="T5" fmla="*/ 0 h 46"/>
                    <a:gd name="T6" fmla="*/ 397 w 397"/>
                    <a:gd name="T7" fmla="*/ 46 h 46"/>
                    <a:gd name="T8" fmla="*/ 0 w 397"/>
                    <a:gd name="T9" fmla="*/ 46 h 46"/>
                    <a:gd name="T10" fmla="*/ 0 60000 65536"/>
                    <a:gd name="T11" fmla="*/ 0 60000 65536"/>
                    <a:gd name="T12" fmla="*/ 0 60000 65536"/>
                    <a:gd name="T13" fmla="*/ 0 60000 65536"/>
                    <a:gd name="T14" fmla="*/ 0 60000 65536"/>
                    <a:gd name="T15" fmla="*/ 0 w 397"/>
                    <a:gd name="T16" fmla="*/ 0 h 46"/>
                    <a:gd name="T17" fmla="*/ 397 w 397"/>
                    <a:gd name="T18" fmla="*/ 46 h 46"/>
                  </a:gdLst>
                  <a:ahLst/>
                  <a:cxnLst>
                    <a:cxn ang="T10">
                      <a:pos x="T0" y="T1"/>
                    </a:cxn>
                    <a:cxn ang="T11">
                      <a:pos x="T2" y="T3"/>
                    </a:cxn>
                    <a:cxn ang="T12">
                      <a:pos x="T4" y="T5"/>
                    </a:cxn>
                    <a:cxn ang="T13">
                      <a:pos x="T6" y="T7"/>
                    </a:cxn>
                    <a:cxn ang="T14">
                      <a:pos x="T8" y="T9"/>
                    </a:cxn>
                  </a:cxnLst>
                  <a:rect l="T15" t="T16" r="T17" b="T18"/>
                  <a:pathLst>
                    <a:path w="397" h="46">
                      <a:moveTo>
                        <a:pt x="0" y="46"/>
                      </a:moveTo>
                      <a:lnTo>
                        <a:pt x="48" y="0"/>
                      </a:lnTo>
                      <a:lnTo>
                        <a:pt x="352" y="0"/>
                      </a:lnTo>
                      <a:lnTo>
                        <a:pt x="397" y="46"/>
                      </a:lnTo>
                      <a:lnTo>
                        <a:pt x="0" y="46"/>
                      </a:lnTo>
                      <a:close/>
                    </a:path>
                  </a:pathLst>
                </a:custGeom>
                <a:solidFill>
                  <a:srgbClr val="C9C9B6"/>
                </a:solidFill>
                <a:ln w="9525">
                  <a:noFill/>
                  <a:round/>
                  <a:headEnd/>
                  <a:tailEnd/>
                </a:ln>
              </p:spPr>
              <p:txBody>
                <a:bodyPr/>
                <a:lstStyle/>
                <a:p>
                  <a:endParaRPr lang="en-US"/>
                </a:p>
              </p:txBody>
            </p:sp>
            <p:sp>
              <p:nvSpPr>
                <p:cNvPr id="69714" name="Rectangle 80"/>
                <p:cNvSpPr>
                  <a:spLocks noChangeArrowheads="1"/>
                </p:cNvSpPr>
                <p:nvPr/>
              </p:nvSpPr>
              <p:spPr bwMode="auto">
                <a:xfrm>
                  <a:off x="4534" y="1917"/>
                  <a:ext cx="401" cy="87"/>
                </a:xfrm>
                <a:prstGeom prst="rect">
                  <a:avLst/>
                </a:prstGeom>
                <a:solidFill>
                  <a:srgbClr val="B7B79D"/>
                </a:solidFill>
                <a:ln w="9525">
                  <a:noFill/>
                  <a:miter lim="800000"/>
                  <a:headEnd/>
                  <a:tailEnd/>
                </a:ln>
              </p:spPr>
              <p:txBody>
                <a:bodyPr/>
                <a:lstStyle/>
                <a:p>
                  <a:endParaRPr lang="en-US"/>
                </a:p>
              </p:txBody>
            </p:sp>
            <p:sp>
              <p:nvSpPr>
                <p:cNvPr id="69715" name="Arc 81"/>
                <p:cNvSpPr>
                  <a:spLocks/>
                </p:cNvSpPr>
                <p:nvPr/>
              </p:nvSpPr>
              <p:spPr bwMode="auto">
                <a:xfrm>
                  <a:off x="4906" y="1943"/>
                  <a:ext cx="92" cy="64"/>
                </a:xfrm>
                <a:custGeom>
                  <a:avLst/>
                  <a:gdLst>
                    <a:gd name="T0" fmla="*/ 0 w 26002"/>
                    <a:gd name="T1" fmla="*/ 1 h 26654"/>
                    <a:gd name="T2" fmla="*/ 90 w 26002"/>
                    <a:gd name="T3" fmla="*/ 64 h 26654"/>
                    <a:gd name="T4" fmla="*/ 16 w 26002"/>
                    <a:gd name="T5" fmla="*/ 52 h 26654"/>
                    <a:gd name="T6" fmla="*/ 0 60000 65536"/>
                    <a:gd name="T7" fmla="*/ 0 60000 65536"/>
                    <a:gd name="T8" fmla="*/ 0 60000 65536"/>
                    <a:gd name="T9" fmla="*/ 0 w 26002"/>
                    <a:gd name="T10" fmla="*/ 0 h 26654"/>
                    <a:gd name="T11" fmla="*/ 26002 w 26002"/>
                    <a:gd name="T12" fmla="*/ 26654 h 26654"/>
                  </a:gdLst>
                  <a:ahLst/>
                  <a:cxnLst>
                    <a:cxn ang="T6">
                      <a:pos x="T0" y="T1"/>
                    </a:cxn>
                    <a:cxn ang="T7">
                      <a:pos x="T2" y="T3"/>
                    </a:cxn>
                    <a:cxn ang="T8">
                      <a:pos x="T4" y="T5"/>
                    </a:cxn>
                  </a:cxnLst>
                  <a:rect l="T9" t="T10" r="T11" b="T12"/>
                  <a:pathLst>
                    <a:path w="26002" h="26654" fill="none" extrusionOk="0">
                      <a:moveTo>
                        <a:pt x="0" y="453"/>
                      </a:moveTo>
                      <a:cubicBezTo>
                        <a:pt x="1447" y="151"/>
                        <a:pt x="2923" y="-1"/>
                        <a:pt x="4402" y="0"/>
                      </a:cubicBezTo>
                      <a:cubicBezTo>
                        <a:pt x="16331" y="0"/>
                        <a:pt x="26002" y="9670"/>
                        <a:pt x="26002" y="21600"/>
                      </a:cubicBezTo>
                      <a:cubicBezTo>
                        <a:pt x="26002" y="23302"/>
                        <a:pt x="25800" y="24998"/>
                        <a:pt x="25402" y="26654"/>
                      </a:cubicBezTo>
                    </a:path>
                    <a:path w="26002" h="26654" stroke="0" extrusionOk="0">
                      <a:moveTo>
                        <a:pt x="0" y="453"/>
                      </a:moveTo>
                      <a:cubicBezTo>
                        <a:pt x="1447" y="151"/>
                        <a:pt x="2923" y="-1"/>
                        <a:pt x="4402" y="0"/>
                      </a:cubicBezTo>
                      <a:cubicBezTo>
                        <a:pt x="16331" y="0"/>
                        <a:pt x="26002" y="9670"/>
                        <a:pt x="26002" y="21600"/>
                      </a:cubicBezTo>
                      <a:cubicBezTo>
                        <a:pt x="26002" y="23302"/>
                        <a:pt x="25800" y="24998"/>
                        <a:pt x="25402" y="26654"/>
                      </a:cubicBezTo>
                      <a:lnTo>
                        <a:pt x="4402" y="21600"/>
                      </a:lnTo>
                      <a:close/>
                    </a:path>
                  </a:pathLst>
                </a:custGeom>
                <a:solidFill>
                  <a:srgbClr val="B7B79D"/>
                </a:solidFill>
                <a:ln w="11113">
                  <a:solidFill>
                    <a:srgbClr val="B7B79D"/>
                  </a:solidFill>
                  <a:round/>
                  <a:headEnd/>
                  <a:tailEnd/>
                </a:ln>
              </p:spPr>
              <p:txBody>
                <a:bodyPr/>
                <a:lstStyle/>
                <a:p>
                  <a:endParaRPr lang="en-US"/>
                </a:p>
              </p:txBody>
            </p:sp>
            <p:sp>
              <p:nvSpPr>
                <p:cNvPr id="69716" name="AutoShape 82"/>
                <p:cNvSpPr>
                  <a:spLocks noChangeArrowheads="1"/>
                </p:cNvSpPr>
                <p:nvPr/>
              </p:nvSpPr>
              <p:spPr bwMode="auto">
                <a:xfrm>
                  <a:off x="4968" y="1977"/>
                  <a:ext cx="52" cy="84"/>
                </a:xfrm>
                <a:prstGeom prst="roundRect">
                  <a:avLst>
                    <a:gd name="adj" fmla="val 17856"/>
                  </a:avLst>
                </a:prstGeom>
                <a:solidFill>
                  <a:srgbClr val="B7B79D"/>
                </a:solidFill>
                <a:ln w="9525">
                  <a:noFill/>
                  <a:round/>
                  <a:headEnd/>
                  <a:tailEnd/>
                </a:ln>
              </p:spPr>
              <p:txBody>
                <a:bodyPr/>
                <a:lstStyle/>
                <a:p>
                  <a:endParaRPr lang="en-US"/>
                </a:p>
              </p:txBody>
            </p:sp>
            <p:grpSp>
              <p:nvGrpSpPr>
                <p:cNvPr id="14" name="Group 83"/>
                <p:cNvGrpSpPr>
                  <a:grpSpLocks/>
                </p:cNvGrpSpPr>
                <p:nvPr/>
              </p:nvGrpSpPr>
              <p:grpSpPr bwMode="auto">
                <a:xfrm>
                  <a:off x="4586" y="1648"/>
                  <a:ext cx="297" cy="242"/>
                  <a:chOff x="4586" y="1648"/>
                  <a:chExt cx="297" cy="242"/>
                </a:xfrm>
              </p:grpSpPr>
              <p:sp>
                <p:nvSpPr>
                  <p:cNvPr id="69718" name="Freeform 84"/>
                  <p:cNvSpPr>
                    <a:spLocks/>
                  </p:cNvSpPr>
                  <p:nvPr/>
                </p:nvSpPr>
                <p:spPr bwMode="auto">
                  <a:xfrm>
                    <a:off x="4601" y="1648"/>
                    <a:ext cx="267" cy="30"/>
                  </a:xfrm>
                  <a:custGeom>
                    <a:avLst/>
                    <a:gdLst>
                      <a:gd name="T0" fmla="*/ 0 w 267"/>
                      <a:gd name="T1" fmla="*/ 30 h 30"/>
                      <a:gd name="T2" fmla="*/ 29 w 267"/>
                      <a:gd name="T3" fmla="*/ 0 h 30"/>
                      <a:gd name="T4" fmla="*/ 237 w 267"/>
                      <a:gd name="T5" fmla="*/ 0 h 30"/>
                      <a:gd name="T6" fmla="*/ 267 w 267"/>
                      <a:gd name="T7" fmla="*/ 30 h 30"/>
                      <a:gd name="T8" fmla="*/ 0 w 267"/>
                      <a:gd name="T9" fmla="*/ 30 h 30"/>
                      <a:gd name="T10" fmla="*/ 0 60000 65536"/>
                      <a:gd name="T11" fmla="*/ 0 60000 65536"/>
                      <a:gd name="T12" fmla="*/ 0 60000 65536"/>
                      <a:gd name="T13" fmla="*/ 0 60000 65536"/>
                      <a:gd name="T14" fmla="*/ 0 60000 65536"/>
                      <a:gd name="T15" fmla="*/ 0 w 267"/>
                      <a:gd name="T16" fmla="*/ 0 h 30"/>
                      <a:gd name="T17" fmla="*/ 267 w 267"/>
                      <a:gd name="T18" fmla="*/ 30 h 30"/>
                    </a:gdLst>
                    <a:ahLst/>
                    <a:cxnLst>
                      <a:cxn ang="T10">
                        <a:pos x="T0" y="T1"/>
                      </a:cxn>
                      <a:cxn ang="T11">
                        <a:pos x="T2" y="T3"/>
                      </a:cxn>
                      <a:cxn ang="T12">
                        <a:pos x="T4" y="T5"/>
                      </a:cxn>
                      <a:cxn ang="T13">
                        <a:pos x="T6" y="T7"/>
                      </a:cxn>
                      <a:cxn ang="T14">
                        <a:pos x="T8" y="T9"/>
                      </a:cxn>
                    </a:cxnLst>
                    <a:rect l="T15" t="T16" r="T17" b="T18"/>
                    <a:pathLst>
                      <a:path w="267" h="30">
                        <a:moveTo>
                          <a:pt x="0" y="30"/>
                        </a:moveTo>
                        <a:lnTo>
                          <a:pt x="29" y="0"/>
                        </a:lnTo>
                        <a:lnTo>
                          <a:pt x="237" y="0"/>
                        </a:lnTo>
                        <a:lnTo>
                          <a:pt x="267" y="30"/>
                        </a:lnTo>
                        <a:lnTo>
                          <a:pt x="0" y="30"/>
                        </a:lnTo>
                        <a:close/>
                      </a:path>
                    </a:pathLst>
                  </a:custGeom>
                  <a:solidFill>
                    <a:srgbClr val="C9C9B6"/>
                  </a:solidFill>
                  <a:ln w="9525">
                    <a:noFill/>
                    <a:round/>
                    <a:headEnd/>
                    <a:tailEnd/>
                  </a:ln>
                </p:spPr>
                <p:txBody>
                  <a:bodyPr/>
                  <a:lstStyle/>
                  <a:p>
                    <a:endParaRPr lang="en-US"/>
                  </a:p>
                </p:txBody>
              </p:sp>
              <p:sp>
                <p:nvSpPr>
                  <p:cNvPr id="69719" name="Freeform 85"/>
                  <p:cNvSpPr>
                    <a:spLocks/>
                  </p:cNvSpPr>
                  <p:nvPr/>
                </p:nvSpPr>
                <p:spPr bwMode="auto">
                  <a:xfrm>
                    <a:off x="4601" y="1648"/>
                    <a:ext cx="267" cy="30"/>
                  </a:xfrm>
                  <a:custGeom>
                    <a:avLst/>
                    <a:gdLst>
                      <a:gd name="T0" fmla="*/ 0 w 267"/>
                      <a:gd name="T1" fmla="*/ 30 h 30"/>
                      <a:gd name="T2" fmla="*/ 29 w 267"/>
                      <a:gd name="T3" fmla="*/ 0 h 30"/>
                      <a:gd name="T4" fmla="*/ 237 w 267"/>
                      <a:gd name="T5" fmla="*/ 0 h 30"/>
                      <a:gd name="T6" fmla="*/ 267 w 267"/>
                      <a:gd name="T7" fmla="*/ 30 h 30"/>
                      <a:gd name="T8" fmla="*/ 0 w 267"/>
                      <a:gd name="T9" fmla="*/ 30 h 30"/>
                      <a:gd name="T10" fmla="*/ 0 60000 65536"/>
                      <a:gd name="T11" fmla="*/ 0 60000 65536"/>
                      <a:gd name="T12" fmla="*/ 0 60000 65536"/>
                      <a:gd name="T13" fmla="*/ 0 60000 65536"/>
                      <a:gd name="T14" fmla="*/ 0 60000 65536"/>
                      <a:gd name="T15" fmla="*/ 0 w 267"/>
                      <a:gd name="T16" fmla="*/ 0 h 30"/>
                      <a:gd name="T17" fmla="*/ 267 w 267"/>
                      <a:gd name="T18" fmla="*/ 30 h 30"/>
                    </a:gdLst>
                    <a:ahLst/>
                    <a:cxnLst>
                      <a:cxn ang="T10">
                        <a:pos x="T0" y="T1"/>
                      </a:cxn>
                      <a:cxn ang="T11">
                        <a:pos x="T2" y="T3"/>
                      </a:cxn>
                      <a:cxn ang="T12">
                        <a:pos x="T4" y="T5"/>
                      </a:cxn>
                      <a:cxn ang="T13">
                        <a:pos x="T6" y="T7"/>
                      </a:cxn>
                      <a:cxn ang="T14">
                        <a:pos x="T8" y="T9"/>
                      </a:cxn>
                    </a:cxnLst>
                    <a:rect l="T15" t="T16" r="T17" b="T18"/>
                    <a:pathLst>
                      <a:path w="267" h="30">
                        <a:moveTo>
                          <a:pt x="0" y="30"/>
                        </a:moveTo>
                        <a:lnTo>
                          <a:pt x="29" y="0"/>
                        </a:lnTo>
                        <a:lnTo>
                          <a:pt x="237" y="0"/>
                        </a:lnTo>
                        <a:lnTo>
                          <a:pt x="267" y="30"/>
                        </a:lnTo>
                        <a:lnTo>
                          <a:pt x="0" y="30"/>
                        </a:lnTo>
                        <a:close/>
                      </a:path>
                    </a:pathLst>
                  </a:custGeom>
                  <a:solidFill>
                    <a:srgbClr val="C9C9B6"/>
                  </a:solidFill>
                  <a:ln w="9525">
                    <a:noFill/>
                    <a:round/>
                    <a:headEnd/>
                    <a:tailEnd/>
                  </a:ln>
                </p:spPr>
                <p:txBody>
                  <a:bodyPr/>
                  <a:lstStyle/>
                  <a:p>
                    <a:endParaRPr lang="en-US"/>
                  </a:p>
                </p:txBody>
              </p:sp>
              <p:sp>
                <p:nvSpPr>
                  <p:cNvPr id="69720" name="AutoShape 86"/>
                  <p:cNvSpPr>
                    <a:spLocks noChangeArrowheads="1"/>
                  </p:cNvSpPr>
                  <p:nvPr/>
                </p:nvSpPr>
                <p:spPr bwMode="auto">
                  <a:xfrm>
                    <a:off x="4586" y="1674"/>
                    <a:ext cx="297" cy="216"/>
                  </a:xfrm>
                  <a:prstGeom prst="roundRect">
                    <a:avLst>
                      <a:gd name="adj" fmla="val 16667"/>
                    </a:avLst>
                  </a:prstGeom>
                  <a:solidFill>
                    <a:srgbClr val="B7B79D"/>
                  </a:solidFill>
                  <a:ln w="9525">
                    <a:noFill/>
                    <a:round/>
                    <a:headEnd/>
                    <a:tailEnd/>
                  </a:ln>
                </p:spPr>
                <p:txBody>
                  <a:bodyPr/>
                  <a:lstStyle/>
                  <a:p>
                    <a:endParaRPr lang="en-US"/>
                  </a:p>
                </p:txBody>
              </p:sp>
              <p:sp>
                <p:nvSpPr>
                  <p:cNvPr id="69721" name="AutoShape 87"/>
                  <p:cNvSpPr>
                    <a:spLocks noChangeArrowheads="1"/>
                  </p:cNvSpPr>
                  <p:nvPr/>
                </p:nvSpPr>
                <p:spPr bwMode="auto">
                  <a:xfrm>
                    <a:off x="4612" y="1701"/>
                    <a:ext cx="241" cy="159"/>
                  </a:xfrm>
                  <a:prstGeom prst="roundRect">
                    <a:avLst>
                      <a:gd name="adj" fmla="val 16667"/>
                    </a:avLst>
                  </a:prstGeom>
                  <a:solidFill>
                    <a:srgbClr val="FFFFFF"/>
                  </a:solidFill>
                  <a:ln w="9525">
                    <a:noFill/>
                    <a:round/>
                    <a:headEnd/>
                    <a:tailEnd/>
                  </a:ln>
                </p:spPr>
                <p:txBody>
                  <a:bodyPr/>
                  <a:lstStyle/>
                  <a:p>
                    <a:endParaRPr lang="en-US"/>
                  </a:p>
                </p:txBody>
              </p:sp>
            </p:grpSp>
          </p:grpSp>
          <p:sp>
            <p:nvSpPr>
              <p:cNvPr id="69711" name="Text Box 88"/>
              <p:cNvSpPr txBox="1">
                <a:spLocks noChangeArrowheads="1"/>
              </p:cNvSpPr>
              <p:nvPr/>
            </p:nvSpPr>
            <p:spPr bwMode="auto">
              <a:xfrm>
                <a:off x="4634" y="1697"/>
                <a:ext cx="219" cy="229"/>
              </a:xfrm>
              <a:prstGeom prst="rect">
                <a:avLst/>
              </a:prstGeom>
              <a:noFill/>
              <a:ln w="9525">
                <a:noFill/>
                <a:miter lim="800000"/>
                <a:headEnd/>
                <a:tailEnd/>
              </a:ln>
            </p:spPr>
            <p:txBody>
              <a:bodyPr wrap="none">
                <a:spAutoFit/>
              </a:bodyPr>
              <a:lstStyle/>
              <a:p>
                <a:pPr algn="l" rtl="0" eaLnBrk="0" hangingPunct="0"/>
                <a:r>
                  <a:rPr lang="en-US" sz="1400" b="1"/>
                  <a:t>B</a:t>
                </a:r>
              </a:p>
            </p:txBody>
          </p:sp>
        </p:grpSp>
        <p:sp>
          <p:nvSpPr>
            <p:cNvPr id="69653" name="Line 89"/>
            <p:cNvSpPr>
              <a:spLocks noChangeShapeType="1"/>
            </p:cNvSpPr>
            <p:nvPr/>
          </p:nvSpPr>
          <p:spPr bwMode="auto">
            <a:xfrm>
              <a:off x="3035" y="768"/>
              <a:ext cx="0" cy="876"/>
            </a:xfrm>
            <a:prstGeom prst="line">
              <a:avLst/>
            </a:prstGeom>
            <a:noFill/>
            <a:ln w="38100">
              <a:solidFill>
                <a:schemeClr val="accent2"/>
              </a:solidFill>
              <a:round/>
              <a:headEnd/>
              <a:tailEnd/>
            </a:ln>
          </p:spPr>
          <p:txBody>
            <a:bodyPr wrap="none" anchor="ctr"/>
            <a:lstStyle/>
            <a:p>
              <a:endParaRPr lang="en-US"/>
            </a:p>
          </p:txBody>
        </p:sp>
        <p:sp>
          <p:nvSpPr>
            <p:cNvPr id="69654" name="Line 90"/>
            <p:cNvSpPr>
              <a:spLocks noChangeShapeType="1"/>
            </p:cNvSpPr>
            <p:nvPr/>
          </p:nvSpPr>
          <p:spPr bwMode="auto">
            <a:xfrm>
              <a:off x="2828" y="1026"/>
              <a:ext cx="207" cy="0"/>
            </a:xfrm>
            <a:prstGeom prst="line">
              <a:avLst/>
            </a:prstGeom>
            <a:noFill/>
            <a:ln w="38100">
              <a:solidFill>
                <a:schemeClr val="accent2"/>
              </a:solidFill>
              <a:round/>
              <a:headEnd/>
              <a:tailEnd/>
            </a:ln>
          </p:spPr>
          <p:txBody>
            <a:bodyPr wrap="none" anchor="ctr"/>
            <a:lstStyle/>
            <a:p>
              <a:endParaRPr lang="en-US"/>
            </a:p>
          </p:txBody>
        </p:sp>
        <p:grpSp>
          <p:nvGrpSpPr>
            <p:cNvPr id="15" name="Group 91"/>
            <p:cNvGrpSpPr>
              <a:grpSpLocks/>
            </p:cNvGrpSpPr>
            <p:nvPr/>
          </p:nvGrpSpPr>
          <p:grpSpPr bwMode="auto">
            <a:xfrm>
              <a:off x="2420" y="720"/>
              <a:ext cx="494" cy="424"/>
              <a:chOff x="2420" y="720"/>
              <a:chExt cx="494" cy="424"/>
            </a:xfrm>
          </p:grpSpPr>
          <p:grpSp>
            <p:nvGrpSpPr>
              <p:cNvPr id="16" name="Group 92"/>
              <p:cNvGrpSpPr>
                <a:grpSpLocks/>
              </p:cNvGrpSpPr>
              <p:nvPr/>
            </p:nvGrpSpPr>
            <p:grpSpPr bwMode="auto">
              <a:xfrm>
                <a:off x="2427" y="731"/>
                <a:ext cx="487" cy="413"/>
                <a:chOff x="2427" y="731"/>
                <a:chExt cx="487" cy="413"/>
              </a:xfrm>
            </p:grpSpPr>
            <p:sp>
              <p:nvSpPr>
                <p:cNvPr id="69699" name="Freeform 93"/>
                <p:cNvSpPr>
                  <a:spLocks/>
                </p:cNvSpPr>
                <p:nvPr/>
              </p:nvSpPr>
              <p:spPr bwMode="auto">
                <a:xfrm>
                  <a:off x="2427" y="955"/>
                  <a:ext cx="398" cy="45"/>
                </a:xfrm>
                <a:custGeom>
                  <a:avLst/>
                  <a:gdLst>
                    <a:gd name="T0" fmla="*/ 0 w 398"/>
                    <a:gd name="T1" fmla="*/ 45 h 45"/>
                    <a:gd name="T2" fmla="*/ 48 w 398"/>
                    <a:gd name="T3" fmla="*/ 0 h 45"/>
                    <a:gd name="T4" fmla="*/ 353 w 398"/>
                    <a:gd name="T5" fmla="*/ 0 h 45"/>
                    <a:gd name="T6" fmla="*/ 398 w 398"/>
                    <a:gd name="T7" fmla="*/ 45 h 45"/>
                    <a:gd name="T8" fmla="*/ 0 w 398"/>
                    <a:gd name="T9" fmla="*/ 45 h 45"/>
                    <a:gd name="T10" fmla="*/ 0 60000 65536"/>
                    <a:gd name="T11" fmla="*/ 0 60000 65536"/>
                    <a:gd name="T12" fmla="*/ 0 60000 65536"/>
                    <a:gd name="T13" fmla="*/ 0 60000 65536"/>
                    <a:gd name="T14" fmla="*/ 0 60000 65536"/>
                    <a:gd name="T15" fmla="*/ 0 w 398"/>
                    <a:gd name="T16" fmla="*/ 0 h 45"/>
                    <a:gd name="T17" fmla="*/ 398 w 398"/>
                    <a:gd name="T18" fmla="*/ 45 h 45"/>
                  </a:gdLst>
                  <a:ahLst/>
                  <a:cxnLst>
                    <a:cxn ang="T10">
                      <a:pos x="T0" y="T1"/>
                    </a:cxn>
                    <a:cxn ang="T11">
                      <a:pos x="T2" y="T3"/>
                    </a:cxn>
                    <a:cxn ang="T12">
                      <a:pos x="T4" y="T5"/>
                    </a:cxn>
                    <a:cxn ang="T13">
                      <a:pos x="T6" y="T7"/>
                    </a:cxn>
                    <a:cxn ang="T14">
                      <a:pos x="T8" y="T9"/>
                    </a:cxn>
                  </a:cxnLst>
                  <a:rect l="T15" t="T16" r="T17" b="T18"/>
                  <a:pathLst>
                    <a:path w="398" h="45">
                      <a:moveTo>
                        <a:pt x="0" y="45"/>
                      </a:moveTo>
                      <a:lnTo>
                        <a:pt x="48" y="0"/>
                      </a:lnTo>
                      <a:lnTo>
                        <a:pt x="353" y="0"/>
                      </a:lnTo>
                      <a:lnTo>
                        <a:pt x="398" y="45"/>
                      </a:lnTo>
                      <a:lnTo>
                        <a:pt x="0" y="45"/>
                      </a:lnTo>
                      <a:close/>
                    </a:path>
                  </a:pathLst>
                </a:custGeom>
                <a:solidFill>
                  <a:srgbClr val="000000"/>
                </a:solidFill>
                <a:ln w="9525">
                  <a:noFill/>
                  <a:round/>
                  <a:headEnd/>
                  <a:tailEnd/>
                </a:ln>
              </p:spPr>
              <p:txBody>
                <a:bodyPr/>
                <a:lstStyle/>
                <a:p>
                  <a:endParaRPr lang="en-US"/>
                </a:p>
              </p:txBody>
            </p:sp>
            <p:sp>
              <p:nvSpPr>
                <p:cNvPr id="69700" name="Freeform 94"/>
                <p:cNvSpPr>
                  <a:spLocks/>
                </p:cNvSpPr>
                <p:nvPr/>
              </p:nvSpPr>
              <p:spPr bwMode="auto">
                <a:xfrm>
                  <a:off x="2427" y="955"/>
                  <a:ext cx="398" cy="45"/>
                </a:xfrm>
                <a:custGeom>
                  <a:avLst/>
                  <a:gdLst>
                    <a:gd name="T0" fmla="*/ 0 w 398"/>
                    <a:gd name="T1" fmla="*/ 45 h 45"/>
                    <a:gd name="T2" fmla="*/ 48 w 398"/>
                    <a:gd name="T3" fmla="*/ 0 h 45"/>
                    <a:gd name="T4" fmla="*/ 353 w 398"/>
                    <a:gd name="T5" fmla="*/ 0 h 45"/>
                    <a:gd name="T6" fmla="*/ 398 w 398"/>
                    <a:gd name="T7" fmla="*/ 45 h 45"/>
                    <a:gd name="T8" fmla="*/ 0 w 398"/>
                    <a:gd name="T9" fmla="*/ 45 h 45"/>
                    <a:gd name="T10" fmla="*/ 0 60000 65536"/>
                    <a:gd name="T11" fmla="*/ 0 60000 65536"/>
                    <a:gd name="T12" fmla="*/ 0 60000 65536"/>
                    <a:gd name="T13" fmla="*/ 0 60000 65536"/>
                    <a:gd name="T14" fmla="*/ 0 60000 65536"/>
                    <a:gd name="T15" fmla="*/ 0 w 398"/>
                    <a:gd name="T16" fmla="*/ 0 h 45"/>
                    <a:gd name="T17" fmla="*/ 398 w 398"/>
                    <a:gd name="T18" fmla="*/ 45 h 45"/>
                  </a:gdLst>
                  <a:ahLst/>
                  <a:cxnLst>
                    <a:cxn ang="T10">
                      <a:pos x="T0" y="T1"/>
                    </a:cxn>
                    <a:cxn ang="T11">
                      <a:pos x="T2" y="T3"/>
                    </a:cxn>
                    <a:cxn ang="T12">
                      <a:pos x="T4" y="T5"/>
                    </a:cxn>
                    <a:cxn ang="T13">
                      <a:pos x="T6" y="T7"/>
                    </a:cxn>
                    <a:cxn ang="T14">
                      <a:pos x="T8" y="T9"/>
                    </a:cxn>
                  </a:cxnLst>
                  <a:rect l="T15" t="T16" r="T17" b="T18"/>
                  <a:pathLst>
                    <a:path w="398" h="45">
                      <a:moveTo>
                        <a:pt x="0" y="45"/>
                      </a:moveTo>
                      <a:lnTo>
                        <a:pt x="48" y="0"/>
                      </a:lnTo>
                      <a:lnTo>
                        <a:pt x="353" y="0"/>
                      </a:lnTo>
                      <a:lnTo>
                        <a:pt x="398" y="45"/>
                      </a:lnTo>
                      <a:lnTo>
                        <a:pt x="0" y="45"/>
                      </a:lnTo>
                      <a:close/>
                    </a:path>
                  </a:pathLst>
                </a:custGeom>
                <a:solidFill>
                  <a:srgbClr val="000000"/>
                </a:solidFill>
                <a:ln w="9525">
                  <a:noFill/>
                  <a:round/>
                  <a:headEnd/>
                  <a:tailEnd/>
                </a:ln>
              </p:spPr>
              <p:txBody>
                <a:bodyPr/>
                <a:lstStyle/>
                <a:p>
                  <a:endParaRPr lang="en-US"/>
                </a:p>
              </p:txBody>
            </p:sp>
            <p:sp>
              <p:nvSpPr>
                <p:cNvPr id="69701" name="Rectangle 95"/>
                <p:cNvSpPr>
                  <a:spLocks noChangeArrowheads="1"/>
                </p:cNvSpPr>
                <p:nvPr/>
              </p:nvSpPr>
              <p:spPr bwMode="auto">
                <a:xfrm>
                  <a:off x="2427" y="1000"/>
                  <a:ext cx="402" cy="87"/>
                </a:xfrm>
                <a:prstGeom prst="rect">
                  <a:avLst/>
                </a:prstGeom>
                <a:solidFill>
                  <a:srgbClr val="000000"/>
                </a:solidFill>
                <a:ln w="9525">
                  <a:noFill/>
                  <a:miter lim="800000"/>
                  <a:headEnd/>
                  <a:tailEnd/>
                </a:ln>
              </p:spPr>
              <p:txBody>
                <a:bodyPr/>
                <a:lstStyle/>
                <a:p>
                  <a:endParaRPr lang="en-US"/>
                </a:p>
              </p:txBody>
            </p:sp>
            <p:sp>
              <p:nvSpPr>
                <p:cNvPr id="69702" name="Arc 96"/>
                <p:cNvSpPr>
                  <a:spLocks/>
                </p:cNvSpPr>
                <p:nvPr/>
              </p:nvSpPr>
              <p:spPr bwMode="auto">
                <a:xfrm>
                  <a:off x="2800" y="1026"/>
                  <a:ext cx="93" cy="64"/>
                </a:xfrm>
                <a:custGeom>
                  <a:avLst/>
                  <a:gdLst>
                    <a:gd name="T0" fmla="*/ 0 w 25977"/>
                    <a:gd name="T1" fmla="*/ 1 h 26707"/>
                    <a:gd name="T2" fmla="*/ 91 w 25977"/>
                    <a:gd name="T3" fmla="*/ 64 h 26707"/>
                    <a:gd name="T4" fmla="*/ 16 w 25977"/>
                    <a:gd name="T5" fmla="*/ 52 h 26707"/>
                    <a:gd name="T6" fmla="*/ 0 60000 65536"/>
                    <a:gd name="T7" fmla="*/ 0 60000 65536"/>
                    <a:gd name="T8" fmla="*/ 0 60000 65536"/>
                    <a:gd name="T9" fmla="*/ 0 w 25977"/>
                    <a:gd name="T10" fmla="*/ 0 h 26707"/>
                    <a:gd name="T11" fmla="*/ 25977 w 25977"/>
                    <a:gd name="T12" fmla="*/ 26707 h 26707"/>
                  </a:gdLst>
                  <a:ahLst/>
                  <a:cxnLst>
                    <a:cxn ang="T6">
                      <a:pos x="T0" y="T1"/>
                    </a:cxn>
                    <a:cxn ang="T7">
                      <a:pos x="T2" y="T3"/>
                    </a:cxn>
                    <a:cxn ang="T8">
                      <a:pos x="T4" y="T5"/>
                    </a:cxn>
                  </a:cxnLst>
                  <a:rect l="T9" t="T10" r="T11" b="T12"/>
                  <a:pathLst>
                    <a:path w="25977" h="26707" fill="none" extrusionOk="0">
                      <a:moveTo>
                        <a:pt x="0" y="448"/>
                      </a:moveTo>
                      <a:cubicBezTo>
                        <a:pt x="1439" y="150"/>
                        <a:pt x="2906" y="-1"/>
                        <a:pt x="4377" y="0"/>
                      </a:cubicBezTo>
                      <a:cubicBezTo>
                        <a:pt x="16306" y="0"/>
                        <a:pt x="25977" y="9670"/>
                        <a:pt x="25977" y="21600"/>
                      </a:cubicBezTo>
                      <a:cubicBezTo>
                        <a:pt x="25977" y="23320"/>
                        <a:pt x="25771" y="25035"/>
                        <a:pt x="25364" y="26707"/>
                      </a:cubicBezTo>
                    </a:path>
                    <a:path w="25977" h="26707" stroke="0" extrusionOk="0">
                      <a:moveTo>
                        <a:pt x="0" y="448"/>
                      </a:moveTo>
                      <a:cubicBezTo>
                        <a:pt x="1439" y="150"/>
                        <a:pt x="2906" y="-1"/>
                        <a:pt x="4377" y="0"/>
                      </a:cubicBezTo>
                      <a:cubicBezTo>
                        <a:pt x="16306" y="0"/>
                        <a:pt x="25977" y="9670"/>
                        <a:pt x="25977" y="21600"/>
                      </a:cubicBezTo>
                      <a:cubicBezTo>
                        <a:pt x="25977" y="23320"/>
                        <a:pt x="25771" y="25035"/>
                        <a:pt x="25364" y="26707"/>
                      </a:cubicBezTo>
                      <a:lnTo>
                        <a:pt x="4377" y="21600"/>
                      </a:lnTo>
                      <a:close/>
                    </a:path>
                  </a:pathLst>
                </a:custGeom>
                <a:solidFill>
                  <a:srgbClr val="000000"/>
                </a:solidFill>
                <a:ln w="11113">
                  <a:solidFill>
                    <a:srgbClr val="000000"/>
                  </a:solidFill>
                  <a:round/>
                  <a:headEnd/>
                  <a:tailEnd/>
                </a:ln>
              </p:spPr>
              <p:txBody>
                <a:bodyPr/>
                <a:lstStyle/>
                <a:p>
                  <a:endParaRPr lang="en-US"/>
                </a:p>
              </p:txBody>
            </p:sp>
            <p:sp>
              <p:nvSpPr>
                <p:cNvPr id="69703" name="AutoShape 97"/>
                <p:cNvSpPr>
                  <a:spLocks noChangeArrowheads="1"/>
                </p:cNvSpPr>
                <p:nvPr/>
              </p:nvSpPr>
              <p:spPr bwMode="auto">
                <a:xfrm>
                  <a:off x="2862" y="1061"/>
                  <a:ext cx="52" cy="83"/>
                </a:xfrm>
                <a:prstGeom prst="roundRect">
                  <a:avLst>
                    <a:gd name="adj" fmla="val 17856"/>
                  </a:avLst>
                </a:prstGeom>
                <a:solidFill>
                  <a:srgbClr val="000000"/>
                </a:solidFill>
                <a:ln w="9525">
                  <a:noFill/>
                  <a:round/>
                  <a:headEnd/>
                  <a:tailEnd/>
                </a:ln>
              </p:spPr>
              <p:txBody>
                <a:bodyPr/>
                <a:lstStyle/>
                <a:p>
                  <a:endParaRPr lang="en-US"/>
                </a:p>
              </p:txBody>
            </p:sp>
            <p:grpSp>
              <p:nvGrpSpPr>
                <p:cNvPr id="17" name="Group 98"/>
                <p:cNvGrpSpPr>
                  <a:grpSpLocks/>
                </p:cNvGrpSpPr>
                <p:nvPr/>
              </p:nvGrpSpPr>
              <p:grpSpPr bwMode="auto">
                <a:xfrm>
                  <a:off x="2479" y="731"/>
                  <a:ext cx="298" cy="243"/>
                  <a:chOff x="2479" y="731"/>
                  <a:chExt cx="298" cy="243"/>
                </a:xfrm>
              </p:grpSpPr>
              <p:sp>
                <p:nvSpPr>
                  <p:cNvPr id="69705" name="Freeform 99"/>
                  <p:cNvSpPr>
                    <a:spLocks/>
                  </p:cNvSpPr>
                  <p:nvPr/>
                </p:nvSpPr>
                <p:spPr bwMode="auto">
                  <a:xfrm>
                    <a:off x="2494" y="731"/>
                    <a:ext cx="268" cy="30"/>
                  </a:xfrm>
                  <a:custGeom>
                    <a:avLst/>
                    <a:gdLst>
                      <a:gd name="T0" fmla="*/ 0 w 268"/>
                      <a:gd name="T1" fmla="*/ 30 h 30"/>
                      <a:gd name="T2" fmla="*/ 30 w 268"/>
                      <a:gd name="T3" fmla="*/ 0 h 30"/>
                      <a:gd name="T4" fmla="*/ 238 w 268"/>
                      <a:gd name="T5" fmla="*/ 0 h 30"/>
                      <a:gd name="T6" fmla="*/ 268 w 268"/>
                      <a:gd name="T7" fmla="*/ 30 h 30"/>
                      <a:gd name="T8" fmla="*/ 0 w 268"/>
                      <a:gd name="T9" fmla="*/ 30 h 30"/>
                      <a:gd name="T10" fmla="*/ 0 60000 65536"/>
                      <a:gd name="T11" fmla="*/ 0 60000 65536"/>
                      <a:gd name="T12" fmla="*/ 0 60000 65536"/>
                      <a:gd name="T13" fmla="*/ 0 60000 65536"/>
                      <a:gd name="T14" fmla="*/ 0 60000 65536"/>
                      <a:gd name="T15" fmla="*/ 0 w 268"/>
                      <a:gd name="T16" fmla="*/ 0 h 30"/>
                      <a:gd name="T17" fmla="*/ 268 w 268"/>
                      <a:gd name="T18" fmla="*/ 30 h 30"/>
                    </a:gdLst>
                    <a:ahLst/>
                    <a:cxnLst>
                      <a:cxn ang="T10">
                        <a:pos x="T0" y="T1"/>
                      </a:cxn>
                      <a:cxn ang="T11">
                        <a:pos x="T2" y="T3"/>
                      </a:cxn>
                      <a:cxn ang="T12">
                        <a:pos x="T4" y="T5"/>
                      </a:cxn>
                      <a:cxn ang="T13">
                        <a:pos x="T6" y="T7"/>
                      </a:cxn>
                      <a:cxn ang="T14">
                        <a:pos x="T8" y="T9"/>
                      </a:cxn>
                    </a:cxnLst>
                    <a:rect l="T15" t="T16" r="T17" b="T18"/>
                    <a:pathLst>
                      <a:path w="268" h="30">
                        <a:moveTo>
                          <a:pt x="0" y="30"/>
                        </a:moveTo>
                        <a:lnTo>
                          <a:pt x="30" y="0"/>
                        </a:lnTo>
                        <a:lnTo>
                          <a:pt x="238" y="0"/>
                        </a:lnTo>
                        <a:lnTo>
                          <a:pt x="268" y="30"/>
                        </a:lnTo>
                        <a:lnTo>
                          <a:pt x="0" y="30"/>
                        </a:lnTo>
                        <a:close/>
                      </a:path>
                    </a:pathLst>
                  </a:custGeom>
                  <a:solidFill>
                    <a:srgbClr val="000000"/>
                  </a:solidFill>
                  <a:ln w="9525">
                    <a:noFill/>
                    <a:round/>
                    <a:headEnd/>
                    <a:tailEnd/>
                  </a:ln>
                </p:spPr>
                <p:txBody>
                  <a:bodyPr/>
                  <a:lstStyle/>
                  <a:p>
                    <a:endParaRPr lang="en-US"/>
                  </a:p>
                </p:txBody>
              </p:sp>
              <p:sp>
                <p:nvSpPr>
                  <p:cNvPr id="69706" name="Freeform 100"/>
                  <p:cNvSpPr>
                    <a:spLocks/>
                  </p:cNvSpPr>
                  <p:nvPr/>
                </p:nvSpPr>
                <p:spPr bwMode="auto">
                  <a:xfrm>
                    <a:off x="2494" y="731"/>
                    <a:ext cx="268" cy="30"/>
                  </a:xfrm>
                  <a:custGeom>
                    <a:avLst/>
                    <a:gdLst>
                      <a:gd name="T0" fmla="*/ 0 w 268"/>
                      <a:gd name="T1" fmla="*/ 30 h 30"/>
                      <a:gd name="T2" fmla="*/ 30 w 268"/>
                      <a:gd name="T3" fmla="*/ 0 h 30"/>
                      <a:gd name="T4" fmla="*/ 238 w 268"/>
                      <a:gd name="T5" fmla="*/ 0 h 30"/>
                      <a:gd name="T6" fmla="*/ 268 w 268"/>
                      <a:gd name="T7" fmla="*/ 30 h 30"/>
                      <a:gd name="T8" fmla="*/ 0 w 268"/>
                      <a:gd name="T9" fmla="*/ 30 h 30"/>
                      <a:gd name="T10" fmla="*/ 0 60000 65536"/>
                      <a:gd name="T11" fmla="*/ 0 60000 65536"/>
                      <a:gd name="T12" fmla="*/ 0 60000 65536"/>
                      <a:gd name="T13" fmla="*/ 0 60000 65536"/>
                      <a:gd name="T14" fmla="*/ 0 60000 65536"/>
                      <a:gd name="T15" fmla="*/ 0 w 268"/>
                      <a:gd name="T16" fmla="*/ 0 h 30"/>
                      <a:gd name="T17" fmla="*/ 268 w 268"/>
                      <a:gd name="T18" fmla="*/ 30 h 30"/>
                    </a:gdLst>
                    <a:ahLst/>
                    <a:cxnLst>
                      <a:cxn ang="T10">
                        <a:pos x="T0" y="T1"/>
                      </a:cxn>
                      <a:cxn ang="T11">
                        <a:pos x="T2" y="T3"/>
                      </a:cxn>
                      <a:cxn ang="T12">
                        <a:pos x="T4" y="T5"/>
                      </a:cxn>
                      <a:cxn ang="T13">
                        <a:pos x="T6" y="T7"/>
                      </a:cxn>
                      <a:cxn ang="T14">
                        <a:pos x="T8" y="T9"/>
                      </a:cxn>
                    </a:cxnLst>
                    <a:rect l="T15" t="T16" r="T17" b="T18"/>
                    <a:pathLst>
                      <a:path w="268" h="30">
                        <a:moveTo>
                          <a:pt x="0" y="30"/>
                        </a:moveTo>
                        <a:lnTo>
                          <a:pt x="30" y="0"/>
                        </a:lnTo>
                        <a:lnTo>
                          <a:pt x="238" y="0"/>
                        </a:lnTo>
                        <a:lnTo>
                          <a:pt x="268" y="30"/>
                        </a:lnTo>
                        <a:lnTo>
                          <a:pt x="0" y="30"/>
                        </a:lnTo>
                        <a:close/>
                      </a:path>
                    </a:pathLst>
                  </a:custGeom>
                  <a:solidFill>
                    <a:srgbClr val="000000"/>
                  </a:solidFill>
                  <a:ln w="9525">
                    <a:noFill/>
                    <a:round/>
                    <a:headEnd/>
                    <a:tailEnd/>
                  </a:ln>
                </p:spPr>
                <p:txBody>
                  <a:bodyPr/>
                  <a:lstStyle/>
                  <a:p>
                    <a:endParaRPr lang="en-US"/>
                  </a:p>
                </p:txBody>
              </p:sp>
              <p:sp>
                <p:nvSpPr>
                  <p:cNvPr id="69707" name="AutoShape 101"/>
                  <p:cNvSpPr>
                    <a:spLocks noChangeArrowheads="1"/>
                  </p:cNvSpPr>
                  <p:nvPr/>
                </p:nvSpPr>
                <p:spPr bwMode="auto">
                  <a:xfrm>
                    <a:off x="2479" y="758"/>
                    <a:ext cx="298" cy="216"/>
                  </a:xfrm>
                  <a:prstGeom prst="roundRect">
                    <a:avLst>
                      <a:gd name="adj" fmla="val 16667"/>
                    </a:avLst>
                  </a:prstGeom>
                  <a:solidFill>
                    <a:srgbClr val="000000"/>
                  </a:solidFill>
                  <a:ln w="9525">
                    <a:noFill/>
                    <a:round/>
                    <a:headEnd/>
                    <a:tailEnd/>
                  </a:ln>
                </p:spPr>
                <p:txBody>
                  <a:bodyPr/>
                  <a:lstStyle/>
                  <a:p>
                    <a:endParaRPr lang="en-US"/>
                  </a:p>
                </p:txBody>
              </p:sp>
              <p:sp>
                <p:nvSpPr>
                  <p:cNvPr id="69708" name="AutoShape 102"/>
                  <p:cNvSpPr>
                    <a:spLocks noChangeArrowheads="1"/>
                  </p:cNvSpPr>
                  <p:nvPr/>
                </p:nvSpPr>
                <p:spPr bwMode="auto">
                  <a:xfrm>
                    <a:off x="2505" y="784"/>
                    <a:ext cx="242" cy="159"/>
                  </a:xfrm>
                  <a:prstGeom prst="roundRect">
                    <a:avLst>
                      <a:gd name="adj" fmla="val 16667"/>
                    </a:avLst>
                  </a:prstGeom>
                  <a:solidFill>
                    <a:srgbClr val="000000"/>
                  </a:solidFill>
                  <a:ln w="9525">
                    <a:noFill/>
                    <a:round/>
                    <a:headEnd/>
                    <a:tailEnd/>
                  </a:ln>
                </p:spPr>
                <p:txBody>
                  <a:bodyPr/>
                  <a:lstStyle/>
                  <a:p>
                    <a:endParaRPr lang="en-US"/>
                  </a:p>
                </p:txBody>
              </p:sp>
            </p:grpSp>
          </p:grpSp>
          <p:grpSp>
            <p:nvGrpSpPr>
              <p:cNvPr id="18" name="Group 103"/>
              <p:cNvGrpSpPr>
                <a:grpSpLocks/>
              </p:cNvGrpSpPr>
              <p:nvPr/>
            </p:nvGrpSpPr>
            <p:grpSpPr bwMode="auto">
              <a:xfrm>
                <a:off x="2420" y="720"/>
                <a:ext cx="487" cy="413"/>
                <a:chOff x="2420" y="720"/>
                <a:chExt cx="487" cy="413"/>
              </a:xfrm>
            </p:grpSpPr>
            <p:sp>
              <p:nvSpPr>
                <p:cNvPr id="69689" name="Freeform 104"/>
                <p:cNvSpPr>
                  <a:spLocks/>
                </p:cNvSpPr>
                <p:nvPr/>
              </p:nvSpPr>
              <p:spPr bwMode="auto">
                <a:xfrm>
                  <a:off x="2420" y="943"/>
                  <a:ext cx="398" cy="46"/>
                </a:xfrm>
                <a:custGeom>
                  <a:avLst/>
                  <a:gdLst>
                    <a:gd name="T0" fmla="*/ 0 w 398"/>
                    <a:gd name="T1" fmla="*/ 46 h 46"/>
                    <a:gd name="T2" fmla="*/ 48 w 398"/>
                    <a:gd name="T3" fmla="*/ 0 h 46"/>
                    <a:gd name="T4" fmla="*/ 353 w 398"/>
                    <a:gd name="T5" fmla="*/ 0 h 46"/>
                    <a:gd name="T6" fmla="*/ 398 w 398"/>
                    <a:gd name="T7" fmla="*/ 46 h 46"/>
                    <a:gd name="T8" fmla="*/ 0 w 398"/>
                    <a:gd name="T9" fmla="*/ 46 h 46"/>
                    <a:gd name="T10" fmla="*/ 0 60000 65536"/>
                    <a:gd name="T11" fmla="*/ 0 60000 65536"/>
                    <a:gd name="T12" fmla="*/ 0 60000 65536"/>
                    <a:gd name="T13" fmla="*/ 0 60000 65536"/>
                    <a:gd name="T14" fmla="*/ 0 60000 65536"/>
                    <a:gd name="T15" fmla="*/ 0 w 398"/>
                    <a:gd name="T16" fmla="*/ 0 h 46"/>
                    <a:gd name="T17" fmla="*/ 398 w 398"/>
                    <a:gd name="T18" fmla="*/ 46 h 46"/>
                  </a:gdLst>
                  <a:ahLst/>
                  <a:cxnLst>
                    <a:cxn ang="T10">
                      <a:pos x="T0" y="T1"/>
                    </a:cxn>
                    <a:cxn ang="T11">
                      <a:pos x="T2" y="T3"/>
                    </a:cxn>
                    <a:cxn ang="T12">
                      <a:pos x="T4" y="T5"/>
                    </a:cxn>
                    <a:cxn ang="T13">
                      <a:pos x="T6" y="T7"/>
                    </a:cxn>
                    <a:cxn ang="T14">
                      <a:pos x="T8" y="T9"/>
                    </a:cxn>
                  </a:cxnLst>
                  <a:rect l="T15" t="T16" r="T17" b="T18"/>
                  <a:pathLst>
                    <a:path w="398" h="46">
                      <a:moveTo>
                        <a:pt x="0" y="46"/>
                      </a:moveTo>
                      <a:lnTo>
                        <a:pt x="48" y="0"/>
                      </a:lnTo>
                      <a:lnTo>
                        <a:pt x="353" y="0"/>
                      </a:lnTo>
                      <a:lnTo>
                        <a:pt x="398" y="46"/>
                      </a:lnTo>
                      <a:lnTo>
                        <a:pt x="0" y="46"/>
                      </a:lnTo>
                      <a:close/>
                    </a:path>
                  </a:pathLst>
                </a:custGeom>
                <a:solidFill>
                  <a:srgbClr val="C9C9B6"/>
                </a:solidFill>
                <a:ln w="9525">
                  <a:noFill/>
                  <a:round/>
                  <a:headEnd/>
                  <a:tailEnd/>
                </a:ln>
              </p:spPr>
              <p:txBody>
                <a:bodyPr/>
                <a:lstStyle/>
                <a:p>
                  <a:endParaRPr lang="en-US"/>
                </a:p>
              </p:txBody>
            </p:sp>
            <p:sp>
              <p:nvSpPr>
                <p:cNvPr id="69690" name="Freeform 105"/>
                <p:cNvSpPr>
                  <a:spLocks/>
                </p:cNvSpPr>
                <p:nvPr/>
              </p:nvSpPr>
              <p:spPr bwMode="auto">
                <a:xfrm>
                  <a:off x="2420" y="943"/>
                  <a:ext cx="398" cy="46"/>
                </a:xfrm>
                <a:custGeom>
                  <a:avLst/>
                  <a:gdLst>
                    <a:gd name="T0" fmla="*/ 0 w 398"/>
                    <a:gd name="T1" fmla="*/ 46 h 46"/>
                    <a:gd name="T2" fmla="*/ 48 w 398"/>
                    <a:gd name="T3" fmla="*/ 0 h 46"/>
                    <a:gd name="T4" fmla="*/ 353 w 398"/>
                    <a:gd name="T5" fmla="*/ 0 h 46"/>
                    <a:gd name="T6" fmla="*/ 398 w 398"/>
                    <a:gd name="T7" fmla="*/ 46 h 46"/>
                    <a:gd name="T8" fmla="*/ 0 w 398"/>
                    <a:gd name="T9" fmla="*/ 46 h 46"/>
                    <a:gd name="T10" fmla="*/ 0 60000 65536"/>
                    <a:gd name="T11" fmla="*/ 0 60000 65536"/>
                    <a:gd name="T12" fmla="*/ 0 60000 65536"/>
                    <a:gd name="T13" fmla="*/ 0 60000 65536"/>
                    <a:gd name="T14" fmla="*/ 0 60000 65536"/>
                    <a:gd name="T15" fmla="*/ 0 w 398"/>
                    <a:gd name="T16" fmla="*/ 0 h 46"/>
                    <a:gd name="T17" fmla="*/ 398 w 398"/>
                    <a:gd name="T18" fmla="*/ 46 h 46"/>
                  </a:gdLst>
                  <a:ahLst/>
                  <a:cxnLst>
                    <a:cxn ang="T10">
                      <a:pos x="T0" y="T1"/>
                    </a:cxn>
                    <a:cxn ang="T11">
                      <a:pos x="T2" y="T3"/>
                    </a:cxn>
                    <a:cxn ang="T12">
                      <a:pos x="T4" y="T5"/>
                    </a:cxn>
                    <a:cxn ang="T13">
                      <a:pos x="T6" y="T7"/>
                    </a:cxn>
                    <a:cxn ang="T14">
                      <a:pos x="T8" y="T9"/>
                    </a:cxn>
                  </a:cxnLst>
                  <a:rect l="T15" t="T16" r="T17" b="T18"/>
                  <a:pathLst>
                    <a:path w="398" h="46">
                      <a:moveTo>
                        <a:pt x="0" y="46"/>
                      </a:moveTo>
                      <a:lnTo>
                        <a:pt x="48" y="0"/>
                      </a:lnTo>
                      <a:lnTo>
                        <a:pt x="353" y="0"/>
                      </a:lnTo>
                      <a:lnTo>
                        <a:pt x="398" y="46"/>
                      </a:lnTo>
                      <a:lnTo>
                        <a:pt x="0" y="46"/>
                      </a:lnTo>
                      <a:close/>
                    </a:path>
                  </a:pathLst>
                </a:custGeom>
                <a:solidFill>
                  <a:srgbClr val="C9C9B6"/>
                </a:solidFill>
                <a:ln w="9525">
                  <a:noFill/>
                  <a:round/>
                  <a:headEnd/>
                  <a:tailEnd/>
                </a:ln>
              </p:spPr>
              <p:txBody>
                <a:bodyPr/>
                <a:lstStyle/>
                <a:p>
                  <a:endParaRPr lang="en-US"/>
                </a:p>
              </p:txBody>
            </p:sp>
            <p:sp>
              <p:nvSpPr>
                <p:cNvPr id="69691" name="Rectangle 106"/>
                <p:cNvSpPr>
                  <a:spLocks noChangeArrowheads="1"/>
                </p:cNvSpPr>
                <p:nvPr/>
              </p:nvSpPr>
              <p:spPr bwMode="auto">
                <a:xfrm>
                  <a:off x="2420" y="989"/>
                  <a:ext cx="401" cy="87"/>
                </a:xfrm>
                <a:prstGeom prst="rect">
                  <a:avLst/>
                </a:prstGeom>
                <a:solidFill>
                  <a:srgbClr val="B7B79D"/>
                </a:solidFill>
                <a:ln w="9525">
                  <a:noFill/>
                  <a:miter lim="800000"/>
                  <a:headEnd/>
                  <a:tailEnd/>
                </a:ln>
              </p:spPr>
              <p:txBody>
                <a:bodyPr/>
                <a:lstStyle/>
                <a:p>
                  <a:endParaRPr lang="en-US"/>
                </a:p>
              </p:txBody>
            </p:sp>
            <p:sp>
              <p:nvSpPr>
                <p:cNvPr id="69692" name="Arc 107"/>
                <p:cNvSpPr>
                  <a:spLocks/>
                </p:cNvSpPr>
                <p:nvPr/>
              </p:nvSpPr>
              <p:spPr bwMode="auto">
                <a:xfrm>
                  <a:off x="2793" y="1015"/>
                  <a:ext cx="92" cy="64"/>
                </a:xfrm>
                <a:custGeom>
                  <a:avLst/>
                  <a:gdLst>
                    <a:gd name="T0" fmla="*/ 0 w 25920"/>
                    <a:gd name="T1" fmla="*/ 1 h 26672"/>
                    <a:gd name="T2" fmla="*/ 90 w 25920"/>
                    <a:gd name="T3" fmla="*/ 64 h 26672"/>
                    <a:gd name="T4" fmla="*/ 15 w 25920"/>
                    <a:gd name="T5" fmla="*/ 52 h 26672"/>
                    <a:gd name="T6" fmla="*/ 0 60000 65536"/>
                    <a:gd name="T7" fmla="*/ 0 60000 65536"/>
                    <a:gd name="T8" fmla="*/ 0 60000 65536"/>
                    <a:gd name="T9" fmla="*/ 0 w 25920"/>
                    <a:gd name="T10" fmla="*/ 0 h 26672"/>
                    <a:gd name="T11" fmla="*/ 25920 w 25920"/>
                    <a:gd name="T12" fmla="*/ 26672 h 26672"/>
                  </a:gdLst>
                  <a:ahLst/>
                  <a:cxnLst>
                    <a:cxn ang="T6">
                      <a:pos x="T0" y="T1"/>
                    </a:cxn>
                    <a:cxn ang="T7">
                      <a:pos x="T2" y="T3"/>
                    </a:cxn>
                    <a:cxn ang="T8">
                      <a:pos x="T4" y="T5"/>
                    </a:cxn>
                  </a:cxnLst>
                  <a:rect l="T9" t="T10" r="T11" b="T12"/>
                  <a:pathLst>
                    <a:path w="25920" h="26672" fill="none" extrusionOk="0">
                      <a:moveTo>
                        <a:pt x="0" y="436"/>
                      </a:moveTo>
                      <a:cubicBezTo>
                        <a:pt x="1421" y="146"/>
                        <a:pt x="2869" y="-1"/>
                        <a:pt x="4320" y="0"/>
                      </a:cubicBezTo>
                      <a:cubicBezTo>
                        <a:pt x="16249" y="0"/>
                        <a:pt x="25920" y="9670"/>
                        <a:pt x="25920" y="21600"/>
                      </a:cubicBezTo>
                      <a:cubicBezTo>
                        <a:pt x="25920" y="23308"/>
                        <a:pt x="25717" y="25011"/>
                        <a:pt x="25316" y="26672"/>
                      </a:cubicBezTo>
                    </a:path>
                    <a:path w="25920" h="26672" stroke="0" extrusionOk="0">
                      <a:moveTo>
                        <a:pt x="0" y="436"/>
                      </a:moveTo>
                      <a:cubicBezTo>
                        <a:pt x="1421" y="146"/>
                        <a:pt x="2869" y="-1"/>
                        <a:pt x="4320" y="0"/>
                      </a:cubicBezTo>
                      <a:cubicBezTo>
                        <a:pt x="16249" y="0"/>
                        <a:pt x="25920" y="9670"/>
                        <a:pt x="25920" y="21600"/>
                      </a:cubicBezTo>
                      <a:cubicBezTo>
                        <a:pt x="25920" y="23308"/>
                        <a:pt x="25717" y="25011"/>
                        <a:pt x="25316" y="26672"/>
                      </a:cubicBezTo>
                      <a:lnTo>
                        <a:pt x="4320" y="21600"/>
                      </a:lnTo>
                      <a:close/>
                    </a:path>
                  </a:pathLst>
                </a:custGeom>
                <a:solidFill>
                  <a:srgbClr val="B7B79D"/>
                </a:solidFill>
                <a:ln w="11113">
                  <a:solidFill>
                    <a:srgbClr val="B7B79D"/>
                  </a:solidFill>
                  <a:round/>
                  <a:headEnd/>
                  <a:tailEnd/>
                </a:ln>
              </p:spPr>
              <p:txBody>
                <a:bodyPr/>
                <a:lstStyle/>
                <a:p>
                  <a:endParaRPr lang="en-US"/>
                </a:p>
              </p:txBody>
            </p:sp>
            <p:sp>
              <p:nvSpPr>
                <p:cNvPr id="69693" name="AutoShape 108"/>
                <p:cNvSpPr>
                  <a:spLocks noChangeArrowheads="1"/>
                </p:cNvSpPr>
                <p:nvPr/>
              </p:nvSpPr>
              <p:spPr bwMode="auto">
                <a:xfrm>
                  <a:off x="2855" y="1049"/>
                  <a:ext cx="52" cy="84"/>
                </a:xfrm>
                <a:prstGeom prst="roundRect">
                  <a:avLst>
                    <a:gd name="adj" fmla="val 17856"/>
                  </a:avLst>
                </a:prstGeom>
                <a:solidFill>
                  <a:srgbClr val="B7B79D"/>
                </a:solidFill>
                <a:ln w="9525">
                  <a:noFill/>
                  <a:round/>
                  <a:headEnd/>
                  <a:tailEnd/>
                </a:ln>
              </p:spPr>
              <p:txBody>
                <a:bodyPr/>
                <a:lstStyle/>
                <a:p>
                  <a:endParaRPr lang="en-US"/>
                </a:p>
              </p:txBody>
            </p:sp>
            <p:grpSp>
              <p:nvGrpSpPr>
                <p:cNvPr id="19" name="Group 109"/>
                <p:cNvGrpSpPr>
                  <a:grpSpLocks/>
                </p:cNvGrpSpPr>
                <p:nvPr/>
              </p:nvGrpSpPr>
              <p:grpSpPr bwMode="auto">
                <a:xfrm>
                  <a:off x="2472" y="720"/>
                  <a:ext cx="297" cy="242"/>
                  <a:chOff x="2472" y="720"/>
                  <a:chExt cx="297" cy="242"/>
                </a:xfrm>
              </p:grpSpPr>
              <p:sp>
                <p:nvSpPr>
                  <p:cNvPr id="69695" name="Freeform 110"/>
                  <p:cNvSpPr>
                    <a:spLocks/>
                  </p:cNvSpPr>
                  <p:nvPr/>
                </p:nvSpPr>
                <p:spPr bwMode="auto">
                  <a:xfrm>
                    <a:off x="2487" y="720"/>
                    <a:ext cx="267" cy="30"/>
                  </a:xfrm>
                  <a:custGeom>
                    <a:avLst/>
                    <a:gdLst>
                      <a:gd name="T0" fmla="*/ 0 w 267"/>
                      <a:gd name="T1" fmla="*/ 30 h 30"/>
                      <a:gd name="T2" fmla="*/ 29 w 267"/>
                      <a:gd name="T3" fmla="*/ 0 h 30"/>
                      <a:gd name="T4" fmla="*/ 238 w 267"/>
                      <a:gd name="T5" fmla="*/ 0 h 30"/>
                      <a:gd name="T6" fmla="*/ 267 w 267"/>
                      <a:gd name="T7" fmla="*/ 30 h 30"/>
                      <a:gd name="T8" fmla="*/ 0 w 267"/>
                      <a:gd name="T9" fmla="*/ 30 h 30"/>
                      <a:gd name="T10" fmla="*/ 0 60000 65536"/>
                      <a:gd name="T11" fmla="*/ 0 60000 65536"/>
                      <a:gd name="T12" fmla="*/ 0 60000 65536"/>
                      <a:gd name="T13" fmla="*/ 0 60000 65536"/>
                      <a:gd name="T14" fmla="*/ 0 60000 65536"/>
                      <a:gd name="T15" fmla="*/ 0 w 267"/>
                      <a:gd name="T16" fmla="*/ 0 h 30"/>
                      <a:gd name="T17" fmla="*/ 267 w 267"/>
                      <a:gd name="T18" fmla="*/ 30 h 30"/>
                    </a:gdLst>
                    <a:ahLst/>
                    <a:cxnLst>
                      <a:cxn ang="T10">
                        <a:pos x="T0" y="T1"/>
                      </a:cxn>
                      <a:cxn ang="T11">
                        <a:pos x="T2" y="T3"/>
                      </a:cxn>
                      <a:cxn ang="T12">
                        <a:pos x="T4" y="T5"/>
                      </a:cxn>
                      <a:cxn ang="T13">
                        <a:pos x="T6" y="T7"/>
                      </a:cxn>
                      <a:cxn ang="T14">
                        <a:pos x="T8" y="T9"/>
                      </a:cxn>
                    </a:cxnLst>
                    <a:rect l="T15" t="T16" r="T17" b="T18"/>
                    <a:pathLst>
                      <a:path w="267" h="30">
                        <a:moveTo>
                          <a:pt x="0" y="30"/>
                        </a:moveTo>
                        <a:lnTo>
                          <a:pt x="29" y="0"/>
                        </a:lnTo>
                        <a:lnTo>
                          <a:pt x="238" y="0"/>
                        </a:lnTo>
                        <a:lnTo>
                          <a:pt x="267" y="30"/>
                        </a:lnTo>
                        <a:lnTo>
                          <a:pt x="0" y="30"/>
                        </a:lnTo>
                        <a:close/>
                      </a:path>
                    </a:pathLst>
                  </a:custGeom>
                  <a:solidFill>
                    <a:srgbClr val="C9C9B6"/>
                  </a:solidFill>
                  <a:ln w="9525">
                    <a:noFill/>
                    <a:round/>
                    <a:headEnd/>
                    <a:tailEnd/>
                  </a:ln>
                </p:spPr>
                <p:txBody>
                  <a:bodyPr/>
                  <a:lstStyle/>
                  <a:p>
                    <a:endParaRPr lang="en-US"/>
                  </a:p>
                </p:txBody>
              </p:sp>
              <p:sp>
                <p:nvSpPr>
                  <p:cNvPr id="69696" name="Freeform 111"/>
                  <p:cNvSpPr>
                    <a:spLocks/>
                  </p:cNvSpPr>
                  <p:nvPr/>
                </p:nvSpPr>
                <p:spPr bwMode="auto">
                  <a:xfrm>
                    <a:off x="2487" y="720"/>
                    <a:ext cx="267" cy="30"/>
                  </a:xfrm>
                  <a:custGeom>
                    <a:avLst/>
                    <a:gdLst>
                      <a:gd name="T0" fmla="*/ 0 w 267"/>
                      <a:gd name="T1" fmla="*/ 30 h 30"/>
                      <a:gd name="T2" fmla="*/ 29 w 267"/>
                      <a:gd name="T3" fmla="*/ 0 h 30"/>
                      <a:gd name="T4" fmla="*/ 238 w 267"/>
                      <a:gd name="T5" fmla="*/ 0 h 30"/>
                      <a:gd name="T6" fmla="*/ 267 w 267"/>
                      <a:gd name="T7" fmla="*/ 30 h 30"/>
                      <a:gd name="T8" fmla="*/ 0 w 267"/>
                      <a:gd name="T9" fmla="*/ 30 h 30"/>
                      <a:gd name="T10" fmla="*/ 0 60000 65536"/>
                      <a:gd name="T11" fmla="*/ 0 60000 65536"/>
                      <a:gd name="T12" fmla="*/ 0 60000 65536"/>
                      <a:gd name="T13" fmla="*/ 0 60000 65536"/>
                      <a:gd name="T14" fmla="*/ 0 60000 65536"/>
                      <a:gd name="T15" fmla="*/ 0 w 267"/>
                      <a:gd name="T16" fmla="*/ 0 h 30"/>
                      <a:gd name="T17" fmla="*/ 267 w 267"/>
                      <a:gd name="T18" fmla="*/ 30 h 30"/>
                    </a:gdLst>
                    <a:ahLst/>
                    <a:cxnLst>
                      <a:cxn ang="T10">
                        <a:pos x="T0" y="T1"/>
                      </a:cxn>
                      <a:cxn ang="T11">
                        <a:pos x="T2" y="T3"/>
                      </a:cxn>
                      <a:cxn ang="T12">
                        <a:pos x="T4" y="T5"/>
                      </a:cxn>
                      <a:cxn ang="T13">
                        <a:pos x="T6" y="T7"/>
                      </a:cxn>
                      <a:cxn ang="T14">
                        <a:pos x="T8" y="T9"/>
                      </a:cxn>
                    </a:cxnLst>
                    <a:rect l="T15" t="T16" r="T17" b="T18"/>
                    <a:pathLst>
                      <a:path w="267" h="30">
                        <a:moveTo>
                          <a:pt x="0" y="30"/>
                        </a:moveTo>
                        <a:lnTo>
                          <a:pt x="29" y="0"/>
                        </a:lnTo>
                        <a:lnTo>
                          <a:pt x="238" y="0"/>
                        </a:lnTo>
                        <a:lnTo>
                          <a:pt x="267" y="30"/>
                        </a:lnTo>
                        <a:lnTo>
                          <a:pt x="0" y="30"/>
                        </a:lnTo>
                        <a:close/>
                      </a:path>
                    </a:pathLst>
                  </a:custGeom>
                  <a:solidFill>
                    <a:srgbClr val="C9C9B6"/>
                  </a:solidFill>
                  <a:ln w="9525">
                    <a:noFill/>
                    <a:round/>
                    <a:headEnd/>
                    <a:tailEnd/>
                  </a:ln>
                </p:spPr>
                <p:txBody>
                  <a:bodyPr/>
                  <a:lstStyle/>
                  <a:p>
                    <a:endParaRPr lang="en-US"/>
                  </a:p>
                </p:txBody>
              </p:sp>
              <p:sp>
                <p:nvSpPr>
                  <p:cNvPr id="69697" name="AutoShape 112"/>
                  <p:cNvSpPr>
                    <a:spLocks noChangeArrowheads="1"/>
                  </p:cNvSpPr>
                  <p:nvPr/>
                </p:nvSpPr>
                <p:spPr bwMode="auto">
                  <a:xfrm>
                    <a:off x="2472" y="746"/>
                    <a:ext cx="297" cy="216"/>
                  </a:xfrm>
                  <a:prstGeom prst="roundRect">
                    <a:avLst>
                      <a:gd name="adj" fmla="val 16667"/>
                    </a:avLst>
                  </a:prstGeom>
                  <a:solidFill>
                    <a:srgbClr val="B7B79D"/>
                  </a:solidFill>
                  <a:ln w="9525">
                    <a:noFill/>
                    <a:round/>
                    <a:headEnd/>
                    <a:tailEnd/>
                  </a:ln>
                </p:spPr>
                <p:txBody>
                  <a:bodyPr/>
                  <a:lstStyle/>
                  <a:p>
                    <a:endParaRPr lang="en-US"/>
                  </a:p>
                </p:txBody>
              </p:sp>
              <p:sp>
                <p:nvSpPr>
                  <p:cNvPr id="69698" name="AutoShape 113"/>
                  <p:cNvSpPr>
                    <a:spLocks noChangeArrowheads="1"/>
                  </p:cNvSpPr>
                  <p:nvPr/>
                </p:nvSpPr>
                <p:spPr bwMode="auto">
                  <a:xfrm>
                    <a:off x="2498" y="773"/>
                    <a:ext cx="242" cy="159"/>
                  </a:xfrm>
                  <a:prstGeom prst="roundRect">
                    <a:avLst>
                      <a:gd name="adj" fmla="val 16667"/>
                    </a:avLst>
                  </a:prstGeom>
                  <a:solidFill>
                    <a:srgbClr val="FFFFFF"/>
                  </a:solidFill>
                  <a:ln w="9525">
                    <a:noFill/>
                    <a:round/>
                    <a:headEnd/>
                    <a:tailEnd/>
                  </a:ln>
                </p:spPr>
                <p:txBody>
                  <a:bodyPr/>
                  <a:lstStyle/>
                  <a:p>
                    <a:endParaRPr lang="en-US"/>
                  </a:p>
                </p:txBody>
              </p:sp>
            </p:grpSp>
          </p:grpSp>
          <p:sp>
            <p:nvSpPr>
              <p:cNvPr id="69688" name="Text Box 114"/>
              <p:cNvSpPr txBox="1">
                <a:spLocks noChangeArrowheads="1"/>
              </p:cNvSpPr>
              <p:nvPr/>
            </p:nvSpPr>
            <p:spPr bwMode="auto">
              <a:xfrm>
                <a:off x="2520" y="768"/>
                <a:ext cx="218" cy="228"/>
              </a:xfrm>
              <a:prstGeom prst="rect">
                <a:avLst/>
              </a:prstGeom>
              <a:noFill/>
              <a:ln w="9525">
                <a:noFill/>
                <a:miter lim="800000"/>
                <a:headEnd/>
                <a:tailEnd/>
              </a:ln>
            </p:spPr>
            <p:txBody>
              <a:bodyPr wrap="none">
                <a:spAutoFit/>
              </a:bodyPr>
              <a:lstStyle/>
              <a:p>
                <a:pPr algn="l" rtl="0" eaLnBrk="0" hangingPunct="0"/>
                <a:r>
                  <a:rPr lang="en-US" sz="1400" b="1"/>
                  <a:t>A</a:t>
                </a:r>
              </a:p>
            </p:txBody>
          </p:sp>
        </p:grpSp>
        <p:sp>
          <p:nvSpPr>
            <p:cNvPr id="69656" name="Line 115"/>
            <p:cNvSpPr>
              <a:spLocks noChangeShapeType="1"/>
            </p:cNvSpPr>
            <p:nvPr/>
          </p:nvSpPr>
          <p:spPr bwMode="auto">
            <a:xfrm>
              <a:off x="3035" y="1387"/>
              <a:ext cx="206" cy="0"/>
            </a:xfrm>
            <a:prstGeom prst="line">
              <a:avLst/>
            </a:prstGeom>
            <a:noFill/>
            <a:ln w="38100">
              <a:solidFill>
                <a:schemeClr val="accent2"/>
              </a:solidFill>
              <a:round/>
              <a:headEnd/>
              <a:tailEnd/>
            </a:ln>
          </p:spPr>
          <p:txBody>
            <a:bodyPr wrap="none" anchor="ctr"/>
            <a:lstStyle/>
            <a:p>
              <a:endParaRPr lang="en-US"/>
            </a:p>
          </p:txBody>
        </p:sp>
        <p:grpSp>
          <p:nvGrpSpPr>
            <p:cNvPr id="20" name="Group 116"/>
            <p:cNvGrpSpPr>
              <a:grpSpLocks/>
            </p:cNvGrpSpPr>
            <p:nvPr/>
          </p:nvGrpSpPr>
          <p:grpSpPr bwMode="auto">
            <a:xfrm>
              <a:off x="3193" y="1133"/>
              <a:ext cx="494" cy="424"/>
              <a:chOff x="3193" y="1133"/>
              <a:chExt cx="494" cy="424"/>
            </a:xfrm>
          </p:grpSpPr>
          <p:grpSp>
            <p:nvGrpSpPr>
              <p:cNvPr id="21" name="Group 117"/>
              <p:cNvGrpSpPr>
                <a:grpSpLocks/>
              </p:cNvGrpSpPr>
              <p:nvPr/>
            </p:nvGrpSpPr>
            <p:grpSpPr bwMode="auto">
              <a:xfrm>
                <a:off x="3200" y="1144"/>
                <a:ext cx="487" cy="413"/>
                <a:chOff x="3200" y="1144"/>
                <a:chExt cx="487" cy="413"/>
              </a:xfrm>
            </p:grpSpPr>
            <p:sp>
              <p:nvSpPr>
                <p:cNvPr id="69676" name="Freeform 118"/>
                <p:cNvSpPr>
                  <a:spLocks/>
                </p:cNvSpPr>
                <p:nvPr/>
              </p:nvSpPr>
              <p:spPr bwMode="auto">
                <a:xfrm>
                  <a:off x="3200" y="1368"/>
                  <a:ext cx="398" cy="45"/>
                </a:xfrm>
                <a:custGeom>
                  <a:avLst/>
                  <a:gdLst>
                    <a:gd name="T0" fmla="*/ 0 w 398"/>
                    <a:gd name="T1" fmla="*/ 45 h 45"/>
                    <a:gd name="T2" fmla="*/ 48 w 398"/>
                    <a:gd name="T3" fmla="*/ 0 h 45"/>
                    <a:gd name="T4" fmla="*/ 353 w 398"/>
                    <a:gd name="T5" fmla="*/ 0 h 45"/>
                    <a:gd name="T6" fmla="*/ 398 w 398"/>
                    <a:gd name="T7" fmla="*/ 45 h 45"/>
                    <a:gd name="T8" fmla="*/ 0 w 398"/>
                    <a:gd name="T9" fmla="*/ 45 h 45"/>
                    <a:gd name="T10" fmla="*/ 0 60000 65536"/>
                    <a:gd name="T11" fmla="*/ 0 60000 65536"/>
                    <a:gd name="T12" fmla="*/ 0 60000 65536"/>
                    <a:gd name="T13" fmla="*/ 0 60000 65536"/>
                    <a:gd name="T14" fmla="*/ 0 60000 65536"/>
                    <a:gd name="T15" fmla="*/ 0 w 398"/>
                    <a:gd name="T16" fmla="*/ 0 h 45"/>
                    <a:gd name="T17" fmla="*/ 398 w 398"/>
                    <a:gd name="T18" fmla="*/ 45 h 45"/>
                  </a:gdLst>
                  <a:ahLst/>
                  <a:cxnLst>
                    <a:cxn ang="T10">
                      <a:pos x="T0" y="T1"/>
                    </a:cxn>
                    <a:cxn ang="T11">
                      <a:pos x="T2" y="T3"/>
                    </a:cxn>
                    <a:cxn ang="T12">
                      <a:pos x="T4" y="T5"/>
                    </a:cxn>
                    <a:cxn ang="T13">
                      <a:pos x="T6" y="T7"/>
                    </a:cxn>
                    <a:cxn ang="T14">
                      <a:pos x="T8" y="T9"/>
                    </a:cxn>
                  </a:cxnLst>
                  <a:rect l="T15" t="T16" r="T17" b="T18"/>
                  <a:pathLst>
                    <a:path w="398" h="45">
                      <a:moveTo>
                        <a:pt x="0" y="45"/>
                      </a:moveTo>
                      <a:lnTo>
                        <a:pt x="48" y="0"/>
                      </a:lnTo>
                      <a:lnTo>
                        <a:pt x="353" y="0"/>
                      </a:lnTo>
                      <a:lnTo>
                        <a:pt x="398" y="45"/>
                      </a:lnTo>
                      <a:lnTo>
                        <a:pt x="0" y="45"/>
                      </a:lnTo>
                      <a:close/>
                    </a:path>
                  </a:pathLst>
                </a:custGeom>
                <a:solidFill>
                  <a:srgbClr val="000000"/>
                </a:solidFill>
                <a:ln w="9525">
                  <a:noFill/>
                  <a:round/>
                  <a:headEnd/>
                  <a:tailEnd/>
                </a:ln>
              </p:spPr>
              <p:txBody>
                <a:bodyPr/>
                <a:lstStyle/>
                <a:p>
                  <a:endParaRPr lang="en-US"/>
                </a:p>
              </p:txBody>
            </p:sp>
            <p:sp>
              <p:nvSpPr>
                <p:cNvPr id="69677" name="Freeform 119"/>
                <p:cNvSpPr>
                  <a:spLocks/>
                </p:cNvSpPr>
                <p:nvPr/>
              </p:nvSpPr>
              <p:spPr bwMode="auto">
                <a:xfrm>
                  <a:off x="3200" y="1368"/>
                  <a:ext cx="398" cy="45"/>
                </a:xfrm>
                <a:custGeom>
                  <a:avLst/>
                  <a:gdLst>
                    <a:gd name="T0" fmla="*/ 0 w 398"/>
                    <a:gd name="T1" fmla="*/ 45 h 45"/>
                    <a:gd name="T2" fmla="*/ 48 w 398"/>
                    <a:gd name="T3" fmla="*/ 0 h 45"/>
                    <a:gd name="T4" fmla="*/ 353 w 398"/>
                    <a:gd name="T5" fmla="*/ 0 h 45"/>
                    <a:gd name="T6" fmla="*/ 398 w 398"/>
                    <a:gd name="T7" fmla="*/ 45 h 45"/>
                    <a:gd name="T8" fmla="*/ 0 w 398"/>
                    <a:gd name="T9" fmla="*/ 45 h 45"/>
                    <a:gd name="T10" fmla="*/ 0 60000 65536"/>
                    <a:gd name="T11" fmla="*/ 0 60000 65536"/>
                    <a:gd name="T12" fmla="*/ 0 60000 65536"/>
                    <a:gd name="T13" fmla="*/ 0 60000 65536"/>
                    <a:gd name="T14" fmla="*/ 0 60000 65536"/>
                    <a:gd name="T15" fmla="*/ 0 w 398"/>
                    <a:gd name="T16" fmla="*/ 0 h 45"/>
                    <a:gd name="T17" fmla="*/ 398 w 398"/>
                    <a:gd name="T18" fmla="*/ 45 h 45"/>
                  </a:gdLst>
                  <a:ahLst/>
                  <a:cxnLst>
                    <a:cxn ang="T10">
                      <a:pos x="T0" y="T1"/>
                    </a:cxn>
                    <a:cxn ang="T11">
                      <a:pos x="T2" y="T3"/>
                    </a:cxn>
                    <a:cxn ang="T12">
                      <a:pos x="T4" y="T5"/>
                    </a:cxn>
                    <a:cxn ang="T13">
                      <a:pos x="T6" y="T7"/>
                    </a:cxn>
                    <a:cxn ang="T14">
                      <a:pos x="T8" y="T9"/>
                    </a:cxn>
                  </a:cxnLst>
                  <a:rect l="T15" t="T16" r="T17" b="T18"/>
                  <a:pathLst>
                    <a:path w="398" h="45">
                      <a:moveTo>
                        <a:pt x="0" y="45"/>
                      </a:moveTo>
                      <a:lnTo>
                        <a:pt x="48" y="0"/>
                      </a:lnTo>
                      <a:lnTo>
                        <a:pt x="353" y="0"/>
                      </a:lnTo>
                      <a:lnTo>
                        <a:pt x="398" y="45"/>
                      </a:lnTo>
                      <a:lnTo>
                        <a:pt x="0" y="45"/>
                      </a:lnTo>
                      <a:close/>
                    </a:path>
                  </a:pathLst>
                </a:custGeom>
                <a:solidFill>
                  <a:srgbClr val="000000"/>
                </a:solidFill>
                <a:ln w="9525">
                  <a:noFill/>
                  <a:round/>
                  <a:headEnd/>
                  <a:tailEnd/>
                </a:ln>
              </p:spPr>
              <p:txBody>
                <a:bodyPr/>
                <a:lstStyle/>
                <a:p>
                  <a:endParaRPr lang="en-US"/>
                </a:p>
              </p:txBody>
            </p:sp>
            <p:sp>
              <p:nvSpPr>
                <p:cNvPr id="69678" name="Rectangle 120"/>
                <p:cNvSpPr>
                  <a:spLocks noChangeArrowheads="1"/>
                </p:cNvSpPr>
                <p:nvPr/>
              </p:nvSpPr>
              <p:spPr bwMode="auto">
                <a:xfrm>
                  <a:off x="3200" y="1413"/>
                  <a:ext cx="402" cy="87"/>
                </a:xfrm>
                <a:prstGeom prst="rect">
                  <a:avLst/>
                </a:prstGeom>
                <a:solidFill>
                  <a:srgbClr val="000000"/>
                </a:solidFill>
                <a:ln w="9525">
                  <a:noFill/>
                  <a:miter lim="800000"/>
                  <a:headEnd/>
                  <a:tailEnd/>
                </a:ln>
              </p:spPr>
              <p:txBody>
                <a:bodyPr/>
                <a:lstStyle/>
                <a:p>
                  <a:endParaRPr lang="en-US"/>
                </a:p>
              </p:txBody>
            </p:sp>
            <p:sp>
              <p:nvSpPr>
                <p:cNvPr id="69679" name="Arc 121"/>
                <p:cNvSpPr>
                  <a:spLocks/>
                </p:cNvSpPr>
                <p:nvPr/>
              </p:nvSpPr>
              <p:spPr bwMode="auto">
                <a:xfrm>
                  <a:off x="3573" y="1439"/>
                  <a:ext cx="93" cy="64"/>
                </a:xfrm>
                <a:custGeom>
                  <a:avLst/>
                  <a:gdLst>
                    <a:gd name="T0" fmla="*/ 0 w 25977"/>
                    <a:gd name="T1" fmla="*/ 1 h 26707"/>
                    <a:gd name="T2" fmla="*/ 91 w 25977"/>
                    <a:gd name="T3" fmla="*/ 64 h 26707"/>
                    <a:gd name="T4" fmla="*/ 16 w 25977"/>
                    <a:gd name="T5" fmla="*/ 52 h 26707"/>
                    <a:gd name="T6" fmla="*/ 0 60000 65536"/>
                    <a:gd name="T7" fmla="*/ 0 60000 65536"/>
                    <a:gd name="T8" fmla="*/ 0 60000 65536"/>
                    <a:gd name="T9" fmla="*/ 0 w 25977"/>
                    <a:gd name="T10" fmla="*/ 0 h 26707"/>
                    <a:gd name="T11" fmla="*/ 25977 w 25977"/>
                    <a:gd name="T12" fmla="*/ 26707 h 26707"/>
                  </a:gdLst>
                  <a:ahLst/>
                  <a:cxnLst>
                    <a:cxn ang="T6">
                      <a:pos x="T0" y="T1"/>
                    </a:cxn>
                    <a:cxn ang="T7">
                      <a:pos x="T2" y="T3"/>
                    </a:cxn>
                    <a:cxn ang="T8">
                      <a:pos x="T4" y="T5"/>
                    </a:cxn>
                  </a:cxnLst>
                  <a:rect l="T9" t="T10" r="T11" b="T12"/>
                  <a:pathLst>
                    <a:path w="25977" h="26707" fill="none" extrusionOk="0">
                      <a:moveTo>
                        <a:pt x="0" y="448"/>
                      </a:moveTo>
                      <a:cubicBezTo>
                        <a:pt x="1439" y="150"/>
                        <a:pt x="2906" y="-1"/>
                        <a:pt x="4377" y="0"/>
                      </a:cubicBezTo>
                      <a:cubicBezTo>
                        <a:pt x="16306" y="0"/>
                        <a:pt x="25977" y="9670"/>
                        <a:pt x="25977" y="21600"/>
                      </a:cubicBezTo>
                      <a:cubicBezTo>
                        <a:pt x="25977" y="23320"/>
                        <a:pt x="25771" y="25035"/>
                        <a:pt x="25364" y="26707"/>
                      </a:cubicBezTo>
                    </a:path>
                    <a:path w="25977" h="26707" stroke="0" extrusionOk="0">
                      <a:moveTo>
                        <a:pt x="0" y="448"/>
                      </a:moveTo>
                      <a:cubicBezTo>
                        <a:pt x="1439" y="150"/>
                        <a:pt x="2906" y="-1"/>
                        <a:pt x="4377" y="0"/>
                      </a:cubicBezTo>
                      <a:cubicBezTo>
                        <a:pt x="16306" y="0"/>
                        <a:pt x="25977" y="9670"/>
                        <a:pt x="25977" y="21600"/>
                      </a:cubicBezTo>
                      <a:cubicBezTo>
                        <a:pt x="25977" y="23320"/>
                        <a:pt x="25771" y="25035"/>
                        <a:pt x="25364" y="26707"/>
                      </a:cubicBezTo>
                      <a:lnTo>
                        <a:pt x="4377" y="21600"/>
                      </a:lnTo>
                      <a:close/>
                    </a:path>
                  </a:pathLst>
                </a:custGeom>
                <a:solidFill>
                  <a:srgbClr val="000000"/>
                </a:solidFill>
                <a:ln w="11113">
                  <a:solidFill>
                    <a:srgbClr val="000000"/>
                  </a:solidFill>
                  <a:round/>
                  <a:headEnd/>
                  <a:tailEnd/>
                </a:ln>
              </p:spPr>
              <p:txBody>
                <a:bodyPr/>
                <a:lstStyle/>
                <a:p>
                  <a:endParaRPr lang="en-US"/>
                </a:p>
              </p:txBody>
            </p:sp>
            <p:sp>
              <p:nvSpPr>
                <p:cNvPr id="69680" name="AutoShape 122"/>
                <p:cNvSpPr>
                  <a:spLocks noChangeArrowheads="1"/>
                </p:cNvSpPr>
                <p:nvPr/>
              </p:nvSpPr>
              <p:spPr bwMode="auto">
                <a:xfrm>
                  <a:off x="3635" y="1474"/>
                  <a:ext cx="52" cy="83"/>
                </a:xfrm>
                <a:prstGeom prst="roundRect">
                  <a:avLst>
                    <a:gd name="adj" fmla="val 17856"/>
                  </a:avLst>
                </a:prstGeom>
                <a:solidFill>
                  <a:srgbClr val="000000"/>
                </a:solidFill>
                <a:ln w="9525">
                  <a:noFill/>
                  <a:round/>
                  <a:headEnd/>
                  <a:tailEnd/>
                </a:ln>
              </p:spPr>
              <p:txBody>
                <a:bodyPr/>
                <a:lstStyle/>
                <a:p>
                  <a:endParaRPr lang="en-US"/>
                </a:p>
              </p:txBody>
            </p:sp>
            <p:grpSp>
              <p:nvGrpSpPr>
                <p:cNvPr id="22" name="Group 123"/>
                <p:cNvGrpSpPr>
                  <a:grpSpLocks/>
                </p:cNvGrpSpPr>
                <p:nvPr/>
              </p:nvGrpSpPr>
              <p:grpSpPr bwMode="auto">
                <a:xfrm>
                  <a:off x="3252" y="1144"/>
                  <a:ext cx="298" cy="243"/>
                  <a:chOff x="3252" y="1144"/>
                  <a:chExt cx="298" cy="243"/>
                </a:xfrm>
              </p:grpSpPr>
              <p:sp>
                <p:nvSpPr>
                  <p:cNvPr id="69682" name="Freeform 124"/>
                  <p:cNvSpPr>
                    <a:spLocks/>
                  </p:cNvSpPr>
                  <p:nvPr/>
                </p:nvSpPr>
                <p:spPr bwMode="auto">
                  <a:xfrm>
                    <a:off x="3267" y="1144"/>
                    <a:ext cx="268" cy="30"/>
                  </a:xfrm>
                  <a:custGeom>
                    <a:avLst/>
                    <a:gdLst>
                      <a:gd name="T0" fmla="*/ 0 w 268"/>
                      <a:gd name="T1" fmla="*/ 30 h 30"/>
                      <a:gd name="T2" fmla="*/ 30 w 268"/>
                      <a:gd name="T3" fmla="*/ 0 h 30"/>
                      <a:gd name="T4" fmla="*/ 238 w 268"/>
                      <a:gd name="T5" fmla="*/ 0 h 30"/>
                      <a:gd name="T6" fmla="*/ 268 w 268"/>
                      <a:gd name="T7" fmla="*/ 30 h 30"/>
                      <a:gd name="T8" fmla="*/ 0 w 268"/>
                      <a:gd name="T9" fmla="*/ 30 h 30"/>
                      <a:gd name="T10" fmla="*/ 0 60000 65536"/>
                      <a:gd name="T11" fmla="*/ 0 60000 65536"/>
                      <a:gd name="T12" fmla="*/ 0 60000 65536"/>
                      <a:gd name="T13" fmla="*/ 0 60000 65536"/>
                      <a:gd name="T14" fmla="*/ 0 60000 65536"/>
                      <a:gd name="T15" fmla="*/ 0 w 268"/>
                      <a:gd name="T16" fmla="*/ 0 h 30"/>
                      <a:gd name="T17" fmla="*/ 268 w 268"/>
                      <a:gd name="T18" fmla="*/ 30 h 30"/>
                    </a:gdLst>
                    <a:ahLst/>
                    <a:cxnLst>
                      <a:cxn ang="T10">
                        <a:pos x="T0" y="T1"/>
                      </a:cxn>
                      <a:cxn ang="T11">
                        <a:pos x="T2" y="T3"/>
                      </a:cxn>
                      <a:cxn ang="T12">
                        <a:pos x="T4" y="T5"/>
                      </a:cxn>
                      <a:cxn ang="T13">
                        <a:pos x="T6" y="T7"/>
                      </a:cxn>
                      <a:cxn ang="T14">
                        <a:pos x="T8" y="T9"/>
                      </a:cxn>
                    </a:cxnLst>
                    <a:rect l="T15" t="T16" r="T17" b="T18"/>
                    <a:pathLst>
                      <a:path w="268" h="30">
                        <a:moveTo>
                          <a:pt x="0" y="30"/>
                        </a:moveTo>
                        <a:lnTo>
                          <a:pt x="30" y="0"/>
                        </a:lnTo>
                        <a:lnTo>
                          <a:pt x="238" y="0"/>
                        </a:lnTo>
                        <a:lnTo>
                          <a:pt x="268" y="30"/>
                        </a:lnTo>
                        <a:lnTo>
                          <a:pt x="0" y="30"/>
                        </a:lnTo>
                        <a:close/>
                      </a:path>
                    </a:pathLst>
                  </a:custGeom>
                  <a:solidFill>
                    <a:srgbClr val="000000"/>
                  </a:solidFill>
                  <a:ln w="9525">
                    <a:noFill/>
                    <a:round/>
                    <a:headEnd/>
                    <a:tailEnd/>
                  </a:ln>
                </p:spPr>
                <p:txBody>
                  <a:bodyPr/>
                  <a:lstStyle/>
                  <a:p>
                    <a:endParaRPr lang="en-US"/>
                  </a:p>
                </p:txBody>
              </p:sp>
              <p:sp>
                <p:nvSpPr>
                  <p:cNvPr id="69683" name="Freeform 125"/>
                  <p:cNvSpPr>
                    <a:spLocks/>
                  </p:cNvSpPr>
                  <p:nvPr/>
                </p:nvSpPr>
                <p:spPr bwMode="auto">
                  <a:xfrm>
                    <a:off x="3267" y="1144"/>
                    <a:ext cx="268" cy="30"/>
                  </a:xfrm>
                  <a:custGeom>
                    <a:avLst/>
                    <a:gdLst>
                      <a:gd name="T0" fmla="*/ 0 w 268"/>
                      <a:gd name="T1" fmla="*/ 30 h 30"/>
                      <a:gd name="T2" fmla="*/ 30 w 268"/>
                      <a:gd name="T3" fmla="*/ 0 h 30"/>
                      <a:gd name="T4" fmla="*/ 238 w 268"/>
                      <a:gd name="T5" fmla="*/ 0 h 30"/>
                      <a:gd name="T6" fmla="*/ 268 w 268"/>
                      <a:gd name="T7" fmla="*/ 30 h 30"/>
                      <a:gd name="T8" fmla="*/ 0 w 268"/>
                      <a:gd name="T9" fmla="*/ 30 h 30"/>
                      <a:gd name="T10" fmla="*/ 0 60000 65536"/>
                      <a:gd name="T11" fmla="*/ 0 60000 65536"/>
                      <a:gd name="T12" fmla="*/ 0 60000 65536"/>
                      <a:gd name="T13" fmla="*/ 0 60000 65536"/>
                      <a:gd name="T14" fmla="*/ 0 60000 65536"/>
                      <a:gd name="T15" fmla="*/ 0 w 268"/>
                      <a:gd name="T16" fmla="*/ 0 h 30"/>
                      <a:gd name="T17" fmla="*/ 268 w 268"/>
                      <a:gd name="T18" fmla="*/ 30 h 30"/>
                    </a:gdLst>
                    <a:ahLst/>
                    <a:cxnLst>
                      <a:cxn ang="T10">
                        <a:pos x="T0" y="T1"/>
                      </a:cxn>
                      <a:cxn ang="T11">
                        <a:pos x="T2" y="T3"/>
                      </a:cxn>
                      <a:cxn ang="T12">
                        <a:pos x="T4" y="T5"/>
                      </a:cxn>
                      <a:cxn ang="T13">
                        <a:pos x="T6" y="T7"/>
                      </a:cxn>
                      <a:cxn ang="T14">
                        <a:pos x="T8" y="T9"/>
                      </a:cxn>
                    </a:cxnLst>
                    <a:rect l="T15" t="T16" r="T17" b="T18"/>
                    <a:pathLst>
                      <a:path w="268" h="30">
                        <a:moveTo>
                          <a:pt x="0" y="30"/>
                        </a:moveTo>
                        <a:lnTo>
                          <a:pt x="30" y="0"/>
                        </a:lnTo>
                        <a:lnTo>
                          <a:pt x="238" y="0"/>
                        </a:lnTo>
                        <a:lnTo>
                          <a:pt x="268" y="30"/>
                        </a:lnTo>
                        <a:lnTo>
                          <a:pt x="0" y="30"/>
                        </a:lnTo>
                        <a:close/>
                      </a:path>
                    </a:pathLst>
                  </a:custGeom>
                  <a:solidFill>
                    <a:srgbClr val="000000"/>
                  </a:solidFill>
                  <a:ln w="9525">
                    <a:noFill/>
                    <a:round/>
                    <a:headEnd/>
                    <a:tailEnd/>
                  </a:ln>
                </p:spPr>
                <p:txBody>
                  <a:bodyPr/>
                  <a:lstStyle/>
                  <a:p>
                    <a:endParaRPr lang="en-US"/>
                  </a:p>
                </p:txBody>
              </p:sp>
              <p:sp>
                <p:nvSpPr>
                  <p:cNvPr id="69684" name="AutoShape 126"/>
                  <p:cNvSpPr>
                    <a:spLocks noChangeArrowheads="1"/>
                  </p:cNvSpPr>
                  <p:nvPr/>
                </p:nvSpPr>
                <p:spPr bwMode="auto">
                  <a:xfrm>
                    <a:off x="3252" y="1171"/>
                    <a:ext cx="298" cy="216"/>
                  </a:xfrm>
                  <a:prstGeom prst="roundRect">
                    <a:avLst>
                      <a:gd name="adj" fmla="val 16667"/>
                    </a:avLst>
                  </a:prstGeom>
                  <a:solidFill>
                    <a:srgbClr val="000000"/>
                  </a:solidFill>
                  <a:ln w="9525">
                    <a:noFill/>
                    <a:round/>
                    <a:headEnd/>
                    <a:tailEnd/>
                  </a:ln>
                </p:spPr>
                <p:txBody>
                  <a:bodyPr/>
                  <a:lstStyle/>
                  <a:p>
                    <a:endParaRPr lang="en-US"/>
                  </a:p>
                </p:txBody>
              </p:sp>
              <p:sp>
                <p:nvSpPr>
                  <p:cNvPr id="69685" name="AutoShape 127"/>
                  <p:cNvSpPr>
                    <a:spLocks noChangeArrowheads="1"/>
                  </p:cNvSpPr>
                  <p:nvPr/>
                </p:nvSpPr>
                <p:spPr bwMode="auto">
                  <a:xfrm>
                    <a:off x="3278" y="1197"/>
                    <a:ext cx="242" cy="159"/>
                  </a:xfrm>
                  <a:prstGeom prst="roundRect">
                    <a:avLst>
                      <a:gd name="adj" fmla="val 16667"/>
                    </a:avLst>
                  </a:prstGeom>
                  <a:solidFill>
                    <a:srgbClr val="000000"/>
                  </a:solidFill>
                  <a:ln w="9525">
                    <a:noFill/>
                    <a:round/>
                    <a:headEnd/>
                    <a:tailEnd/>
                  </a:ln>
                </p:spPr>
                <p:txBody>
                  <a:bodyPr/>
                  <a:lstStyle/>
                  <a:p>
                    <a:endParaRPr lang="en-US"/>
                  </a:p>
                </p:txBody>
              </p:sp>
            </p:grpSp>
          </p:grpSp>
          <p:grpSp>
            <p:nvGrpSpPr>
              <p:cNvPr id="23" name="Group 128"/>
              <p:cNvGrpSpPr>
                <a:grpSpLocks/>
              </p:cNvGrpSpPr>
              <p:nvPr/>
            </p:nvGrpSpPr>
            <p:grpSpPr bwMode="auto">
              <a:xfrm>
                <a:off x="3193" y="1133"/>
                <a:ext cx="487" cy="413"/>
                <a:chOff x="3193" y="1133"/>
                <a:chExt cx="487" cy="413"/>
              </a:xfrm>
            </p:grpSpPr>
            <p:sp>
              <p:nvSpPr>
                <p:cNvPr id="69666" name="Freeform 129"/>
                <p:cNvSpPr>
                  <a:spLocks/>
                </p:cNvSpPr>
                <p:nvPr/>
              </p:nvSpPr>
              <p:spPr bwMode="auto">
                <a:xfrm>
                  <a:off x="3193" y="1356"/>
                  <a:ext cx="398" cy="46"/>
                </a:xfrm>
                <a:custGeom>
                  <a:avLst/>
                  <a:gdLst>
                    <a:gd name="T0" fmla="*/ 0 w 398"/>
                    <a:gd name="T1" fmla="*/ 46 h 46"/>
                    <a:gd name="T2" fmla="*/ 48 w 398"/>
                    <a:gd name="T3" fmla="*/ 0 h 46"/>
                    <a:gd name="T4" fmla="*/ 353 w 398"/>
                    <a:gd name="T5" fmla="*/ 0 h 46"/>
                    <a:gd name="T6" fmla="*/ 398 w 398"/>
                    <a:gd name="T7" fmla="*/ 46 h 46"/>
                    <a:gd name="T8" fmla="*/ 0 w 398"/>
                    <a:gd name="T9" fmla="*/ 46 h 46"/>
                    <a:gd name="T10" fmla="*/ 0 60000 65536"/>
                    <a:gd name="T11" fmla="*/ 0 60000 65536"/>
                    <a:gd name="T12" fmla="*/ 0 60000 65536"/>
                    <a:gd name="T13" fmla="*/ 0 60000 65536"/>
                    <a:gd name="T14" fmla="*/ 0 60000 65536"/>
                    <a:gd name="T15" fmla="*/ 0 w 398"/>
                    <a:gd name="T16" fmla="*/ 0 h 46"/>
                    <a:gd name="T17" fmla="*/ 398 w 398"/>
                    <a:gd name="T18" fmla="*/ 46 h 46"/>
                  </a:gdLst>
                  <a:ahLst/>
                  <a:cxnLst>
                    <a:cxn ang="T10">
                      <a:pos x="T0" y="T1"/>
                    </a:cxn>
                    <a:cxn ang="T11">
                      <a:pos x="T2" y="T3"/>
                    </a:cxn>
                    <a:cxn ang="T12">
                      <a:pos x="T4" y="T5"/>
                    </a:cxn>
                    <a:cxn ang="T13">
                      <a:pos x="T6" y="T7"/>
                    </a:cxn>
                    <a:cxn ang="T14">
                      <a:pos x="T8" y="T9"/>
                    </a:cxn>
                  </a:cxnLst>
                  <a:rect l="T15" t="T16" r="T17" b="T18"/>
                  <a:pathLst>
                    <a:path w="398" h="46">
                      <a:moveTo>
                        <a:pt x="0" y="46"/>
                      </a:moveTo>
                      <a:lnTo>
                        <a:pt x="48" y="0"/>
                      </a:lnTo>
                      <a:lnTo>
                        <a:pt x="353" y="0"/>
                      </a:lnTo>
                      <a:lnTo>
                        <a:pt x="398" y="46"/>
                      </a:lnTo>
                      <a:lnTo>
                        <a:pt x="0" y="46"/>
                      </a:lnTo>
                      <a:close/>
                    </a:path>
                  </a:pathLst>
                </a:custGeom>
                <a:solidFill>
                  <a:srgbClr val="C9C9B6"/>
                </a:solidFill>
                <a:ln w="9525">
                  <a:noFill/>
                  <a:round/>
                  <a:headEnd/>
                  <a:tailEnd/>
                </a:ln>
              </p:spPr>
              <p:txBody>
                <a:bodyPr/>
                <a:lstStyle/>
                <a:p>
                  <a:endParaRPr lang="en-US"/>
                </a:p>
              </p:txBody>
            </p:sp>
            <p:sp>
              <p:nvSpPr>
                <p:cNvPr id="69667" name="Freeform 130"/>
                <p:cNvSpPr>
                  <a:spLocks/>
                </p:cNvSpPr>
                <p:nvPr/>
              </p:nvSpPr>
              <p:spPr bwMode="auto">
                <a:xfrm>
                  <a:off x="3193" y="1356"/>
                  <a:ext cx="398" cy="46"/>
                </a:xfrm>
                <a:custGeom>
                  <a:avLst/>
                  <a:gdLst>
                    <a:gd name="T0" fmla="*/ 0 w 398"/>
                    <a:gd name="T1" fmla="*/ 46 h 46"/>
                    <a:gd name="T2" fmla="*/ 48 w 398"/>
                    <a:gd name="T3" fmla="*/ 0 h 46"/>
                    <a:gd name="T4" fmla="*/ 353 w 398"/>
                    <a:gd name="T5" fmla="*/ 0 h 46"/>
                    <a:gd name="T6" fmla="*/ 398 w 398"/>
                    <a:gd name="T7" fmla="*/ 46 h 46"/>
                    <a:gd name="T8" fmla="*/ 0 w 398"/>
                    <a:gd name="T9" fmla="*/ 46 h 46"/>
                    <a:gd name="T10" fmla="*/ 0 60000 65536"/>
                    <a:gd name="T11" fmla="*/ 0 60000 65536"/>
                    <a:gd name="T12" fmla="*/ 0 60000 65536"/>
                    <a:gd name="T13" fmla="*/ 0 60000 65536"/>
                    <a:gd name="T14" fmla="*/ 0 60000 65536"/>
                    <a:gd name="T15" fmla="*/ 0 w 398"/>
                    <a:gd name="T16" fmla="*/ 0 h 46"/>
                    <a:gd name="T17" fmla="*/ 398 w 398"/>
                    <a:gd name="T18" fmla="*/ 46 h 46"/>
                  </a:gdLst>
                  <a:ahLst/>
                  <a:cxnLst>
                    <a:cxn ang="T10">
                      <a:pos x="T0" y="T1"/>
                    </a:cxn>
                    <a:cxn ang="T11">
                      <a:pos x="T2" y="T3"/>
                    </a:cxn>
                    <a:cxn ang="T12">
                      <a:pos x="T4" y="T5"/>
                    </a:cxn>
                    <a:cxn ang="T13">
                      <a:pos x="T6" y="T7"/>
                    </a:cxn>
                    <a:cxn ang="T14">
                      <a:pos x="T8" y="T9"/>
                    </a:cxn>
                  </a:cxnLst>
                  <a:rect l="T15" t="T16" r="T17" b="T18"/>
                  <a:pathLst>
                    <a:path w="398" h="46">
                      <a:moveTo>
                        <a:pt x="0" y="46"/>
                      </a:moveTo>
                      <a:lnTo>
                        <a:pt x="48" y="0"/>
                      </a:lnTo>
                      <a:lnTo>
                        <a:pt x="353" y="0"/>
                      </a:lnTo>
                      <a:lnTo>
                        <a:pt x="398" y="46"/>
                      </a:lnTo>
                      <a:lnTo>
                        <a:pt x="0" y="46"/>
                      </a:lnTo>
                      <a:close/>
                    </a:path>
                  </a:pathLst>
                </a:custGeom>
                <a:solidFill>
                  <a:srgbClr val="C9C9B6"/>
                </a:solidFill>
                <a:ln w="9525">
                  <a:noFill/>
                  <a:round/>
                  <a:headEnd/>
                  <a:tailEnd/>
                </a:ln>
              </p:spPr>
              <p:txBody>
                <a:bodyPr/>
                <a:lstStyle/>
                <a:p>
                  <a:endParaRPr lang="en-US"/>
                </a:p>
              </p:txBody>
            </p:sp>
            <p:sp>
              <p:nvSpPr>
                <p:cNvPr id="69668" name="Rectangle 131"/>
                <p:cNvSpPr>
                  <a:spLocks noChangeArrowheads="1"/>
                </p:cNvSpPr>
                <p:nvPr/>
              </p:nvSpPr>
              <p:spPr bwMode="auto">
                <a:xfrm>
                  <a:off x="3193" y="1402"/>
                  <a:ext cx="401" cy="87"/>
                </a:xfrm>
                <a:prstGeom prst="rect">
                  <a:avLst/>
                </a:prstGeom>
                <a:solidFill>
                  <a:srgbClr val="B7B79D"/>
                </a:solidFill>
                <a:ln w="9525">
                  <a:noFill/>
                  <a:miter lim="800000"/>
                  <a:headEnd/>
                  <a:tailEnd/>
                </a:ln>
              </p:spPr>
              <p:txBody>
                <a:bodyPr/>
                <a:lstStyle/>
                <a:p>
                  <a:endParaRPr lang="en-US"/>
                </a:p>
              </p:txBody>
            </p:sp>
            <p:sp>
              <p:nvSpPr>
                <p:cNvPr id="69669" name="Arc 132"/>
                <p:cNvSpPr>
                  <a:spLocks/>
                </p:cNvSpPr>
                <p:nvPr/>
              </p:nvSpPr>
              <p:spPr bwMode="auto">
                <a:xfrm>
                  <a:off x="3566" y="1428"/>
                  <a:ext cx="92" cy="64"/>
                </a:xfrm>
                <a:custGeom>
                  <a:avLst/>
                  <a:gdLst>
                    <a:gd name="T0" fmla="*/ 0 w 25920"/>
                    <a:gd name="T1" fmla="*/ 1 h 26672"/>
                    <a:gd name="T2" fmla="*/ 90 w 25920"/>
                    <a:gd name="T3" fmla="*/ 64 h 26672"/>
                    <a:gd name="T4" fmla="*/ 15 w 25920"/>
                    <a:gd name="T5" fmla="*/ 52 h 26672"/>
                    <a:gd name="T6" fmla="*/ 0 60000 65536"/>
                    <a:gd name="T7" fmla="*/ 0 60000 65536"/>
                    <a:gd name="T8" fmla="*/ 0 60000 65536"/>
                    <a:gd name="T9" fmla="*/ 0 w 25920"/>
                    <a:gd name="T10" fmla="*/ 0 h 26672"/>
                    <a:gd name="T11" fmla="*/ 25920 w 25920"/>
                    <a:gd name="T12" fmla="*/ 26672 h 26672"/>
                  </a:gdLst>
                  <a:ahLst/>
                  <a:cxnLst>
                    <a:cxn ang="T6">
                      <a:pos x="T0" y="T1"/>
                    </a:cxn>
                    <a:cxn ang="T7">
                      <a:pos x="T2" y="T3"/>
                    </a:cxn>
                    <a:cxn ang="T8">
                      <a:pos x="T4" y="T5"/>
                    </a:cxn>
                  </a:cxnLst>
                  <a:rect l="T9" t="T10" r="T11" b="T12"/>
                  <a:pathLst>
                    <a:path w="25920" h="26672" fill="none" extrusionOk="0">
                      <a:moveTo>
                        <a:pt x="0" y="436"/>
                      </a:moveTo>
                      <a:cubicBezTo>
                        <a:pt x="1421" y="146"/>
                        <a:pt x="2869" y="-1"/>
                        <a:pt x="4320" y="0"/>
                      </a:cubicBezTo>
                      <a:cubicBezTo>
                        <a:pt x="16249" y="0"/>
                        <a:pt x="25920" y="9670"/>
                        <a:pt x="25920" y="21600"/>
                      </a:cubicBezTo>
                      <a:cubicBezTo>
                        <a:pt x="25920" y="23308"/>
                        <a:pt x="25717" y="25011"/>
                        <a:pt x="25316" y="26672"/>
                      </a:cubicBezTo>
                    </a:path>
                    <a:path w="25920" h="26672" stroke="0" extrusionOk="0">
                      <a:moveTo>
                        <a:pt x="0" y="436"/>
                      </a:moveTo>
                      <a:cubicBezTo>
                        <a:pt x="1421" y="146"/>
                        <a:pt x="2869" y="-1"/>
                        <a:pt x="4320" y="0"/>
                      </a:cubicBezTo>
                      <a:cubicBezTo>
                        <a:pt x="16249" y="0"/>
                        <a:pt x="25920" y="9670"/>
                        <a:pt x="25920" y="21600"/>
                      </a:cubicBezTo>
                      <a:cubicBezTo>
                        <a:pt x="25920" y="23308"/>
                        <a:pt x="25717" y="25011"/>
                        <a:pt x="25316" y="26672"/>
                      </a:cubicBezTo>
                      <a:lnTo>
                        <a:pt x="4320" y="21600"/>
                      </a:lnTo>
                      <a:close/>
                    </a:path>
                  </a:pathLst>
                </a:custGeom>
                <a:solidFill>
                  <a:srgbClr val="B7B79D"/>
                </a:solidFill>
                <a:ln w="11113">
                  <a:solidFill>
                    <a:srgbClr val="B7B79D"/>
                  </a:solidFill>
                  <a:round/>
                  <a:headEnd/>
                  <a:tailEnd/>
                </a:ln>
              </p:spPr>
              <p:txBody>
                <a:bodyPr/>
                <a:lstStyle/>
                <a:p>
                  <a:endParaRPr lang="en-US"/>
                </a:p>
              </p:txBody>
            </p:sp>
            <p:sp>
              <p:nvSpPr>
                <p:cNvPr id="69670" name="AutoShape 133"/>
                <p:cNvSpPr>
                  <a:spLocks noChangeArrowheads="1"/>
                </p:cNvSpPr>
                <p:nvPr/>
              </p:nvSpPr>
              <p:spPr bwMode="auto">
                <a:xfrm>
                  <a:off x="3628" y="1462"/>
                  <a:ext cx="52" cy="84"/>
                </a:xfrm>
                <a:prstGeom prst="roundRect">
                  <a:avLst>
                    <a:gd name="adj" fmla="val 17856"/>
                  </a:avLst>
                </a:prstGeom>
                <a:solidFill>
                  <a:srgbClr val="B7B79D"/>
                </a:solidFill>
                <a:ln w="9525">
                  <a:noFill/>
                  <a:round/>
                  <a:headEnd/>
                  <a:tailEnd/>
                </a:ln>
              </p:spPr>
              <p:txBody>
                <a:bodyPr/>
                <a:lstStyle/>
                <a:p>
                  <a:endParaRPr lang="en-US"/>
                </a:p>
              </p:txBody>
            </p:sp>
            <p:grpSp>
              <p:nvGrpSpPr>
                <p:cNvPr id="24" name="Group 134"/>
                <p:cNvGrpSpPr>
                  <a:grpSpLocks/>
                </p:cNvGrpSpPr>
                <p:nvPr/>
              </p:nvGrpSpPr>
              <p:grpSpPr bwMode="auto">
                <a:xfrm>
                  <a:off x="3245" y="1133"/>
                  <a:ext cx="297" cy="242"/>
                  <a:chOff x="3245" y="1133"/>
                  <a:chExt cx="297" cy="242"/>
                </a:xfrm>
              </p:grpSpPr>
              <p:sp>
                <p:nvSpPr>
                  <p:cNvPr id="69672" name="Freeform 135"/>
                  <p:cNvSpPr>
                    <a:spLocks/>
                  </p:cNvSpPr>
                  <p:nvPr/>
                </p:nvSpPr>
                <p:spPr bwMode="auto">
                  <a:xfrm>
                    <a:off x="3260" y="1133"/>
                    <a:ext cx="267" cy="30"/>
                  </a:xfrm>
                  <a:custGeom>
                    <a:avLst/>
                    <a:gdLst>
                      <a:gd name="T0" fmla="*/ 0 w 267"/>
                      <a:gd name="T1" fmla="*/ 30 h 30"/>
                      <a:gd name="T2" fmla="*/ 29 w 267"/>
                      <a:gd name="T3" fmla="*/ 0 h 30"/>
                      <a:gd name="T4" fmla="*/ 238 w 267"/>
                      <a:gd name="T5" fmla="*/ 0 h 30"/>
                      <a:gd name="T6" fmla="*/ 267 w 267"/>
                      <a:gd name="T7" fmla="*/ 30 h 30"/>
                      <a:gd name="T8" fmla="*/ 0 w 267"/>
                      <a:gd name="T9" fmla="*/ 30 h 30"/>
                      <a:gd name="T10" fmla="*/ 0 60000 65536"/>
                      <a:gd name="T11" fmla="*/ 0 60000 65536"/>
                      <a:gd name="T12" fmla="*/ 0 60000 65536"/>
                      <a:gd name="T13" fmla="*/ 0 60000 65536"/>
                      <a:gd name="T14" fmla="*/ 0 60000 65536"/>
                      <a:gd name="T15" fmla="*/ 0 w 267"/>
                      <a:gd name="T16" fmla="*/ 0 h 30"/>
                      <a:gd name="T17" fmla="*/ 267 w 267"/>
                      <a:gd name="T18" fmla="*/ 30 h 30"/>
                    </a:gdLst>
                    <a:ahLst/>
                    <a:cxnLst>
                      <a:cxn ang="T10">
                        <a:pos x="T0" y="T1"/>
                      </a:cxn>
                      <a:cxn ang="T11">
                        <a:pos x="T2" y="T3"/>
                      </a:cxn>
                      <a:cxn ang="T12">
                        <a:pos x="T4" y="T5"/>
                      </a:cxn>
                      <a:cxn ang="T13">
                        <a:pos x="T6" y="T7"/>
                      </a:cxn>
                      <a:cxn ang="T14">
                        <a:pos x="T8" y="T9"/>
                      </a:cxn>
                    </a:cxnLst>
                    <a:rect l="T15" t="T16" r="T17" b="T18"/>
                    <a:pathLst>
                      <a:path w="267" h="30">
                        <a:moveTo>
                          <a:pt x="0" y="30"/>
                        </a:moveTo>
                        <a:lnTo>
                          <a:pt x="29" y="0"/>
                        </a:lnTo>
                        <a:lnTo>
                          <a:pt x="238" y="0"/>
                        </a:lnTo>
                        <a:lnTo>
                          <a:pt x="267" y="30"/>
                        </a:lnTo>
                        <a:lnTo>
                          <a:pt x="0" y="30"/>
                        </a:lnTo>
                        <a:close/>
                      </a:path>
                    </a:pathLst>
                  </a:custGeom>
                  <a:solidFill>
                    <a:srgbClr val="C9C9B6"/>
                  </a:solidFill>
                  <a:ln w="9525">
                    <a:noFill/>
                    <a:round/>
                    <a:headEnd/>
                    <a:tailEnd/>
                  </a:ln>
                </p:spPr>
                <p:txBody>
                  <a:bodyPr/>
                  <a:lstStyle/>
                  <a:p>
                    <a:endParaRPr lang="en-US"/>
                  </a:p>
                </p:txBody>
              </p:sp>
              <p:sp>
                <p:nvSpPr>
                  <p:cNvPr id="69673" name="Freeform 136"/>
                  <p:cNvSpPr>
                    <a:spLocks/>
                  </p:cNvSpPr>
                  <p:nvPr/>
                </p:nvSpPr>
                <p:spPr bwMode="auto">
                  <a:xfrm>
                    <a:off x="3260" y="1133"/>
                    <a:ext cx="267" cy="30"/>
                  </a:xfrm>
                  <a:custGeom>
                    <a:avLst/>
                    <a:gdLst>
                      <a:gd name="T0" fmla="*/ 0 w 267"/>
                      <a:gd name="T1" fmla="*/ 30 h 30"/>
                      <a:gd name="T2" fmla="*/ 29 w 267"/>
                      <a:gd name="T3" fmla="*/ 0 h 30"/>
                      <a:gd name="T4" fmla="*/ 238 w 267"/>
                      <a:gd name="T5" fmla="*/ 0 h 30"/>
                      <a:gd name="T6" fmla="*/ 267 w 267"/>
                      <a:gd name="T7" fmla="*/ 30 h 30"/>
                      <a:gd name="T8" fmla="*/ 0 w 267"/>
                      <a:gd name="T9" fmla="*/ 30 h 30"/>
                      <a:gd name="T10" fmla="*/ 0 60000 65536"/>
                      <a:gd name="T11" fmla="*/ 0 60000 65536"/>
                      <a:gd name="T12" fmla="*/ 0 60000 65536"/>
                      <a:gd name="T13" fmla="*/ 0 60000 65536"/>
                      <a:gd name="T14" fmla="*/ 0 60000 65536"/>
                      <a:gd name="T15" fmla="*/ 0 w 267"/>
                      <a:gd name="T16" fmla="*/ 0 h 30"/>
                      <a:gd name="T17" fmla="*/ 267 w 267"/>
                      <a:gd name="T18" fmla="*/ 30 h 30"/>
                    </a:gdLst>
                    <a:ahLst/>
                    <a:cxnLst>
                      <a:cxn ang="T10">
                        <a:pos x="T0" y="T1"/>
                      </a:cxn>
                      <a:cxn ang="T11">
                        <a:pos x="T2" y="T3"/>
                      </a:cxn>
                      <a:cxn ang="T12">
                        <a:pos x="T4" y="T5"/>
                      </a:cxn>
                      <a:cxn ang="T13">
                        <a:pos x="T6" y="T7"/>
                      </a:cxn>
                      <a:cxn ang="T14">
                        <a:pos x="T8" y="T9"/>
                      </a:cxn>
                    </a:cxnLst>
                    <a:rect l="T15" t="T16" r="T17" b="T18"/>
                    <a:pathLst>
                      <a:path w="267" h="30">
                        <a:moveTo>
                          <a:pt x="0" y="30"/>
                        </a:moveTo>
                        <a:lnTo>
                          <a:pt x="29" y="0"/>
                        </a:lnTo>
                        <a:lnTo>
                          <a:pt x="238" y="0"/>
                        </a:lnTo>
                        <a:lnTo>
                          <a:pt x="267" y="30"/>
                        </a:lnTo>
                        <a:lnTo>
                          <a:pt x="0" y="30"/>
                        </a:lnTo>
                        <a:close/>
                      </a:path>
                    </a:pathLst>
                  </a:custGeom>
                  <a:solidFill>
                    <a:srgbClr val="C9C9B6"/>
                  </a:solidFill>
                  <a:ln w="9525">
                    <a:noFill/>
                    <a:round/>
                    <a:headEnd/>
                    <a:tailEnd/>
                  </a:ln>
                </p:spPr>
                <p:txBody>
                  <a:bodyPr/>
                  <a:lstStyle/>
                  <a:p>
                    <a:endParaRPr lang="en-US"/>
                  </a:p>
                </p:txBody>
              </p:sp>
              <p:sp>
                <p:nvSpPr>
                  <p:cNvPr id="69674" name="AutoShape 137"/>
                  <p:cNvSpPr>
                    <a:spLocks noChangeArrowheads="1"/>
                  </p:cNvSpPr>
                  <p:nvPr/>
                </p:nvSpPr>
                <p:spPr bwMode="auto">
                  <a:xfrm>
                    <a:off x="3245" y="1159"/>
                    <a:ext cx="297" cy="216"/>
                  </a:xfrm>
                  <a:prstGeom prst="roundRect">
                    <a:avLst>
                      <a:gd name="adj" fmla="val 16667"/>
                    </a:avLst>
                  </a:prstGeom>
                  <a:solidFill>
                    <a:srgbClr val="B7B79D"/>
                  </a:solidFill>
                  <a:ln w="9525">
                    <a:noFill/>
                    <a:round/>
                    <a:headEnd/>
                    <a:tailEnd/>
                  </a:ln>
                </p:spPr>
                <p:txBody>
                  <a:bodyPr/>
                  <a:lstStyle/>
                  <a:p>
                    <a:endParaRPr lang="en-US"/>
                  </a:p>
                </p:txBody>
              </p:sp>
              <p:sp>
                <p:nvSpPr>
                  <p:cNvPr id="69675" name="AutoShape 138"/>
                  <p:cNvSpPr>
                    <a:spLocks noChangeArrowheads="1"/>
                  </p:cNvSpPr>
                  <p:nvPr/>
                </p:nvSpPr>
                <p:spPr bwMode="auto">
                  <a:xfrm>
                    <a:off x="3271" y="1186"/>
                    <a:ext cx="242" cy="159"/>
                  </a:xfrm>
                  <a:prstGeom prst="roundRect">
                    <a:avLst>
                      <a:gd name="adj" fmla="val 16667"/>
                    </a:avLst>
                  </a:prstGeom>
                  <a:solidFill>
                    <a:srgbClr val="FFFFFF"/>
                  </a:solidFill>
                  <a:ln w="9525">
                    <a:noFill/>
                    <a:round/>
                    <a:headEnd/>
                    <a:tailEnd/>
                  </a:ln>
                </p:spPr>
                <p:txBody>
                  <a:bodyPr/>
                  <a:lstStyle/>
                  <a:p>
                    <a:endParaRPr lang="en-US"/>
                  </a:p>
                </p:txBody>
              </p:sp>
            </p:grpSp>
          </p:grpSp>
          <p:sp>
            <p:nvSpPr>
              <p:cNvPr id="69665" name="Text Box 139"/>
              <p:cNvSpPr txBox="1">
                <a:spLocks noChangeArrowheads="1"/>
              </p:cNvSpPr>
              <p:nvPr/>
            </p:nvSpPr>
            <p:spPr bwMode="auto">
              <a:xfrm>
                <a:off x="3293" y="1179"/>
                <a:ext cx="219" cy="229"/>
              </a:xfrm>
              <a:prstGeom prst="rect">
                <a:avLst/>
              </a:prstGeom>
              <a:noFill/>
              <a:ln w="9525">
                <a:noFill/>
                <a:miter lim="800000"/>
                <a:headEnd/>
                <a:tailEnd/>
              </a:ln>
            </p:spPr>
            <p:txBody>
              <a:bodyPr wrap="none">
                <a:spAutoFit/>
              </a:bodyPr>
              <a:lstStyle/>
              <a:p>
                <a:pPr algn="l" rtl="0" eaLnBrk="0" hangingPunct="0"/>
                <a:r>
                  <a:rPr lang="en-US" sz="1400" b="1"/>
                  <a:t>B</a:t>
                </a:r>
              </a:p>
            </p:txBody>
          </p:sp>
        </p:grpSp>
        <p:sp>
          <p:nvSpPr>
            <p:cNvPr id="90252" name="AutoShape 140"/>
            <p:cNvSpPr>
              <a:spLocks noChangeArrowheads="1"/>
            </p:cNvSpPr>
            <p:nvPr/>
          </p:nvSpPr>
          <p:spPr bwMode="auto">
            <a:xfrm>
              <a:off x="2364" y="2985"/>
              <a:ext cx="1805" cy="875"/>
            </a:xfrm>
            <a:prstGeom prst="cloudCallout">
              <a:avLst>
                <a:gd name="adj1" fmla="val -33931"/>
                <a:gd name="adj2" fmla="val -117403"/>
              </a:avLst>
            </a:prstGeom>
            <a:solidFill>
              <a:srgbClr val="FFFF00"/>
            </a:solidFill>
            <a:ln w="9525">
              <a:noFill/>
              <a:round/>
              <a:headEnd/>
              <a:tailEnd/>
            </a:ln>
            <a:effectLst>
              <a:outerShdw dist="35921" dir="2700000" algn="ctr" rotWithShape="0">
                <a:schemeClr val="bg2"/>
              </a:outerShdw>
            </a:effectLst>
          </p:spPr>
          <p:txBody>
            <a:bodyPr wrap="none" anchor="ctr"/>
            <a:lstStyle/>
            <a:p>
              <a:pPr algn="ctr" rtl="0" eaLnBrk="0" hangingPunct="0">
                <a:defRPr/>
              </a:pPr>
              <a:endParaRPr lang="en-US" sz="1400"/>
            </a:p>
          </p:txBody>
        </p:sp>
        <p:sp>
          <p:nvSpPr>
            <p:cNvPr id="69659" name="Text Box 141"/>
            <p:cNvSpPr txBox="1">
              <a:spLocks noChangeArrowheads="1"/>
            </p:cNvSpPr>
            <p:nvPr/>
          </p:nvSpPr>
          <p:spPr bwMode="auto">
            <a:xfrm>
              <a:off x="2418" y="3190"/>
              <a:ext cx="1816" cy="547"/>
            </a:xfrm>
            <a:prstGeom prst="rect">
              <a:avLst/>
            </a:prstGeom>
            <a:noFill/>
            <a:ln w="9525">
              <a:noFill/>
              <a:miter lim="800000"/>
              <a:headEnd/>
              <a:tailEnd/>
            </a:ln>
          </p:spPr>
          <p:txBody>
            <a:bodyPr wrap="none">
              <a:spAutoFit/>
            </a:bodyPr>
            <a:lstStyle/>
            <a:p>
              <a:pPr algn="ctr" rtl="0" eaLnBrk="0" hangingPunct="0"/>
              <a:r>
                <a:rPr lang="en-US" sz="1400" b="1"/>
                <a:t>Yes, I know the destination</a:t>
              </a:r>
            </a:p>
            <a:p>
              <a:pPr algn="ctr" rtl="0" eaLnBrk="0" hangingPunct="0"/>
              <a:r>
                <a:rPr lang="en-US" sz="1400" b="1"/>
                <a:t>network, let me give you my </a:t>
              </a:r>
            </a:p>
            <a:p>
              <a:pPr algn="ctr" rtl="0" eaLnBrk="0" hangingPunct="0"/>
              <a:r>
                <a:rPr lang="en-US" sz="1400" b="1"/>
                <a:t>Ethernet address</a:t>
              </a:r>
            </a:p>
          </p:txBody>
        </p:sp>
        <p:sp>
          <p:nvSpPr>
            <p:cNvPr id="90254" name="AutoShape 142"/>
            <p:cNvSpPr>
              <a:spLocks noChangeArrowheads="1"/>
            </p:cNvSpPr>
            <p:nvPr/>
          </p:nvSpPr>
          <p:spPr bwMode="auto">
            <a:xfrm>
              <a:off x="3911" y="2315"/>
              <a:ext cx="1547" cy="721"/>
            </a:xfrm>
            <a:prstGeom prst="cloudCallout">
              <a:avLst>
                <a:gd name="adj1" fmla="val -101806"/>
                <a:gd name="adj2" fmla="val -57736"/>
              </a:avLst>
            </a:prstGeom>
            <a:solidFill>
              <a:srgbClr val="FF9900"/>
            </a:solidFill>
            <a:ln w="9525">
              <a:noFill/>
              <a:round/>
              <a:headEnd/>
              <a:tailEnd/>
            </a:ln>
            <a:effectLst>
              <a:outerShdw dist="35921" dir="2700000" algn="ctr" rotWithShape="0">
                <a:schemeClr val="bg2"/>
              </a:outerShdw>
            </a:effectLst>
          </p:spPr>
          <p:txBody>
            <a:bodyPr wrap="none" anchor="ctr"/>
            <a:lstStyle/>
            <a:p>
              <a:pPr algn="ctr" rtl="0" eaLnBrk="0" hangingPunct="0">
                <a:defRPr/>
              </a:pPr>
              <a:endParaRPr lang="en-US" sz="1400"/>
            </a:p>
          </p:txBody>
        </p:sp>
        <p:sp>
          <p:nvSpPr>
            <p:cNvPr id="69661" name="Text Box 143"/>
            <p:cNvSpPr txBox="1">
              <a:spLocks noChangeArrowheads="1"/>
            </p:cNvSpPr>
            <p:nvPr/>
          </p:nvSpPr>
          <p:spPr bwMode="auto">
            <a:xfrm>
              <a:off x="4015" y="2521"/>
              <a:ext cx="1409" cy="388"/>
            </a:xfrm>
            <a:prstGeom prst="rect">
              <a:avLst/>
            </a:prstGeom>
            <a:noFill/>
            <a:ln w="9525">
              <a:noFill/>
              <a:miter lim="800000"/>
              <a:headEnd/>
              <a:tailEnd/>
            </a:ln>
          </p:spPr>
          <p:txBody>
            <a:bodyPr wrap="none">
              <a:spAutoFit/>
            </a:bodyPr>
            <a:lstStyle/>
            <a:p>
              <a:pPr algn="ctr" rtl="0" eaLnBrk="0" hangingPunct="0"/>
              <a:r>
                <a:rPr lang="en-US" sz="1400" b="1"/>
                <a:t>I take care, to forward</a:t>
              </a:r>
            </a:p>
            <a:p>
              <a:pPr algn="ctr" rtl="0" eaLnBrk="0" hangingPunct="0"/>
              <a:r>
                <a:rPr lang="en-US" sz="1400" b="1"/>
                <a:t>IP packets to B</a:t>
              </a:r>
            </a:p>
          </p:txBody>
        </p:sp>
        <p:sp>
          <p:nvSpPr>
            <p:cNvPr id="69662" name="Text Box 144"/>
            <p:cNvSpPr txBox="1">
              <a:spLocks noChangeArrowheads="1"/>
            </p:cNvSpPr>
            <p:nvPr/>
          </p:nvSpPr>
          <p:spPr bwMode="auto">
            <a:xfrm>
              <a:off x="2882" y="4176"/>
              <a:ext cx="129" cy="183"/>
            </a:xfrm>
            <a:prstGeom prst="rect">
              <a:avLst/>
            </a:prstGeom>
            <a:noFill/>
            <a:ln w="9525">
              <a:noFill/>
              <a:miter lim="800000"/>
              <a:headEnd/>
              <a:tailEnd/>
            </a:ln>
          </p:spPr>
          <p:txBody>
            <a:bodyPr wrap="none">
              <a:spAutoFit/>
            </a:bodyPr>
            <a:lstStyle/>
            <a:p>
              <a:pPr algn="l" rtl="0"/>
              <a:endParaRPr lang="en-GB" sz="1000"/>
            </a:p>
          </p:txBody>
        </p:sp>
      </p:grpSp>
      <p:sp>
        <p:nvSpPr>
          <p:cNvPr id="69637" name="Text Box 145"/>
          <p:cNvSpPr txBox="1">
            <a:spLocks noChangeArrowheads="1"/>
          </p:cNvSpPr>
          <p:nvPr/>
        </p:nvSpPr>
        <p:spPr bwMode="auto">
          <a:xfrm>
            <a:off x="609600" y="1600200"/>
            <a:ext cx="2590800" cy="519113"/>
          </a:xfrm>
          <a:prstGeom prst="rect">
            <a:avLst/>
          </a:prstGeom>
          <a:noFill/>
          <a:ln w="9525">
            <a:noFill/>
            <a:miter lim="800000"/>
            <a:headEnd/>
            <a:tailEnd/>
          </a:ln>
        </p:spPr>
        <p:txBody>
          <a:bodyPr>
            <a:spAutoFit/>
          </a:bodyPr>
          <a:lstStyle/>
          <a:p>
            <a:pPr algn="l">
              <a:spcBef>
                <a:spcPct val="50000"/>
              </a:spcBef>
            </a:pPr>
            <a:r>
              <a:rPr lang="en-US" sz="2800" b="1" u="sng" dirty="0">
                <a:solidFill>
                  <a:schemeClr val="tx2"/>
                </a:solidFill>
              </a:rPr>
              <a:t>- Proxy ARP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3"/>
          <p:cNvSpPr>
            <a:spLocks noGrp="1"/>
          </p:cNvSpPr>
          <p:nvPr>
            <p:ph type="sldNum" sz="quarter" idx="12"/>
          </p:nvPr>
        </p:nvSpPr>
        <p:spPr>
          <a:noFill/>
        </p:spPr>
        <p:txBody>
          <a:bodyPr/>
          <a:lstStyle/>
          <a:p>
            <a:fld id="{54D5D855-779E-4DF7-82DD-DE735455F241}" type="slidenum">
              <a:rPr lang="ar-SA"/>
              <a:pPr/>
              <a:t>4</a:t>
            </a:fld>
            <a:endParaRPr lang="en-US"/>
          </a:p>
        </p:txBody>
      </p:sp>
      <p:sp>
        <p:nvSpPr>
          <p:cNvPr id="60419" name="Rectangle 3"/>
          <p:cNvSpPr>
            <a:spLocks noChangeArrowheads="1"/>
          </p:cNvSpPr>
          <p:nvPr/>
        </p:nvSpPr>
        <p:spPr bwMode="auto">
          <a:xfrm>
            <a:off x="606425" y="152400"/>
            <a:ext cx="7623175" cy="838200"/>
          </a:xfrm>
          <a:prstGeom prst="rect">
            <a:avLst/>
          </a:prstGeom>
          <a:noFill/>
          <a:ln w="9525">
            <a:noFill/>
            <a:miter lim="800000"/>
            <a:headEnd/>
            <a:tailEnd/>
          </a:ln>
        </p:spPr>
        <p:txBody>
          <a:bodyPr lIns="82124" tIns="41061" rIns="82124" bIns="41061" anchor="b"/>
          <a:lstStyle/>
          <a:p>
            <a:pPr algn="ctr" defTabSz="814388" rtl="0" eaLnBrk="0" hangingPunct="0">
              <a:lnSpc>
                <a:spcPct val="90000"/>
              </a:lnSpc>
            </a:pPr>
            <a:r>
              <a:rPr lang="en-US" sz="4000" b="1" u="sng"/>
              <a:t>Types of frame errors</a:t>
            </a:r>
          </a:p>
        </p:txBody>
      </p:sp>
      <p:pic>
        <p:nvPicPr>
          <p:cNvPr id="60420" name="Picture 9"/>
          <p:cNvPicPr>
            <a:picLocks noChangeAspect="1" noChangeArrowheads="1"/>
          </p:cNvPicPr>
          <p:nvPr/>
        </p:nvPicPr>
        <p:blipFill>
          <a:blip r:embed="rId3"/>
          <a:srcRect/>
          <a:stretch>
            <a:fillRect/>
          </a:stretch>
        </p:blipFill>
        <p:spPr bwMode="auto">
          <a:xfrm>
            <a:off x="762000" y="4343400"/>
            <a:ext cx="7772400" cy="1852613"/>
          </a:xfrm>
          <a:prstGeom prst="rect">
            <a:avLst/>
          </a:prstGeom>
          <a:noFill/>
          <a:ln w="9525">
            <a:noFill/>
            <a:miter lim="800000"/>
            <a:headEnd/>
            <a:tailEnd/>
          </a:ln>
        </p:spPr>
      </p:pic>
      <p:sp>
        <p:nvSpPr>
          <p:cNvPr id="60421" name="Text Box 19"/>
          <p:cNvSpPr txBox="1">
            <a:spLocks noChangeArrowheads="1"/>
          </p:cNvSpPr>
          <p:nvPr/>
        </p:nvSpPr>
        <p:spPr bwMode="auto">
          <a:xfrm>
            <a:off x="838200" y="1295400"/>
            <a:ext cx="7696200" cy="2901950"/>
          </a:xfrm>
          <a:prstGeom prst="rect">
            <a:avLst/>
          </a:prstGeom>
          <a:noFill/>
          <a:ln w="9525">
            <a:noFill/>
            <a:miter lim="800000"/>
            <a:headEnd/>
            <a:tailEnd/>
          </a:ln>
        </p:spPr>
        <p:txBody>
          <a:bodyPr>
            <a:spAutoFit/>
          </a:bodyPr>
          <a:lstStyle/>
          <a:p>
            <a:pPr algn="l" rtl="0" eaLnBrk="0" hangingPunct="0">
              <a:buFont typeface="Arial" charset="0"/>
              <a:buNone/>
            </a:pPr>
            <a:r>
              <a:rPr lang="en-US" sz="2300" dirty="0"/>
              <a:t>1 – CRC error :</a:t>
            </a:r>
          </a:p>
          <a:p>
            <a:pPr lvl="1" algn="l" rtl="0" eaLnBrk="0" hangingPunct="0"/>
            <a:r>
              <a:rPr lang="en-US" sz="2300" dirty="0"/>
              <a:t>Frame contents changed during transmission</a:t>
            </a:r>
          </a:p>
          <a:p>
            <a:pPr algn="l">
              <a:spcBef>
                <a:spcPct val="50000"/>
              </a:spcBef>
            </a:pPr>
            <a:r>
              <a:rPr lang="en-US" sz="2300" dirty="0"/>
              <a:t>2 – Runt frame :</a:t>
            </a:r>
          </a:p>
          <a:p>
            <a:pPr algn="l">
              <a:spcBef>
                <a:spcPct val="50000"/>
              </a:spcBef>
            </a:pPr>
            <a:r>
              <a:rPr lang="en-US" sz="2300" dirty="0"/>
              <a:t>       Frame size is less than 64 byte</a:t>
            </a:r>
          </a:p>
          <a:p>
            <a:pPr algn="l">
              <a:spcBef>
                <a:spcPct val="50000"/>
              </a:spcBef>
            </a:pPr>
            <a:r>
              <a:rPr lang="en-US" sz="2300" dirty="0"/>
              <a:t>3 – Giant Frame :</a:t>
            </a:r>
          </a:p>
          <a:p>
            <a:pPr algn="l">
              <a:spcBef>
                <a:spcPct val="50000"/>
              </a:spcBef>
            </a:pPr>
            <a:r>
              <a:rPr lang="en-US" sz="2300" dirty="0"/>
              <a:t>       Frame size is larger than 1518 byte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9"/>
          <p:cNvSpPr txBox="1">
            <a:spLocks noChangeArrowheads="1"/>
          </p:cNvSpPr>
          <p:nvPr/>
        </p:nvSpPr>
        <p:spPr bwMode="auto">
          <a:xfrm>
            <a:off x="381000" y="1295400"/>
            <a:ext cx="8458200" cy="6078587"/>
          </a:xfrm>
          <a:prstGeom prst="rect">
            <a:avLst/>
          </a:prstGeom>
          <a:noFill/>
          <a:ln w="9525">
            <a:noFill/>
            <a:miter lim="800000"/>
            <a:headEnd/>
            <a:tailEnd/>
          </a:ln>
        </p:spPr>
        <p:txBody>
          <a:bodyPr wrap="square">
            <a:spAutoFit/>
          </a:bodyPr>
          <a:lstStyle/>
          <a:p>
            <a:r>
              <a:rPr lang="en-US" sz="2400" dirty="0" smtClean="0">
                <a:hlinkClick r:id="rId2"/>
              </a:rPr>
              <a:t>Transmission Control Protocol (TCP)</a:t>
            </a:r>
            <a:r>
              <a:rPr lang="en-US" sz="2400" dirty="0" smtClean="0"/>
              <a:t> and </a:t>
            </a:r>
            <a:r>
              <a:rPr lang="en-US" sz="2400" dirty="0" smtClean="0">
                <a:hlinkClick r:id="rId3"/>
              </a:rPr>
              <a:t>User Datagram Protocol (UDP)</a:t>
            </a:r>
            <a:r>
              <a:rPr lang="en-US" sz="2400" dirty="0" smtClean="0"/>
              <a:t> are the two standard transport layers used with </a:t>
            </a:r>
            <a:r>
              <a:rPr lang="en-US" sz="2400" dirty="0" smtClean="0">
                <a:hlinkClick r:id="rId4"/>
              </a:rPr>
              <a:t>internet protocol (IP)</a:t>
            </a:r>
            <a:r>
              <a:rPr lang="en-US" sz="2400" dirty="0" smtClean="0"/>
              <a:t>.</a:t>
            </a:r>
          </a:p>
          <a:p>
            <a:r>
              <a:rPr lang="en-US" dirty="0" smtClean="0"/>
              <a:t>Both TCP and UDP use </a:t>
            </a:r>
            <a:r>
              <a:rPr lang="en-US" i="1" dirty="0" smtClean="0"/>
              <a:t>headers </a:t>
            </a:r>
            <a:r>
              <a:rPr lang="en-US" dirty="0" smtClean="0"/>
              <a:t>as part of packaging message data for transfer over network connections. TCP headers and UDP headers each contain a set of parameters called </a:t>
            </a:r>
            <a:r>
              <a:rPr lang="en-US" i="1" dirty="0" smtClean="0"/>
              <a:t>fields</a:t>
            </a:r>
            <a:r>
              <a:rPr lang="en-US" dirty="0" smtClean="0"/>
              <a:t> defined by the protocol technical specifications.</a:t>
            </a:r>
          </a:p>
          <a:p>
            <a:r>
              <a:rPr lang="en-US" dirty="0" smtClean="0"/>
              <a:t>This is the layout of TCP headers:</a:t>
            </a:r>
          </a:p>
          <a:p>
            <a:r>
              <a:rPr lang="en-US" dirty="0" smtClean="0"/>
              <a:t>Source TCP port number (2 bytes)</a:t>
            </a:r>
          </a:p>
          <a:p>
            <a:r>
              <a:rPr lang="en-US" dirty="0" smtClean="0"/>
              <a:t>Destination TCP port number (2 bytes)</a:t>
            </a:r>
          </a:p>
          <a:p>
            <a:r>
              <a:rPr lang="en-US" dirty="0" smtClean="0"/>
              <a:t>Sequence number (4 bytes)</a:t>
            </a:r>
          </a:p>
          <a:p>
            <a:r>
              <a:rPr lang="en-US" dirty="0" smtClean="0"/>
              <a:t>Acknowledgment number (4 bytes)</a:t>
            </a:r>
          </a:p>
          <a:p>
            <a:r>
              <a:rPr lang="en-US" dirty="0" smtClean="0"/>
              <a:t>TCP data offset (4 bits)</a:t>
            </a:r>
          </a:p>
          <a:p>
            <a:r>
              <a:rPr lang="en-US" dirty="0" smtClean="0"/>
              <a:t>Reserved data (3 bits)</a:t>
            </a:r>
          </a:p>
          <a:p>
            <a:r>
              <a:rPr lang="en-US" dirty="0" smtClean="0"/>
              <a:t>Control flags (up to 9 bits)</a:t>
            </a:r>
          </a:p>
          <a:p>
            <a:r>
              <a:rPr lang="en-US" dirty="0" smtClean="0"/>
              <a:t>Window size (2 bytes)</a:t>
            </a:r>
          </a:p>
          <a:p>
            <a:r>
              <a:rPr lang="en-US" dirty="0" smtClean="0"/>
              <a:t>TCP </a:t>
            </a:r>
            <a:r>
              <a:rPr lang="en-US" dirty="0" smtClean="0">
                <a:hlinkClick r:id="rId5"/>
              </a:rPr>
              <a:t>checksum</a:t>
            </a:r>
            <a:r>
              <a:rPr lang="en-US" dirty="0" smtClean="0"/>
              <a:t> (2 bytes)</a:t>
            </a:r>
          </a:p>
          <a:p>
            <a:r>
              <a:rPr lang="en-US" dirty="0" smtClean="0"/>
              <a:t>Urgent pointer (2 bytes)</a:t>
            </a:r>
          </a:p>
          <a:p>
            <a:r>
              <a:rPr lang="en-US" dirty="0" smtClean="0"/>
              <a:t>TCP optional data (0-40 bytes)</a:t>
            </a:r>
          </a:p>
          <a:p>
            <a:endParaRPr lang="en-US" sz="2400" dirty="0" smtClean="0"/>
          </a:p>
          <a:p>
            <a:pPr algn="l" rtl="0" eaLnBrk="0" hangingPunct="0">
              <a:buFont typeface="Arial" charset="0"/>
              <a:buNone/>
            </a:pPr>
            <a:endParaRPr lang="en-US" sz="23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4" name="Picture 2" descr="022P_178"/>
          <p:cNvPicPr>
            <a:picLocks noChangeAspect="1" noChangeArrowheads="1"/>
          </p:cNvPicPr>
          <p:nvPr/>
        </p:nvPicPr>
        <p:blipFill>
          <a:blip r:embed="rId3"/>
          <a:srcRect/>
          <a:stretch>
            <a:fillRect/>
          </a:stretch>
        </p:blipFill>
        <p:spPr bwMode="auto">
          <a:xfrm>
            <a:off x="1143000" y="1284288"/>
            <a:ext cx="7162800" cy="5391150"/>
          </a:xfrm>
          <a:prstGeom prst="rect">
            <a:avLst/>
          </a:prstGeom>
          <a:noFill/>
          <a:ln w="9525">
            <a:noFill/>
            <a:miter lim="800000"/>
            <a:headEnd/>
            <a:tailEnd/>
          </a:ln>
        </p:spPr>
      </p:pic>
      <p:sp>
        <p:nvSpPr>
          <p:cNvPr id="74755" name="Rectangle 3"/>
          <p:cNvSpPr>
            <a:spLocks noGrp="1" noChangeArrowheads="1"/>
          </p:cNvSpPr>
          <p:nvPr>
            <p:ph type="title"/>
          </p:nvPr>
        </p:nvSpPr>
        <p:spPr>
          <a:xfrm>
            <a:off x="650875" y="225425"/>
            <a:ext cx="8142288" cy="838200"/>
          </a:xfrm>
        </p:spPr>
        <p:txBody>
          <a:bodyPr/>
          <a:lstStyle/>
          <a:p>
            <a:pPr eaLnBrk="1" hangingPunct="1"/>
            <a:r>
              <a:rPr lang="en-US" sz="4000" b="1" u="sng" smtClean="0"/>
              <a:t>TCP Header</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Number Placeholder 4"/>
          <p:cNvSpPr>
            <a:spLocks noGrp="1"/>
          </p:cNvSpPr>
          <p:nvPr>
            <p:ph type="sldNum" sz="quarter" idx="12"/>
          </p:nvPr>
        </p:nvSpPr>
        <p:spPr>
          <a:noFill/>
        </p:spPr>
        <p:txBody>
          <a:bodyPr/>
          <a:lstStyle/>
          <a:p>
            <a:fld id="{DBC5A89D-78F2-4DF7-AD25-43C44FA850D3}" type="slidenum">
              <a:rPr lang="ar-SA"/>
              <a:pPr/>
              <a:t>7</a:t>
            </a:fld>
            <a:endParaRPr lang="en-US"/>
          </a:p>
        </p:txBody>
      </p:sp>
      <p:sp>
        <p:nvSpPr>
          <p:cNvPr id="80899" name="Rectangle 2"/>
          <p:cNvSpPr>
            <a:spLocks noGrp="1" noChangeArrowheads="1"/>
          </p:cNvSpPr>
          <p:nvPr>
            <p:ph type="title"/>
          </p:nvPr>
        </p:nvSpPr>
        <p:spPr>
          <a:xfrm>
            <a:off x="457200" y="0"/>
            <a:ext cx="8229600" cy="1143000"/>
          </a:xfrm>
        </p:spPr>
        <p:txBody>
          <a:bodyPr/>
          <a:lstStyle/>
          <a:p>
            <a:pPr eaLnBrk="1" hangingPunct="1"/>
            <a:r>
              <a:rPr lang="en-US" sz="4000" b="1" u="sng" smtClean="0"/>
              <a:t>Internet Layer</a:t>
            </a:r>
          </a:p>
        </p:txBody>
      </p:sp>
      <p:sp>
        <p:nvSpPr>
          <p:cNvPr id="80900" name="Text Box 3"/>
          <p:cNvSpPr txBox="1">
            <a:spLocks noChangeArrowheads="1"/>
          </p:cNvSpPr>
          <p:nvPr/>
        </p:nvSpPr>
        <p:spPr bwMode="auto">
          <a:xfrm>
            <a:off x="225425" y="1143000"/>
            <a:ext cx="8689975" cy="3724275"/>
          </a:xfrm>
          <a:prstGeom prst="rect">
            <a:avLst/>
          </a:prstGeom>
          <a:noFill/>
          <a:ln w="9525">
            <a:noFill/>
            <a:miter lim="800000"/>
            <a:headEnd/>
            <a:tailEnd/>
          </a:ln>
        </p:spPr>
        <p:txBody>
          <a:bodyPr wrap="none" lIns="73025" tIns="36512" rIns="73025" bIns="36512">
            <a:spAutoFit/>
          </a:bodyPr>
          <a:lstStyle/>
          <a:p>
            <a:pPr algn="l" rtl="0" eaLnBrk="0" hangingPunct="0">
              <a:buClr>
                <a:schemeClr val="folHlink"/>
              </a:buClr>
              <a:buFontTx/>
              <a:buChar char="•"/>
            </a:pPr>
            <a:r>
              <a:rPr lang="en-US" sz="2400" b="1"/>
              <a:t> Internet Layer is responsible for the following:</a:t>
            </a:r>
          </a:p>
          <a:p>
            <a:pPr lvl="1" algn="l" rtl="0" eaLnBrk="0" hangingPunct="0">
              <a:buClr>
                <a:schemeClr val="folHlink"/>
              </a:buClr>
              <a:buFont typeface="Wingdings" pitchFamily="2" charset="2"/>
              <a:buChar char="ü"/>
            </a:pPr>
            <a:r>
              <a:rPr lang="en-US" sz="2400" b="1"/>
              <a:t> </a:t>
            </a:r>
            <a:r>
              <a:rPr lang="en-US" sz="2400"/>
              <a:t>Support of logical addressing for network components</a:t>
            </a:r>
          </a:p>
          <a:p>
            <a:pPr lvl="1" algn="l" rtl="0" eaLnBrk="0" hangingPunct="0">
              <a:buClr>
                <a:schemeClr val="folHlink"/>
              </a:buClr>
              <a:buFont typeface="Wingdings" pitchFamily="2" charset="2"/>
              <a:buChar char="ü"/>
            </a:pPr>
            <a:r>
              <a:rPr lang="en-US" sz="2400"/>
              <a:t> Routing (Finding the best path for data)</a:t>
            </a:r>
          </a:p>
          <a:p>
            <a:pPr lvl="1" algn="l" rtl="0" eaLnBrk="0" hangingPunct="0">
              <a:buClr>
                <a:schemeClr val="folHlink"/>
              </a:buClr>
              <a:buFont typeface="Wingdings" pitchFamily="2" charset="2"/>
              <a:buChar char="ü"/>
            </a:pPr>
            <a:r>
              <a:rPr lang="en-US" sz="2400"/>
              <a:t> </a:t>
            </a:r>
            <a:r>
              <a:rPr lang="en-US"/>
              <a:t> </a:t>
            </a:r>
            <a:r>
              <a:rPr lang="en-US" sz="2400"/>
              <a:t>Layer 3 devices</a:t>
            </a:r>
          </a:p>
          <a:p>
            <a:pPr lvl="1" algn="l" rtl="0" eaLnBrk="0" hangingPunct="0">
              <a:buClr>
                <a:schemeClr val="folHlink"/>
              </a:buClr>
              <a:buFont typeface="Wingdings" pitchFamily="2" charset="2"/>
              <a:buNone/>
            </a:pPr>
            <a:endParaRPr lang="en-US" sz="2400" b="1"/>
          </a:p>
          <a:p>
            <a:pPr algn="l" rtl="0" eaLnBrk="0" hangingPunct="0">
              <a:buClr>
                <a:schemeClr val="folHlink"/>
              </a:buClr>
              <a:buFontTx/>
              <a:buChar char="•"/>
            </a:pPr>
            <a:r>
              <a:rPr lang="en-US" sz="2400" b="1"/>
              <a:t> Internet Layer protocols are</a:t>
            </a:r>
          </a:p>
          <a:p>
            <a:pPr lvl="1" algn="l" rtl="0" eaLnBrk="0" hangingPunct="0">
              <a:buClr>
                <a:schemeClr val="folHlink"/>
              </a:buClr>
              <a:buFont typeface="Wingdings" pitchFamily="2" charset="2"/>
              <a:buChar char="ü"/>
            </a:pPr>
            <a:r>
              <a:rPr lang="en-US" sz="2400" b="1"/>
              <a:t> </a:t>
            </a:r>
            <a:r>
              <a:rPr lang="en-US" sz="2400"/>
              <a:t>IP (Internet Protocol)</a:t>
            </a:r>
          </a:p>
          <a:p>
            <a:pPr lvl="1" algn="l" rtl="0" eaLnBrk="0" hangingPunct="0">
              <a:buClr>
                <a:schemeClr val="folHlink"/>
              </a:buClr>
              <a:buFont typeface="Wingdings" pitchFamily="2" charset="2"/>
              <a:buChar char="ü"/>
            </a:pPr>
            <a:r>
              <a:rPr lang="en-US" sz="2400"/>
              <a:t> ICMP (Internet Control Management Protocol)</a:t>
            </a:r>
          </a:p>
          <a:p>
            <a:pPr lvl="1" algn="l" rtl="0" eaLnBrk="0" hangingPunct="0">
              <a:buClr>
                <a:schemeClr val="folHlink"/>
              </a:buClr>
              <a:buFont typeface="Wingdings" pitchFamily="2" charset="2"/>
              <a:buChar char="ü"/>
            </a:pPr>
            <a:r>
              <a:rPr lang="en-US" sz="2400"/>
              <a:t> ARP (Address Resolution Protocol), RARP (Revere ARP)</a:t>
            </a:r>
          </a:p>
          <a:p>
            <a:pPr lvl="1" algn="l" rtl="0" eaLnBrk="0" hangingPunct="0">
              <a:buClr>
                <a:schemeClr val="folHlink"/>
              </a:buClr>
              <a:buFont typeface="Wingdings" pitchFamily="2" charset="2"/>
              <a:buChar char="ü"/>
            </a:pPr>
            <a:r>
              <a:rPr lang="en-US" sz="2400"/>
              <a:t> Routing Protocols ex. OSPF , EIGRP , </a:t>
            </a:r>
          </a:p>
        </p:txBody>
      </p:sp>
      <p:sp>
        <p:nvSpPr>
          <p:cNvPr id="80901" name="Text Box 4"/>
          <p:cNvSpPr txBox="1">
            <a:spLocks noChangeArrowheads="1"/>
          </p:cNvSpPr>
          <p:nvPr/>
        </p:nvSpPr>
        <p:spPr bwMode="auto">
          <a:xfrm>
            <a:off x="304800" y="5029200"/>
            <a:ext cx="7986713" cy="1168400"/>
          </a:xfrm>
          <a:prstGeom prst="rect">
            <a:avLst/>
          </a:prstGeom>
          <a:noFill/>
          <a:ln w="9525">
            <a:noFill/>
            <a:miter lim="800000"/>
            <a:headEnd/>
            <a:tailEnd/>
          </a:ln>
        </p:spPr>
        <p:txBody>
          <a:bodyPr wrap="none" lIns="73025" tIns="36512" rIns="73025" bIns="36512">
            <a:spAutoFit/>
          </a:bodyPr>
          <a:lstStyle/>
          <a:p>
            <a:pPr algn="l" rtl="0" eaLnBrk="0" hangingPunct="0">
              <a:buClr>
                <a:schemeClr val="folHlink"/>
              </a:buClr>
              <a:buFontTx/>
              <a:buChar char="•"/>
            </a:pPr>
            <a:r>
              <a:rPr lang="en-US" sz="2400" b="1"/>
              <a:t> IP has the following characteristics</a:t>
            </a:r>
          </a:p>
          <a:p>
            <a:pPr lvl="1" algn="l" rtl="0" eaLnBrk="0" hangingPunct="0">
              <a:buClr>
                <a:schemeClr val="folHlink"/>
              </a:buClr>
              <a:buFont typeface="Wingdings" pitchFamily="2" charset="2"/>
              <a:buChar char="ü"/>
            </a:pPr>
            <a:r>
              <a:rPr lang="en-US" sz="2400"/>
              <a:t> Provide Logical addressing</a:t>
            </a:r>
          </a:p>
          <a:p>
            <a:pPr lvl="1" algn="l" rtl="0" eaLnBrk="0" hangingPunct="0">
              <a:buClr>
                <a:schemeClr val="folHlink"/>
              </a:buClr>
              <a:buFont typeface="Wingdings" pitchFamily="2" charset="2"/>
              <a:buChar char="ü"/>
            </a:pPr>
            <a:r>
              <a:rPr lang="en-US" sz="2400"/>
              <a:t> Provide connectionless “best effort” delivery of data</a:t>
            </a:r>
            <a:r>
              <a:rPr lang="en-US" b="1"/>
              <a:t>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3" name="Slide Number Placeholder 6"/>
          <p:cNvSpPr>
            <a:spLocks noGrp="1"/>
          </p:cNvSpPr>
          <p:nvPr>
            <p:ph type="sldNum" sz="quarter" idx="12"/>
          </p:nvPr>
        </p:nvSpPr>
        <p:spPr>
          <a:noFill/>
        </p:spPr>
        <p:txBody>
          <a:bodyPr/>
          <a:lstStyle/>
          <a:p>
            <a:fld id="{4665FAA4-D4DB-4884-A9EB-F11EBF2A16E2}" type="slidenum">
              <a:rPr lang="ar-SA"/>
              <a:pPr/>
              <a:t>8</a:t>
            </a:fld>
            <a:endParaRPr lang="en-US"/>
          </a:p>
        </p:txBody>
      </p:sp>
      <p:sp>
        <p:nvSpPr>
          <p:cNvPr id="15364" name="Rectangle 2"/>
          <p:cNvSpPr>
            <a:spLocks noGrp="1" noChangeArrowheads="1"/>
          </p:cNvSpPr>
          <p:nvPr>
            <p:ph type="title"/>
          </p:nvPr>
        </p:nvSpPr>
        <p:spPr>
          <a:xfrm>
            <a:off x="0" y="188913"/>
            <a:ext cx="9144000" cy="715962"/>
          </a:xfrm>
        </p:spPr>
        <p:txBody>
          <a:bodyPr/>
          <a:lstStyle/>
          <a:p>
            <a:pPr eaLnBrk="1" hangingPunct="1"/>
            <a:r>
              <a:rPr lang="en-US" sz="4000" b="1" u="sng" smtClean="0"/>
              <a:t>IP Packet</a:t>
            </a:r>
          </a:p>
        </p:txBody>
      </p:sp>
      <p:graphicFrame>
        <p:nvGraphicFramePr>
          <p:cNvPr id="264195" name="Object 3"/>
          <p:cNvGraphicFramePr>
            <a:graphicFrameLocks noChangeAspect="1"/>
          </p:cNvGraphicFramePr>
          <p:nvPr>
            <p:ph sz="half" idx="1"/>
          </p:nvPr>
        </p:nvGraphicFramePr>
        <p:xfrm>
          <a:off x="533400" y="2362200"/>
          <a:ext cx="8105775" cy="3890963"/>
        </p:xfrm>
        <a:graphic>
          <a:graphicData uri="http://schemas.openxmlformats.org/presentationml/2006/ole">
            <p:oleObj spid="_x0000_s1026" name="Bitmap Image" r:id="rId3" imgW="4172532" imgH="1580952" progId="PBrush">
              <p:embed/>
            </p:oleObj>
          </a:graphicData>
        </a:graphic>
      </p:graphicFrame>
      <p:sp>
        <p:nvSpPr>
          <p:cNvPr id="15365" name="Text Box 4"/>
          <p:cNvSpPr txBox="1">
            <a:spLocks noChangeArrowheads="1"/>
          </p:cNvSpPr>
          <p:nvPr/>
        </p:nvSpPr>
        <p:spPr bwMode="auto">
          <a:xfrm>
            <a:off x="395288" y="1397000"/>
            <a:ext cx="8229600" cy="879475"/>
          </a:xfrm>
          <a:prstGeom prst="rect">
            <a:avLst/>
          </a:prstGeom>
          <a:solidFill>
            <a:srgbClr val="CAE5F2"/>
          </a:solidFill>
          <a:ln w="57150">
            <a:solidFill>
              <a:schemeClr val="tx1"/>
            </a:solidFill>
            <a:miter lim="800000"/>
            <a:headEnd/>
            <a:tailEnd/>
          </a:ln>
        </p:spPr>
        <p:txBody>
          <a:bodyPr>
            <a:spAutoFit/>
          </a:bodyPr>
          <a:lstStyle/>
          <a:p>
            <a:pPr algn="l" rtl="0"/>
            <a:r>
              <a:rPr lang="en-US" sz="2400"/>
              <a:t>IP packets consist of the data from upper layers plus an IP header. The IP header consists of the following: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499"/>
                                          </p:stCondLst>
                                        </p:cTn>
                                        <p:tgtEl>
                                          <p:spTgt spid="264195"/>
                                        </p:tgtEl>
                                        <p:attrNameLst>
                                          <p:attrName>style.visibility</p:attrName>
                                        </p:attrNameLst>
                                      </p:cBhvr>
                                      <p:to>
                                        <p:strVal val="visible"/>
                                      </p:to>
                                    </p:set>
                                    <p:anim to="" calcmode="lin" valueType="num">
                                      <p:cBhvr>
                                        <p:cTn id="7" dur="1" fill="hold"/>
                                        <p:tgtEl>
                                          <p:spTgt spid="264195"/>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Number Placeholder 5"/>
          <p:cNvSpPr>
            <a:spLocks noGrp="1"/>
          </p:cNvSpPr>
          <p:nvPr>
            <p:ph type="sldNum" sz="quarter" idx="12"/>
          </p:nvPr>
        </p:nvSpPr>
        <p:spPr>
          <a:noFill/>
        </p:spPr>
        <p:txBody>
          <a:bodyPr/>
          <a:lstStyle/>
          <a:p>
            <a:fld id="{1788354C-6247-4F9D-964E-7CF27D89D5CE}" type="slidenum">
              <a:rPr lang="ar-SA"/>
              <a:pPr/>
              <a:t>9</a:t>
            </a:fld>
            <a:endParaRPr lang="en-US"/>
          </a:p>
        </p:txBody>
      </p:sp>
      <p:sp>
        <p:nvSpPr>
          <p:cNvPr id="81923" name="Rectangle 2"/>
          <p:cNvSpPr>
            <a:spLocks noGrp="1" noChangeArrowheads="1"/>
          </p:cNvSpPr>
          <p:nvPr>
            <p:ph type="title"/>
          </p:nvPr>
        </p:nvSpPr>
        <p:spPr>
          <a:xfrm>
            <a:off x="457200" y="0"/>
            <a:ext cx="8229600" cy="1143000"/>
          </a:xfrm>
        </p:spPr>
        <p:txBody>
          <a:bodyPr/>
          <a:lstStyle/>
          <a:p>
            <a:pPr eaLnBrk="1" hangingPunct="1"/>
            <a:r>
              <a:rPr lang="en-US" sz="4000" b="1" u="sng" smtClean="0"/>
              <a:t>IP addressing</a:t>
            </a:r>
          </a:p>
        </p:txBody>
      </p:sp>
      <p:sp>
        <p:nvSpPr>
          <p:cNvPr id="81924" name="Text Box 3"/>
          <p:cNvSpPr txBox="1">
            <a:spLocks noChangeArrowheads="1"/>
          </p:cNvSpPr>
          <p:nvPr/>
        </p:nvSpPr>
        <p:spPr bwMode="auto">
          <a:xfrm>
            <a:off x="1330325" y="1730375"/>
            <a:ext cx="146050" cy="347663"/>
          </a:xfrm>
          <a:prstGeom prst="rect">
            <a:avLst/>
          </a:prstGeom>
          <a:noFill/>
          <a:ln w="9525">
            <a:noFill/>
            <a:miter lim="800000"/>
            <a:headEnd/>
            <a:tailEnd/>
          </a:ln>
        </p:spPr>
        <p:txBody>
          <a:bodyPr wrap="none" lIns="73025" tIns="36512" rIns="73025" bIns="36512">
            <a:spAutoFit/>
          </a:bodyPr>
          <a:lstStyle/>
          <a:p>
            <a:pPr algn="l" rtl="0" eaLnBrk="0" hangingPunct="0"/>
            <a:endParaRPr lang="en-US" b="1"/>
          </a:p>
        </p:txBody>
      </p:sp>
      <p:sp>
        <p:nvSpPr>
          <p:cNvPr id="81925" name="Text Box 4"/>
          <p:cNvSpPr txBox="1">
            <a:spLocks noChangeArrowheads="1"/>
          </p:cNvSpPr>
          <p:nvPr/>
        </p:nvSpPr>
        <p:spPr bwMode="auto">
          <a:xfrm>
            <a:off x="250825" y="1371600"/>
            <a:ext cx="8664575" cy="5260975"/>
          </a:xfrm>
          <a:prstGeom prst="rect">
            <a:avLst/>
          </a:prstGeom>
          <a:solidFill>
            <a:srgbClr val="CAE5F2"/>
          </a:solidFill>
          <a:ln w="57150">
            <a:solidFill>
              <a:schemeClr val="tx1"/>
            </a:solidFill>
            <a:miter lim="800000"/>
            <a:headEnd/>
            <a:tailEnd/>
          </a:ln>
        </p:spPr>
        <p:txBody>
          <a:bodyPr>
            <a:spAutoFit/>
          </a:bodyPr>
          <a:lstStyle/>
          <a:p>
            <a:pPr algn="l" rtl="0"/>
            <a:r>
              <a:rPr lang="en-US" sz="2400"/>
              <a:t>- Each host in the network must have a unique IP address    </a:t>
            </a:r>
          </a:p>
          <a:p>
            <a:pPr algn="l" rtl="0"/>
            <a:r>
              <a:rPr lang="en-US" sz="2400"/>
              <a:t>  because duplicate addresses would make routing impossible</a:t>
            </a:r>
          </a:p>
          <a:p>
            <a:pPr algn="l" rtl="0"/>
            <a:r>
              <a:rPr lang="en-US" sz="2400"/>
              <a:t>- IP Addressing is a hierarchical structure as the IP address</a:t>
            </a:r>
          </a:p>
          <a:p>
            <a:pPr algn="l" rtl="0"/>
            <a:r>
              <a:rPr lang="en-US" sz="2400"/>
              <a:t>  combines two identifiers into one number .</a:t>
            </a:r>
          </a:p>
          <a:p>
            <a:pPr algn="l" rtl="0"/>
            <a:r>
              <a:rPr lang="en-US" sz="2400"/>
              <a:t>  the first part identifies the network address , the second part,</a:t>
            </a:r>
          </a:p>
          <a:p>
            <a:pPr algn="l" rtl="0"/>
            <a:r>
              <a:rPr lang="en-US" sz="2400"/>
              <a:t>  called the  host part, identifies which particular machine</a:t>
            </a:r>
          </a:p>
          <a:p>
            <a:pPr algn="l" rtl="0"/>
            <a:r>
              <a:rPr lang="en-US" sz="2400"/>
              <a:t>  it is on the network.</a:t>
            </a:r>
          </a:p>
          <a:p>
            <a:pPr algn="l"/>
            <a:r>
              <a:rPr lang="en-US" sz="2400"/>
              <a:t>- IP address is a 32 bit (4 bytes= 4 octets) address that  is         mainly divided to network part (representing the network ID     where the device is located in) &amp; Host part (representing the   ID of the host)         </a:t>
            </a:r>
          </a:p>
          <a:p>
            <a:pPr algn="l"/>
            <a:r>
              <a:rPr lang="en-US" sz="2400"/>
              <a:t>- It is represented in a dotted decimal form, where each octet</a:t>
            </a:r>
          </a:p>
          <a:p>
            <a:pPr algn="l"/>
            <a:r>
              <a:rPr lang="en-US" sz="2400"/>
              <a:t>  is transformed to its decimal value.</a:t>
            </a:r>
          </a:p>
          <a:p>
            <a:pPr algn="l" rtl="0"/>
            <a:r>
              <a:rPr lang="en-US" sz="2400"/>
              <a:t>  ex. 192.168.1.3</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TotalTime>
  <Words>977</Words>
  <Application>Microsoft Office PowerPoint</Application>
  <PresentationFormat>On-screen Show (4:3)</PresentationFormat>
  <Paragraphs>169</Paragraphs>
  <Slides>18</Slides>
  <Notes>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0" baseType="lpstr">
      <vt:lpstr>Office Theme</vt:lpstr>
      <vt:lpstr>Bitmap Image</vt:lpstr>
      <vt:lpstr>Slide 1</vt:lpstr>
      <vt:lpstr>Slide 2</vt:lpstr>
      <vt:lpstr>- Destination MAC</vt:lpstr>
      <vt:lpstr>Slide 4</vt:lpstr>
      <vt:lpstr>Slide 5</vt:lpstr>
      <vt:lpstr>TCP Header</vt:lpstr>
      <vt:lpstr>Internet Layer</vt:lpstr>
      <vt:lpstr>IP Packet</vt:lpstr>
      <vt:lpstr>IP addressing</vt:lpstr>
      <vt:lpstr>IP Address Classes</vt:lpstr>
      <vt:lpstr>Identifying Address Classes</vt:lpstr>
      <vt:lpstr>Public IP Addresses</vt:lpstr>
      <vt:lpstr>Private IP Addresses</vt:lpstr>
      <vt:lpstr>IP address types</vt:lpstr>
      <vt:lpstr>Network / Broadcast Addresses</vt:lpstr>
      <vt:lpstr>Subnet Mask</vt:lpstr>
      <vt:lpstr>Octet Values of a Subnet Mask</vt:lpstr>
      <vt:lpstr>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pc</dc:creator>
  <cp:lastModifiedBy>pc</cp:lastModifiedBy>
  <cp:revision>2</cp:revision>
  <dcterms:created xsi:type="dcterms:W3CDTF">2006-08-16T00:00:00Z</dcterms:created>
  <dcterms:modified xsi:type="dcterms:W3CDTF">2018-10-24T09:41:54Z</dcterms:modified>
</cp:coreProperties>
</file>