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4BEBB-4C5D-40C9-8A4E-C9B16B523B22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18A58-B47D-4822-A105-1371BF73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93BBA-8FC1-4077-A24D-9DAD5765CD9F}" type="slidenum">
              <a:rPr lang="ar-SA"/>
              <a:pPr/>
              <a:t>4</a:t>
            </a:fld>
            <a:endParaRPr lang="en-US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solidFill>
            <a:srgbClr val="FFFFFF"/>
          </a:solidFill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24" tIns="44862" rIns="89724" bIns="4486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25816-81A0-42F9-B7A8-FC1D2D69C3AE}" type="slidenum">
              <a:rPr lang="ar-SA"/>
              <a:pPr/>
              <a:t>1</a:t>
            </a:fld>
            <a:endParaRPr lang="en-US"/>
          </a:p>
        </p:txBody>
      </p:sp>
      <p:pic>
        <p:nvPicPr>
          <p:cNvPr id="95235" name="Picture 2" descr="022P_1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70866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u="sng" smtClean="0"/>
              <a:t>ICMP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219200" y="5059363"/>
            <a:ext cx="5257800" cy="1189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87630" tIns="43814" rIns="87630" bIns="43814">
            <a:spAutoFit/>
          </a:bodyPr>
          <a:lstStyle/>
          <a:p>
            <a:pPr algn="l" defTabSz="1096963" rtl="0" eaLnBrk="0" hangingPunct="0"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D:\&gt;ping 192.110.1.140</a:t>
            </a:r>
          </a:p>
          <a:p>
            <a:pPr algn="l" defTabSz="1096963" rtl="0" eaLnBrk="0" hangingPunct="0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Pinging 192.110.1.140 with 32 bytes of data:</a:t>
            </a:r>
          </a:p>
          <a:p>
            <a:pPr algn="l" defTabSz="1096963" rtl="0" eaLnBrk="0" hangingPunct="0">
              <a:spcBef>
                <a:spcPct val="50000"/>
              </a:spcBef>
            </a:pPr>
            <a:r>
              <a:rPr lang="en-US" b="1" i="1">
                <a:cs typeface="Times New Roman" pitchFamily="18" charset="0"/>
              </a:rPr>
              <a:t>Request timed out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62000" y="1341438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/>
              <a:t>Internet control message protocol verifies network devices connectivity (Ping)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838199"/>
          </a:xfrm>
        </p:spPr>
        <p:txBody>
          <a:bodyPr/>
          <a:lstStyle/>
          <a:p>
            <a:r>
              <a:rPr lang="en-US" dirty="0" err="1" smtClean="0"/>
              <a:t>icmp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6934200" cy="3276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What is ICMP function? The Internet Control Message Protocol (ICMP): is a supporting protocol in the Internet protocol suite. It is used by network devices, including routers, to send error messages and operational information indicating, for example, that a requested service is not available or that a host or router could not be reached.</a:t>
            </a:r>
          </a:p>
          <a:p>
            <a:pPr algn="l"/>
            <a:r>
              <a:rPr lang="en-US" dirty="0" smtClean="0"/>
              <a:t>1- Assist Troubleshooting</a:t>
            </a:r>
          </a:p>
          <a:p>
            <a:pPr algn="l"/>
            <a:r>
              <a:rPr lang="en-US" dirty="0" smtClean="0"/>
              <a:t>2- Announce Timeouts.</a:t>
            </a:r>
          </a:p>
          <a:p>
            <a:pPr algn="l"/>
            <a:r>
              <a:rPr lang="en-US" dirty="0" smtClean="0"/>
              <a:t>3- 2-Announce network congestion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B050E4-9EA5-4D84-A05D-C5D23C19F833}" type="slidenum">
              <a:rPr lang="ar-SA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000" b="1" u="sng" smtClean="0"/>
              <a:t>Subnetting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76200" y="1295400"/>
            <a:ext cx="8991600" cy="2159000"/>
          </a:xfrm>
          <a:prstGeom prst="rect">
            <a:avLst/>
          </a:prstGeom>
          <a:solidFill>
            <a:srgbClr val="CAE5F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200"/>
              <a:t>- Subnetting a network means to use the subnet mask to divide the </a:t>
            </a:r>
          </a:p>
          <a:p>
            <a:pPr algn="l" rtl="0"/>
            <a:r>
              <a:rPr lang="en-US" sz="2200"/>
              <a:t>  network and break a large network up into smaller, more efficient and</a:t>
            </a:r>
          </a:p>
          <a:p>
            <a:pPr algn="l" rtl="0"/>
            <a:r>
              <a:rPr lang="en-US" sz="2200"/>
              <a:t>  manageable segments, or subnets. </a:t>
            </a:r>
          </a:p>
          <a:p>
            <a:pPr algn="l" rtl="0"/>
            <a:r>
              <a:rPr lang="en-US" sz="2200"/>
              <a:t>- Subnetting is done by taking part of host bits then add it to </a:t>
            </a:r>
          </a:p>
          <a:p>
            <a:pPr algn="l" rtl="0"/>
            <a:r>
              <a:rPr lang="en-US" sz="2200"/>
              <a:t>  the network part</a:t>
            </a:r>
          </a:p>
          <a:p>
            <a:pPr algn="l" rtl="0"/>
            <a:endParaRPr lang="en-US" sz="2200"/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524000" y="3810000"/>
            <a:ext cx="571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Line 5"/>
          <p:cNvSpPr>
            <a:spLocks noChangeShapeType="1"/>
          </p:cNvSpPr>
          <p:nvPr/>
        </p:nvSpPr>
        <p:spPr bwMode="auto">
          <a:xfrm flipV="1">
            <a:off x="4191000" y="3810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5" name="Rectangle 6"/>
          <p:cNvSpPr>
            <a:spLocks noChangeArrowheads="1"/>
          </p:cNvSpPr>
          <p:nvPr/>
        </p:nvSpPr>
        <p:spPr bwMode="auto">
          <a:xfrm>
            <a:off x="1524000" y="5029200"/>
            <a:ext cx="571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7"/>
          <p:cNvSpPr>
            <a:spLocks noChangeShapeType="1"/>
          </p:cNvSpPr>
          <p:nvPr/>
        </p:nvSpPr>
        <p:spPr bwMode="auto">
          <a:xfrm flipV="1">
            <a:off x="4191000" y="502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7" name="Line 8"/>
          <p:cNvSpPr>
            <a:spLocks noChangeShapeType="1"/>
          </p:cNvSpPr>
          <p:nvPr/>
        </p:nvSpPr>
        <p:spPr bwMode="auto">
          <a:xfrm>
            <a:off x="52578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8" name="Line 9"/>
          <p:cNvSpPr>
            <a:spLocks noChangeShapeType="1"/>
          </p:cNvSpPr>
          <p:nvPr/>
        </p:nvSpPr>
        <p:spPr bwMode="auto">
          <a:xfrm>
            <a:off x="5257800" y="556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9" name="Line 10"/>
          <p:cNvSpPr>
            <a:spLocks noChangeShapeType="1"/>
          </p:cNvSpPr>
          <p:nvPr/>
        </p:nvSpPr>
        <p:spPr bwMode="auto">
          <a:xfrm>
            <a:off x="52578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Line 11"/>
          <p:cNvSpPr>
            <a:spLocks noChangeShapeType="1"/>
          </p:cNvSpPr>
          <p:nvPr/>
        </p:nvSpPr>
        <p:spPr bwMode="auto">
          <a:xfrm>
            <a:off x="52578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1" name="Text Box 12"/>
          <p:cNvSpPr txBox="1">
            <a:spLocks noChangeArrowheads="1"/>
          </p:cNvSpPr>
          <p:nvPr/>
        </p:nvSpPr>
        <p:spPr bwMode="auto">
          <a:xfrm>
            <a:off x="1981200" y="4038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FF5050"/>
                </a:solidFill>
              </a:rPr>
              <a:t>Network part</a:t>
            </a:r>
          </a:p>
        </p:txBody>
      </p:sp>
      <p:sp>
        <p:nvSpPr>
          <p:cNvPr id="89102" name="Text Box 13"/>
          <p:cNvSpPr txBox="1">
            <a:spLocks noChangeArrowheads="1"/>
          </p:cNvSpPr>
          <p:nvPr/>
        </p:nvSpPr>
        <p:spPr bwMode="auto">
          <a:xfrm>
            <a:off x="5105400" y="4038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/>
              <a:t>Host part</a:t>
            </a:r>
          </a:p>
        </p:txBody>
      </p:sp>
      <p:sp>
        <p:nvSpPr>
          <p:cNvPr id="89103" name="Text Box 14"/>
          <p:cNvSpPr txBox="1">
            <a:spLocks noChangeArrowheads="1"/>
          </p:cNvSpPr>
          <p:nvPr/>
        </p:nvSpPr>
        <p:spPr bwMode="auto">
          <a:xfrm>
            <a:off x="4267200" y="5181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Subnet bits</a:t>
            </a:r>
          </a:p>
        </p:txBody>
      </p:sp>
      <p:sp>
        <p:nvSpPr>
          <p:cNvPr id="89104" name="Line 15"/>
          <p:cNvSpPr>
            <a:spLocks noChangeShapeType="1"/>
          </p:cNvSpPr>
          <p:nvPr/>
        </p:nvSpPr>
        <p:spPr bwMode="auto">
          <a:xfrm flipH="1">
            <a:off x="53340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5" name="Line 16"/>
          <p:cNvSpPr>
            <a:spLocks noChangeShapeType="1"/>
          </p:cNvSpPr>
          <p:nvPr/>
        </p:nvSpPr>
        <p:spPr bwMode="auto">
          <a:xfrm flipH="1">
            <a:off x="1524000" y="6172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6" name="Text Box 17"/>
          <p:cNvSpPr txBox="1">
            <a:spLocks noChangeArrowheads="1"/>
          </p:cNvSpPr>
          <p:nvPr/>
        </p:nvSpPr>
        <p:spPr bwMode="auto">
          <a:xfrm>
            <a:off x="26670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FF5050"/>
                </a:solidFill>
              </a:rPr>
              <a:t>Network part</a:t>
            </a:r>
          </a:p>
        </p:txBody>
      </p:sp>
      <p:sp>
        <p:nvSpPr>
          <p:cNvPr id="89107" name="Text Box 18"/>
          <p:cNvSpPr txBox="1">
            <a:spLocks noChangeArrowheads="1"/>
          </p:cNvSpPr>
          <p:nvPr/>
        </p:nvSpPr>
        <p:spPr bwMode="auto">
          <a:xfrm>
            <a:off x="56388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/>
              <a:t>Host part</a:t>
            </a:r>
          </a:p>
        </p:txBody>
      </p:sp>
      <p:sp>
        <p:nvSpPr>
          <p:cNvPr id="89108" name="Text Box 19"/>
          <p:cNvSpPr txBox="1">
            <a:spLocks noChangeArrowheads="1"/>
          </p:cNvSpPr>
          <p:nvPr/>
        </p:nvSpPr>
        <p:spPr bwMode="auto">
          <a:xfrm>
            <a:off x="228600" y="3810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      IP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E13AE0-04B4-42D5-84CE-D5FD4832518A}" type="slidenum">
              <a:rPr lang="ar-SA"/>
              <a:pPr/>
              <a:t>4</a:t>
            </a:fld>
            <a:endParaRPr 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u="sng" smtClean="0"/>
              <a:t>Octet Values of a Subnet Mask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457200" y="5791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1" tIns="41059" rIns="82121" bIns="41059" anchor="ctr" anchorCtr="1"/>
          <a:lstStyle/>
          <a:p>
            <a:pPr marL="344488" lvl="1" indent="-230188" algn="l" defTabSz="814388" rtl="0" eaLnBrk="0" hangingPunct="0">
              <a:lnSpc>
                <a:spcPct val="95000"/>
              </a:lnSpc>
              <a:spcBef>
                <a:spcPct val="35000"/>
              </a:spcBef>
              <a:buClr>
                <a:schemeClr val="folHlink"/>
              </a:buClr>
              <a:buFontTx/>
              <a:buChar char="•"/>
            </a:pPr>
            <a:r>
              <a:rPr lang="en-US" b="1"/>
              <a:t>Subnet masks like IP addresses can be represented in the dotted decimal format like 255.255.255.0.</a:t>
            </a:r>
          </a:p>
        </p:txBody>
      </p:sp>
      <p:pic>
        <p:nvPicPr>
          <p:cNvPr id="88069" name="Picture 4" descr="022P_16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3450" y="1676400"/>
            <a:ext cx="4786313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256A1C-406A-484D-8D01-E8C1304A2367}" type="slidenum">
              <a:rPr lang="ar-SA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u="sng" smtClean="0"/>
              <a:t>Subnetting Example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Divide network 192.168.1.0/24 into 4 subnets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u="sng" smtClean="0">
                <a:solidFill>
                  <a:schemeClr val="accent2"/>
                </a:solidFill>
              </a:rPr>
              <a:t>Solution: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en-US" sz="2000" smtClean="0"/>
              <a:t>4 subnets need 2 bits</a:t>
            </a:r>
            <a:endParaRPr lang="en-US" sz="2800" smtClean="0">
              <a:solidFill>
                <a:schemeClr val="accent2"/>
              </a:solidFill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     </a:t>
            </a:r>
            <a:r>
              <a:rPr lang="en-US" sz="2000" b="1" smtClean="0">
                <a:solidFill>
                  <a:schemeClr val="accent2"/>
                </a:solidFill>
              </a:rPr>
              <a:t>192.168.1 . 0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       192.168.1 . </a:t>
            </a:r>
            <a:r>
              <a:rPr lang="en-US" sz="2000" b="1" u="sng" smtClean="0"/>
              <a:t>00</a:t>
            </a:r>
            <a:r>
              <a:rPr lang="en-US" sz="2000" b="1" smtClean="0"/>
              <a:t>00 0000   to   </a:t>
            </a:r>
            <a:r>
              <a:rPr lang="en-US" sz="2000" b="1" u="sng" smtClean="0"/>
              <a:t>00</a:t>
            </a:r>
            <a:r>
              <a:rPr lang="en-US" sz="2000" b="1" smtClean="0"/>
              <a:t>11 1111   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       192.168.1 . </a:t>
            </a:r>
            <a:r>
              <a:rPr lang="en-US" sz="2000" b="1" u="sng" smtClean="0"/>
              <a:t>01</a:t>
            </a:r>
            <a:r>
              <a:rPr lang="en-US" sz="2000" b="1" smtClean="0"/>
              <a:t>00 0000   to   </a:t>
            </a:r>
            <a:r>
              <a:rPr lang="en-US" sz="2000" b="1" u="sng" smtClean="0"/>
              <a:t>01</a:t>
            </a:r>
            <a:r>
              <a:rPr lang="en-US" sz="2000" b="1" smtClean="0"/>
              <a:t>11 1111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       192.168.1 . </a:t>
            </a:r>
            <a:r>
              <a:rPr lang="en-US" sz="2000" b="1" u="sng" smtClean="0"/>
              <a:t>10</a:t>
            </a:r>
            <a:r>
              <a:rPr lang="en-US" sz="2000" b="1" smtClean="0"/>
              <a:t>00 0000   to   </a:t>
            </a:r>
            <a:r>
              <a:rPr lang="en-US" sz="2000" b="1" u="sng" smtClean="0"/>
              <a:t>10</a:t>
            </a:r>
            <a:r>
              <a:rPr lang="en-US" sz="2000" b="1" smtClean="0"/>
              <a:t>11 1111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       192.168.1 . </a:t>
            </a:r>
            <a:r>
              <a:rPr lang="en-US" sz="2000" b="1" u="sng" smtClean="0"/>
              <a:t>11</a:t>
            </a:r>
            <a:r>
              <a:rPr lang="en-US" sz="2000" b="1" smtClean="0"/>
              <a:t>00 0000   to   </a:t>
            </a:r>
            <a:r>
              <a:rPr lang="en-US" sz="2000" b="1" u="sng" smtClean="0"/>
              <a:t>11</a:t>
            </a:r>
            <a:r>
              <a:rPr lang="en-US" sz="2000" b="1" smtClean="0"/>
              <a:t>11 1111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chemeClr val="accent2"/>
                </a:solidFill>
              </a:rPr>
              <a:t>subnet mask is  255.255.255.192  or  /26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The first subnet is          192.168.1.0/26</a:t>
            </a:r>
            <a:r>
              <a:rPr lang="en-US" sz="2000" smtClean="0"/>
              <a:t>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The second subnet is    192.168.1.64/26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The third subnet is         192.168.1.128/26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The fourth subnet is       192.168.1.192/26</a:t>
            </a:r>
            <a:endParaRPr lang="en-US" sz="2000" smtClean="0"/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</a:t>
            </a:r>
          </a:p>
        </p:txBody>
      </p:sp>
      <p:sp>
        <p:nvSpPr>
          <p:cNvPr id="90117" name="Line 4"/>
          <p:cNvSpPr>
            <a:spLocks noChangeShapeType="1"/>
          </p:cNvSpPr>
          <p:nvPr/>
        </p:nvSpPr>
        <p:spPr bwMode="auto">
          <a:xfrm>
            <a:off x="57912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18" name="Line 5"/>
          <p:cNvSpPr>
            <a:spLocks noChangeShapeType="1"/>
          </p:cNvSpPr>
          <p:nvPr/>
        </p:nvSpPr>
        <p:spPr bwMode="auto">
          <a:xfrm>
            <a:off x="57912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19" name="Line 6"/>
          <p:cNvSpPr>
            <a:spLocks noChangeShapeType="1"/>
          </p:cNvSpPr>
          <p:nvPr/>
        </p:nvSpPr>
        <p:spPr bwMode="auto">
          <a:xfrm>
            <a:off x="57912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20" name="Line 7"/>
          <p:cNvSpPr>
            <a:spLocks noChangeShapeType="1"/>
          </p:cNvSpPr>
          <p:nvPr/>
        </p:nvSpPr>
        <p:spPr bwMode="auto">
          <a:xfrm>
            <a:off x="57912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21" name="Text Box 8"/>
          <p:cNvSpPr txBox="1">
            <a:spLocks noChangeArrowheads="1"/>
          </p:cNvSpPr>
          <p:nvPr/>
        </p:nvSpPr>
        <p:spPr bwMode="auto">
          <a:xfrm>
            <a:off x="7086600" y="3124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0 - 63</a:t>
            </a:r>
          </a:p>
        </p:txBody>
      </p:sp>
      <p:sp>
        <p:nvSpPr>
          <p:cNvPr id="90122" name="Text Box 9"/>
          <p:cNvSpPr txBox="1">
            <a:spLocks noChangeArrowheads="1"/>
          </p:cNvSpPr>
          <p:nvPr/>
        </p:nvSpPr>
        <p:spPr bwMode="auto">
          <a:xfrm>
            <a:off x="7086600" y="35052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64 - 127</a:t>
            </a:r>
          </a:p>
        </p:txBody>
      </p:sp>
      <p:sp>
        <p:nvSpPr>
          <p:cNvPr id="90123" name="Text Box 10"/>
          <p:cNvSpPr txBox="1">
            <a:spLocks noChangeArrowheads="1"/>
          </p:cNvSpPr>
          <p:nvPr/>
        </p:nvSpPr>
        <p:spPr bwMode="auto">
          <a:xfrm>
            <a:off x="6934200" y="39004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128 - 191</a:t>
            </a:r>
          </a:p>
        </p:txBody>
      </p:sp>
      <p:sp>
        <p:nvSpPr>
          <p:cNvPr id="90124" name="Text Box 11"/>
          <p:cNvSpPr txBox="1">
            <a:spLocks noChangeArrowheads="1"/>
          </p:cNvSpPr>
          <p:nvPr/>
        </p:nvSpPr>
        <p:spPr bwMode="auto">
          <a:xfrm>
            <a:off x="7010400" y="4267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192 - 255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C597E5-9D0D-4B07-89A3-544E04FA9A26}" type="slidenum">
              <a:rPr lang="ar-SA"/>
              <a:pPr/>
              <a:t>6</a:t>
            </a:fld>
            <a:endParaRPr lang="en-US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rgbClr val="FF5050"/>
                </a:solidFill>
              </a:rPr>
              <a:t>Divide network 192.168.1.0/24 into 4 subnets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sz="2400" b="1" u="sng" smtClean="0">
                <a:solidFill>
                  <a:schemeClr val="accent2"/>
                </a:solidFill>
              </a:rPr>
              <a:t>Solution :</a:t>
            </a:r>
          </a:p>
          <a:p>
            <a:pPr algn="l" eaLnBrk="1" hangingPunct="1">
              <a:buFontTx/>
              <a:buNone/>
            </a:pPr>
            <a:endParaRPr lang="en-US" sz="2400" b="1" u="sng" smtClean="0">
              <a:solidFill>
                <a:schemeClr val="accent2"/>
              </a:solidFill>
            </a:endParaRPr>
          </a:p>
          <a:p>
            <a:pPr algn="l" eaLnBrk="1" hangingPunct="1">
              <a:buFontTx/>
              <a:buNone/>
            </a:pPr>
            <a:r>
              <a:rPr lang="en-US" sz="2400" smtClean="0"/>
              <a:t>- 4 subnets need 2 bits</a:t>
            </a:r>
          </a:p>
          <a:p>
            <a:pPr algn="l" eaLnBrk="1" hangingPunct="1">
              <a:buFontTx/>
              <a:buNone/>
            </a:pPr>
            <a:r>
              <a:rPr lang="en-US" sz="2400" smtClean="0"/>
              <a:t>- subnet mask = 255.255.255.192</a:t>
            </a:r>
          </a:p>
          <a:p>
            <a:pPr algn="l" eaLnBrk="1" hangingPunct="1">
              <a:buFontTx/>
              <a:buNone/>
            </a:pPr>
            <a:r>
              <a:rPr lang="en-US" sz="2400" smtClean="0"/>
              <a:t>- interesting octet is 192</a:t>
            </a:r>
          </a:p>
          <a:p>
            <a:pPr algn="l" eaLnBrk="1" hangingPunct="1">
              <a:buFontTx/>
              <a:buNone/>
            </a:pPr>
            <a:r>
              <a:rPr lang="en-US" sz="2400" smtClean="0"/>
              <a:t>- hop count = 256 – 192 = 64</a:t>
            </a:r>
          </a:p>
          <a:p>
            <a:pPr algn="l" eaLnBrk="1" hangingPunct="1">
              <a:buFontTx/>
              <a:buNone/>
            </a:pPr>
            <a:r>
              <a:rPr lang="en-US" sz="2400" smtClean="0"/>
              <a:t>- </a:t>
            </a:r>
            <a:r>
              <a:rPr lang="en-US" sz="2000" b="1" smtClean="0"/>
              <a:t>The first subnet is          192.168.1.0/26</a:t>
            </a:r>
            <a:r>
              <a:rPr lang="en-US" sz="2000" smtClean="0"/>
              <a:t> </a:t>
            </a:r>
          </a:p>
          <a:p>
            <a:pPr algn="l" eaLnBrk="1" hangingPunct="1">
              <a:buFontTx/>
              <a:buNone/>
            </a:pPr>
            <a:r>
              <a:rPr lang="en-US" sz="2400" b="1" smtClean="0"/>
              <a:t>- </a:t>
            </a:r>
            <a:r>
              <a:rPr lang="en-US" sz="2000" b="1" smtClean="0"/>
              <a:t>The second subnet is    192.168.1.64/26</a:t>
            </a:r>
          </a:p>
          <a:p>
            <a:pPr algn="l" eaLnBrk="1" hangingPunct="1">
              <a:buFontTx/>
              <a:buNone/>
            </a:pPr>
            <a:r>
              <a:rPr lang="en-US" sz="2400" b="1" smtClean="0"/>
              <a:t>- </a:t>
            </a:r>
            <a:r>
              <a:rPr lang="en-US" sz="2000" b="1" smtClean="0"/>
              <a:t>The third subnet is         192.168.1.128/26</a:t>
            </a:r>
          </a:p>
          <a:p>
            <a:pPr algn="l" eaLnBrk="1" hangingPunct="1">
              <a:buFontTx/>
              <a:buNone/>
            </a:pPr>
            <a:r>
              <a:rPr lang="en-US" sz="2400" b="1" smtClean="0"/>
              <a:t>- </a:t>
            </a:r>
            <a:r>
              <a:rPr lang="en-US" sz="2000" b="1" smtClean="0"/>
              <a:t>The fourth subnet is       192.168.1.192/26</a:t>
            </a:r>
            <a:endParaRPr lang="en-US" sz="2400" smtClean="0"/>
          </a:p>
          <a:p>
            <a:pPr algn="l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83428-D136-4EE9-AE7F-C5A8A35A2241}" type="slidenum">
              <a:rPr lang="ar-SA"/>
              <a:pPr/>
              <a:t>7</a:t>
            </a:fld>
            <a:endParaRPr 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800" smtClean="0">
                <a:solidFill>
                  <a:srgbClr val="FF5050"/>
                </a:solidFill>
              </a:rPr>
              <a:t>Determine if this IP is network address or host address or broadcast address </a:t>
            </a:r>
            <a:br>
              <a:rPr lang="en-US" sz="2800" smtClean="0">
                <a:solidFill>
                  <a:srgbClr val="FF5050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172.16.5.0/23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endParaRPr lang="en-US" sz="2400" b="1" u="sng" smtClean="0">
              <a:solidFill>
                <a:schemeClr val="accent2"/>
              </a:solidFill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endParaRPr lang="en-US" sz="2400" b="1" u="sng" smtClean="0">
              <a:solidFill>
                <a:schemeClr val="accent2"/>
              </a:solidFill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u="sng" smtClean="0">
                <a:solidFill>
                  <a:schemeClr val="accent2"/>
                </a:solidFill>
              </a:rPr>
              <a:t>Solution :</a:t>
            </a:r>
            <a:endParaRPr lang="en-US" sz="2400" smtClean="0"/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- subnet mask = 255.255.254.0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- interesting octet is 254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- hop count = 256 – 254 = 2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- </a:t>
            </a:r>
            <a:r>
              <a:rPr lang="en-US" sz="2400" b="1" smtClean="0"/>
              <a:t>The first subnet is          172.16.0.0/23</a:t>
            </a:r>
            <a:r>
              <a:rPr lang="en-US" sz="2400" smtClean="0"/>
              <a:t>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- The second subnet is    172.16.2.0/23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- The third subnet is         172.16.4.0/23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endParaRPr lang="en-US" sz="2400" b="1" smtClean="0"/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- The fourth subnet is       172.16.6.0/23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So </a:t>
            </a:r>
            <a:r>
              <a:rPr lang="en-US" sz="2400" b="1" smtClean="0">
                <a:solidFill>
                  <a:schemeClr val="accent2"/>
                </a:solidFill>
              </a:rPr>
              <a:t>172.16.5.0/23 </a:t>
            </a:r>
            <a:r>
              <a:rPr lang="en-US" sz="2400" b="1" smtClean="0"/>
              <a:t>is a host address</a:t>
            </a:r>
            <a:endParaRPr lang="en-US" sz="2400" smtClean="0"/>
          </a:p>
          <a:p>
            <a:pPr algn="l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 flipH="1">
            <a:off x="5562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6400800" y="48006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172.16.5.0/23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F75EA-C611-43D5-BE2E-C7D50F0F2787}" type="slidenum">
              <a:rPr lang="ar-SA"/>
              <a:pPr/>
              <a:t>8</a:t>
            </a:fld>
            <a:endParaRPr 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smtClean="0"/>
              <a:t/>
            </a:r>
            <a:br>
              <a:rPr lang="en-US" sz="3200" smtClean="0"/>
            </a:br>
            <a:r>
              <a:rPr lang="en-US" sz="2800" smtClean="0">
                <a:solidFill>
                  <a:srgbClr val="FF5050"/>
                </a:solidFill>
              </a:rPr>
              <a:t>- Which IP address should be assigned to PC  B ?</a:t>
            </a:r>
            <a:r>
              <a:rPr lang="en-US" sz="3200" smtClean="0">
                <a:solidFill>
                  <a:srgbClr val="FF5050"/>
                </a:solidFill>
              </a:rPr>
              <a:t>     </a:t>
            </a:r>
            <a:r>
              <a:rPr lang="en-US" b="1" smtClean="0"/>
              <a:t/>
            </a:r>
            <a:br>
              <a:rPr lang="en-US" b="1" smtClean="0"/>
            </a:br>
            <a:endParaRPr lang="en-US" b="1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smtClean="0"/>
              <a:t>A . 192.168.5.5</a:t>
            </a:r>
          </a:p>
          <a:p>
            <a:pPr algn="l" rtl="0" eaLnBrk="1" hangingPunct="1">
              <a:buFontTx/>
              <a:buNone/>
            </a:pPr>
            <a:r>
              <a:rPr lang="en-US" smtClean="0"/>
              <a:t>B . 192.168.5.32</a:t>
            </a:r>
          </a:p>
          <a:p>
            <a:pPr algn="l" rtl="0" eaLnBrk="1" hangingPunct="1">
              <a:buFontTx/>
              <a:buNone/>
            </a:pPr>
            <a:r>
              <a:rPr lang="en-US" smtClean="0"/>
              <a:t>C . 192.168.5.40</a:t>
            </a:r>
          </a:p>
          <a:p>
            <a:pPr algn="l" rtl="0" eaLnBrk="1" hangingPunct="1">
              <a:buFontTx/>
              <a:buNone/>
            </a:pPr>
            <a:r>
              <a:rPr lang="en-US" smtClean="0"/>
              <a:t>D . 192.168.5.63</a:t>
            </a:r>
          </a:p>
          <a:p>
            <a:pPr algn="l" rtl="0" eaLnBrk="1" hangingPunct="1">
              <a:buFontTx/>
              <a:buNone/>
            </a:pPr>
            <a:r>
              <a:rPr lang="en-US" smtClean="0"/>
              <a:t>E . 192.168.5.75</a:t>
            </a:r>
          </a:p>
          <a:p>
            <a:pPr algn="l" rtl="0" eaLnBrk="1" hangingPunct="1">
              <a:buFontTx/>
              <a:buNone/>
            </a:pPr>
            <a:endParaRPr lang="en-US" smtClean="0"/>
          </a:p>
          <a:p>
            <a:pPr algn="l" eaLnBrk="1" hangingPunct="1">
              <a:buFontTx/>
              <a:buNone/>
            </a:pPr>
            <a:endParaRPr lang="en-US" smtClean="0"/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200400"/>
            <a:ext cx="9810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752600"/>
            <a:ext cx="1009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4495800" y="41148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192.168.5.33/27</a:t>
            </a:r>
          </a:p>
        </p:txBody>
      </p: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76962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?</a:t>
            </a:r>
          </a:p>
        </p:txBody>
      </p:sp>
      <p:pic>
        <p:nvPicPr>
          <p:cNvPr id="9319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505200"/>
            <a:ext cx="9810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4" name="Text Box 11"/>
          <p:cNvSpPr txBox="1">
            <a:spLocks noChangeArrowheads="1"/>
          </p:cNvSpPr>
          <p:nvPr/>
        </p:nvSpPr>
        <p:spPr bwMode="auto">
          <a:xfrm>
            <a:off x="5257800" y="3352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93195" name="Text Box 12"/>
          <p:cNvSpPr txBox="1">
            <a:spLocks noChangeArrowheads="1"/>
          </p:cNvSpPr>
          <p:nvPr/>
        </p:nvSpPr>
        <p:spPr bwMode="auto">
          <a:xfrm>
            <a:off x="7696200" y="3671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533400" y="4953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</a:pP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3197" name="Line 14"/>
          <p:cNvSpPr>
            <a:spLocks noChangeShapeType="1"/>
          </p:cNvSpPr>
          <p:nvPr/>
        </p:nvSpPr>
        <p:spPr bwMode="auto">
          <a:xfrm flipH="1">
            <a:off x="5715000" y="2362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8" name="Line 15"/>
          <p:cNvSpPr>
            <a:spLocks noChangeShapeType="1"/>
          </p:cNvSpPr>
          <p:nvPr/>
        </p:nvSpPr>
        <p:spPr bwMode="auto">
          <a:xfrm>
            <a:off x="7086600" y="23622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(4:3)</PresentationFormat>
  <Paragraphs>86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ICMP</vt:lpstr>
      <vt:lpstr>icmp</vt:lpstr>
      <vt:lpstr>Subnetting</vt:lpstr>
      <vt:lpstr>Octet Values of a Subnet Mask</vt:lpstr>
      <vt:lpstr>Subnetting Example</vt:lpstr>
      <vt:lpstr>Divide network 192.168.1.0/24 into 4 subnets</vt:lpstr>
      <vt:lpstr>Determine if this IP is network address or host address or broadcast address  172.16.5.0/23</vt:lpstr>
      <vt:lpstr> - Which IP address should be assigned to PC  B ? 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ICMP</dc:title>
  <dc:creator>pc</dc:creator>
  <cp:lastModifiedBy>pc</cp:lastModifiedBy>
  <cp:revision>2</cp:revision>
  <dcterms:created xsi:type="dcterms:W3CDTF">2006-08-16T00:00:00Z</dcterms:created>
  <dcterms:modified xsi:type="dcterms:W3CDTF">2018-10-31T09:50:16Z</dcterms:modified>
</cp:coreProperties>
</file>