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2" r:id="rId2"/>
    <p:sldMasterId id="2147483684" r:id="rId3"/>
    <p:sldMasterId id="2147483696" r:id="rId4"/>
    <p:sldMasterId id="2147483708" r:id="rId5"/>
  </p:sldMasterIdLst>
  <p:notesMasterIdLst>
    <p:notesMasterId r:id="rId35"/>
  </p:notesMasterIdLst>
  <p:handoutMasterIdLst>
    <p:handoutMasterId r:id="rId36"/>
  </p:handoutMasterIdLst>
  <p:sldIdLst>
    <p:sldId id="339" r:id="rId6"/>
    <p:sldId id="329" r:id="rId7"/>
    <p:sldId id="330" r:id="rId8"/>
    <p:sldId id="331" r:id="rId9"/>
    <p:sldId id="342" r:id="rId10"/>
    <p:sldId id="34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9" r:id="rId24"/>
    <p:sldId id="357" r:id="rId25"/>
    <p:sldId id="358" r:id="rId26"/>
    <p:sldId id="360" r:id="rId27"/>
    <p:sldId id="361" r:id="rId28"/>
    <p:sldId id="362" r:id="rId29"/>
    <p:sldId id="363" r:id="rId30"/>
    <p:sldId id="364" r:id="rId31"/>
    <p:sldId id="365" r:id="rId32"/>
    <p:sldId id="366" r:id="rId33"/>
    <p:sldId id="367" r:id="rId34"/>
  </p:sldIdLst>
  <p:sldSz cx="12192000" cy="6858000"/>
  <p:notesSz cx="7315200" cy="9601200"/>
  <p:defaultTextStyle>
    <a:defPPr>
      <a:defRPr lang="en-US"/>
    </a:defPPr>
    <a:lvl1pPr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1pPr>
    <a:lvl2pPr marL="4572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2pPr>
    <a:lvl3pPr marL="9144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3pPr>
    <a:lvl4pPr marL="13716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4pPr>
    <a:lvl5pPr marL="18288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5pPr>
    <a:lvl6pPr marL="2286000" algn="l" defTabSz="914400" rtl="0" eaLnBrk="1" latinLnBrk="0" hangingPunct="1">
      <a:defRPr sz="2000" kern="1200">
        <a:solidFill>
          <a:srgbClr val="FFFFFF"/>
        </a:solidFill>
        <a:latin typeface="Courier New" panose="02070309020205020404" pitchFamily="49" charset="0"/>
        <a:ea typeface="+mn-ea"/>
        <a:cs typeface="+mn-cs"/>
      </a:defRPr>
    </a:lvl6pPr>
    <a:lvl7pPr marL="2743200" algn="l" defTabSz="914400" rtl="0" eaLnBrk="1" latinLnBrk="0" hangingPunct="1">
      <a:defRPr sz="2000" kern="1200">
        <a:solidFill>
          <a:srgbClr val="FFFFFF"/>
        </a:solidFill>
        <a:latin typeface="Courier New" panose="02070309020205020404" pitchFamily="49" charset="0"/>
        <a:ea typeface="+mn-ea"/>
        <a:cs typeface="+mn-cs"/>
      </a:defRPr>
    </a:lvl7pPr>
    <a:lvl8pPr marL="3200400" algn="l" defTabSz="914400" rtl="0" eaLnBrk="1" latinLnBrk="0" hangingPunct="1">
      <a:defRPr sz="2000" kern="1200">
        <a:solidFill>
          <a:srgbClr val="FFFFFF"/>
        </a:solidFill>
        <a:latin typeface="Courier New" panose="02070309020205020404" pitchFamily="49" charset="0"/>
        <a:ea typeface="+mn-ea"/>
        <a:cs typeface="+mn-cs"/>
      </a:defRPr>
    </a:lvl8pPr>
    <a:lvl9pPr marL="3657600" algn="l" defTabSz="914400" rtl="0" eaLnBrk="1" latinLnBrk="0" hangingPunct="1">
      <a:defRPr sz="2000" kern="1200">
        <a:solidFill>
          <a:srgbClr val="FFFFFF"/>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1" autoAdjust="0"/>
    <p:restoredTop sz="93421" autoAdjust="0"/>
  </p:normalViewPr>
  <p:slideViewPr>
    <p:cSldViewPr>
      <p:cViewPr varScale="1">
        <p:scale>
          <a:sx n="117" d="100"/>
          <a:sy n="117" d="100"/>
        </p:scale>
        <p:origin x="616" y="176"/>
      </p:cViewPr>
      <p:guideLst>
        <p:guide orient="horz" pos="33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944" y="-90"/>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78ADCD6-64A8-7E45-9F19-87B3455CCEB7}"/>
              </a:ext>
            </a:extLst>
          </p:cNvPr>
          <p:cNvSpPr>
            <a:spLocks noGrp="1" noChangeArrowheads="1"/>
          </p:cNvSpPr>
          <p:nvPr>
            <p:ph type="hdr" sz="quarter"/>
          </p:nvPr>
        </p:nvSpPr>
        <p:spPr bwMode="auto">
          <a:xfrm>
            <a:off x="0" y="-1588"/>
            <a:ext cx="3170238" cy="482601"/>
          </a:xfrm>
          <a:prstGeom prst="rect">
            <a:avLst/>
          </a:prstGeom>
          <a:noFill/>
          <a:ln>
            <a:noFill/>
          </a:ln>
          <a:effec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1" name="Rectangle 3">
            <a:extLst>
              <a:ext uri="{FF2B5EF4-FFF2-40B4-BE49-F238E27FC236}">
                <a16:creationId xmlns:a16="http://schemas.microsoft.com/office/drawing/2014/main" id="{F43B074C-C245-7948-939A-10F374AD57C9}"/>
              </a:ext>
            </a:extLst>
          </p:cNvPr>
          <p:cNvSpPr>
            <a:spLocks noGrp="1" noChangeArrowheads="1"/>
          </p:cNvSpPr>
          <p:nvPr>
            <p:ph type="dt" idx="1"/>
          </p:nvPr>
        </p:nvSpPr>
        <p:spPr bwMode="auto">
          <a:xfrm>
            <a:off x="4144963" y="-1588"/>
            <a:ext cx="3170237" cy="482601"/>
          </a:xfrm>
          <a:prstGeom prst="rect">
            <a:avLst/>
          </a:prstGeom>
          <a:noFill/>
          <a:ln>
            <a:noFill/>
          </a:ln>
          <a:effectLst/>
        </p:spPr>
        <p:txBody>
          <a:bodyPr vert="horz" wrap="square" lIns="20023" tIns="0" rIns="20023" bIns="0" numCol="1" anchor="t" anchorCtr="0" compatLnSpc="1">
            <a:prstTxWarp prst="textNoShape">
              <a:avLst/>
            </a:prstTxWarp>
          </a:bodyPr>
          <a:lstStyle>
            <a:lvl1pPr algn="r"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2" name="Rectangle 4">
            <a:extLst>
              <a:ext uri="{FF2B5EF4-FFF2-40B4-BE49-F238E27FC236}">
                <a16:creationId xmlns:a16="http://schemas.microsoft.com/office/drawing/2014/main" id="{E3EC9D7F-9D60-934D-8368-E65C68C082E2}"/>
              </a:ext>
            </a:extLst>
          </p:cNvPr>
          <p:cNvSpPr>
            <a:spLocks noGrp="1" noChangeArrowheads="1"/>
          </p:cNvSpPr>
          <p:nvPr>
            <p:ph type="ftr" sz="quarter" idx="4"/>
          </p:nvPr>
        </p:nvSpPr>
        <p:spPr bwMode="auto">
          <a:xfrm>
            <a:off x="0" y="9118600"/>
            <a:ext cx="3170238" cy="482600"/>
          </a:xfrm>
          <a:prstGeom prst="rect">
            <a:avLst/>
          </a:prstGeom>
          <a:noFill/>
          <a:ln>
            <a:noFill/>
          </a:ln>
          <a:effec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3" name="Rectangle 5">
            <a:extLst>
              <a:ext uri="{FF2B5EF4-FFF2-40B4-BE49-F238E27FC236}">
                <a16:creationId xmlns:a16="http://schemas.microsoft.com/office/drawing/2014/main" id="{ED1DDE8E-F000-3149-86FF-862C9C1E9D27}"/>
              </a:ext>
            </a:extLst>
          </p:cNvPr>
          <p:cNvSpPr>
            <a:spLocks noGrp="1" noChangeArrowheads="1"/>
          </p:cNvSpPr>
          <p:nvPr>
            <p:ph type="sldNum" sz="quarter" idx="5"/>
          </p:nvPr>
        </p:nvSpPr>
        <p:spPr bwMode="auto">
          <a:xfrm>
            <a:off x="4144963" y="9118600"/>
            <a:ext cx="3170237" cy="482600"/>
          </a:xfrm>
          <a:prstGeom prst="rect">
            <a:avLst/>
          </a:prstGeom>
          <a:noFill/>
          <a:ln>
            <a:noFill/>
          </a:ln>
          <a:effectLst/>
        </p:spPr>
        <p:txBody>
          <a:bodyPr vert="horz" wrap="square" lIns="20023" tIns="0" rIns="20023" bIns="0" numCol="1" anchor="b" anchorCtr="0" compatLnSpc="1">
            <a:prstTxWarp prst="textNoShape">
              <a:avLst/>
            </a:prstTxWarp>
          </a:bodyPr>
          <a:lstStyle>
            <a:lvl1pPr algn="r" defTabSz="960438">
              <a:lnSpc>
                <a:spcPct val="100000"/>
              </a:lnSpc>
              <a:spcBef>
                <a:spcPct val="0"/>
              </a:spcBef>
              <a:defRPr sz="900" i="1" smtClean="0">
                <a:solidFill>
                  <a:schemeClr val="tx1"/>
                </a:solidFill>
                <a:latin typeface="Times New Roman" panose="02020603050405020304" pitchFamily="18" charset="0"/>
              </a:defRPr>
            </a:lvl1pPr>
          </a:lstStyle>
          <a:p>
            <a:pPr>
              <a:defRPr/>
            </a:pPr>
            <a:fld id="{2AE2CD6D-2C48-0542-8826-8A35652508D0}" type="slidenum">
              <a:rPr lang="en-US" altLang="en-US"/>
              <a:pPr>
                <a:defRPr/>
              </a:pPr>
              <a:t>‹#›</a:t>
            </a:fld>
            <a:endParaRPr lang="en-US" altLang="en-US"/>
          </a:p>
        </p:txBody>
      </p:sp>
      <p:sp>
        <p:nvSpPr>
          <p:cNvPr id="2054" name="Rectangle 6">
            <a:extLst>
              <a:ext uri="{FF2B5EF4-FFF2-40B4-BE49-F238E27FC236}">
                <a16:creationId xmlns:a16="http://schemas.microsoft.com/office/drawing/2014/main" id="{2A32E38F-077C-574E-90A1-92054F408B90}"/>
              </a:ext>
            </a:extLst>
          </p:cNvPr>
          <p:cNvSpPr>
            <a:spLocks noGrp="1" noChangeArrowheads="1"/>
          </p:cNvSpPr>
          <p:nvPr>
            <p:ph type="body" sz="quarter" idx="3"/>
          </p:nvPr>
        </p:nvSpPr>
        <p:spPr bwMode="auto">
          <a:xfrm>
            <a:off x="974725" y="4556125"/>
            <a:ext cx="5360988" cy="4324350"/>
          </a:xfrm>
          <a:prstGeom prst="rect">
            <a:avLst/>
          </a:prstGeom>
          <a:noFill/>
          <a:ln>
            <a:noFill/>
          </a:ln>
          <a:effectLst/>
        </p:spPr>
        <p:txBody>
          <a:bodyPr vert="horz" wrap="square" lIns="96780" tIns="48389" rIns="96780" bIns="48389" numCol="1" anchor="t" anchorCtr="0" compatLnSpc="1">
            <a:prstTxWarp prst="textNoShape">
              <a:avLst/>
            </a:prstTxWarp>
          </a:bodyPr>
          <a:lstStyle/>
          <a:p>
            <a:pPr lvl="0"/>
            <a:r>
              <a:rPr lang="en-US" altLang="en-US" noProof="0"/>
              <a:t>Body Text</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5" name="Rectangle 7">
            <a:extLst>
              <a:ext uri="{FF2B5EF4-FFF2-40B4-BE49-F238E27FC236}">
                <a16:creationId xmlns:a16="http://schemas.microsoft.com/office/drawing/2014/main" id="{BED7E8C0-CCC2-4740-B443-B8A221A7D02B}"/>
              </a:ext>
            </a:extLst>
          </p:cNvPr>
          <p:cNvSpPr>
            <a:spLocks noChangeArrowheads="1"/>
          </p:cNvSpPr>
          <p:nvPr/>
        </p:nvSpPr>
        <p:spPr bwMode="auto">
          <a:xfrm>
            <a:off x="3306763" y="9144000"/>
            <a:ext cx="700087" cy="258763"/>
          </a:xfrm>
          <a:prstGeom prst="rect">
            <a:avLst/>
          </a:prstGeom>
          <a:noFill/>
          <a:ln>
            <a:noFill/>
          </a:ln>
          <a:effectLst/>
        </p:spPr>
        <p:txBody>
          <a:bodyPr wrap="none" lIns="91772" tIns="46721" rIns="91772" bIns="46721">
            <a:spAutoFit/>
          </a:bodyPr>
          <a:lstStyle>
            <a:lvl1pPr algn="l" defTabSz="912813">
              <a:spcBef>
                <a:spcPct val="0"/>
              </a:spcBef>
              <a:defRPr sz="2400">
                <a:solidFill>
                  <a:schemeClr val="tx1"/>
                </a:solidFill>
                <a:latin typeface="Times New Roman" panose="02020603050405020304" pitchFamily="18" charset="0"/>
              </a:defRPr>
            </a:lvl1pPr>
            <a:lvl2pPr algn="l" defTabSz="912813">
              <a:spcBef>
                <a:spcPct val="0"/>
              </a:spcBef>
              <a:defRPr sz="2400">
                <a:solidFill>
                  <a:schemeClr val="tx1"/>
                </a:solidFill>
                <a:latin typeface="Times New Roman" panose="02020603050405020304" pitchFamily="18" charset="0"/>
              </a:defRPr>
            </a:lvl2pPr>
            <a:lvl3pPr marL="912813" algn="l" defTabSz="912813">
              <a:spcBef>
                <a:spcPct val="0"/>
              </a:spcBef>
              <a:defRPr sz="2400">
                <a:solidFill>
                  <a:schemeClr val="tx1"/>
                </a:solidFill>
                <a:latin typeface="Times New Roman" panose="02020603050405020304" pitchFamily="18" charset="0"/>
              </a:defRPr>
            </a:lvl3pPr>
            <a:lvl4pPr marL="1370013" algn="l" defTabSz="912813">
              <a:spcBef>
                <a:spcPct val="0"/>
              </a:spcBef>
              <a:defRPr sz="2400">
                <a:solidFill>
                  <a:schemeClr val="tx1"/>
                </a:solidFill>
                <a:latin typeface="Times New Roman" panose="02020603050405020304" pitchFamily="18" charset="0"/>
              </a:defRPr>
            </a:lvl4pPr>
            <a:lvl5pPr marL="1827213" algn="l" defTabSz="912813">
              <a:spcBef>
                <a:spcPct val="0"/>
              </a:spcBef>
              <a:defRPr sz="2400">
                <a:solidFill>
                  <a:schemeClr val="tx1"/>
                </a:solidFill>
                <a:latin typeface="Times New Roman" panose="02020603050405020304" pitchFamily="18" charset="0"/>
              </a:defRPr>
            </a:lvl5pPr>
            <a:lvl6pPr marL="2284413" defTabSz="912813" eaLnBrk="0" fontAlgn="base" hangingPunct="0">
              <a:spcBef>
                <a:spcPct val="0"/>
              </a:spcBef>
              <a:spcAft>
                <a:spcPct val="0"/>
              </a:spcAft>
              <a:defRPr sz="2400">
                <a:solidFill>
                  <a:schemeClr val="tx1"/>
                </a:solidFill>
                <a:latin typeface="Times New Roman" panose="02020603050405020304" pitchFamily="18" charset="0"/>
              </a:defRPr>
            </a:lvl6pPr>
            <a:lvl7pPr marL="2741613" defTabSz="912813" eaLnBrk="0" fontAlgn="base" hangingPunct="0">
              <a:spcBef>
                <a:spcPct val="0"/>
              </a:spcBef>
              <a:spcAft>
                <a:spcPct val="0"/>
              </a:spcAft>
              <a:defRPr sz="2400">
                <a:solidFill>
                  <a:schemeClr val="tx1"/>
                </a:solidFill>
                <a:latin typeface="Times New Roman" panose="02020603050405020304" pitchFamily="18" charset="0"/>
              </a:defRPr>
            </a:lvl7pPr>
            <a:lvl8pPr marL="3198813" defTabSz="912813" eaLnBrk="0" fontAlgn="base" hangingPunct="0">
              <a:spcBef>
                <a:spcPct val="0"/>
              </a:spcBef>
              <a:spcAft>
                <a:spcPct val="0"/>
              </a:spcAft>
              <a:defRPr sz="2400">
                <a:solidFill>
                  <a:schemeClr val="tx1"/>
                </a:solidFill>
                <a:latin typeface="Times New Roman" panose="02020603050405020304" pitchFamily="18" charset="0"/>
              </a:defRPr>
            </a:lvl8pPr>
            <a:lvl9pPr marL="3656013"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defRPr/>
            </a:pPr>
            <a:r>
              <a:rPr lang="en-US" altLang="en-US" sz="1200"/>
              <a:t>Page </a:t>
            </a:r>
            <a:fld id="{D2FE63B5-1EA4-AE4F-9FE3-A987972B0C8C}" type="slidenum">
              <a:rPr lang="en-US" altLang="en-US" sz="1200" smtClean="0"/>
              <a:pPr algn="ctr">
                <a:lnSpc>
                  <a:spcPct val="90000"/>
                </a:lnSpc>
                <a:defRPr/>
              </a:pPr>
              <a:t>‹#›</a:t>
            </a:fld>
            <a:endParaRPr lang="en-US" altLang="en-US" sz="1200"/>
          </a:p>
        </p:txBody>
      </p:sp>
      <p:sp>
        <p:nvSpPr>
          <p:cNvPr id="3080" name="Rectangle 8">
            <a:extLst>
              <a:ext uri="{FF2B5EF4-FFF2-40B4-BE49-F238E27FC236}">
                <a16:creationId xmlns:a16="http://schemas.microsoft.com/office/drawing/2014/main" id="{5BC21855-E81C-ED4C-9C88-3B31448D5323}"/>
              </a:ext>
            </a:extLst>
          </p:cNvPr>
          <p:cNvSpPr>
            <a:spLocks noGrp="1" noRot="1" noChangeAspect="1" noChangeArrowheads="1" noTextEdit="1"/>
          </p:cNvSpPr>
          <p:nvPr>
            <p:ph type="sldImg" idx="2"/>
          </p:nvPr>
        </p:nvSpPr>
        <p:spPr bwMode="auto">
          <a:xfrm>
            <a:off x="473075" y="727075"/>
            <a:ext cx="6372225" cy="358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5">
            <a:extLst>
              <a:ext uri="{FF2B5EF4-FFF2-40B4-BE49-F238E27FC236}">
                <a16:creationId xmlns:a16="http://schemas.microsoft.com/office/drawing/2014/main" id="{F4E0F1E6-BE6C-3E46-9E4C-6F002B8620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defTabSz="960438">
              <a:lnSpc>
                <a:spcPct val="40000"/>
              </a:lnSpc>
              <a:spcBef>
                <a:spcPct val="50000"/>
              </a:spcBef>
              <a:defRPr sz="2000">
                <a:solidFill>
                  <a:srgbClr val="FFFFFF"/>
                </a:solidFill>
                <a:latin typeface="Courier New" panose="02070309020205020404" pitchFamily="49" charset="0"/>
              </a:defRPr>
            </a:lvl1pPr>
            <a:lvl2pPr marL="742950" indent="-285750" algn="r" defTabSz="960438">
              <a:lnSpc>
                <a:spcPct val="40000"/>
              </a:lnSpc>
              <a:spcBef>
                <a:spcPct val="50000"/>
              </a:spcBef>
              <a:defRPr sz="2000">
                <a:solidFill>
                  <a:srgbClr val="FFFFFF"/>
                </a:solidFill>
                <a:latin typeface="Courier New" panose="02070309020205020404" pitchFamily="49" charset="0"/>
              </a:defRPr>
            </a:lvl2pPr>
            <a:lvl3pPr marL="1143000" indent="-228600" algn="r" defTabSz="960438">
              <a:lnSpc>
                <a:spcPct val="40000"/>
              </a:lnSpc>
              <a:spcBef>
                <a:spcPct val="50000"/>
              </a:spcBef>
              <a:defRPr sz="2000">
                <a:solidFill>
                  <a:srgbClr val="FFFFFF"/>
                </a:solidFill>
                <a:latin typeface="Courier New" panose="02070309020205020404" pitchFamily="49" charset="0"/>
              </a:defRPr>
            </a:lvl3pPr>
            <a:lvl4pPr marL="1600200" indent="-228600" algn="r" defTabSz="960438">
              <a:lnSpc>
                <a:spcPct val="40000"/>
              </a:lnSpc>
              <a:spcBef>
                <a:spcPct val="50000"/>
              </a:spcBef>
              <a:defRPr sz="2000">
                <a:solidFill>
                  <a:srgbClr val="FFFFFF"/>
                </a:solidFill>
                <a:latin typeface="Courier New" panose="02070309020205020404" pitchFamily="49" charset="0"/>
              </a:defRPr>
            </a:lvl4pPr>
            <a:lvl5pPr marL="2057400" indent="-228600" algn="r" defTabSz="960438">
              <a:lnSpc>
                <a:spcPct val="40000"/>
              </a:lnSpc>
              <a:spcBef>
                <a:spcPct val="50000"/>
              </a:spcBef>
              <a:defRPr sz="2000">
                <a:solidFill>
                  <a:srgbClr val="FFFFFF"/>
                </a:solidFill>
                <a:latin typeface="Courier New" panose="02070309020205020404" pitchFamily="49" charset="0"/>
              </a:defRPr>
            </a:lvl5pPr>
            <a:lvl6pPr marL="25146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nSpc>
                <a:spcPct val="100000"/>
              </a:lnSpc>
              <a:spcBef>
                <a:spcPct val="0"/>
              </a:spcBef>
            </a:pPr>
            <a:fld id="{496C50FB-14D4-D845-9F1B-DBFD6A2A4161}" type="slidenum">
              <a:rPr lang="en-US" altLang="en-US" sz="900">
                <a:solidFill>
                  <a:schemeClr val="tx1"/>
                </a:solidFill>
                <a:latin typeface="Times New Roman" panose="02020603050405020304" pitchFamily="18" charset="0"/>
              </a:rPr>
              <a:pPr>
                <a:lnSpc>
                  <a:spcPct val="100000"/>
                </a:lnSpc>
                <a:spcBef>
                  <a:spcPct val="0"/>
                </a:spcBef>
              </a:pPr>
              <a:t>4</a:t>
            </a:fld>
            <a:endParaRPr lang="en-US" altLang="en-US" sz="900">
              <a:solidFill>
                <a:schemeClr val="tx1"/>
              </a:solidFill>
              <a:latin typeface="Times New Roman" panose="02020603050405020304" pitchFamily="18" charset="0"/>
            </a:endParaRPr>
          </a:p>
        </p:txBody>
      </p:sp>
      <p:sp>
        <p:nvSpPr>
          <p:cNvPr id="10242" name="Rectangle 2">
            <a:extLst>
              <a:ext uri="{FF2B5EF4-FFF2-40B4-BE49-F238E27FC236}">
                <a16:creationId xmlns:a16="http://schemas.microsoft.com/office/drawing/2014/main" id="{3FEE399C-A09D-B24B-8F24-14E8AF684CF4}"/>
              </a:ext>
            </a:extLst>
          </p:cNvPr>
          <p:cNvSpPr>
            <a:spLocks noGrp="1" noRot="1" noChangeAspect="1" noChangeArrowheads="1" noTextEdit="1"/>
          </p:cNvSpPr>
          <p:nvPr>
            <p:ph type="sldImg"/>
          </p:nvPr>
        </p:nvSpPr>
        <p:spPr>
          <a:xfrm>
            <a:off x="473075" y="727075"/>
            <a:ext cx="6372225" cy="3584575"/>
          </a:xfrm>
          <a:ln/>
        </p:spPr>
      </p:sp>
      <p:sp>
        <p:nvSpPr>
          <p:cNvPr id="10243" name="Rectangle 3">
            <a:extLst>
              <a:ext uri="{FF2B5EF4-FFF2-40B4-BE49-F238E27FC236}">
                <a16:creationId xmlns:a16="http://schemas.microsoft.com/office/drawing/2014/main" id="{B138E5AF-AF90-FE4E-A66D-352F01230B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DA56A-E494-3F35-EF09-71B03C3F6B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20880-1AF2-3DCC-9711-EE390934FB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6202EB-F96E-AAC2-B638-0F3687B8127D}"/>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7697229A-E00E-3F26-A267-A6FB992A930B}"/>
              </a:ext>
            </a:extLst>
          </p:cNvPr>
          <p:cNvSpPr>
            <a:spLocks noGrp="1"/>
          </p:cNvSpPr>
          <p:nvPr>
            <p:ph type="sldNum" sz="quarter" idx="5"/>
          </p:nvPr>
        </p:nvSpPr>
        <p:spPr/>
        <p:txBody>
          <a:bodyPr/>
          <a:lstStyle/>
          <a:p>
            <a:pPr>
              <a:defRPr/>
            </a:pPr>
            <a:fld id="{2AE2CD6D-2C48-0542-8826-8A35652508D0}" type="slidenum">
              <a:rPr lang="en-US" altLang="en-US" smtClean="0"/>
              <a:pPr>
                <a:defRPr/>
              </a:pPr>
              <a:t>21</a:t>
            </a:fld>
            <a:endParaRPr lang="en-US" altLang="en-US"/>
          </a:p>
        </p:txBody>
      </p:sp>
    </p:spTree>
    <p:extLst>
      <p:ext uri="{BB962C8B-B14F-4D97-AF65-F5344CB8AC3E}">
        <p14:creationId xmlns:p14="http://schemas.microsoft.com/office/powerpoint/2010/main" val="1655206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D7B73-AD83-6043-6AE7-7DC7C40B23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35221B-F02F-FF21-0DC1-2DDE7B44D8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F6110-A153-8B9F-95CD-08005C7F2861}"/>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2BCBBB84-8745-D662-B2AB-B766C39B29EC}"/>
              </a:ext>
            </a:extLst>
          </p:cNvPr>
          <p:cNvSpPr>
            <a:spLocks noGrp="1"/>
          </p:cNvSpPr>
          <p:nvPr>
            <p:ph type="sldNum" sz="quarter" idx="5"/>
          </p:nvPr>
        </p:nvSpPr>
        <p:spPr/>
        <p:txBody>
          <a:bodyPr/>
          <a:lstStyle/>
          <a:p>
            <a:pPr>
              <a:defRPr/>
            </a:pPr>
            <a:fld id="{2AE2CD6D-2C48-0542-8826-8A35652508D0}" type="slidenum">
              <a:rPr lang="en-US" altLang="en-US" smtClean="0"/>
              <a:pPr>
                <a:defRPr/>
              </a:pPr>
              <a:t>22</a:t>
            </a:fld>
            <a:endParaRPr lang="en-US" altLang="en-US"/>
          </a:p>
        </p:txBody>
      </p:sp>
    </p:spTree>
    <p:extLst>
      <p:ext uri="{BB962C8B-B14F-4D97-AF65-F5344CB8AC3E}">
        <p14:creationId xmlns:p14="http://schemas.microsoft.com/office/powerpoint/2010/main" val="4142778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F9BAC-B832-6406-51CD-F88493706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74092-463F-ADAA-8C07-99FFBA4358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02572E-7DC5-8970-15F5-61064CF3985F}"/>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AF3CE3FB-AC2A-CFE3-15E1-367AA8A88493}"/>
              </a:ext>
            </a:extLst>
          </p:cNvPr>
          <p:cNvSpPr>
            <a:spLocks noGrp="1"/>
          </p:cNvSpPr>
          <p:nvPr>
            <p:ph type="sldNum" sz="quarter" idx="5"/>
          </p:nvPr>
        </p:nvSpPr>
        <p:spPr/>
        <p:txBody>
          <a:bodyPr/>
          <a:lstStyle/>
          <a:p>
            <a:pPr>
              <a:defRPr/>
            </a:pPr>
            <a:fld id="{2AE2CD6D-2C48-0542-8826-8A35652508D0}" type="slidenum">
              <a:rPr lang="en-US" altLang="en-US" smtClean="0"/>
              <a:pPr>
                <a:defRPr/>
              </a:pPr>
              <a:t>23</a:t>
            </a:fld>
            <a:endParaRPr lang="en-US" altLang="en-US"/>
          </a:p>
        </p:txBody>
      </p:sp>
    </p:spTree>
    <p:extLst>
      <p:ext uri="{BB962C8B-B14F-4D97-AF65-F5344CB8AC3E}">
        <p14:creationId xmlns:p14="http://schemas.microsoft.com/office/powerpoint/2010/main" val="3014006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E490-F01D-88AB-52E7-8553BFB4C9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44BD82-DC36-A13B-FD0F-2B6533650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6FD33-0C3F-E59B-1281-F1799A1D243F}"/>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8BE47D73-BDEF-4D7E-A10A-DBDD765DFA7C}"/>
              </a:ext>
            </a:extLst>
          </p:cNvPr>
          <p:cNvSpPr>
            <a:spLocks noGrp="1"/>
          </p:cNvSpPr>
          <p:nvPr>
            <p:ph type="sldNum" sz="quarter" idx="5"/>
          </p:nvPr>
        </p:nvSpPr>
        <p:spPr/>
        <p:txBody>
          <a:bodyPr/>
          <a:lstStyle/>
          <a:p>
            <a:pPr>
              <a:defRPr/>
            </a:pPr>
            <a:fld id="{2AE2CD6D-2C48-0542-8826-8A35652508D0}" type="slidenum">
              <a:rPr lang="en-US" altLang="en-US" smtClean="0"/>
              <a:pPr>
                <a:defRPr/>
              </a:pPr>
              <a:t>24</a:t>
            </a:fld>
            <a:endParaRPr lang="en-US" altLang="en-US"/>
          </a:p>
        </p:txBody>
      </p:sp>
    </p:spTree>
    <p:extLst>
      <p:ext uri="{BB962C8B-B14F-4D97-AF65-F5344CB8AC3E}">
        <p14:creationId xmlns:p14="http://schemas.microsoft.com/office/powerpoint/2010/main" val="1678093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47E9A-3A04-D4BC-F7CB-554B0950D7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8E425A-A318-D3D3-F078-94052FA284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D02BD-0EA6-4CE6-843F-7B05181CDA6C}"/>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A521F9DD-E447-2A49-EDA7-BED7109BC666}"/>
              </a:ext>
            </a:extLst>
          </p:cNvPr>
          <p:cNvSpPr>
            <a:spLocks noGrp="1"/>
          </p:cNvSpPr>
          <p:nvPr>
            <p:ph type="sldNum" sz="quarter" idx="5"/>
          </p:nvPr>
        </p:nvSpPr>
        <p:spPr/>
        <p:txBody>
          <a:bodyPr/>
          <a:lstStyle/>
          <a:p>
            <a:pPr>
              <a:defRPr/>
            </a:pPr>
            <a:fld id="{2AE2CD6D-2C48-0542-8826-8A35652508D0}" type="slidenum">
              <a:rPr lang="en-US" altLang="en-US" smtClean="0"/>
              <a:pPr>
                <a:defRPr/>
              </a:pPr>
              <a:t>25</a:t>
            </a:fld>
            <a:endParaRPr lang="en-US" altLang="en-US"/>
          </a:p>
        </p:txBody>
      </p:sp>
    </p:spTree>
    <p:extLst>
      <p:ext uri="{BB962C8B-B14F-4D97-AF65-F5344CB8AC3E}">
        <p14:creationId xmlns:p14="http://schemas.microsoft.com/office/powerpoint/2010/main" val="347538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72067-C12E-5648-151E-CEC08BB4D6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CA17-B638-D67D-BB46-ADFC9DAC22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5FAD4-3357-55E2-D3C2-42E4374A2B3A}"/>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7635673C-2F3D-1A00-6C16-DA105EB2C79E}"/>
              </a:ext>
            </a:extLst>
          </p:cNvPr>
          <p:cNvSpPr>
            <a:spLocks noGrp="1"/>
          </p:cNvSpPr>
          <p:nvPr>
            <p:ph type="sldNum" sz="quarter" idx="5"/>
          </p:nvPr>
        </p:nvSpPr>
        <p:spPr/>
        <p:txBody>
          <a:bodyPr/>
          <a:lstStyle/>
          <a:p>
            <a:pPr>
              <a:defRPr/>
            </a:pPr>
            <a:fld id="{2AE2CD6D-2C48-0542-8826-8A35652508D0}" type="slidenum">
              <a:rPr lang="en-US" altLang="en-US" smtClean="0"/>
              <a:pPr>
                <a:defRPr/>
              </a:pPr>
              <a:t>26</a:t>
            </a:fld>
            <a:endParaRPr lang="en-US" altLang="en-US"/>
          </a:p>
        </p:txBody>
      </p:sp>
    </p:spTree>
    <p:extLst>
      <p:ext uri="{BB962C8B-B14F-4D97-AF65-F5344CB8AC3E}">
        <p14:creationId xmlns:p14="http://schemas.microsoft.com/office/powerpoint/2010/main" val="320071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86EC0-E512-7115-42DC-80DC1D754B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D1DCC9-A8BA-14D2-F067-A3BCF10156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6D6C87-7C86-B998-8F04-7B0C60A6E755}"/>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D47CF74B-24D0-F982-E338-954FAB0C4EBC}"/>
              </a:ext>
            </a:extLst>
          </p:cNvPr>
          <p:cNvSpPr>
            <a:spLocks noGrp="1"/>
          </p:cNvSpPr>
          <p:nvPr>
            <p:ph type="sldNum" sz="quarter" idx="5"/>
          </p:nvPr>
        </p:nvSpPr>
        <p:spPr/>
        <p:txBody>
          <a:bodyPr/>
          <a:lstStyle/>
          <a:p>
            <a:pPr>
              <a:defRPr/>
            </a:pPr>
            <a:fld id="{2AE2CD6D-2C48-0542-8826-8A35652508D0}" type="slidenum">
              <a:rPr lang="en-US" altLang="en-US" smtClean="0"/>
              <a:pPr>
                <a:defRPr/>
              </a:pPr>
              <a:t>27</a:t>
            </a:fld>
            <a:endParaRPr lang="en-US" altLang="en-US"/>
          </a:p>
        </p:txBody>
      </p:sp>
    </p:spTree>
    <p:extLst>
      <p:ext uri="{BB962C8B-B14F-4D97-AF65-F5344CB8AC3E}">
        <p14:creationId xmlns:p14="http://schemas.microsoft.com/office/powerpoint/2010/main" val="4262131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9003F-C073-E849-F9E4-774AA6536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155CA-A979-52FD-697B-EF833C31EA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FAFB7E-6E32-064F-6DDD-9B0C7206F175}"/>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6FF0E55D-D1E6-2B37-43D2-B59F2DF3AB3C}"/>
              </a:ext>
            </a:extLst>
          </p:cNvPr>
          <p:cNvSpPr>
            <a:spLocks noGrp="1"/>
          </p:cNvSpPr>
          <p:nvPr>
            <p:ph type="sldNum" sz="quarter" idx="5"/>
          </p:nvPr>
        </p:nvSpPr>
        <p:spPr/>
        <p:txBody>
          <a:bodyPr/>
          <a:lstStyle/>
          <a:p>
            <a:pPr>
              <a:defRPr/>
            </a:pPr>
            <a:fld id="{2AE2CD6D-2C48-0542-8826-8A35652508D0}" type="slidenum">
              <a:rPr lang="en-US" altLang="en-US" smtClean="0"/>
              <a:pPr>
                <a:defRPr/>
              </a:pPr>
              <a:t>28</a:t>
            </a:fld>
            <a:endParaRPr lang="en-US" altLang="en-US"/>
          </a:p>
        </p:txBody>
      </p:sp>
    </p:spTree>
    <p:extLst>
      <p:ext uri="{BB962C8B-B14F-4D97-AF65-F5344CB8AC3E}">
        <p14:creationId xmlns:p14="http://schemas.microsoft.com/office/powerpoint/2010/main" val="3571124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119C4-8C92-E742-7B56-1EB7AA6C1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E85A40-F54A-640B-F852-6FD1EF4FA1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976509-5DF6-8B53-2ED1-7CE5E6890C6B}"/>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BDF29A27-D21E-8689-3570-B2B60A9B9E5E}"/>
              </a:ext>
            </a:extLst>
          </p:cNvPr>
          <p:cNvSpPr>
            <a:spLocks noGrp="1"/>
          </p:cNvSpPr>
          <p:nvPr>
            <p:ph type="sldNum" sz="quarter" idx="5"/>
          </p:nvPr>
        </p:nvSpPr>
        <p:spPr/>
        <p:txBody>
          <a:bodyPr/>
          <a:lstStyle/>
          <a:p>
            <a:pPr>
              <a:defRPr/>
            </a:pPr>
            <a:fld id="{2AE2CD6D-2C48-0542-8826-8A35652508D0}" type="slidenum">
              <a:rPr lang="en-US" altLang="en-US" smtClean="0"/>
              <a:pPr>
                <a:defRPr/>
              </a:pPr>
              <a:t>29</a:t>
            </a:fld>
            <a:endParaRPr lang="en-US" altLang="en-US"/>
          </a:p>
        </p:txBody>
      </p:sp>
    </p:spTree>
    <p:extLst>
      <p:ext uri="{BB962C8B-B14F-4D97-AF65-F5344CB8AC3E}">
        <p14:creationId xmlns:p14="http://schemas.microsoft.com/office/powerpoint/2010/main" val="43770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295BC-FDCA-BABF-2E70-5A8D8CE50DC0}"/>
            </a:ext>
          </a:extLst>
        </p:cNvPr>
        <p:cNvGrpSpPr/>
        <p:nvPr/>
      </p:nvGrpSpPr>
      <p:grpSpPr>
        <a:xfrm>
          <a:off x="0" y="0"/>
          <a:ext cx="0" cy="0"/>
          <a:chOff x="0" y="0"/>
          <a:chExt cx="0" cy="0"/>
        </a:xfrm>
      </p:grpSpPr>
      <p:sp>
        <p:nvSpPr>
          <p:cNvPr id="10241" name="Rectangle 5">
            <a:extLst>
              <a:ext uri="{FF2B5EF4-FFF2-40B4-BE49-F238E27FC236}">
                <a16:creationId xmlns:a16="http://schemas.microsoft.com/office/drawing/2014/main" id="{E1F747A5-B239-31D0-E188-6B6AFCD0298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defTabSz="960438">
              <a:lnSpc>
                <a:spcPct val="40000"/>
              </a:lnSpc>
              <a:spcBef>
                <a:spcPct val="50000"/>
              </a:spcBef>
              <a:defRPr sz="2000">
                <a:solidFill>
                  <a:srgbClr val="FFFFFF"/>
                </a:solidFill>
                <a:latin typeface="Courier New" panose="02070309020205020404" pitchFamily="49" charset="0"/>
              </a:defRPr>
            </a:lvl1pPr>
            <a:lvl2pPr marL="742950" indent="-285750" algn="r" defTabSz="960438">
              <a:lnSpc>
                <a:spcPct val="40000"/>
              </a:lnSpc>
              <a:spcBef>
                <a:spcPct val="50000"/>
              </a:spcBef>
              <a:defRPr sz="2000">
                <a:solidFill>
                  <a:srgbClr val="FFFFFF"/>
                </a:solidFill>
                <a:latin typeface="Courier New" panose="02070309020205020404" pitchFamily="49" charset="0"/>
              </a:defRPr>
            </a:lvl2pPr>
            <a:lvl3pPr marL="1143000" indent="-228600" algn="r" defTabSz="960438">
              <a:lnSpc>
                <a:spcPct val="40000"/>
              </a:lnSpc>
              <a:spcBef>
                <a:spcPct val="50000"/>
              </a:spcBef>
              <a:defRPr sz="2000">
                <a:solidFill>
                  <a:srgbClr val="FFFFFF"/>
                </a:solidFill>
                <a:latin typeface="Courier New" panose="02070309020205020404" pitchFamily="49" charset="0"/>
              </a:defRPr>
            </a:lvl3pPr>
            <a:lvl4pPr marL="1600200" indent="-228600" algn="r" defTabSz="960438">
              <a:lnSpc>
                <a:spcPct val="40000"/>
              </a:lnSpc>
              <a:spcBef>
                <a:spcPct val="50000"/>
              </a:spcBef>
              <a:defRPr sz="2000">
                <a:solidFill>
                  <a:srgbClr val="FFFFFF"/>
                </a:solidFill>
                <a:latin typeface="Courier New" panose="02070309020205020404" pitchFamily="49" charset="0"/>
              </a:defRPr>
            </a:lvl4pPr>
            <a:lvl5pPr marL="2057400" indent="-228600" algn="r" defTabSz="960438">
              <a:lnSpc>
                <a:spcPct val="40000"/>
              </a:lnSpc>
              <a:spcBef>
                <a:spcPct val="50000"/>
              </a:spcBef>
              <a:defRPr sz="2000">
                <a:solidFill>
                  <a:srgbClr val="FFFFFF"/>
                </a:solidFill>
                <a:latin typeface="Courier New" panose="02070309020205020404" pitchFamily="49" charset="0"/>
              </a:defRPr>
            </a:lvl5pPr>
            <a:lvl6pPr marL="25146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defTabSz="960438"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nSpc>
                <a:spcPct val="100000"/>
              </a:lnSpc>
              <a:spcBef>
                <a:spcPct val="0"/>
              </a:spcBef>
            </a:pPr>
            <a:fld id="{496C50FB-14D4-D845-9F1B-DBFD6A2A4161}" type="slidenum">
              <a:rPr lang="en-US" altLang="en-US" sz="900">
                <a:solidFill>
                  <a:schemeClr val="tx1"/>
                </a:solidFill>
                <a:latin typeface="Times New Roman" panose="02020603050405020304" pitchFamily="18" charset="0"/>
              </a:rPr>
              <a:pPr>
                <a:lnSpc>
                  <a:spcPct val="100000"/>
                </a:lnSpc>
                <a:spcBef>
                  <a:spcPct val="0"/>
                </a:spcBef>
              </a:pPr>
              <a:t>5</a:t>
            </a:fld>
            <a:endParaRPr lang="en-US" altLang="en-US" sz="900">
              <a:solidFill>
                <a:schemeClr val="tx1"/>
              </a:solidFill>
              <a:latin typeface="Times New Roman" panose="02020603050405020304" pitchFamily="18" charset="0"/>
            </a:endParaRPr>
          </a:p>
        </p:txBody>
      </p:sp>
      <p:sp>
        <p:nvSpPr>
          <p:cNvPr id="10242" name="Rectangle 2">
            <a:extLst>
              <a:ext uri="{FF2B5EF4-FFF2-40B4-BE49-F238E27FC236}">
                <a16:creationId xmlns:a16="http://schemas.microsoft.com/office/drawing/2014/main" id="{E0EDDD75-C123-DE3D-F0BF-A7A7F019D3B4}"/>
              </a:ext>
            </a:extLst>
          </p:cNvPr>
          <p:cNvSpPr>
            <a:spLocks noGrp="1" noRot="1" noChangeAspect="1" noChangeArrowheads="1" noTextEdit="1"/>
          </p:cNvSpPr>
          <p:nvPr>
            <p:ph type="sldImg"/>
          </p:nvPr>
        </p:nvSpPr>
        <p:spPr>
          <a:xfrm>
            <a:off x="473075" y="727075"/>
            <a:ext cx="6372225" cy="3584575"/>
          </a:xfrm>
          <a:ln/>
        </p:spPr>
      </p:sp>
      <p:sp>
        <p:nvSpPr>
          <p:cNvPr id="10243" name="Rectangle 3">
            <a:extLst>
              <a:ext uri="{FF2B5EF4-FFF2-40B4-BE49-F238E27FC236}">
                <a16:creationId xmlns:a16="http://schemas.microsoft.com/office/drawing/2014/main" id="{D3325062-46EB-36A1-3DD4-01AB021CC9E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2433320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real neural network will take many of these neurons and stack them together</a:t>
            </a:r>
          </a:p>
        </p:txBody>
      </p:sp>
      <p:sp>
        <p:nvSpPr>
          <p:cNvPr id="4" name="Slide Number Placeholder 3"/>
          <p:cNvSpPr>
            <a:spLocks noGrp="1"/>
          </p:cNvSpPr>
          <p:nvPr>
            <p:ph type="sldNum" sz="quarter" idx="5"/>
          </p:nvPr>
        </p:nvSpPr>
        <p:spPr/>
        <p:txBody>
          <a:bodyPr/>
          <a:lstStyle/>
          <a:p>
            <a:pPr>
              <a:defRPr/>
            </a:pPr>
            <a:fld id="{2AE2CD6D-2C48-0542-8826-8A35652508D0}" type="slidenum">
              <a:rPr lang="en-US" altLang="en-US" smtClean="0"/>
              <a:pPr>
                <a:defRPr/>
              </a:pPr>
              <a:t>14</a:t>
            </a:fld>
            <a:endParaRPr lang="en-US" altLang="en-US"/>
          </a:p>
        </p:txBody>
      </p:sp>
    </p:spTree>
    <p:extLst>
      <p:ext uri="{BB962C8B-B14F-4D97-AF65-F5344CB8AC3E}">
        <p14:creationId xmlns:p14="http://schemas.microsoft.com/office/powerpoint/2010/main" val="162607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5243E-2345-C84D-B92E-C9CCC1DF44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FA2A4-8F2B-C7EC-421C-57DADD3104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72C2B6-C084-F176-7B50-17AB9094C760}"/>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8BB316AA-174B-C2E7-5B27-116D50104C29}"/>
              </a:ext>
            </a:extLst>
          </p:cNvPr>
          <p:cNvSpPr>
            <a:spLocks noGrp="1"/>
          </p:cNvSpPr>
          <p:nvPr>
            <p:ph type="sldNum" sz="quarter" idx="5"/>
          </p:nvPr>
        </p:nvSpPr>
        <p:spPr/>
        <p:txBody>
          <a:bodyPr/>
          <a:lstStyle/>
          <a:p>
            <a:pPr>
              <a:defRPr/>
            </a:pPr>
            <a:fld id="{2AE2CD6D-2C48-0542-8826-8A35652508D0}" type="slidenum">
              <a:rPr lang="en-US" altLang="en-US" smtClean="0"/>
              <a:pPr>
                <a:defRPr/>
              </a:pPr>
              <a:t>15</a:t>
            </a:fld>
            <a:endParaRPr lang="en-US" altLang="en-US"/>
          </a:p>
        </p:txBody>
      </p:sp>
    </p:spTree>
    <p:extLst>
      <p:ext uri="{BB962C8B-B14F-4D97-AF65-F5344CB8AC3E}">
        <p14:creationId xmlns:p14="http://schemas.microsoft.com/office/powerpoint/2010/main" val="27548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AFBE2-9362-1F6E-CAD1-68439E2EA1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2E071A-250E-E859-5B29-9FD8B3FD6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FCF315-9160-76FF-B07E-979532891AED}"/>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a:p>
            <a:endParaRPr lang="en-US" dirty="0"/>
          </a:p>
          <a:p>
            <a:r>
              <a:rPr lang="en-US" dirty="0"/>
              <a:t>- Each neuron is consider for making a model for each new relation (in 3 D, 4D, multi-dimension)</a:t>
            </a:r>
          </a:p>
        </p:txBody>
      </p:sp>
      <p:sp>
        <p:nvSpPr>
          <p:cNvPr id="4" name="Slide Number Placeholder 3">
            <a:extLst>
              <a:ext uri="{FF2B5EF4-FFF2-40B4-BE49-F238E27FC236}">
                <a16:creationId xmlns:a16="http://schemas.microsoft.com/office/drawing/2014/main" id="{BBC5E588-C0D7-A45E-0E9F-4FCD87FF9C9F}"/>
              </a:ext>
            </a:extLst>
          </p:cNvPr>
          <p:cNvSpPr>
            <a:spLocks noGrp="1"/>
          </p:cNvSpPr>
          <p:nvPr>
            <p:ph type="sldNum" sz="quarter" idx="5"/>
          </p:nvPr>
        </p:nvSpPr>
        <p:spPr/>
        <p:txBody>
          <a:bodyPr/>
          <a:lstStyle/>
          <a:p>
            <a:pPr>
              <a:defRPr/>
            </a:pPr>
            <a:fld id="{2AE2CD6D-2C48-0542-8826-8A35652508D0}" type="slidenum">
              <a:rPr lang="en-US" altLang="en-US" smtClean="0"/>
              <a:pPr>
                <a:defRPr/>
              </a:pPr>
              <a:t>16</a:t>
            </a:fld>
            <a:endParaRPr lang="en-US" altLang="en-US"/>
          </a:p>
        </p:txBody>
      </p:sp>
    </p:spTree>
    <p:extLst>
      <p:ext uri="{BB962C8B-B14F-4D97-AF65-F5344CB8AC3E}">
        <p14:creationId xmlns:p14="http://schemas.microsoft.com/office/powerpoint/2010/main" val="66474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C0438-0648-1FFA-F3D1-AD61E422D4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A7189-C1C1-1EAF-73FE-B4EECF11DD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E97AA1-3E3E-AC4F-C5AB-28685AF80555}"/>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86EE742D-43F9-B3ED-98A6-A6B5FBEB5098}"/>
              </a:ext>
            </a:extLst>
          </p:cNvPr>
          <p:cNvSpPr>
            <a:spLocks noGrp="1"/>
          </p:cNvSpPr>
          <p:nvPr>
            <p:ph type="sldNum" sz="quarter" idx="5"/>
          </p:nvPr>
        </p:nvSpPr>
        <p:spPr/>
        <p:txBody>
          <a:bodyPr/>
          <a:lstStyle/>
          <a:p>
            <a:pPr>
              <a:defRPr/>
            </a:pPr>
            <a:fld id="{2AE2CD6D-2C48-0542-8826-8A35652508D0}" type="slidenum">
              <a:rPr lang="en-US" altLang="en-US" smtClean="0"/>
              <a:pPr>
                <a:defRPr/>
              </a:pPr>
              <a:t>17</a:t>
            </a:fld>
            <a:endParaRPr lang="en-US" altLang="en-US"/>
          </a:p>
        </p:txBody>
      </p:sp>
    </p:spTree>
    <p:extLst>
      <p:ext uri="{BB962C8B-B14F-4D97-AF65-F5344CB8AC3E}">
        <p14:creationId xmlns:p14="http://schemas.microsoft.com/office/powerpoint/2010/main" val="190365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3797F-04FC-45F8-1050-D735559EA7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4C0988-4F9C-25EC-17F8-A426DEEF5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11AB85-0638-6BAA-3D8B-8743ADBE81B5}"/>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02AB64DF-73BC-B60D-E1D9-2070C3226719}"/>
              </a:ext>
            </a:extLst>
          </p:cNvPr>
          <p:cNvSpPr>
            <a:spLocks noGrp="1"/>
          </p:cNvSpPr>
          <p:nvPr>
            <p:ph type="sldNum" sz="quarter" idx="5"/>
          </p:nvPr>
        </p:nvSpPr>
        <p:spPr/>
        <p:txBody>
          <a:bodyPr/>
          <a:lstStyle/>
          <a:p>
            <a:pPr>
              <a:defRPr/>
            </a:pPr>
            <a:fld id="{2AE2CD6D-2C48-0542-8826-8A35652508D0}" type="slidenum">
              <a:rPr lang="en-US" altLang="en-US" smtClean="0"/>
              <a:pPr>
                <a:defRPr/>
              </a:pPr>
              <a:t>18</a:t>
            </a:fld>
            <a:endParaRPr lang="en-US" altLang="en-US"/>
          </a:p>
        </p:txBody>
      </p:sp>
    </p:spTree>
    <p:extLst>
      <p:ext uri="{BB962C8B-B14F-4D97-AF65-F5344CB8AC3E}">
        <p14:creationId xmlns:p14="http://schemas.microsoft.com/office/powerpoint/2010/main" val="3991363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6E646-289C-2013-CEF6-96266C1264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34E78B-E8A7-4C49-1736-170073EE48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66CE0A-5448-C738-BF4A-E88E31D4A30D}"/>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8CB86F53-F362-DDC5-12BA-400F009A69DA}"/>
              </a:ext>
            </a:extLst>
          </p:cNvPr>
          <p:cNvSpPr>
            <a:spLocks noGrp="1"/>
          </p:cNvSpPr>
          <p:nvPr>
            <p:ph type="sldNum" sz="quarter" idx="5"/>
          </p:nvPr>
        </p:nvSpPr>
        <p:spPr/>
        <p:txBody>
          <a:bodyPr/>
          <a:lstStyle/>
          <a:p>
            <a:pPr>
              <a:defRPr/>
            </a:pPr>
            <a:fld id="{2AE2CD6D-2C48-0542-8826-8A35652508D0}" type="slidenum">
              <a:rPr lang="en-US" altLang="en-US" smtClean="0"/>
              <a:pPr>
                <a:defRPr/>
              </a:pPr>
              <a:t>19</a:t>
            </a:fld>
            <a:endParaRPr lang="en-US" altLang="en-US"/>
          </a:p>
        </p:txBody>
      </p:sp>
    </p:spTree>
    <p:extLst>
      <p:ext uri="{BB962C8B-B14F-4D97-AF65-F5344CB8AC3E}">
        <p14:creationId xmlns:p14="http://schemas.microsoft.com/office/powerpoint/2010/main" val="16803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A3443-73A2-2019-383B-A003598C4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73D4B-2BB9-BC82-C43E-4ABDD8A2F2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83EC5D-E165-72D2-499D-3E1B8E26A77C}"/>
              </a:ext>
            </a:extLst>
          </p:cNvPr>
          <p:cNvSpPr>
            <a:spLocks noGrp="1"/>
          </p:cNvSpPr>
          <p:nvPr>
            <p:ph type="body" idx="1"/>
          </p:nvPr>
        </p:nvSpPr>
        <p:spPr/>
        <p:txBody>
          <a:bodyPr/>
          <a:lstStyle/>
          <a:p>
            <a:r>
              <a:rPr lang="en-US" dirty="0"/>
              <a:t>Similar to adding flavor and egg. We mix different features. Using this architecture, the price (output) is describe based on the combination of these features. </a:t>
            </a:r>
          </a:p>
        </p:txBody>
      </p:sp>
      <p:sp>
        <p:nvSpPr>
          <p:cNvPr id="4" name="Slide Number Placeholder 3">
            <a:extLst>
              <a:ext uri="{FF2B5EF4-FFF2-40B4-BE49-F238E27FC236}">
                <a16:creationId xmlns:a16="http://schemas.microsoft.com/office/drawing/2014/main" id="{DFAC9E34-0446-EA67-E1FD-2ABD870B8310}"/>
              </a:ext>
            </a:extLst>
          </p:cNvPr>
          <p:cNvSpPr>
            <a:spLocks noGrp="1"/>
          </p:cNvSpPr>
          <p:nvPr>
            <p:ph type="sldNum" sz="quarter" idx="5"/>
          </p:nvPr>
        </p:nvSpPr>
        <p:spPr/>
        <p:txBody>
          <a:bodyPr/>
          <a:lstStyle/>
          <a:p>
            <a:pPr>
              <a:defRPr/>
            </a:pPr>
            <a:fld id="{2AE2CD6D-2C48-0542-8826-8A35652508D0}" type="slidenum">
              <a:rPr lang="en-US" altLang="en-US" smtClean="0"/>
              <a:pPr>
                <a:defRPr/>
              </a:pPr>
              <a:t>20</a:t>
            </a:fld>
            <a:endParaRPr lang="en-US" altLang="en-US"/>
          </a:p>
        </p:txBody>
      </p:sp>
    </p:spTree>
    <p:extLst>
      <p:ext uri="{BB962C8B-B14F-4D97-AF65-F5344CB8AC3E}">
        <p14:creationId xmlns:p14="http://schemas.microsoft.com/office/powerpoint/2010/main" val="99481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a:extLst>
              <a:ext uri="{FF2B5EF4-FFF2-40B4-BE49-F238E27FC236}">
                <a16:creationId xmlns:a16="http://schemas.microsoft.com/office/drawing/2014/main" id="{3DC00C8E-9297-1443-A8A8-90DD40B5A0F0}"/>
              </a:ext>
            </a:extLst>
          </p:cNvPr>
          <p:cNvSpPr>
            <a:spLocks noChangeShapeType="1"/>
          </p:cNvSpPr>
          <p:nvPr/>
        </p:nvSpPr>
        <p:spPr bwMode="auto">
          <a:xfrm flipV="1">
            <a:off x="150813" y="1371600"/>
            <a:ext cx="120411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1029">
            <a:extLst>
              <a:ext uri="{FF2B5EF4-FFF2-40B4-BE49-F238E27FC236}">
                <a16:creationId xmlns:a16="http://schemas.microsoft.com/office/drawing/2014/main" id="{A70B6866-AA4F-B746-A1F2-EE142ED54A27}"/>
              </a:ext>
            </a:extLst>
          </p:cNvPr>
          <p:cNvSpPr txBox="1">
            <a:spLocks noChangeArrowheads="1"/>
          </p:cNvSpPr>
          <p:nvPr/>
        </p:nvSpPr>
        <p:spPr bwMode="auto">
          <a:xfrm>
            <a:off x="10536238" y="690563"/>
            <a:ext cx="1420812" cy="442912"/>
          </a:xfrm>
          <a:prstGeom prst="rect">
            <a:avLst/>
          </a:prstGeom>
          <a:noFill/>
          <a:ln>
            <a:noFill/>
          </a:ln>
          <a:effec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endParaRPr lang="en-US" altLang="en-US" sz="2300"/>
          </a:p>
        </p:txBody>
      </p:sp>
      <p:sp>
        <p:nvSpPr>
          <p:cNvPr id="6" name="Text Box 1030">
            <a:extLst>
              <a:ext uri="{FF2B5EF4-FFF2-40B4-BE49-F238E27FC236}">
                <a16:creationId xmlns:a16="http://schemas.microsoft.com/office/drawing/2014/main" id="{D9CBB7FE-10C7-4745-8FF6-604E0F492F0A}"/>
              </a:ext>
            </a:extLst>
          </p:cNvPr>
          <p:cNvSpPr txBox="1">
            <a:spLocks noChangeArrowheads="1"/>
          </p:cNvSpPr>
          <p:nvPr/>
        </p:nvSpPr>
        <p:spPr bwMode="auto">
          <a:xfrm>
            <a:off x="10456863" y="6400800"/>
            <a:ext cx="17272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pPr>
            <a:r>
              <a:rPr lang="en-US" altLang="en-US">
                <a:latin typeface="Times New Roman" panose="02020603050405020304" pitchFamily="18" charset="0"/>
              </a:rPr>
              <a:t>Page </a:t>
            </a:r>
            <a:fld id="{D134A833-8298-DE41-8E60-36F0A20DD6FA}"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89443" name="Rectangle 1027"/>
          <p:cNvSpPr>
            <a:spLocks noGrp="1" noChangeArrowheads="1"/>
          </p:cNvSpPr>
          <p:nvPr>
            <p:ph type="ctrTitle"/>
          </p:nvPr>
        </p:nvSpPr>
        <p:spPr>
          <a:xfrm>
            <a:off x="914400" y="2286000"/>
            <a:ext cx="10363200" cy="1143000"/>
          </a:xfrm>
        </p:spPr>
        <p:txBody>
          <a:bodyPr/>
          <a:lstStyle>
            <a:lvl1pPr>
              <a:defRPr/>
            </a:lvl1pPr>
          </a:lstStyle>
          <a:p>
            <a:pPr lvl="0"/>
            <a:r>
              <a:rPr lang="en-US" altLang="en-US" noProof="0"/>
              <a:t>Click to edit Master title style</a:t>
            </a:r>
          </a:p>
        </p:txBody>
      </p:sp>
      <p:sp>
        <p:nvSpPr>
          <p:cNvPr id="189444" name="Rectangle 1028"/>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62121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C3C12AB-981B-A9B8-EDFA-6FAF53C1F20D}"/>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90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BC97D81A-F8AD-9F25-D3DE-0EE7807B6B90}"/>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29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C3E6-B06F-24C6-093E-C33610D1F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C426D-1299-2A54-C80A-17D2E0437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DDB8C8-91CD-FC00-DCF5-4CA8730CEC83}"/>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21A18DBB-B6A6-9B67-17AC-D69E99032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D10DA-7B06-F58D-0193-6CC598CA4520}"/>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85326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45B0-64AA-5604-121C-3E537DE3B6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C99245-E97B-CF78-1653-67008987D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0FBA-269D-731B-60E7-2C796E1B3CB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9DCA32B5-7269-BA4B-7613-BE9B9205C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6D965-BF7D-D153-75DB-3AFD1F5759FA}"/>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81306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1C03-C8CE-3543-53DD-347C189A5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11A617-7C41-FAA6-8C95-BE62975C89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6E9AC-42BD-D76D-8E74-39C5C91490CD}"/>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A85C9EEB-A804-C80F-9F0E-055F383E3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1460D-81DA-6428-6759-EA2057590A4A}"/>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52022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F4F8-B1D4-627C-5542-2422F79C15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690E61-68FC-0092-856D-2ADB7CE409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6592F-C902-EACE-707E-E465CA4C2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C6BE14-69A4-FF9F-4BDB-E4A48DA87588}"/>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0F0A6B43-C675-C4FC-5EF6-59CB82C57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30BB8-EA21-CDCC-349F-33642E7FF34C}"/>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58608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73C0-63DC-BA38-8BCC-708BE75B0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ABE37B-BF63-D50B-55BB-3E5448DC5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56208-F3E0-7595-AF62-8FE8D7B14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D42A9-734D-6F2B-E945-EFC509970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21029F-8C0D-0760-3A72-F3518C743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00535-C14E-7779-284C-ED6FD2448088}"/>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8" name="Footer Placeholder 7">
            <a:extLst>
              <a:ext uri="{FF2B5EF4-FFF2-40B4-BE49-F238E27FC236}">
                <a16:creationId xmlns:a16="http://schemas.microsoft.com/office/drawing/2014/main" id="{3A6D40FC-87F0-CA77-F340-DD349A87D4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6581B8-57F5-179B-5F2B-1A42C2F9CF4B}"/>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15889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3120-CE30-78E4-0E7E-2147088A0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0DDFEA-85AE-AC7D-58CD-B99A8424F186}"/>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4" name="Footer Placeholder 3">
            <a:extLst>
              <a:ext uri="{FF2B5EF4-FFF2-40B4-BE49-F238E27FC236}">
                <a16:creationId xmlns:a16="http://schemas.microsoft.com/office/drawing/2014/main" id="{ECACB3D6-C859-6CEC-CBE9-46FD6E496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FC5E63-13B5-387B-BAC2-F3DC01BCD061}"/>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996780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6F865-FBB3-E885-DBE7-09EB2604D49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3" name="Footer Placeholder 2">
            <a:extLst>
              <a:ext uri="{FF2B5EF4-FFF2-40B4-BE49-F238E27FC236}">
                <a16:creationId xmlns:a16="http://schemas.microsoft.com/office/drawing/2014/main" id="{1B99F539-B39D-25DA-497F-A6D8384EE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4F9ADF-020F-6758-ACB4-A56D6A931550}"/>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60273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6C3A-F817-429A-4167-FDEB582DD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2D3F3-9DA5-7993-56D2-439EC617D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5C13A-776B-53C6-946B-3936F785C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CB282-353D-87D3-59FD-6EA317F1F620}"/>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031B106F-0D6A-846A-5766-F9ADBE371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8EA81-BB2D-6C8C-7380-DB37421D2A47}"/>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38652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C5E0500-FB9A-BA85-B322-6AC9AE4700AA}"/>
              </a:ext>
            </a:extLst>
          </p:cNvPr>
          <p:cNvSpPr txBox="1"/>
          <p:nvPr userDrawn="1"/>
        </p:nvSpPr>
        <p:spPr>
          <a:xfrm>
            <a:off x="10500527" y="180870"/>
            <a:ext cx="184731" cy="400110"/>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3633D553-6240-C812-C83F-04C94250C5CF}"/>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419-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852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5909-2478-C969-487E-ECF6FDFCC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0224C-949D-BCA0-A0BA-B3774EBF7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D6E1F-FE57-0979-8042-C1276B353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6DF80-9213-E06E-CA09-94D5AC372D3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58EC5102-AB23-A0A0-5D74-921F4B609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DEA29-208A-A898-40DD-38D9D45399DE}"/>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3002110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6E81-3BC5-DE6F-FC1A-E9DC6B75E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2E01F-AB7B-5E7C-756D-4226BC4A0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DFDB-5129-FF79-498D-843971FE8510}"/>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57CB9A03-7A0E-A1BA-84DF-B9A66DB3C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46C7B-BC78-AD16-C245-1C2AC69AD217}"/>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154097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B1606-02D8-9A94-8111-D85A8A0E3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29E0FB-5168-6BCE-B357-723A49D0B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8FD14-ED1D-69A0-85F4-6CA84FD1700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3B83C072-4888-DEAC-BD38-2DB3D2178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7F7E0-AB73-DAFF-DBED-5E3541EFFD96}"/>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970270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2EC4-98B8-8E6F-7EB7-035092626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06340D-9369-3646-F66D-AD20291F6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C10A25-3A8F-FBD5-6348-5CE2BC899A17}"/>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E7CD2A4E-2061-7C7E-2579-DDB162F60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D96A6-8793-DF5E-67F4-DA357D2D07E8}"/>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068938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95F2-C78F-2C50-00AE-1B566DA19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ABCD9-CA3D-8F62-19D2-568C4751C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18385-011C-6ABE-A197-9E86F1095485}"/>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34DF7AE4-6CE0-07C2-AC73-7E3A2E48E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86BB3-A400-7325-14D6-43F8EDFD2ABC}"/>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292135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93A5-1435-02FD-8771-7F5F2AB59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F621E-861B-6936-3229-3655926067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587EC-C197-D1AE-3B88-D3C22D18A7C2}"/>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633A16D0-B010-2B06-0DDD-14CFDD1A3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34CE-C815-D129-8324-D8517F1C72A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192543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246C-C52A-D13B-188C-8D7C30823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6F70E-C96F-2D55-9C6D-8F9BA07CF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E74DF5-F705-CCEC-03DC-E04B8F12A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E46CD-F4BD-BA30-7B98-F1A77DB4ED44}"/>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52C0E2FC-41E1-F6B7-582A-99F4779AC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77FBC7-B3F9-EAC7-3494-CA0C79702A91}"/>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2881245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8FD2-431E-D23A-5575-8CCF1A994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E9F82-C87C-BCFF-CB96-AE95568EB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FA02D-A8CE-116F-DEE8-D453CD8E9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05BB42-6278-048E-CAE1-1242ED0FE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9D320-02DF-BBCA-675C-2479C704D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B228C-18A7-0589-9BDC-C335B052383D}"/>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8" name="Footer Placeholder 7">
            <a:extLst>
              <a:ext uri="{FF2B5EF4-FFF2-40B4-BE49-F238E27FC236}">
                <a16:creationId xmlns:a16="http://schemas.microsoft.com/office/drawing/2014/main" id="{65697419-DA77-D1D9-52B5-27E12384B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B550ED-7F64-672F-F4A8-8929A52CE9F9}"/>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540248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5010-C20C-5795-EAF4-0CEC4B70A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E41D94-EB4E-5E68-5F0A-4F03B217942F}"/>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4" name="Footer Placeholder 3">
            <a:extLst>
              <a:ext uri="{FF2B5EF4-FFF2-40B4-BE49-F238E27FC236}">
                <a16:creationId xmlns:a16="http://schemas.microsoft.com/office/drawing/2014/main" id="{B9FC118A-13A1-121A-A3BF-3E5619995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B1B787-CAAC-CA18-2C35-10328797994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71297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1A3F2-493B-753D-B246-698CE8CE8522}"/>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3" name="Footer Placeholder 2">
            <a:extLst>
              <a:ext uri="{FF2B5EF4-FFF2-40B4-BE49-F238E27FC236}">
                <a16:creationId xmlns:a16="http://schemas.microsoft.com/office/drawing/2014/main" id="{2E63BFFA-1BE7-D4B9-7271-1AA5550CA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6C1DC9-9CE2-74BF-8641-F5A50BA55178}"/>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86630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A16CADA2-8186-8C0B-4FA8-7E89FC7849FE}"/>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640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0C4F-9444-0960-25AA-F0A2B6F1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8AE53-E0D6-E864-6979-A1EA799E0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6A1B6-F0DD-46FF-943C-B5C1F5FA2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FBF7D-2F2F-CA61-0F84-B39CEBF24AF5}"/>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8DA228B1-74D4-2FB1-70E1-FCEBF169F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A669E-8148-2820-9805-81A5E9F6C832}"/>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502014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32FD-FE9B-AD2A-A396-69988C8CC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35357-9FF1-A059-0C72-E86ED6713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1BA9A4-D339-4E99-2715-61893770D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EE35-6AD4-1228-F26A-5AE84C30765A}"/>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E75F1053-6E48-F94E-B2F9-25B563A5F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146E-3132-26CC-FDFA-F1E412C52E8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327920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B3CD-08BF-5B26-3FC8-982A2A02A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3AE192-C87A-41A9-7D7D-0A90C12010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EB8F9-804B-5F2F-18D9-87E9968CBBEA}"/>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44C93D64-0448-F9B9-500A-ADE85DE7E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CB3A9-4BE0-56C2-5871-8FDD92D09BFE}"/>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3603320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4F530-5A3C-560D-87D2-290C4FFAC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96C9AE-044F-425C-E80F-317C2558E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413E9-C550-D21C-F1CD-2849DF26D658}"/>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156D7AF2-F926-BBA2-3E10-2FE216815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6E368-6B8B-AF64-9D75-275A4B6C0203}"/>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34455639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2FD3-F992-6092-5068-1E313B89E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0E2112-8C21-1469-3E3F-C14BCBDC0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1700C-FCA3-B753-0863-DF01F17C0B2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51D44F32-13A8-A371-B98E-D392D32B8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10FC3-0BC6-7C10-8C6D-59F71A1897C7}"/>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6156641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E6DB-2E94-25BD-7592-F39B333A6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5F7E7-03CD-DC65-AD77-FD45A3C8B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4F2F1-A672-F4EB-269E-D21BBC7D4402}"/>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7A3C2696-88EA-7FA9-58EB-FED166FCC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9D8FD-566A-EE64-A78C-C5DCAE8B3CC4}"/>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450742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B201-A9C7-C252-E9DB-C7807C330F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27770C-33F4-71AB-4498-4F9E07F154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BB7AB-CA64-D17A-53BD-3EA5CE483F6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C6572757-1967-23A6-2F67-62F8A4E88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DF395-6FB2-A7B1-3DEE-D1C30E97650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602971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6185-50F7-8EE0-01BF-D639762C4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D9407-18DC-9170-FB33-91855489C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D783A-2873-E190-8292-06AAEE606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DB95B-A96C-03E2-ECE1-0A1C6C8297DD}"/>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9A0EF606-A00E-3B9A-7E73-36942E838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5F633-54AF-96DD-ABE5-B5F8E947281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4013246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035A-153D-796C-3047-501FEB8B2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9241FE-4678-C467-AA8C-EF8BB7B01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49C4B-1BD4-5257-851E-6398AF9423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15EBF-17DD-AF1D-F875-2CCB155590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76435-FB20-FC34-77CD-86CBAB8A3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1C9840-A883-EC4D-DCE3-AECDD28DAB89}"/>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8" name="Footer Placeholder 7">
            <a:extLst>
              <a:ext uri="{FF2B5EF4-FFF2-40B4-BE49-F238E27FC236}">
                <a16:creationId xmlns:a16="http://schemas.microsoft.com/office/drawing/2014/main" id="{2CF1E647-40DB-1F10-3DB4-26E5BFAAA6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5E6D9-F3B9-191F-AEA2-06306F9D682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011067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219D-DD88-F36E-A7DD-4164584B6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293B5-D13F-D410-1953-DFF352A2EBFA}"/>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4" name="Footer Placeholder 3">
            <a:extLst>
              <a:ext uri="{FF2B5EF4-FFF2-40B4-BE49-F238E27FC236}">
                <a16:creationId xmlns:a16="http://schemas.microsoft.com/office/drawing/2014/main" id="{045D4EDB-9F82-700C-B36B-EA7B4B455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32144E-102D-1E1D-2C12-C7C5F9F33E4B}"/>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10710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1447800"/>
            <a:ext cx="5892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447800"/>
            <a:ext cx="5892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FB0A98D-3DA5-87C5-CD27-21ADA728E59C}"/>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4535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E2033-1772-D955-11E1-EA529639CE6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3" name="Footer Placeholder 2">
            <a:extLst>
              <a:ext uri="{FF2B5EF4-FFF2-40B4-BE49-F238E27FC236}">
                <a16:creationId xmlns:a16="http://schemas.microsoft.com/office/drawing/2014/main" id="{0C074146-B9F2-DD06-B8EC-281D5F792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F6F97-2EDE-3308-5782-6C459A7FA9D9}"/>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9588745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8976-8325-7FA6-AFE8-AC6225319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7D3C0A-CC71-FA64-D9DA-B9721B3C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285EE8-E2D6-9CD8-6630-54140CF34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08301-6E23-6145-4892-2FAF7EC374E4}"/>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C85D258F-2710-2699-56B9-3AD112492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AA440-0458-9665-AC67-DC8E3E2FAE5B}"/>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5715544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BE79-CCAE-C71A-332C-B95E7606B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D8411-C2B5-A9BD-9BF8-F72B71100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9DCA96-0229-F34F-E18D-BA2706C5C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96F88-97D2-66DE-B622-5479BE476238}"/>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18C192AA-FA5B-59EB-0E82-04102898D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6E880-4C21-81E6-956F-C0C3BF983D50}"/>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8760501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EA7F-CB0E-E9EE-F74D-6703036F0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02DC0-0729-86C7-61F1-AA8EE9218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BD7F8-0DE1-4E87-BEC0-F9A0E7F96413}"/>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A7C18B54-84B6-CEBC-6780-3DA3E2FE9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35E1F-FF8B-6594-4384-28B45C32FC43}"/>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746789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76BB5-C329-451A-86AF-1B3CBF50DD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0DD44-3BBC-0169-9A94-33B3D1ED17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7C589-D2F4-1872-DE3E-619A734178EB}"/>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B9B98B2B-5F9F-0981-07B1-E03AC15E5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FA350-7D4C-0E6A-FD99-6C246D19A9E9}"/>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1106821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6CA4-3A71-ED7D-D6C7-420C0F6F9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17D140-AB99-B581-64BE-60C017AF1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1CEBA7-4861-3ED3-B719-7A0A58F02193}"/>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6777F3FC-92C4-E827-DDEE-12B3E2F85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F278D-099A-45F3-9F81-B4190F4E4B4F}"/>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16758311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EFC2-E57D-0C95-3CD4-220131018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ED03E-AA12-5B4A-4C11-F3779688C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D01CF-6267-E728-80A3-9CB4C813F3BF}"/>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24DF5B8E-A443-7385-DD3D-4CE39C8D1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D22B7-43E1-1456-032D-A3A30ADA22D0}"/>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696167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751A-9E05-1CAA-E9EE-6392B6896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8CCA5-6211-5F2A-E7FF-0D8FC24754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A25DBC-0C54-30D6-B684-A4C3000A2191}"/>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2A1A3566-204C-BB87-A1AC-179C37F2C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A380A-953B-B0F4-0AD0-3427CD2FCC73}"/>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42425040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FCA5-62A7-686B-8E07-77CF3E642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0D82D-0671-4CA7-DBB0-92518CB36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96DDBF-833E-D1E3-6CBF-22DDAFDE94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41DCA7-E66A-530E-FD4F-0A5591C10E99}"/>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B5915717-5CAF-FC2C-F291-DEF552732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87DAC-3725-A8CA-3537-C2838192E5E9}"/>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480256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63A-BC56-7D86-E390-C353C5098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6892F8-082B-1384-0BCF-F34AAE5B3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78590-2F59-0F09-D6FD-B00583E5C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ADCE5-E4E8-ADF6-6802-707567233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B3837-50E9-38E2-9B94-5A85E9EEE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5CCEA-16A2-8429-E26A-13F46AC85BC2}"/>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8" name="Footer Placeholder 7">
            <a:extLst>
              <a:ext uri="{FF2B5EF4-FFF2-40B4-BE49-F238E27FC236}">
                <a16:creationId xmlns:a16="http://schemas.microsoft.com/office/drawing/2014/main" id="{9B084A9C-3214-7973-C8FF-3A5F3E1FC8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251466-62B7-0680-51B3-848BDE026776}"/>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5127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C2E50BC-5981-F3E6-6C58-521F7A97A3EA}"/>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9973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206C-992A-B37E-5911-18B7D6D41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BFBA4-DF97-B878-AB00-EFAD75A8E7D1}"/>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4" name="Footer Placeholder 3">
            <a:extLst>
              <a:ext uri="{FF2B5EF4-FFF2-40B4-BE49-F238E27FC236}">
                <a16:creationId xmlns:a16="http://schemas.microsoft.com/office/drawing/2014/main" id="{2329F1F8-B94D-9637-F48E-677F2A0D60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26FA70-FF56-1925-1863-F36E2C54F717}"/>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0118865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D6D4F-AEB8-3FE3-3B30-F6F21B80067D}"/>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3" name="Footer Placeholder 2">
            <a:extLst>
              <a:ext uri="{FF2B5EF4-FFF2-40B4-BE49-F238E27FC236}">
                <a16:creationId xmlns:a16="http://schemas.microsoft.com/office/drawing/2014/main" id="{10C1C987-E2BD-8BAC-71A4-264F78317A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AB7A7-F4B9-83EB-CD32-48F61A4CB967}"/>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7354082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BAD3-4A0F-290C-BFEE-DDDAC5333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BBE451-1B7C-F37D-B905-3D12ADFF5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637D9B-7B2D-6E0D-4A31-BEC6226AB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46E0A-A8B6-207E-F128-31AEF09F6A3D}"/>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76898450-1582-D624-159B-22E3725C1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4450C-C8C3-1435-7B74-07BBBCEEAC4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5844105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6DDD-E18E-A07A-954A-547783930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8E578-2E4C-8E2D-5D68-7066B1E9F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8F933-39F5-AEA5-9A6E-400ED9365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CAE32-3E0F-F681-616A-9C8E4BEB42CC}"/>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09141C9F-16D2-2587-A8DE-036A39A7C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ADF51-51D2-9128-491A-EF4C214E64B1}"/>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7800012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8219-A60B-0EBA-4D59-6158042DC1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3DC6E-5509-09E7-E624-99C1253C0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95E64-E808-253D-AC24-493D252A1BA7}"/>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3476A3AB-2F5C-7C8F-10AF-D0E6B9A2F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8E333-F767-E88B-2A34-A7DBDA0DB48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29647033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EE389-0F70-6A4F-75AA-84BAAB12C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225E2-7174-90C8-16B1-552E718D0F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13BD5-3171-C723-3756-2FD2044FA778}"/>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9649FA62-373A-3250-5129-51FD6752C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4AFC2-332F-018E-8DDD-028657381EE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99138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A6D1D89-3EC7-3138-9869-EFE18E61AD59}"/>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79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4DE65F-6F80-54ED-7242-BBB8793426E3}"/>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47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87B419F-D5E8-D0F8-0B53-73F3C50BB486}"/>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08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784CD424-E6EF-4F7E-3948-6948CB5D0336}"/>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90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5">
            <a:extLst>
              <a:ext uri="{FF2B5EF4-FFF2-40B4-BE49-F238E27FC236}">
                <a16:creationId xmlns:a16="http://schemas.microsoft.com/office/drawing/2014/main" id="{55704779-2C54-6E45-8AC3-4B4A06A496C5}"/>
              </a:ext>
            </a:extLst>
          </p:cNvPr>
          <p:cNvSpPr>
            <a:spLocks noChangeShapeType="1"/>
          </p:cNvSpPr>
          <p:nvPr/>
        </p:nvSpPr>
        <p:spPr bwMode="auto">
          <a:xfrm flipV="1">
            <a:off x="150813" y="1371600"/>
            <a:ext cx="120411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6">
            <a:extLst>
              <a:ext uri="{FF2B5EF4-FFF2-40B4-BE49-F238E27FC236}">
                <a16:creationId xmlns:a16="http://schemas.microsoft.com/office/drawing/2014/main" id="{F19F3108-0505-5548-840A-280683B09126}"/>
              </a:ext>
            </a:extLst>
          </p:cNvPr>
          <p:cNvSpPr>
            <a:spLocks noGrp="1" noChangeArrowheads="1"/>
          </p:cNvSpPr>
          <p:nvPr>
            <p:ph type="title"/>
          </p:nvPr>
        </p:nvSpPr>
        <p:spPr bwMode="auto">
          <a:xfrm>
            <a:off x="0" y="0"/>
            <a:ext cx="12192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b" anchorCtr="0" compatLnSpc="1">
            <a:prstTxWarp prst="textNoShape">
              <a:avLst/>
            </a:prstTxWarp>
          </a:bodyPr>
          <a:lstStyle/>
          <a:p>
            <a:pPr lvl="0"/>
            <a:r>
              <a:rPr lang="en-US" altLang="en-US"/>
              <a:t>Title</a:t>
            </a:r>
          </a:p>
        </p:txBody>
      </p:sp>
      <p:sp>
        <p:nvSpPr>
          <p:cNvPr id="1028" name="Rectangle 7">
            <a:extLst>
              <a:ext uri="{FF2B5EF4-FFF2-40B4-BE49-F238E27FC236}">
                <a16:creationId xmlns:a16="http://schemas.microsoft.com/office/drawing/2014/main" id="{8441BFC0-8A7B-0340-AEC8-2C67480AB7E4}"/>
              </a:ext>
            </a:extLst>
          </p:cNvPr>
          <p:cNvSpPr>
            <a:spLocks noGrp="1" noChangeArrowheads="1"/>
          </p:cNvSpPr>
          <p:nvPr>
            <p:ph type="body" idx="1"/>
          </p:nvPr>
        </p:nvSpPr>
        <p:spPr bwMode="auto">
          <a:xfrm>
            <a:off x="0" y="1447800"/>
            <a:ext cx="11988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 Fifth Level</a:t>
            </a:r>
          </a:p>
        </p:txBody>
      </p:sp>
      <p:sp>
        <p:nvSpPr>
          <p:cNvPr id="1035" name="Text Box 11">
            <a:extLst>
              <a:ext uri="{FF2B5EF4-FFF2-40B4-BE49-F238E27FC236}">
                <a16:creationId xmlns:a16="http://schemas.microsoft.com/office/drawing/2014/main" id="{D6A7776C-04AD-FA4F-A60B-5151E8AF7B0B}"/>
              </a:ext>
            </a:extLst>
          </p:cNvPr>
          <p:cNvSpPr txBox="1">
            <a:spLocks noChangeArrowheads="1"/>
          </p:cNvSpPr>
          <p:nvPr/>
        </p:nvSpPr>
        <p:spPr bwMode="auto">
          <a:xfrm>
            <a:off x="10536238" y="690563"/>
            <a:ext cx="1420812" cy="442912"/>
          </a:xfrm>
          <a:prstGeom prst="rect">
            <a:avLst/>
          </a:prstGeom>
          <a:noFill/>
          <a:ln>
            <a:noFill/>
          </a:ln>
          <a:effec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endParaRPr lang="en-US" altLang="en-US" sz="2300"/>
          </a:p>
        </p:txBody>
      </p:sp>
      <p:sp>
        <p:nvSpPr>
          <p:cNvPr id="1030" name="Text Box 18">
            <a:extLst>
              <a:ext uri="{FF2B5EF4-FFF2-40B4-BE49-F238E27FC236}">
                <a16:creationId xmlns:a16="http://schemas.microsoft.com/office/drawing/2014/main" id="{45E71B18-A9AB-C34D-BEE3-CE75A3DF1590}"/>
              </a:ext>
            </a:extLst>
          </p:cNvPr>
          <p:cNvSpPr txBox="1">
            <a:spLocks noChangeArrowheads="1"/>
          </p:cNvSpPr>
          <p:nvPr/>
        </p:nvSpPr>
        <p:spPr bwMode="auto">
          <a:xfrm>
            <a:off x="10456863" y="6400800"/>
            <a:ext cx="17272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pPr>
            <a:r>
              <a:rPr lang="en-US" altLang="en-US">
                <a:latin typeface="Times New Roman" panose="02020603050405020304" pitchFamily="18" charset="0"/>
              </a:rPr>
              <a:t>Page </a:t>
            </a:r>
            <a:fld id="{CF0A79CF-2F8E-B043-99C8-37EAA20F63C4}"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031" name="Text Box 20">
            <a:extLst>
              <a:ext uri="{FF2B5EF4-FFF2-40B4-BE49-F238E27FC236}">
                <a16:creationId xmlns:a16="http://schemas.microsoft.com/office/drawing/2014/main" id="{E784163B-1C52-AD4E-975A-A77B1B7C1627}"/>
              </a:ext>
            </a:extLst>
          </p:cNvPr>
          <p:cNvSpPr txBox="1">
            <a:spLocks noChangeArrowheads="1"/>
          </p:cNvSpPr>
          <p:nvPr/>
        </p:nvSpPr>
        <p:spPr bwMode="auto">
          <a:xfrm>
            <a:off x="6799263" y="0"/>
            <a:ext cx="5384800" cy="2746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nSpc>
                <a:spcPct val="100000"/>
              </a:lnSpc>
            </a:pPr>
            <a:r>
              <a:rPr lang="en-US" altLang="en-US" sz="1200">
                <a:latin typeface="Times New Roman" panose="02020603050405020304" pitchFamily="18" charset="0"/>
              </a:rPr>
              <a:t>COSC 310 - Dr. Scott Fazackerley</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p:titleStyle>
    <p:body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0C377-3FEF-55A7-36FF-75D9F3472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3E21CB-8C76-3EE6-6D1A-907A84D5D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67925-0932-AE36-E057-7AFF8F964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FAAB8FA7-0959-D234-7039-ADDDC6578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9FD3C6-51F0-85F7-A629-90FA3DA4A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F9399D-27D4-4549-AA31-7598BF07923A}" type="slidenum">
              <a:rPr lang="en-US" smtClean="0"/>
              <a:t>‹#›</a:t>
            </a:fld>
            <a:endParaRPr lang="en-US"/>
          </a:p>
        </p:txBody>
      </p:sp>
    </p:spTree>
    <p:extLst>
      <p:ext uri="{BB962C8B-B14F-4D97-AF65-F5344CB8AC3E}">
        <p14:creationId xmlns:p14="http://schemas.microsoft.com/office/powerpoint/2010/main" val="2867312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79A9EE-858F-1128-1D75-AE1D4FBCC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7635CF-1753-02A6-15DE-8BF5B4979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74FF-4084-9BE7-80CC-55B7C9A44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47A05635-F77E-6D0F-97FA-F6BB07204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3CE2707-AFD4-9664-956F-620633CA1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0266C1-529E-6F4F-BDE7-5283C2162D94}" type="slidenum">
              <a:rPr lang="en-US" smtClean="0"/>
              <a:t>‹#›</a:t>
            </a:fld>
            <a:endParaRPr lang="en-US"/>
          </a:p>
        </p:txBody>
      </p:sp>
    </p:spTree>
    <p:extLst>
      <p:ext uri="{BB962C8B-B14F-4D97-AF65-F5344CB8AC3E}">
        <p14:creationId xmlns:p14="http://schemas.microsoft.com/office/powerpoint/2010/main" val="1899823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487E6-7CB3-E626-9402-A35CEE243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AD308C-C05C-5BBE-AA99-AB3C203D9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49C59-D136-D176-0B1E-1BB238365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8E719012-5225-3021-E1CD-98B33DB7C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7A2D94-2519-A412-30DF-DCB7664AC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46F6A3-77B0-0A40-8C64-1D91919621CE}" type="slidenum">
              <a:rPr lang="en-US" smtClean="0"/>
              <a:t>‹#›</a:t>
            </a:fld>
            <a:endParaRPr lang="en-US"/>
          </a:p>
        </p:txBody>
      </p:sp>
    </p:spTree>
    <p:extLst>
      <p:ext uri="{BB962C8B-B14F-4D97-AF65-F5344CB8AC3E}">
        <p14:creationId xmlns:p14="http://schemas.microsoft.com/office/powerpoint/2010/main" val="1835993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2017A-13BA-A411-3BD0-E04E6CAF0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19C0CA-A18D-0C22-F92D-CCAFC686C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16720-DF09-7551-D0C9-93B25DB63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FC5904B8-1D7B-77E5-E903-35E35FC92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1DE3D2-16CE-11F3-80B4-79B059BCA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823C81-3C24-AB45-BE38-AF5236CBAAC4}" type="slidenum">
              <a:rPr lang="en-US" smtClean="0"/>
              <a:t>‹#›</a:t>
            </a:fld>
            <a:endParaRPr lang="en-US"/>
          </a:p>
        </p:txBody>
      </p:sp>
    </p:spTree>
    <p:extLst>
      <p:ext uri="{BB962C8B-B14F-4D97-AF65-F5344CB8AC3E}">
        <p14:creationId xmlns:p14="http://schemas.microsoft.com/office/powerpoint/2010/main" val="3407024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jp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a:extLst>
              <a:ext uri="{FF2B5EF4-FFF2-40B4-BE49-F238E27FC236}">
                <a16:creationId xmlns:a16="http://schemas.microsoft.com/office/drawing/2014/main" id="{DC838047-AA10-8C49-BDD2-E439398FD448}"/>
              </a:ext>
            </a:extLst>
          </p:cNvPr>
          <p:cNvSpPr txBox="1">
            <a:spLocks noChangeArrowheads="1"/>
          </p:cNvSpPr>
          <p:nvPr/>
        </p:nvSpPr>
        <p:spPr bwMode="ltGray">
          <a:xfrm>
            <a:off x="1905000" y="1628775"/>
            <a:ext cx="8382000" cy="2279650"/>
          </a:xfrm>
          <a:prstGeom prst="roundRect">
            <a:avLst>
              <a:gd name="adj" fmla="val 12495"/>
            </a:avLst>
          </a:prstGeom>
          <a:solidFill>
            <a:srgbClr val="339966"/>
          </a:solidFill>
          <a:ln w="12700" cap="flat">
            <a:solidFill>
              <a:schemeClr val="tx2"/>
            </a:solidFill>
            <a:round/>
            <a:headEnd type="none" w="med" len="med"/>
            <a:tailEnd type="none" w="med" len="med"/>
          </a:ln>
          <a:effectLst>
            <a:outerShdw dist="161645" dir="2700000" algn="ctr" rotWithShape="0">
              <a:schemeClr val="bg2"/>
            </a:outerShdw>
          </a:effectLst>
        </p:spPr>
        <p:txBody>
          <a:bodyPr lIns="92075" tIns="46038" rIns="92075" bIns="46038" anchor="b"/>
          <a:lst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a:lstStyle>
          <a:p>
            <a:pPr algn="ctr">
              <a:defRPr/>
            </a:pPr>
            <a:r>
              <a:rPr lang="en-US" altLang="en-US" dirty="0">
                <a:effectLst>
                  <a:outerShdw blurRad="38100" dist="38100" dir="2700000" algn="tl">
                    <a:srgbClr val="000000"/>
                  </a:outerShdw>
                </a:effectLst>
              </a:rPr>
              <a:t>COSC 419 Topics in Computer Science</a:t>
            </a:r>
            <a:br>
              <a:rPr lang="en-US" altLang="en-US" dirty="0">
                <a:effectLst>
                  <a:outerShdw blurRad="38100" dist="38100" dir="2700000" algn="tl">
                    <a:srgbClr val="000000"/>
                  </a:outerShdw>
                </a:effectLst>
              </a:rPr>
            </a:br>
            <a:br>
              <a:rPr lang="en-US" altLang="en-US" dirty="0">
                <a:effectLst>
                  <a:outerShdw blurRad="38100" dist="38100" dir="2700000" algn="tl">
                    <a:srgbClr val="000000"/>
                  </a:outerShdw>
                </a:effectLst>
              </a:rPr>
            </a:br>
            <a:r>
              <a:rPr lang="en-US" altLang="en-US" dirty="0">
                <a:effectLst>
                  <a:outerShdw blurRad="38100" dist="38100" dir="2700000" algn="tl">
                    <a:srgbClr val="000000"/>
                  </a:outerShdw>
                </a:effectLst>
              </a:rPr>
              <a:t>Artificial intelligence</a:t>
            </a:r>
          </a:p>
        </p:txBody>
      </p:sp>
      <p:sp>
        <p:nvSpPr>
          <p:cNvPr id="7" name="Rectangle 4">
            <a:extLst>
              <a:ext uri="{FF2B5EF4-FFF2-40B4-BE49-F238E27FC236}">
                <a16:creationId xmlns:a16="http://schemas.microsoft.com/office/drawing/2014/main" id="{16C3E554-02A7-E84B-B4ED-BA40782BA071}"/>
              </a:ext>
            </a:extLst>
          </p:cNvPr>
          <p:cNvSpPr>
            <a:spLocks noChangeArrowheads="1"/>
          </p:cNvSpPr>
          <p:nvPr/>
        </p:nvSpPr>
        <p:spPr bwMode="auto">
          <a:xfrm>
            <a:off x="1905000" y="4365625"/>
            <a:ext cx="8382000" cy="1385637"/>
          </a:xfrm>
          <a:prstGeom prst="rect">
            <a:avLst/>
          </a:prstGeom>
          <a:noFill/>
          <a:ln>
            <a:noFill/>
          </a:ln>
          <a:effectLst>
            <a:outerShdw dist="17961" dir="2700000" algn="ctr" rotWithShape="0">
              <a:srgbClr val="FFCCFF"/>
            </a:outerShdw>
          </a:effectLst>
        </p:spPr>
        <p:txBody>
          <a:bodyPr lIns="92075" tIns="46038" rIns="92075" bIns="46038">
            <a:spAutoFit/>
          </a:bodyPr>
          <a:lstStyle>
            <a:lvl1pPr algn="l">
              <a:spcBef>
                <a:spcPct val="0"/>
              </a:spcBef>
              <a:defRPr sz="2400">
                <a:solidFill>
                  <a:schemeClr val="tx1"/>
                </a:solidFill>
                <a:latin typeface="Times New Roman" panose="02020603050405020304" pitchFamily="18" charset="0"/>
              </a:defRPr>
            </a:lvl1pPr>
            <a:lvl2pPr marL="571500" algn="l">
              <a:spcBef>
                <a:spcPct val="0"/>
              </a:spcBef>
              <a:defRPr sz="2400">
                <a:solidFill>
                  <a:schemeClr val="tx1"/>
                </a:solidFill>
                <a:latin typeface="Times New Roman" panose="02020603050405020304" pitchFamily="18" charset="0"/>
              </a:defRPr>
            </a:lvl2pPr>
            <a:lvl3pPr marL="1143000" algn="l">
              <a:spcBef>
                <a:spcPct val="0"/>
              </a:spcBef>
              <a:defRPr sz="2400">
                <a:solidFill>
                  <a:schemeClr val="tx1"/>
                </a:solidFill>
                <a:latin typeface="Times New Roman" panose="02020603050405020304" pitchFamily="18" charset="0"/>
              </a:defRPr>
            </a:lvl3pPr>
            <a:lvl4pPr marL="1714500" algn="l">
              <a:spcBef>
                <a:spcPct val="0"/>
              </a:spcBef>
              <a:defRPr sz="2400">
                <a:solidFill>
                  <a:schemeClr val="tx1"/>
                </a:solidFill>
                <a:latin typeface="Times New Roman" panose="02020603050405020304" pitchFamily="18" charset="0"/>
              </a:defRPr>
            </a:lvl4pPr>
            <a:lvl5pPr marL="2286000" algn="l">
              <a:spcBef>
                <a:spcPct val="0"/>
              </a:spcBef>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3200" b="1" dirty="0">
                <a:solidFill>
                  <a:srgbClr val="FFFFFF"/>
                </a:solidFill>
                <a:effectLst>
                  <a:outerShdw blurRad="38100" dist="38100" dir="2700000" algn="tl">
                    <a:srgbClr val="000080"/>
                  </a:outerShdw>
                </a:effectLst>
                <a:latin typeface="Arial" panose="020B0604020202020204" pitchFamily="34" charset="0"/>
              </a:rPr>
              <a:t>Mohamad </a:t>
            </a:r>
            <a:r>
              <a:rPr lang="en-US" altLang="en-US" sz="3200" b="1" dirty="0" err="1">
                <a:solidFill>
                  <a:srgbClr val="FFFFFF"/>
                </a:solidFill>
                <a:effectLst>
                  <a:outerShdw blurRad="38100" dist="38100" dir="2700000" algn="tl">
                    <a:srgbClr val="000080"/>
                  </a:outerShdw>
                </a:effectLst>
                <a:latin typeface="Arial" panose="020B0604020202020204" pitchFamily="34" charset="0"/>
              </a:rPr>
              <a:t>Khajezade</a:t>
            </a:r>
            <a:endParaRPr lang="en-US" altLang="en-US" sz="2800" b="1" dirty="0">
              <a:solidFill>
                <a:srgbClr val="FFFFFF"/>
              </a:solidFill>
              <a:effectLst>
                <a:outerShdw blurRad="38100" dist="38100" dir="2700000" algn="tl">
                  <a:srgbClr val="000080"/>
                </a:outerShdw>
              </a:effectLst>
              <a:latin typeface="Arial" panose="020B0604020202020204" pitchFamily="34" charset="0"/>
            </a:endParaRPr>
          </a:p>
          <a:p>
            <a:pPr algn="ctr">
              <a:defRPr/>
            </a:pPr>
            <a:r>
              <a:rPr lang="en-US" altLang="en-US" sz="2800" b="1" dirty="0">
                <a:solidFill>
                  <a:srgbClr val="FFFFFF"/>
                </a:solidFill>
                <a:effectLst>
                  <a:outerShdw blurRad="38100" dist="38100" dir="2700000" algn="tl">
                    <a:srgbClr val="000080"/>
                  </a:outerShdw>
                </a:effectLst>
                <a:latin typeface="Arial" panose="020B0604020202020204" pitchFamily="34" charset="0"/>
              </a:rPr>
              <a:t>Okanagan College</a:t>
            </a:r>
          </a:p>
          <a:p>
            <a:pPr algn="ctr">
              <a:defRPr/>
            </a:pPr>
            <a:r>
              <a:rPr lang="en-US" altLang="en-US" b="1" dirty="0" err="1">
                <a:solidFill>
                  <a:srgbClr val="FFFFFF"/>
                </a:solidFill>
                <a:effectLst>
                  <a:outerShdw blurRad="38100" dist="38100" dir="2700000" algn="tl">
                    <a:srgbClr val="000080"/>
                  </a:outerShdw>
                </a:effectLst>
                <a:latin typeface="Arial" panose="020B0604020202020204" pitchFamily="34" charset="0"/>
              </a:rPr>
              <a:t>mkhajezade@okanagan.bc.ca</a:t>
            </a:r>
            <a:endParaRPr lang="en-US" altLang="en-US" b="1" dirty="0">
              <a:solidFill>
                <a:srgbClr val="FFFFFF"/>
              </a:solidFill>
              <a:effectLst>
                <a:outerShdw blurRad="38100" dist="38100" dir="2700000" algn="tl">
                  <a:srgbClr val="000080"/>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62567-0FBE-9CB6-B03F-6BACC06339AE}"/>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1F59E9B9-D61D-93C2-A6AF-13EACAE0C0F7}"/>
              </a:ext>
            </a:extLst>
          </p:cNvPr>
          <p:cNvSpPr>
            <a:spLocks noGrp="1" noChangeArrowheads="1"/>
          </p:cNvSpPr>
          <p:nvPr>
            <p:ph type="title" idx="4294967295"/>
          </p:nvPr>
        </p:nvSpPr>
        <p:spPr>
          <a:xfrm>
            <a:off x="0" y="0"/>
            <a:ext cx="12192000" cy="1295400"/>
          </a:xfrm>
        </p:spPr>
        <p:txBody>
          <a:bodyPr/>
          <a:lstStyle/>
          <a:p>
            <a:r>
              <a:rPr lang="en-US" altLang="en-US" dirty="0"/>
              <a:t>What is an Artificial Intelligence Model?</a:t>
            </a:r>
          </a:p>
        </p:txBody>
      </p:sp>
      <p:pic>
        <p:nvPicPr>
          <p:cNvPr id="24" name="Picture 23" descr="A black and white square with a symbol and x&#10;&#10;Description automatically generated">
            <a:extLst>
              <a:ext uri="{FF2B5EF4-FFF2-40B4-BE49-F238E27FC236}">
                <a16:creationId xmlns:a16="http://schemas.microsoft.com/office/drawing/2014/main" id="{2DEB4E0E-3FFE-E9DE-C732-2A33A1D29C3D}"/>
              </a:ext>
            </a:extLst>
          </p:cNvPr>
          <p:cNvPicPr>
            <a:picLocks noChangeAspect="1"/>
          </p:cNvPicPr>
          <p:nvPr/>
        </p:nvPicPr>
        <p:blipFill>
          <a:blip r:embed="rId2"/>
          <a:stretch>
            <a:fillRect/>
          </a:stretch>
        </p:blipFill>
        <p:spPr>
          <a:xfrm>
            <a:off x="7032104" y="4509120"/>
            <a:ext cx="1728192" cy="1728192"/>
          </a:xfrm>
          <a:prstGeom prst="rect">
            <a:avLst/>
          </a:prstGeom>
        </p:spPr>
      </p:pic>
      <p:pic>
        <p:nvPicPr>
          <p:cNvPr id="2" name="Picture 1" descr="A large mixer on wheels&#10;&#10;Description automatically generated">
            <a:extLst>
              <a:ext uri="{FF2B5EF4-FFF2-40B4-BE49-F238E27FC236}">
                <a16:creationId xmlns:a16="http://schemas.microsoft.com/office/drawing/2014/main" id="{563F4451-C39C-8E4E-024E-F01812EA15DA}"/>
              </a:ext>
            </a:extLst>
          </p:cNvPr>
          <p:cNvPicPr>
            <a:picLocks noChangeAspect="1"/>
          </p:cNvPicPr>
          <p:nvPr/>
        </p:nvPicPr>
        <p:blipFill>
          <a:blip r:embed="rId3"/>
          <a:stretch>
            <a:fillRect/>
          </a:stretch>
        </p:blipFill>
        <p:spPr>
          <a:xfrm>
            <a:off x="6528048" y="1642853"/>
            <a:ext cx="2465446" cy="2347132"/>
          </a:xfrm>
          <a:prstGeom prst="rect">
            <a:avLst/>
          </a:prstGeom>
        </p:spPr>
      </p:pic>
      <p:sp>
        <p:nvSpPr>
          <p:cNvPr id="3" name="Rectangle 3">
            <a:extLst>
              <a:ext uri="{FF2B5EF4-FFF2-40B4-BE49-F238E27FC236}">
                <a16:creationId xmlns:a16="http://schemas.microsoft.com/office/drawing/2014/main" id="{365B5BD8-1F23-3042-18E9-7A10837DE123}"/>
              </a:ext>
            </a:extLst>
          </p:cNvPr>
          <p:cNvSpPr txBox="1">
            <a:spLocks noChangeArrowheads="1"/>
          </p:cNvSpPr>
          <p:nvPr/>
        </p:nvSpPr>
        <p:spPr bwMode="auto">
          <a:xfrm>
            <a:off x="119336" y="1642853"/>
            <a:ext cx="6264696"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Regular Programming (Cooking Machine):</a:t>
            </a:r>
          </a:p>
          <a:p>
            <a:pPr lvl="2">
              <a:lnSpc>
                <a:spcPct val="79000"/>
              </a:lnSpc>
            </a:pPr>
            <a:r>
              <a:rPr lang="en-US" altLang="en-US" dirty="0"/>
              <a:t>The machine will be provided with clear instructions. The coefficient of each feature is determined.</a:t>
            </a:r>
          </a:p>
          <a:p>
            <a:pPr lvl="2">
              <a:lnSpc>
                <a:spcPct val="79000"/>
              </a:lnSpc>
            </a:pPr>
            <a:r>
              <a:rPr lang="en-US" altLang="en-US" dirty="0"/>
              <a:t>The machine executes the instructions and produces the output. It doesn’t consider the quality of the output. </a:t>
            </a:r>
          </a:p>
          <a:p>
            <a:pPr lvl="1">
              <a:lnSpc>
                <a:spcPct val="79000"/>
              </a:lnSpc>
            </a:pPr>
            <a:r>
              <a:rPr lang="en-US" altLang="en-US" dirty="0"/>
              <a:t>Machine Learning Function</a:t>
            </a:r>
          </a:p>
          <a:p>
            <a:pPr lvl="2">
              <a:lnSpc>
                <a:spcPct val="79000"/>
              </a:lnSpc>
            </a:pPr>
            <a:r>
              <a:rPr lang="en-US" altLang="en-US" dirty="0"/>
              <a:t>The machine learning function (algorithm) should find the coefficients of the input features</a:t>
            </a:r>
          </a:p>
          <a:p>
            <a:pPr lvl="2">
              <a:lnSpc>
                <a:spcPct val="79000"/>
              </a:lnSpc>
            </a:pPr>
            <a:r>
              <a:rPr lang="en-US" altLang="en-US" dirty="0"/>
              <a:t>In some cases, the input features should also be explored by the machine.</a:t>
            </a:r>
          </a:p>
          <a:p>
            <a:pPr lvl="2">
              <a:lnSpc>
                <a:spcPct val="79000"/>
              </a:lnSpc>
            </a:pPr>
            <a:r>
              <a:rPr lang="en-US" altLang="en-US" dirty="0"/>
              <a:t>The machine finds useful patterns inside the data.</a:t>
            </a:r>
          </a:p>
        </p:txBody>
      </p:sp>
    </p:spTree>
    <p:extLst>
      <p:ext uri="{BB962C8B-B14F-4D97-AF65-F5344CB8AC3E}">
        <p14:creationId xmlns:p14="http://schemas.microsoft.com/office/powerpoint/2010/main" val="78340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5F873-65BF-ED1E-FB8B-1EDA805521A5}"/>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45CE911B-00AE-23D4-8C65-6599A80C65D6}"/>
              </a:ext>
            </a:extLst>
          </p:cNvPr>
          <p:cNvSpPr>
            <a:spLocks noGrp="1" noChangeArrowheads="1"/>
          </p:cNvSpPr>
          <p:nvPr>
            <p:ph type="title" idx="4294967295"/>
          </p:nvPr>
        </p:nvSpPr>
        <p:spPr>
          <a:xfrm>
            <a:off x="0" y="0"/>
            <a:ext cx="12192000" cy="1295400"/>
          </a:xfrm>
        </p:spPr>
        <p:txBody>
          <a:bodyPr/>
          <a:lstStyle/>
          <a:p>
            <a:r>
              <a:rPr lang="en-US" altLang="en-US" dirty="0"/>
              <a:t>What is a Neural Network</a:t>
            </a:r>
          </a:p>
        </p:txBody>
      </p:sp>
      <p:pic>
        <p:nvPicPr>
          <p:cNvPr id="7" name="Picture 6" descr="A group of red crosses&#10;&#10;Description automatically generated">
            <a:extLst>
              <a:ext uri="{FF2B5EF4-FFF2-40B4-BE49-F238E27FC236}">
                <a16:creationId xmlns:a16="http://schemas.microsoft.com/office/drawing/2014/main" id="{521D96F2-B07F-9B76-CBF4-FEC93BD45872}"/>
              </a:ext>
            </a:extLst>
          </p:cNvPr>
          <p:cNvPicPr>
            <a:picLocks noChangeAspect="1"/>
          </p:cNvPicPr>
          <p:nvPr/>
        </p:nvPicPr>
        <p:blipFill>
          <a:blip r:embed="rId2"/>
          <a:stretch>
            <a:fillRect/>
          </a:stretch>
        </p:blipFill>
        <p:spPr>
          <a:xfrm>
            <a:off x="3143672" y="1988840"/>
            <a:ext cx="6205475" cy="4182146"/>
          </a:xfrm>
          <a:prstGeom prst="rect">
            <a:avLst/>
          </a:prstGeom>
        </p:spPr>
      </p:pic>
      <p:sp>
        <p:nvSpPr>
          <p:cNvPr id="8" name="TextBox 7">
            <a:extLst>
              <a:ext uri="{FF2B5EF4-FFF2-40B4-BE49-F238E27FC236}">
                <a16:creationId xmlns:a16="http://schemas.microsoft.com/office/drawing/2014/main" id="{A738B422-8809-F2C3-E6F7-A50DFA7EAA13}"/>
              </a:ext>
            </a:extLst>
          </p:cNvPr>
          <p:cNvSpPr txBox="1"/>
          <p:nvPr/>
        </p:nvSpPr>
        <p:spPr>
          <a:xfrm>
            <a:off x="1559496" y="3429000"/>
            <a:ext cx="1283357" cy="523220"/>
          </a:xfrm>
          <a:prstGeom prst="rect">
            <a:avLst/>
          </a:prstGeom>
          <a:noFill/>
        </p:spPr>
        <p:txBody>
          <a:bodyPr wrap="square" rtlCol="0">
            <a:spAutoFit/>
          </a:bodyPr>
          <a:lstStyle/>
          <a:p>
            <a:r>
              <a:rPr lang="en-US" sz="2800" b="1" dirty="0"/>
              <a:t>Price</a:t>
            </a:r>
          </a:p>
        </p:txBody>
      </p:sp>
      <p:sp>
        <p:nvSpPr>
          <p:cNvPr id="9" name="TextBox 8">
            <a:extLst>
              <a:ext uri="{FF2B5EF4-FFF2-40B4-BE49-F238E27FC236}">
                <a16:creationId xmlns:a16="http://schemas.microsoft.com/office/drawing/2014/main" id="{9B06F559-F4B6-3BEA-DF0C-6E4A1B2175ED}"/>
              </a:ext>
            </a:extLst>
          </p:cNvPr>
          <p:cNvSpPr txBox="1"/>
          <p:nvPr/>
        </p:nvSpPr>
        <p:spPr>
          <a:xfrm>
            <a:off x="4871864" y="6170986"/>
            <a:ext cx="3024336" cy="523220"/>
          </a:xfrm>
          <a:prstGeom prst="rect">
            <a:avLst/>
          </a:prstGeom>
          <a:noFill/>
        </p:spPr>
        <p:txBody>
          <a:bodyPr wrap="square" rtlCol="0">
            <a:spAutoFit/>
          </a:bodyPr>
          <a:lstStyle/>
          <a:p>
            <a:r>
              <a:rPr lang="en-US" sz="2800" b="1" dirty="0"/>
              <a:t>Size of House</a:t>
            </a:r>
          </a:p>
        </p:txBody>
      </p:sp>
    </p:spTree>
    <p:extLst>
      <p:ext uri="{BB962C8B-B14F-4D97-AF65-F5344CB8AC3E}">
        <p14:creationId xmlns:p14="http://schemas.microsoft.com/office/powerpoint/2010/main" val="162832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389DB-6013-4B01-5C7B-5BBE58195A2D}"/>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48BF9965-CBC6-CF9E-B99A-4ECD8AE6DDA0}"/>
              </a:ext>
            </a:extLst>
          </p:cNvPr>
          <p:cNvSpPr>
            <a:spLocks noGrp="1" noChangeArrowheads="1"/>
          </p:cNvSpPr>
          <p:nvPr>
            <p:ph type="title" idx="4294967295"/>
          </p:nvPr>
        </p:nvSpPr>
        <p:spPr>
          <a:xfrm>
            <a:off x="0" y="0"/>
            <a:ext cx="12192000" cy="1295400"/>
          </a:xfrm>
        </p:spPr>
        <p:txBody>
          <a:bodyPr/>
          <a:lstStyle/>
          <a:p>
            <a:r>
              <a:rPr lang="en-US" altLang="en-US" dirty="0"/>
              <a:t>What is a Neural Network</a:t>
            </a:r>
          </a:p>
        </p:txBody>
      </p:sp>
      <p:pic>
        <p:nvPicPr>
          <p:cNvPr id="7" name="Picture 6" descr="A group of red crosses&#10;&#10;Description automatically generated">
            <a:extLst>
              <a:ext uri="{FF2B5EF4-FFF2-40B4-BE49-F238E27FC236}">
                <a16:creationId xmlns:a16="http://schemas.microsoft.com/office/drawing/2014/main" id="{132243A4-FC19-E5D9-E66D-97F3A3776790}"/>
              </a:ext>
            </a:extLst>
          </p:cNvPr>
          <p:cNvPicPr>
            <a:picLocks noChangeAspect="1"/>
          </p:cNvPicPr>
          <p:nvPr/>
        </p:nvPicPr>
        <p:blipFill>
          <a:blip r:embed="rId2"/>
          <a:stretch>
            <a:fillRect/>
          </a:stretch>
        </p:blipFill>
        <p:spPr>
          <a:xfrm>
            <a:off x="3143672" y="1988840"/>
            <a:ext cx="6205475" cy="4182146"/>
          </a:xfrm>
          <a:prstGeom prst="rect">
            <a:avLst/>
          </a:prstGeom>
        </p:spPr>
      </p:pic>
      <p:sp>
        <p:nvSpPr>
          <p:cNvPr id="8" name="TextBox 7">
            <a:extLst>
              <a:ext uri="{FF2B5EF4-FFF2-40B4-BE49-F238E27FC236}">
                <a16:creationId xmlns:a16="http://schemas.microsoft.com/office/drawing/2014/main" id="{6864BC48-98CF-D141-6ABF-662CC09E71C9}"/>
              </a:ext>
            </a:extLst>
          </p:cNvPr>
          <p:cNvSpPr txBox="1"/>
          <p:nvPr/>
        </p:nvSpPr>
        <p:spPr>
          <a:xfrm>
            <a:off x="1559496" y="3429000"/>
            <a:ext cx="1283357" cy="523220"/>
          </a:xfrm>
          <a:prstGeom prst="rect">
            <a:avLst/>
          </a:prstGeom>
          <a:noFill/>
        </p:spPr>
        <p:txBody>
          <a:bodyPr wrap="square" rtlCol="0">
            <a:spAutoFit/>
          </a:bodyPr>
          <a:lstStyle/>
          <a:p>
            <a:r>
              <a:rPr lang="en-US" sz="2800" b="1" dirty="0"/>
              <a:t>Price</a:t>
            </a:r>
          </a:p>
        </p:txBody>
      </p:sp>
      <p:sp>
        <p:nvSpPr>
          <p:cNvPr id="9" name="TextBox 8">
            <a:extLst>
              <a:ext uri="{FF2B5EF4-FFF2-40B4-BE49-F238E27FC236}">
                <a16:creationId xmlns:a16="http://schemas.microsoft.com/office/drawing/2014/main" id="{61CA85D3-2FF5-6485-A45C-70AE2B6B3C40}"/>
              </a:ext>
            </a:extLst>
          </p:cNvPr>
          <p:cNvSpPr txBox="1"/>
          <p:nvPr/>
        </p:nvSpPr>
        <p:spPr>
          <a:xfrm>
            <a:off x="4871864" y="6170986"/>
            <a:ext cx="3024336" cy="523220"/>
          </a:xfrm>
          <a:prstGeom prst="rect">
            <a:avLst/>
          </a:prstGeom>
          <a:noFill/>
        </p:spPr>
        <p:txBody>
          <a:bodyPr wrap="square" rtlCol="0">
            <a:spAutoFit/>
          </a:bodyPr>
          <a:lstStyle/>
          <a:p>
            <a:r>
              <a:rPr lang="en-US" sz="2800" b="1" dirty="0"/>
              <a:t>Size of House</a:t>
            </a:r>
          </a:p>
        </p:txBody>
      </p:sp>
      <p:cxnSp>
        <p:nvCxnSpPr>
          <p:cNvPr id="12" name="Straight Connector 11">
            <a:extLst>
              <a:ext uri="{FF2B5EF4-FFF2-40B4-BE49-F238E27FC236}">
                <a16:creationId xmlns:a16="http://schemas.microsoft.com/office/drawing/2014/main" id="{89CEB22A-B1E0-CC7C-004A-6C229DF1E03A}"/>
              </a:ext>
            </a:extLst>
          </p:cNvPr>
          <p:cNvCxnSpPr/>
          <p:nvPr/>
        </p:nvCxnSpPr>
        <p:spPr bwMode="auto">
          <a:xfrm flipV="1">
            <a:off x="5015880" y="2276872"/>
            <a:ext cx="3600400" cy="3600400"/>
          </a:xfrm>
          <a:prstGeom prst="line">
            <a:avLst/>
          </a:prstGeom>
          <a:noFill/>
          <a:ln w="76200" cap="flat" cmpd="sng" algn="ctr">
            <a:solidFill>
              <a:schemeClr val="tx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3362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5BA8D-9F84-D8FF-A260-640F0638AC08}"/>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03D746DC-E4FB-9894-0DFF-461263A7DBDE}"/>
              </a:ext>
            </a:extLst>
          </p:cNvPr>
          <p:cNvSpPr>
            <a:spLocks noGrp="1" noChangeArrowheads="1"/>
          </p:cNvSpPr>
          <p:nvPr>
            <p:ph type="title" idx="4294967295"/>
          </p:nvPr>
        </p:nvSpPr>
        <p:spPr>
          <a:xfrm>
            <a:off x="0" y="0"/>
            <a:ext cx="12192000" cy="1295400"/>
          </a:xfrm>
        </p:spPr>
        <p:txBody>
          <a:bodyPr/>
          <a:lstStyle/>
          <a:p>
            <a:r>
              <a:rPr lang="en-US" altLang="en-US" dirty="0"/>
              <a:t>What is a Neural Network</a:t>
            </a:r>
          </a:p>
        </p:txBody>
      </p:sp>
      <p:grpSp>
        <p:nvGrpSpPr>
          <p:cNvPr id="2" name="Group 1">
            <a:extLst>
              <a:ext uri="{FF2B5EF4-FFF2-40B4-BE49-F238E27FC236}">
                <a16:creationId xmlns:a16="http://schemas.microsoft.com/office/drawing/2014/main" id="{065BC964-4078-37F3-C4A1-A043473242E7}"/>
              </a:ext>
            </a:extLst>
          </p:cNvPr>
          <p:cNvGrpSpPr/>
          <p:nvPr/>
        </p:nvGrpSpPr>
        <p:grpSpPr>
          <a:xfrm>
            <a:off x="0" y="1988840"/>
            <a:ext cx="7789651" cy="4705366"/>
            <a:chOff x="1559496" y="1988840"/>
            <a:chExt cx="7789651" cy="4705366"/>
          </a:xfrm>
        </p:grpSpPr>
        <p:pic>
          <p:nvPicPr>
            <p:cNvPr id="7" name="Picture 6" descr="A group of red crosses&#10;&#10;Description automatically generated">
              <a:extLst>
                <a:ext uri="{FF2B5EF4-FFF2-40B4-BE49-F238E27FC236}">
                  <a16:creationId xmlns:a16="http://schemas.microsoft.com/office/drawing/2014/main" id="{97496083-991B-764F-EB33-FAE44648B174}"/>
                </a:ext>
              </a:extLst>
            </p:cNvPr>
            <p:cNvPicPr>
              <a:picLocks noChangeAspect="1"/>
            </p:cNvPicPr>
            <p:nvPr/>
          </p:nvPicPr>
          <p:blipFill>
            <a:blip r:embed="rId2"/>
            <a:stretch>
              <a:fillRect/>
            </a:stretch>
          </p:blipFill>
          <p:spPr>
            <a:xfrm>
              <a:off x="3143672" y="1988840"/>
              <a:ext cx="6205475" cy="4182146"/>
            </a:xfrm>
            <a:prstGeom prst="rect">
              <a:avLst/>
            </a:prstGeom>
          </p:spPr>
        </p:pic>
        <p:sp>
          <p:nvSpPr>
            <p:cNvPr id="8" name="TextBox 7">
              <a:extLst>
                <a:ext uri="{FF2B5EF4-FFF2-40B4-BE49-F238E27FC236}">
                  <a16:creationId xmlns:a16="http://schemas.microsoft.com/office/drawing/2014/main" id="{0D2787EA-EBEB-7E29-2E1C-1A78A9674620}"/>
                </a:ext>
              </a:extLst>
            </p:cNvPr>
            <p:cNvSpPr txBox="1"/>
            <p:nvPr/>
          </p:nvSpPr>
          <p:spPr>
            <a:xfrm>
              <a:off x="1559496" y="3429000"/>
              <a:ext cx="1283357" cy="523220"/>
            </a:xfrm>
            <a:prstGeom prst="rect">
              <a:avLst/>
            </a:prstGeom>
            <a:noFill/>
          </p:spPr>
          <p:txBody>
            <a:bodyPr wrap="square" rtlCol="0">
              <a:spAutoFit/>
            </a:bodyPr>
            <a:lstStyle/>
            <a:p>
              <a:r>
                <a:rPr lang="en-US" sz="2800" b="1" dirty="0"/>
                <a:t>Price</a:t>
              </a:r>
            </a:p>
          </p:txBody>
        </p:sp>
        <p:sp>
          <p:nvSpPr>
            <p:cNvPr id="9" name="TextBox 8">
              <a:extLst>
                <a:ext uri="{FF2B5EF4-FFF2-40B4-BE49-F238E27FC236}">
                  <a16:creationId xmlns:a16="http://schemas.microsoft.com/office/drawing/2014/main" id="{5813A112-CEDB-AC0B-8A15-C649F05AAE12}"/>
                </a:ext>
              </a:extLst>
            </p:cNvPr>
            <p:cNvSpPr txBox="1"/>
            <p:nvPr/>
          </p:nvSpPr>
          <p:spPr>
            <a:xfrm>
              <a:off x="4871864" y="6170986"/>
              <a:ext cx="3024336" cy="523220"/>
            </a:xfrm>
            <a:prstGeom prst="rect">
              <a:avLst/>
            </a:prstGeom>
            <a:noFill/>
          </p:spPr>
          <p:txBody>
            <a:bodyPr wrap="square" rtlCol="0">
              <a:spAutoFit/>
            </a:bodyPr>
            <a:lstStyle/>
            <a:p>
              <a:r>
                <a:rPr lang="en-US" sz="2800" b="1" dirty="0"/>
                <a:t>Size of House</a:t>
              </a:r>
            </a:p>
          </p:txBody>
        </p:sp>
        <p:cxnSp>
          <p:nvCxnSpPr>
            <p:cNvPr id="12" name="Straight Connector 11">
              <a:extLst>
                <a:ext uri="{FF2B5EF4-FFF2-40B4-BE49-F238E27FC236}">
                  <a16:creationId xmlns:a16="http://schemas.microsoft.com/office/drawing/2014/main" id="{77307B8F-9F57-1149-D811-5770EDFDAA10}"/>
                </a:ext>
              </a:extLst>
            </p:cNvPr>
            <p:cNvCxnSpPr/>
            <p:nvPr/>
          </p:nvCxnSpPr>
          <p:spPr bwMode="auto">
            <a:xfrm flipV="1">
              <a:off x="5015880" y="2276872"/>
              <a:ext cx="3600400" cy="3600400"/>
            </a:xfrm>
            <a:prstGeom prst="line">
              <a:avLst/>
            </a:prstGeom>
            <a:noFill/>
            <a:ln w="76200" cap="flat" cmpd="sng" algn="ctr">
              <a:solidFill>
                <a:schemeClr val="tx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C62B6871-BD6E-454F-4CC8-47E34EB8F56A}"/>
                </a:ext>
              </a:extLst>
            </p:cNvPr>
            <p:cNvCxnSpPr/>
            <p:nvPr/>
          </p:nvCxnSpPr>
          <p:spPr bwMode="auto">
            <a:xfrm>
              <a:off x="3359696" y="5877272"/>
              <a:ext cx="1656184" cy="0"/>
            </a:xfrm>
            <a:prstGeom prst="line">
              <a:avLst/>
            </a:prstGeom>
            <a:noFill/>
            <a:ln w="76200" cap="flat" cmpd="sng" algn="ctr">
              <a:solidFill>
                <a:schemeClr val="tx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 name="Rectangle 3">
            <a:extLst>
              <a:ext uri="{FF2B5EF4-FFF2-40B4-BE49-F238E27FC236}">
                <a16:creationId xmlns:a16="http://schemas.microsoft.com/office/drawing/2014/main" id="{0E3938F8-CFBF-FDF7-04B0-F3A80523413B}"/>
              </a:ext>
            </a:extLst>
          </p:cNvPr>
          <p:cNvSpPr txBox="1">
            <a:spLocks noChangeArrowheads="1"/>
          </p:cNvSpPr>
          <p:nvPr/>
        </p:nvSpPr>
        <p:spPr bwMode="auto">
          <a:xfrm>
            <a:off x="8090470" y="1472361"/>
            <a:ext cx="3539716" cy="3913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We can consider this as a neural network</a:t>
            </a:r>
          </a:p>
          <a:p>
            <a:pPr marL="342900" lvl="1" indent="0">
              <a:lnSpc>
                <a:spcPct val="79000"/>
              </a:lnSpc>
              <a:buNone/>
            </a:pPr>
            <a:endParaRPr lang="en-US" altLang="en-US" dirty="0"/>
          </a:p>
          <a:p>
            <a:pPr lvl="1">
              <a:lnSpc>
                <a:spcPct val="79000"/>
              </a:lnSpc>
            </a:pPr>
            <a:r>
              <a:rPr lang="en-US" altLang="en-US" dirty="0"/>
              <a:t>Neural take size as input, computes linear function, ignores negative outputs and calculates the price</a:t>
            </a:r>
          </a:p>
        </p:txBody>
      </p:sp>
    </p:spTree>
    <p:extLst>
      <p:ext uri="{BB962C8B-B14F-4D97-AF65-F5344CB8AC3E}">
        <p14:creationId xmlns:p14="http://schemas.microsoft.com/office/powerpoint/2010/main" val="4281445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7DF2B-4405-398C-5454-25D61D296183}"/>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97C208DC-03C8-DE71-F5E7-4953435FADB5}"/>
              </a:ext>
            </a:extLst>
          </p:cNvPr>
          <p:cNvSpPr>
            <a:spLocks noGrp="1" noChangeArrowheads="1"/>
          </p:cNvSpPr>
          <p:nvPr>
            <p:ph type="title" idx="4294967295"/>
          </p:nvPr>
        </p:nvSpPr>
        <p:spPr>
          <a:xfrm>
            <a:off x="0" y="0"/>
            <a:ext cx="12192000" cy="1295400"/>
          </a:xfrm>
        </p:spPr>
        <p:txBody>
          <a:bodyPr/>
          <a:lstStyle/>
          <a:p>
            <a:r>
              <a:rPr lang="en-US" altLang="en-US" dirty="0"/>
              <a:t>What is a Neural Network</a:t>
            </a:r>
          </a:p>
        </p:txBody>
      </p:sp>
      <p:grpSp>
        <p:nvGrpSpPr>
          <p:cNvPr id="2" name="Group 1">
            <a:extLst>
              <a:ext uri="{FF2B5EF4-FFF2-40B4-BE49-F238E27FC236}">
                <a16:creationId xmlns:a16="http://schemas.microsoft.com/office/drawing/2014/main" id="{8223EFA3-E368-0F66-69E0-949DC2A66091}"/>
              </a:ext>
            </a:extLst>
          </p:cNvPr>
          <p:cNvGrpSpPr/>
          <p:nvPr/>
        </p:nvGrpSpPr>
        <p:grpSpPr>
          <a:xfrm>
            <a:off x="311892" y="2656753"/>
            <a:ext cx="4745784" cy="3280153"/>
            <a:chOff x="1040116" y="1988840"/>
            <a:chExt cx="8309031" cy="4763150"/>
          </a:xfrm>
        </p:grpSpPr>
        <p:pic>
          <p:nvPicPr>
            <p:cNvPr id="7" name="Picture 6" descr="A group of red crosses&#10;&#10;Description automatically generated">
              <a:extLst>
                <a:ext uri="{FF2B5EF4-FFF2-40B4-BE49-F238E27FC236}">
                  <a16:creationId xmlns:a16="http://schemas.microsoft.com/office/drawing/2014/main" id="{8B88DFA0-42F5-D87B-E13D-C92EFE6F03B6}"/>
                </a:ext>
              </a:extLst>
            </p:cNvPr>
            <p:cNvPicPr>
              <a:picLocks noChangeAspect="1"/>
            </p:cNvPicPr>
            <p:nvPr/>
          </p:nvPicPr>
          <p:blipFill>
            <a:blip r:embed="rId3"/>
            <a:stretch>
              <a:fillRect/>
            </a:stretch>
          </p:blipFill>
          <p:spPr>
            <a:xfrm>
              <a:off x="3143672" y="1988840"/>
              <a:ext cx="6205475" cy="4182146"/>
            </a:xfrm>
            <a:prstGeom prst="rect">
              <a:avLst/>
            </a:prstGeom>
          </p:spPr>
        </p:pic>
        <p:sp>
          <p:nvSpPr>
            <p:cNvPr id="8" name="TextBox 7">
              <a:extLst>
                <a:ext uri="{FF2B5EF4-FFF2-40B4-BE49-F238E27FC236}">
                  <a16:creationId xmlns:a16="http://schemas.microsoft.com/office/drawing/2014/main" id="{8D52B733-CB34-F677-F50A-E22091DEFC7C}"/>
                </a:ext>
              </a:extLst>
            </p:cNvPr>
            <p:cNvSpPr txBox="1"/>
            <p:nvPr/>
          </p:nvSpPr>
          <p:spPr>
            <a:xfrm>
              <a:off x="1040116" y="3360209"/>
              <a:ext cx="2447799" cy="581005"/>
            </a:xfrm>
            <a:prstGeom prst="rect">
              <a:avLst/>
            </a:prstGeom>
            <a:noFill/>
          </p:spPr>
          <p:txBody>
            <a:bodyPr wrap="square" rtlCol="0">
              <a:spAutoFit/>
            </a:bodyPr>
            <a:lstStyle/>
            <a:p>
              <a:r>
                <a:rPr lang="en-US" b="1" dirty="0"/>
                <a:t>Price</a:t>
              </a:r>
              <a:endParaRPr lang="en-US" sz="2400" b="1" dirty="0"/>
            </a:p>
          </p:txBody>
        </p:sp>
        <p:sp>
          <p:nvSpPr>
            <p:cNvPr id="9" name="TextBox 8">
              <a:extLst>
                <a:ext uri="{FF2B5EF4-FFF2-40B4-BE49-F238E27FC236}">
                  <a16:creationId xmlns:a16="http://schemas.microsoft.com/office/drawing/2014/main" id="{46C4FE0E-331B-56CE-56C9-88E8BCE21E2D}"/>
                </a:ext>
              </a:extLst>
            </p:cNvPr>
            <p:cNvSpPr txBox="1"/>
            <p:nvPr/>
          </p:nvSpPr>
          <p:spPr>
            <a:xfrm>
              <a:off x="4054068" y="6170985"/>
              <a:ext cx="3842132" cy="581005"/>
            </a:xfrm>
            <a:prstGeom prst="rect">
              <a:avLst/>
            </a:prstGeom>
            <a:noFill/>
          </p:spPr>
          <p:txBody>
            <a:bodyPr wrap="square" rtlCol="0">
              <a:spAutoFit/>
            </a:bodyPr>
            <a:lstStyle/>
            <a:p>
              <a:r>
                <a:rPr lang="en-US" b="1" dirty="0"/>
                <a:t>Size of House</a:t>
              </a:r>
            </a:p>
          </p:txBody>
        </p:sp>
        <p:cxnSp>
          <p:nvCxnSpPr>
            <p:cNvPr id="12" name="Straight Connector 11">
              <a:extLst>
                <a:ext uri="{FF2B5EF4-FFF2-40B4-BE49-F238E27FC236}">
                  <a16:creationId xmlns:a16="http://schemas.microsoft.com/office/drawing/2014/main" id="{77F47CBF-3ABF-EF8B-4C81-6C9D41D13190}"/>
                </a:ext>
              </a:extLst>
            </p:cNvPr>
            <p:cNvCxnSpPr/>
            <p:nvPr/>
          </p:nvCxnSpPr>
          <p:spPr bwMode="auto">
            <a:xfrm flipV="1">
              <a:off x="5015880" y="2276872"/>
              <a:ext cx="3600400" cy="3600400"/>
            </a:xfrm>
            <a:prstGeom prst="line">
              <a:avLst/>
            </a:prstGeom>
            <a:noFill/>
            <a:ln w="76200" cap="flat" cmpd="sng" algn="ctr">
              <a:solidFill>
                <a:schemeClr val="tx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a:extLst>
                <a:ext uri="{FF2B5EF4-FFF2-40B4-BE49-F238E27FC236}">
                  <a16:creationId xmlns:a16="http://schemas.microsoft.com/office/drawing/2014/main" id="{BBA22572-BABE-48AA-90B7-2B7361205BA3}"/>
                </a:ext>
              </a:extLst>
            </p:cNvPr>
            <p:cNvCxnSpPr/>
            <p:nvPr/>
          </p:nvCxnSpPr>
          <p:spPr bwMode="auto">
            <a:xfrm>
              <a:off x="3359696" y="5877272"/>
              <a:ext cx="1656184" cy="0"/>
            </a:xfrm>
            <a:prstGeom prst="line">
              <a:avLst/>
            </a:prstGeom>
            <a:noFill/>
            <a:ln w="76200" cap="flat" cmpd="sng" algn="ctr">
              <a:solidFill>
                <a:schemeClr val="tx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20">
            <a:extLst>
              <a:ext uri="{FF2B5EF4-FFF2-40B4-BE49-F238E27FC236}">
                <a16:creationId xmlns:a16="http://schemas.microsoft.com/office/drawing/2014/main" id="{F63548F8-342A-B49C-E886-C6B9513D1046}"/>
              </a:ext>
            </a:extLst>
          </p:cNvPr>
          <p:cNvGrpSpPr/>
          <p:nvPr/>
        </p:nvGrpSpPr>
        <p:grpSpPr>
          <a:xfrm>
            <a:off x="6127279" y="1783092"/>
            <a:ext cx="6064721" cy="1536412"/>
            <a:chOff x="6095876" y="3126983"/>
            <a:chExt cx="6064721" cy="1536412"/>
          </a:xfrm>
        </p:grpSpPr>
        <p:sp>
          <p:nvSpPr>
            <p:cNvPr id="4" name="Oval 3">
              <a:extLst>
                <a:ext uri="{FF2B5EF4-FFF2-40B4-BE49-F238E27FC236}">
                  <a16:creationId xmlns:a16="http://schemas.microsoft.com/office/drawing/2014/main" id="{8E7137A0-9BD5-5247-F55F-3DC78A117F2A}"/>
                </a:ext>
              </a:extLst>
            </p:cNvPr>
            <p:cNvSpPr/>
            <p:nvPr/>
          </p:nvSpPr>
          <p:spPr bwMode="auto">
            <a:xfrm>
              <a:off x="7968208" y="3126983"/>
              <a:ext cx="1656184" cy="1536412"/>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20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7B402609-98BF-5AB7-D270-8EF34E26B519}"/>
                </a:ext>
              </a:extLst>
            </p:cNvPr>
            <p:cNvSpPr txBox="1"/>
            <p:nvPr/>
          </p:nvSpPr>
          <p:spPr>
            <a:xfrm>
              <a:off x="6095876" y="3356409"/>
              <a:ext cx="1080120" cy="461665"/>
            </a:xfrm>
            <a:prstGeom prst="rect">
              <a:avLst/>
            </a:prstGeom>
            <a:noFill/>
          </p:spPr>
          <p:txBody>
            <a:bodyPr wrap="square" rtlCol="0">
              <a:spAutoFit/>
            </a:bodyPr>
            <a:lstStyle/>
            <a:p>
              <a:r>
                <a:rPr lang="en-US" sz="2400" b="1" dirty="0"/>
                <a:t>Size</a:t>
              </a:r>
            </a:p>
          </p:txBody>
        </p:sp>
        <p:sp>
          <p:nvSpPr>
            <p:cNvPr id="6" name="TextBox 5">
              <a:extLst>
                <a:ext uri="{FF2B5EF4-FFF2-40B4-BE49-F238E27FC236}">
                  <a16:creationId xmlns:a16="http://schemas.microsoft.com/office/drawing/2014/main" id="{C2B31E1F-928C-2AC8-7639-A99BA31B5D48}"/>
                </a:ext>
              </a:extLst>
            </p:cNvPr>
            <p:cNvSpPr txBox="1"/>
            <p:nvPr/>
          </p:nvSpPr>
          <p:spPr>
            <a:xfrm>
              <a:off x="6312024" y="4077072"/>
              <a:ext cx="1080120" cy="461665"/>
            </a:xfrm>
            <a:prstGeom prst="rect">
              <a:avLst/>
            </a:prstGeom>
            <a:noFill/>
          </p:spPr>
          <p:txBody>
            <a:bodyPr wrap="square" rtlCol="0">
              <a:spAutoFit/>
            </a:bodyPr>
            <a:lstStyle/>
            <a:p>
              <a:r>
                <a:rPr lang="en-US" sz="2400" b="1" dirty="0"/>
                <a:t>X</a:t>
              </a:r>
            </a:p>
          </p:txBody>
        </p:sp>
        <p:sp>
          <p:nvSpPr>
            <p:cNvPr id="10" name="Right Arrow 9">
              <a:extLst>
                <a:ext uri="{FF2B5EF4-FFF2-40B4-BE49-F238E27FC236}">
                  <a16:creationId xmlns:a16="http://schemas.microsoft.com/office/drawing/2014/main" id="{E62B203E-6542-5FD0-E77A-8B8521B72E15}"/>
                </a:ext>
              </a:extLst>
            </p:cNvPr>
            <p:cNvSpPr/>
            <p:nvPr/>
          </p:nvSpPr>
          <p:spPr bwMode="auto">
            <a:xfrm>
              <a:off x="6196191" y="3672661"/>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1" name="Right Arrow 10">
              <a:extLst>
                <a:ext uri="{FF2B5EF4-FFF2-40B4-BE49-F238E27FC236}">
                  <a16:creationId xmlns:a16="http://schemas.microsoft.com/office/drawing/2014/main" id="{208EC26C-D5ED-0FDE-3576-A2E2AB361B0B}"/>
                </a:ext>
              </a:extLst>
            </p:cNvPr>
            <p:cNvSpPr/>
            <p:nvPr/>
          </p:nvSpPr>
          <p:spPr bwMode="auto">
            <a:xfrm>
              <a:off x="9466059" y="3632016"/>
              <a:ext cx="1382470"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3" name="TextBox 12">
              <a:extLst>
                <a:ext uri="{FF2B5EF4-FFF2-40B4-BE49-F238E27FC236}">
                  <a16:creationId xmlns:a16="http://schemas.microsoft.com/office/drawing/2014/main" id="{66175268-FA26-3C64-2FBF-4EBE2DA945C6}"/>
                </a:ext>
              </a:extLst>
            </p:cNvPr>
            <p:cNvSpPr txBox="1"/>
            <p:nvPr/>
          </p:nvSpPr>
          <p:spPr>
            <a:xfrm>
              <a:off x="10848528" y="3585146"/>
              <a:ext cx="1312069" cy="830997"/>
            </a:xfrm>
            <a:prstGeom prst="rect">
              <a:avLst/>
            </a:prstGeom>
            <a:noFill/>
          </p:spPr>
          <p:txBody>
            <a:bodyPr wrap="square" rtlCol="0">
              <a:spAutoFit/>
            </a:bodyPr>
            <a:lstStyle/>
            <a:p>
              <a:r>
                <a:rPr lang="en-US" sz="2400" b="1" dirty="0"/>
                <a:t>Price (Y)</a:t>
              </a:r>
            </a:p>
          </p:txBody>
        </p:sp>
      </p:grpSp>
      <p:grpSp>
        <p:nvGrpSpPr>
          <p:cNvPr id="22" name="Group 21">
            <a:extLst>
              <a:ext uri="{FF2B5EF4-FFF2-40B4-BE49-F238E27FC236}">
                <a16:creationId xmlns:a16="http://schemas.microsoft.com/office/drawing/2014/main" id="{0C1329D5-2BBF-FF1D-E9F9-A3E28B6DA16F}"/>
              </a:ext>
            </a:extLst>
          </p:cNvPr>
          <p:cNvGrpSpPr/>
          <p:nvPr/>
        </p:nvGrpSpPr>
        <p:grpSpPr>
          <a:xfrm>
            <a:off x="8126271" y="3800300"/>
            <a:ext cx="1882049" cy="1205981"/>
            <a:chOff x="7568234" y="5013176"/>
            <a:chExt cx="1882049" cy="1205981"/>
          </a:xfrm>
        </p:grpSpPr>
        <p:cxnSp>
          <p:nvCxnSpPr>
            <p:cNvPr id="14" name="Straight Connector 13">
              <a:extLst>
                <a:ext uri="{FF2B5EF4-FFF2-40B4-BE49-F238E27FC236}">
                  <a16:creationId xmlns:a16="http://schemas.microsoft.com/office/drawing/2014/main" id="{C4B863CC-ABE2-B893-5CB9-C94F38145B74}"/>
                </a:ext>
              </a:extLst>
            </p:cNvPr>
            <p:cNvCxnSpPr/>
            <p:nvPr/>
          </p:nvCxnSpPr>
          <p:spPr bwMode="auto">
            <a:xfrm flipV="1">
              <a:off x="8514179" y="5013176"/>
              <a:ext cx="936104" cy="1205981"/>
            </a:xfrm>
            <a:prstGeom prst="line">
              <a:avLst/>
            </a:prstGeom>
            <a:noFill/>
            <a:ln w="76200" cap="flat" cmpd="sng" algn="ctr">
              <a:solidFill>
                <a:schemeClr val="tx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F8AA197C-2454-2B68-5F06-EB69F2E68E9D}"/>
                </a:ext>
              </a:extLst>
            </p:cNvPr>
            <p:cNvCxnSpPr/>
            <p:nvPr/>
          </p:nvCxnSpPr>
          <p:spPr bwMode="auto">
            <a:xfrm>
              <a:off x="7568234" y="6219157"/>
              <a:ext cx="945946" cy="0"/>
            </a:xfrm>
            <a:prstGeom prst="line">
              <a:avLst/>
            </a:prstGeom>
            <a:noFill/>
            <a:ln w="76200" cap="flat" cmpd="sng" algn="ctr">
              <a:solidFill>
                <a:schemeClr val="tx2">
                  <a:lumMod val="60000"/>
                  <a:lumOff val="4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TextBox 22">
            <a:extLst>
              <a:ext uri="{FF2B5EF4-FFF2-40B4-BE49-F238E27FC236}">
                <a16:creationId xmlns:a16="http://schemas.microsoft.com/office/drawing/2014/main" id="{DAC21281-7428-B37D-FB5E-893A734127DF}"/>
              </a:ext>
            </a:extLst>
          </p:cNvPr>
          <p:cNvSpPr txBox="1"/>
          <p:nvPr/>
        </p:nvSpPr>
        <p:spPr>
          <a:xfrm>
            <a:off x="8059184" y="5256244"/>
            <a:ext cx="2357296" cy="1569660"/>
          </a:xfrm>
          <a:prstGeom prst="rect">
            <a:avLst/>
          </a:prstGeom>
          <a:noFill/>
        </p:spPr>
        <p:txBody>
          <a:bodyPr wrap="square" rtlCol="0">
            <a:spAutoFit/>
          </a:bodyPr>
          <a:lstStyle/>
          <a:p>
            <a:r>
              <a:rPr lang="en-US" sz="2400" b="1" dirty="0" err="1"/>
              <a:t>ReLu</a:t>
            </a:r>
            <a:r>
              <a:rPr lang="en-US" sz="2400" b="1" dirty="0"/>
              <a:t>: </a:t>
            </a:r>
            <a:br>
              <a:rPr lang="en-US" sz="2400" b="1" dirty="0"/>
            </a:br>
            <a:r>
              <a:rPr lang="en-US" sz="2400" b="1" dirty="0"/>
              <a:t>Rectified</a:t>
            </a:r>
            <a:br>
              <a:rPr lang="en-US" sz="2400" b="1" dirty="0"/>
            </a:br>
            <a:r>
              <a:rPr lang="en-US" sz="2400" b="1" dirty="0"/>
              <a:t>Linear </a:t>
            </a:r>
            <a:br>
              <a:rPr lang="en-US" sz="2400" b="1" dirty="0"/>
            </a:br>
            <a:r>
              <a:rPr lang="en-US" sz="2400" b="1" dirty="0"/>
              <a:t>Unit </a:t>
            </a:r>
          </a:p>
        </p:txBody>
      </p:sp>
    </p:spTree>
    <p:extLst>
      <p:ext uri="{BB962C8B-B14F-4D97-AF65-F5344CB8AC3E}">
        <p14:creationId xmlns:p14="http://schemas.microsoft.com/office/powerpoint/2010/main" val="373456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1804E-36B6-520D-060D-188CC1DD61F6}"/>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01B8D5E7-EF3A-9926-9A9B-9CCFD5E93454}"/>
              </a:ext>
            </a:extLst>
          </p:cNvPr>
          <p:cNvSpPr>
            <a:spLocks noGrp="1" noChangeArrowheads="1"/>
          </p:cNvSpPr>
          <p:nvPr>
            <p:ph type="title" idx="4294967295"/>
          </p:nvPr>
        </p:nvSpPr>
        <p:spPr>
          <a:xfrm>
            <a:off x="0" y="0"/>
            <a:ext cx="12192000" cy="1295400"/>
          </a:xfrm>
        </p:spPr>
        <p:txBody>
          <a:bodyPr/>
          <a:lstStyle/>
          <a:p>
            <a:r>
              <a:rPr lang="en-US" altLang="en-US" dirty="0"/>
              <a:t>What is a Neural Network (Housing price)</a:t>
            </a:r>
          </a:p>
        </p:txBody>
      </p:sp>
      <p:sp>
        <p:nvSpPr>
          <p:cNvPr id="5" name="TextBox 4">
            <a:extLst>
              <a:ext uri="{FF2B5EF4-FFF2-40B4-BE49-F238E27FC236}">
                <a16:creationId xmlns:a16="http://schemas.microsoft.com/office/drawing/2014/main" id="{C776FFB9-5DA7-6C6F-878D-C2D9D08A0188}"/>
              </a:ext>
            </a:extLst>
          </p:cNvPr>
          <p:cNvSpPr txBox="1"/>
          <p:nvPr/>
        </p:nvSpPr>
        <p:spPr>
          <a:xfrm>
            <a:off x="1400829" y="1512942"/>
            <a:ext cx="1080120" cy="461665"/>
          </a:xfrm>
          <a:prstGeom prst="rect">
            <a:avLst/>
          </a:prstGeom>
          <a:noFill/>
        </p:spPr>
        <p:txBody>
          <a:bodyPr wrap="square" rtlCol="0">
            <a:spAutoFit/>
          </a:bodyPr>
          <a:lstStyle/>
          <a:p>
            <a:r>
              <a:rPr lang="en-US" sz="2400" b="1" dirty="0"/>
              <a:t>Size</a:t>
            </a:r>
          </a:p>
        </p:txBody>
      </p:sp>
      <p:sp>
        <p:nvSpPr>
          <p:cNvPr id="10" name="Right Arrow 9">
            <a:extLst>
              <a:ext uri="{FF2B5EF4-FFF2-40B4-BE49-F238E27FC236}">
                <a16:creationId xmlns:a16="http://schemas.microsoft.com/office/drawing/2014/main" id="{DF924A8E-7A7D-8883-911E-2A052FBA39CD}"/>
              </a:ext>
            </a:extLst>
          </p:cNvPr>
          <p:cNvSpPr/>
          <p:nvPr/>
        </p:nvSpPr>
        <p:spPr bwMode="auto">
          <a:xfrm rot="827709">
            <a:off x="2411389" y="1744159"/>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1" name="Right Arrow 10">
            <a:extLst>
              <a:ext uri="{FF2B5EF4-FFF2-40B4-BE49-F238E27FC236}">
                <a16:creationId xmlns:a16="http://schemas.microsoft.com/office/drawing/2014/main" id="{7C857742-AAF0-BB44-4375-26B7E9E61ACE}"/>
              </a:ext>
            </a:extLst>
          </p:cNvPr>
          <p:cNvSpPr/>
          <p:nvPr/>
        </p:nvSpPr>
        <p:spPr bwMode="auto">
          <a:xfrm rot="1813309">
            <a:off x="5578572" y="2792371"/>
            <a:ext cx="2180926"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3" name="TextBox 12">
            <a:extLst>
              <a:ext uri="{FF2B5EF4-FFF2-40B4-BE49-F238E27FC236}">
                <a16:creationId xmlns:a16="http://schemas.microsoft.com/office/drawing/2014/main" id="{35F17A51-BC93-EE27-35A7-4C1DB2911292}"/>
              </a:ext>
            </a:extLst>
          </p:cNvPr>
          <p:cNvSpPr txBox="1"/>
          <p:nvPr/>
        </p:nvSpPr>
        <p:spPr>
          <a:xfrm>
            <a:off x="10768204" y="3574756"/>
            <a:ext cx="1312069" cy="830997"/>
          </a:xfrm>
          <a:prstGeom prst="rect">
            <a:avLst/>
          </a:prstGeom>
          <a:noFill/>
        </p:spPr>
        <p:txBody>
          <a:bodyPr wrap="square" rtlCol="0">
            <a:spAutoFit/>
          </a:bodyPr>
          <a:lstStyle/>
          <a:p>
            <a:r>
              <a:rPr lang="en-US" sz="2400" b="1" dirty="0"/>
              <a:t>Price (Y)</a:t>
            </a:r>
          </a:p>
        </p:txBody>
      </p:sp>
      <p:sp>
        <p:nvSpPr>
          <p:cNvPr id="3" name="TextBox 2">
            <a:extLst>
              <a:ext uri="{FF2B5EF4-FFF2-40B4-BE49-F238E27FC236}">
                <a16:creationId xmlns:a16="http://schemas.microsoft.com/office/drawing/2014/main" id="{24A53B89-8AD2-9085-44BC-B48433616C48}"/>
              </a:ext>
            </a:extLst>
          </p:cNvPr>
          <p:cNvSpPr txBox="1"/>
          <p:nvPr/>
        </p:nvSpPr>
        <p:spPr>
          <a:xfrm>
            <a:off x="614147" y="2694616"/>
            <a:ext cx="2275762" cy="830997"/>
          </a:xfrm>
          <a:prstGeom prst="rect">
            <a:avLst/>
          </a:prstGeom>
          <a:noFill/>
        </p:spPr>
        <p:txBody>
          <a:bodyPr wrap="square" rtlCol="0">
            <a:spAutoFit/>
          </a:bodyPr>
          <a:lstStyle/>
          <a:p>
            <a:r>
              <a:rPr lang="en-US" sz="2400" b="1" dirty="0"/>
              <a:t>Number of bedrooms</a:t>
            </a:r>
          </a:p>
        </p:txBody>
      </p:sp>
      <p:sp>
        <p:nvSpPr>
          <p:cNvPr id="17" name="Right Arrow 16">
            <a:extLst>
              <a:ext uri="{FF2B5EF4-FFF2-40B4-BE49-F238E27FC236}">
                <a16:creationId xmlns:a16="http://schemas.microsoft.com/office/drawing/2014/main" id="{4D49AA24-073B-DD11-A6EB-386210181F10}"/>
              </a:ext>
            </a:extLst>
          </p:cNvPr>
          <p:cNvSpPr/>
          <p:nvPr/>
        </p:nvSpPr>
        <p:spPr bwMode="auto">
          <a:xfrm rot="20466862">
            <a:off x="2457725" y="2592158"/>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8" name="TextBox 17">
            <a:extLst>
              <a:ext uri="{FF2B5EF4-FFF2-40B4-BE49-F238E27FC236}">
                <a16:creationId xmlns:a16="http://schemas.microsoft.com/office/drawing/2014/main" id="{876288BD-9327-87AB-8B88-C162C6404C4D}"/>
              </a:ext>
            </a:extLst>
          </p:cNvPr>
          <p:cNvSpPr txBox="1"/>
          <p:nvPr/>
        </p:nvSpPr>
        <p:spPr>
          <a:xfrm>
            <a:off x="6276924" y="2106303"/>
            <a:ext cx="2581227" cy="461665"/>
          </a:xfrm>
          <a:prstGeom prst="rect">
            <a:avLst/>
          </a:prstGeom>
          <a:noFill/>
        </p:spPr>
        <p:txBody>
          <a:bodyPr wrap="square" rtlCol="0">
            <a:spAutoFit/>
          </a:bodyPr>
          <a:lstStyle/>
          <a:p>
            <a:r>
              <a:rPr lang="en-US" sz="2400" b="1" dirty="0"/>
              <a:t>Family size</a:t>
            </a:r>
          </a:p>
        </p:txBody>
      </p:sp>
      <p:sp>
        <p:nvSpPr>
          <p:cNvPr id="20" name="Oval 19">
            <a:extLst>
              <a:ext uri="{FF2B5EF4-FFF2-40B4-BE49-F238E27FC236}">
                <a16:creationId xmlns:a16="http://schemas.microsoft.com/office/drawing/2014/main" id="{96B0F77F-3B0E-2634-36C5-C91B1589E50A}"/>
              </a:ext>
            </a:extLst>
          </p:cNvPr>
          <p:cNvSpPr/>
          <p:nvPr/>
        </p:nvSpPr>
        <p:spPr bwMode="auto">
          <a:xfrm>
            <a:off x="4392984" y="1613329"/>
            <a:ext cx="1322534" cy="145851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24" name="TextBox 23">
            <a:extLst>
              <a:ext uri="{FF2B5EF4-FFF2-40B4-BE49-F238E27FC236}">
                <a16:creationId xmlns:a16="http://schemas.microsoft.com/office/drawing/2014/main" id="{67AEEFDE-AD05-3547-030A-092A6B4DDD78}"/>
              </a:ext>
            </a:extLst>
          </p:cNvPr>
          <p:cNvSpPr txBox="1"/>
          <p:nvPr/>
        </p:nvSpPr>
        <p:spPr>
          <a:xfrm>
            <a:off x="543115" y="3990255"/>
            <a:ext cx="2275762" cy="461665"/>
          </a:xfrm>
          <a:prstGeom prst="rect">
            <a:avLst/>
          </a:prstGeom>
          <a:noFill/>
        </p:spPr>
        <p:txBody>
          <a:bodyPr wrap="square" rtlCol="0">
            <a:spAutoFit/>
          </a:bodyPr>
          <a:lstStyle/>
          <a:p>
            <a:r>
              <a:rPr lang="en-US" sz="2400" b="1" dirty="0"/>
              <a:t>Zip Code</a:t>
            </a:r>
          </a:p>
        </p:txBody>
      </p:sp>
      <p:sp>
        <p:nvSpPr>
          <p:cNvPr id="25" name="Right Arrow 24">
            <a:extLst>
              <a:ext uri="{FF2B5EF4-FFF2-40B4-BE49-F238E27FC236}">
                <a16:creationId xmlns:a16="http://schemas.microsoft.com/office/drawing/2014/main" id="{539438F1-F6B5-FA4E-AA5A-B1C0538CBB61}"/>
              </a:ext>
            </a:extLst>
          </p:cNvPr>
          <p:cNvSpPr/>
          <p:nvPr/>
        </p:nvSpPr>
        <p:spPr bwMode="auto">
          <a:xfrm>
            <a:off x="2421538" y="4022845"/>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26" name="Right Arrow 25">
            <a:extLst>
              <a:ext uri="{FF2B5EF4-FFF2-40B4-BE49-F238E27FC236}">
                <a16:creationId xmlns:a16="http://schemas.microsoft.com/office/drawing/2014/main" id="{2200D772-D989-BBAF-B947-2859088208BF}"/>
              </a:ext>
            </a:extLst>
          </p:cNvPr>
          <p:cNvSpPr/>
          <p:nvPr/>
        </p:nvSpPr>
        <p:spPr bwMode="auto">
          <a:xfrm>
            <a:off x="5675428" y="3810410"/>
            <a:ext cx="1860732"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27" name="TextBox 26">
            <a:extLst>
              <a:ext uri="{FF2B5EF4-FFF2-40B4-BE49-F238E27FC236}">
                <a16:creationId xmlns:a16="http://schemas.microsoft.com/office/drawing/2014/main" id="{861D292D-71FC-E266-6A55-AF2539DCD72B}"/>
              </a:ext>
            </a:extLst>
          </p:cNvPr>
          <p:cNvSpPr txBox="1"/>
          <p:nvPr/>
        </p:nvSpPr>
        <p:spPr>
          <a:xfrm>
            <a:off x="5564398" y="3365114"/>
            <a:ext cx="2581227" cy="461665"/>
          </a:xfrm>
          <a:prstGeom prst="rect">
            <a:avLst/>
          </a:prstGeom>
          <a:noFill/>
        </p:spPr>
        <p:txBody>
          <a:bodyPr wrap="square" rtlCol="0">
            <a:spAutoFit/>
          </a:bodyPr>
          <a:lstStyle/>
          <a:p>
            <a:r>
              <a:rPr lang="en-US" sz="2400" b="1" dirty="0"/>
              <a:t>Location</a:t>
            </a:r>
          </a:p>
        </p:txBody>
      </p:sp>
      <p:sp>
        <p:nvSpPr>
          <p:cNvPr id="29" name="Oval 28">
            <a:extLst>
              <a:ext uri="{FF2B5EF4-FFF2-40B4-BE49-F238E27FC236}">
                <a16:creationId xmlns:a16="http://schemas.microsoft.com/office/drawing/2014/main" id="{41AB180F-EF51-441A-ECDA-7F4EA4FE58AF}"/>
              </a:ext>
            </a:extLst>
          </p:cNvPr>
          <p:cNvSpPr/>
          <p:nvPr/>
        </p:nvSpPr>
        <p:spPr bwMode="auto">
          <a:xfrm>
            <a:off x="4241864" y="5155310"/>
            <a:ext cx="1322534" cy="145851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30" name="TextBox 29">
            <a:extLst>
              <a:ext uri="{FF2B5EF4-FFF2-40B4-BE49-F238E27FC236}">
                <a16:creationId xmlns:a16="http://schemas.microsoft.com/office/drawing/2014/main" id="{5809B5A9-AAA7-491B-14B7-D2C988CC9486}"/>
              </a:ext>
            </a:extLst>
          </p:cNvPr>
          <p:cNvSpPr txBox="1"/>
          <p:nvPr/>
        </p:nvSpPr>
        <p:spPr>
          <a:xfrm>
            <a:off x="619803" y="5653732"/>
            <a:ext cx="2275762" cy="461665"/>
          </a:xfrm>
          <a:prstGeom prst="rect">
            <a:avLst/>
          </a:prstGeom>
          <a:noFill/>
        </p:spPr>
        <p:txBody>
          <a:bodyPr wrap="square" rtlCol="0">
            <a:spAutoFit/>
          </a:bodyPr>
          <a:lstStyle/>
          <a:p>
            <a:r>
              <a:rPr lang="en-US" sz="2400" b="1" dirty="0"/>
              <a:t>wealth</a:t>
            </a:r>
          </a:p>
        </p:txBody>
      </p:sp>
      <p:sp>
        <p:nvSpPr>
          <p:cNvPr id="31" name="Oval 30">
            <a:extLst>
              <a:ext uri="{FF2B5EF4-FFF2-40B4-BE49-F238E27FC236}">
                <a16:creationId xmlns:a16="http://schemas.microsoft.com/office/drawing/2014/main" id="{EC276DA7-FE81-D2BB-ECB0-59E71756CCA2}"/>
              </a:ext>
            </a:extLst>
          </p:cNvPr>
          <p:cNvSpPr/>
          <p:nvPr/>
        </p:nvSpPr>
        <p:spPr bwMode="auto">
          <a:xfrm>
            <a:off x="4296501" y="3378871"/>
            <a:ext cx="1322534" cy="145851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32" name="Right Arrow 31">
            <a:extLst>
              <a:ext uri="{FF2B5EF4-FFF2-40B4-BE49-F238E27FC236}">
                <a16:creationId xmlns:a16="http://schemas.microsoft.com/office/drawing/2014/main" id="{69AC4ECF-B69F-F08C-1E91-3804F9513366}"/>
              </a:ext>
            </a:extLst>
          </p:cNvPr>
          <p:cNvSpPr/>
          <p:nvPr/>
        </p:nvSpPr>
        <p:spPr bwMode="auto">
          <a:xfrm>
            <a:off x="2421538" y="5670341"/>
            <a:ext cx="1588825"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33" name="Right Arrow 32">
            <a:extLst>
              <a:ext uri="{FF2B5EF4-FFF2-40B4-BE49-F238E27FC236}">
                <a16:creationId xmlns:a16="http://schemas.microsoft.com/office/drawing/2014/main" id="{069EC760-687E-7552-0CD4-F401AC16559E}"/>
              </a:ext>
            </a:extLst>
          </p:cNvPr>
          <p:cNvSpPr/>
          <p:nvPr/>
        </p:nvSpPr>
        <p:spPr bwMode="auto">
          <a:xfrm rot="1940119">
            <a:off x="2227686" y="4773367"/>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34" name="Right Arrow 33">
            <a:extLst>
              <a:ext uri="{FF2B5EF4-FFF2-40B4-BE49-F238E27FC236}">
                <a16:creationId xmlns:a16="http://schemas.microsoft.com/office/drawing/2014/main" id="{9B375320-C4D0-6636-7429-ECF090F55967}"/>
              </a:ext>
            </a:extLst>
          </p:cNvPr>
          <p:cNvSpPr/>
          <p:nvPr/>
        </p:nvSpPr>
        <p:spPr bwMode="auto">
          <a:xfrm rot="19745033">
            <a:off x="5416547" y="4868277"/>
            <a:ext cx="2393553"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35" name="TextBox 34">
            <a:extLst>
              <a:ext uri="{FF2B5EF4-FFF2-40B4-BE49-F238E27FC236}">
                <a16:creationId xmlns:a16="http://schemas.microsoft.com/office/drawing/2014/main" id="{3020159A-C0ED-28E3-E91A-EFC56BDA2607}"/>
              </a:ext>
            </a:extLst>
          </p:cNvPr>
          <p:cNvSpPr txBox="1"/>
          <p:nvPr/>
        </p:nvSpPr>
        <p:spPr>
          <a:xfrm>
            <a:off x="5824926" y="5783837"/>
            <a:ext cx="3033225" cy="461665"/>
          </a:xfrm>
          <a:prstGeom prst="rect">
            <a:avLst/>
          </a:prstGeom>
          <a:noFill/>
        </p:spPr>
        <p:txBody>
          <a:bodyPr wrap="square" rtlCol="0">
            <a:spAutoFit/>
          </a:bodyPr>
          <a:lstStyle/>
          <a:p>
            <a:r>
              <a:rPr lang="en-US" sz="2400" b="1" dirty="0"/>
              <a:t>School Quality</a:t>
            </a:r>
          </a:p>
        </p:txBody>
      </p:sp>
      <p:sp>
        <p:nvSpPr>
          <p:cNvPr id="37" name="Oval 36">
            <a:extLst>
              <a:ext uri="{FF2B5EF4-FFF2-40B4-BE49-F238E27FC236}">
                <a16:creationId xmlns:a16="http://schemas.microsoft.com/office/drawing/2014/main" id="{8C0A1F3D-C45F-139F-0F1D-4AABD4BE47D2}"/>
              </a:ext>
            </a:extLst>
          </p:cNvPr>
          <p:cNvSpPr/>
          <p:nvPr/>
        </p:nvSpPr>
        <p:spPr bwMode="auto">
          <a:xfrm>
            <a:off x="7552773" y="3312018"/>
            <a:ext cx="1322534" cy="145851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38" name="Right Arrow 37">
            <a:extLst>
              <a:ext uri="{FF2B5EF4-FFF2-40B4-BE49-F238E27FC236}">
                <a16:creationId xmlns:a16="http://schemas.microsoft.com/office/drawing/2014/main" id="{50358738-3C8D-1966-A5B2-8C77F0645545}"/>
              </a:ext>
            </a:extLst>
          </p:cNvPr>
          <p:cNvSpPr/>
          <p:nvPr/>
        </p:nvSpPr>
        <p:spPr bwMode="auto">
          <a:xfrm>
            <a:off x="8891920" y="3839954"/>
            <a:ext cx="1860732"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Tree>
    <p:extLst>
      <p:ext uri="{BB962C8B-B14F-4D97-AF65-F5344CB8AC3E}">
        <p14:creationId xmlns:p14="http://schemas.microsoft.com/office/powerpoint/2010/main" val="3741210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9FE2B-FE90-CFED-AD01-9A8A07672FC6}"/>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D6A003F7-5D45-ADF7-9334-AC8668627ACD}"/>
              </a:ext>
            </a:extLst>
          </p:cNvPr>
          <p:cNvSpPr>
            <a:spLocks noGrp="1" noChangeArrowheads="1"/>
          </p:cNvSpPr>
          <p:nvPr>
            <p:ph type="title" idx="4294967295"/>
          </p:nvPr>
        </p:nvSpPr>
        <p:spPr>
          <a:xfrm>
            <a:off x="0" y="0"/>
            <a:ext cx="12192000" cy="1295400"/>
          </a:xfrm>
        </p:spPr>
        <p:txBody>
          <a:bodyPr/>
          <a:lstStyle/>
          <a:p>
            <a:r>
              <a:rPr lang="en-US" altLang="en-US" dirty="0"/>
              <a:t>What is a Neural Network (Housing price)</a:t>
            </a:r>
          </a:p>
        </p:txBody>
      </p:sp>
      <p:sp>
        <p:nvSpPr>
          <p:cNvPr id="5" name="TextBox 4">
            <a:extLst>
              <a:ext uri="{FF2B5EF4-FFF2-40B4-BE49-F238E27FC236}">
                <a16:creationId xmlns:a16="http://schemas.microsoft.com/office/drawing/2014/main" id="{BC2E9A28-324F-79EC-38EE-64E078063C96}"/>
              </a:ext>
            </a:extLst>
          </p:cNvPr>
          <p:cNvSpPr txBox="1"/>
          <p:nvPr/>
        </p:nvSpPr>
        <p:spPr>
          <a:xfrm>
            <a:off x="1400829" y="1512942"/>
            <a:ext cx="1080120" cy="461665"/>
          </a:xfrm>
          <a:prstGeom prst="rect">
            <a:avLst/>
          </a:prstGeom>
          <a:noFill/>
        </p:spPr>
        <p:txBody>
          <a:bodyPr wrap="square" rtlCol="0">
            <a:spAutoFit/>
          </a:bodyPr>
          <a:lstStyle/>
          <a:p>
            <a:r>
              <a:rPr lang="en-US" sz="2400" b="1" dirty="0"/>
              <a:t>Size</a:t>
            </a:r>
          </a:p>
        </p:txBody>
      </p:sp>
      <p:sp>
        <p:nvSpPr>
          <p:cNvPr id="10" name="Right Arrow 9">
            <a:extLst>
              <a:ext uri="{FF2B5EF4-FFF2-40B4-BE49-F238E27FC236}">
                <a16:creationId xmlns:a16="http://schemas.microsoft.com/office/drawing/2014/main" id="{F9615C88-4EB2-AABA-FBE9-CD33D17CCAC0}"/>
              </a:ext>
            </a:extLst>
          </p:cNvPr>
          <p:cNvSpPr/>
          <p:nvPr/>
        </p:nvSpPr>
        <p:spPr bwMode="auto">
          <a:xfrm rot="827709">
            <a:off x="2411389" y="1744159"/>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1" name="Right Arrow 10">
            <a:extLst>
              <a:ext uri="{FF2B5EF4-FFF2-40B4-BE49-F238E27FC236}">
                <a16:creationId xmlns:a16="http://schemas.microsoft.com/office/drawing/2014/main" id="{6367A700-E432-A093-9433-FB83FB19377C}"/>
              </a:ext>
            </a:extLst>
          </p:cNvPr>
          <p:cNvSpPr/>
          <p:nvPr/>
        </p:nvSpPr>
        <p:spPr bwMode="auto">
          <a:xfrm rot="1813309">
            <a:off x="5578572" y="2792371"/>
            <a:ext cx="2180926"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3" name="TextBox 12">
            <a:extLst>
              <a:ext uri="{FF2B5EF4-FFF2-40B4-BE49-F238E27FC236}">
                <a16:creationId xmlns:a16="http://schemas.microsoft.com/office/drawing/2014/main" id="{13256EEE-3F84-08DC-B9F4-E664AD486FE3}"/>
              </a:ext>
            </a:extLst>
          </p:cNvPr>
          <p:cNvSpPr txBox="1"/>
          <p:nvPr/>
        </p:nvSpPr>
        <p:spPr>
          <a:xfrm>
            <a:off x="10768204" y="3574756"/>
            <a:ext cx="1312069" cy="830997"/>
          </a:xfrm>
          <a:prstGeom prst="rect">
            <a:avLst/>
          </a:prstGeom>
          <a:noFill/>
        </p:spPr>
        <p:txBody>
          <a:bodyPr wrap="square" rtlCol="0">
            <a:spAutoFit/>
          </a:bodyPr>
          <a:lstStyle/>
          <a:p>
            <a:r>
              <a:rPr lang="en-US" sz="2400" b="1" dirty="0"/>
              <a:t>Price (Y)</a:t>
            </a:r>
          </a:p>
        </p:txBody>
      </p:sp>
      <p:sp>
        <p:nvSpPr>
          <p:cNvPr id="3" name="TextBox 2">
            <a:extLst>
              <a:ext uri="{FF2B5EF4-FFF2-40B4-BE49-F238E27FC236}">
                <a16:creationId xmlns:a16="http://schemas.microsoft.com/office/drawing/2014/main" id="{A79EFEBF-9F8B-8D3D-B87C-0CFFAE3F5BD1}"/>
              </a:ext>
            </a:extLst>
          </p:cNvPr>
          <p:cNvSpPr txBox="1"/>
          <p:nvPr/>
        </p:nvSpPr>
        <p:spPr>
          <a:xfrm>
            <a:off x="614147" y="2694616"/>
            <a:ext cx="2275762" cy="830997"/>
          </a:xfrm>
          <a:prstGeom prst="rect">
            <a:avLst/>
          </a:prstGeom>
          <a:noFill/>
        </p:spPr>
        <p:txBody>
          <a:bodyPr wrap="square" rtlCol="0">
            <a:spAutoFit/>
          </a:bodyPr>
          <a:lstStyle/>
          <a:p>
            <a:r>
              <a:rPr lang="en-US" sz="2400" b="1" dirty="0"/>
              <a:t>Number of bedrooms</a:t>
            </a:r>
          </a:p>
        </p:txBody>
      </p:sp>
      <p:sp>
        <p:nvSpPr>
          <p:cNvPr id="17" name="Right Arrow 16">
            <a:extLst>
              <a:ext uri="{FF2B5EF4-FFF2-40B4-BE49-F238E27FC236}">
                <a16:creationId xmlns:a16="http://schemas.microsoft.com/office/drawing/2014/main" id="{AD52EB29-9BCF-726B-268C-48EF96192029}"/>
              </a:ext>
            </a:extLst>
          </p:cNvPr>
          <p:cNvSpPr/>
          <p:nvPr/>
        </p:nvSpPr>
        <p:spPr bwMode="auto">
          <a:xfrm rot="20466862">
            <a:off x="2457725" y="2592158"/>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8" name="TextBox 17">
            <a:extLst>
              <a:ext uri="{FF2B5EF4-FFF2-40B4-BE49-F238E27FC236}">
                <a16:creationId xmlns:a16="http://schemas.microsoft.com/office/drawing/2014/main" id="{0757C14F-23E6-CCEC-E14C-C0A267F70C5A}"/>
              </a:ext>
            </a:extLst>
          </p:cNvPr>
          <p:cNvSpPr txBox="1"/>
          <p:nvPr/>
        </p:nvSpPr>
        <p:spPr>
          <a:xfrm>
            <a:off x="6276924" y="2106303"/>
            <a:ext cx="2581227" cy="461665"/>
          </a:xfrm>
          <a:prstGeom prst="rect">
            <a:avLst/>
          </a:prstGeom>
          <a:noFill/>
        </p:spPr>
        <p:txBody>
          <a:bodyPr wrap="square" rtlCol="0">
            <a:spAutoFit/>
          </a:bodyPr>
          <a:lstStyle/>
          <a:p>
            <a:r>
              <a:rPr lang="en-US" sz="2400" b="1" dirty="0"/>
              <a:t>Family size</a:t>
            </a:r>
          </a:p>
        </p:txBody>
      </p:sp>
      <p:sp>
        <p:nvSpPr>
          <p:cNvPr id="20" name="Oval 19">
            <a:extLst>
              <a:ext uri="{FF2B5EF4-FFF2-40B4-BE49-F238E27FC236}">
                <a16:creationId xmlns:a16="http://schemas.microsoft.com/office/drawing/2014/main" id="{DC15AAFE-2483-25AD-F1F4-2DF31D164AFC}"/>
              </a:ext>
            </a:extLst>
          </p:cNvPr>
          <p:cNvSpPr/>
          <p:nvPr/>
        </p:nvSpPr>
        <p:spPr bwMode="auto">
          <a:xfrm>
            <a:off x="4392984" y="1613329"/>
            <a:ext cx="1322534" cy="145851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24" name="TextBox 23">
            <a:extLst>
              <a:ext uri="{FF2B5EF4-FFF2-40B4-BE49-F238E27FC236}">
                <a16:creationId xmlns:a16="http://schemas.microsoft.com/office/drawing/2014/main" id="{31165F9B-7ACA-CF28-C5E2-C88745A57491}"/>
              </a:ext>
            </a:extLst>
          </p:cNvPr>
          <p:cNvSpPr txBox="1"/>
          <p:nvPr/>
        </p:nvSpPr>
        <p:spPr>
          <a:xfrm>
            <a:off x="543115" y="3990255"/>
            <a:ext cx="2275762" cy="461665"/>
          </a:xfrm>
          <a:prstGeom prst="rect">
            <a:avLst/>
          </a:prstGeom>
          <a:noFill/>
        </p:spPr>
        <p:txBody>
          <a:bodyPr wrap="square" rtlCol="0">
            <a:spAutoFit/>
          </a:bodyPr>
          <a:lstStyle/>
          <a:p>
            <a:r>
              <a:rPr lang="en-US" sz="2400" b="1" dirty="0"/>
              <a:t>Zip Code</a:t>
            </a:r>
          </a:p>
        </p:txBody>
      </p:sp>
      <p:sp>
        <p:nvSpPr>
          <p:cNvPr id="25" name="Right Arrow 24">
            <a:extLst>
              <a:ext uri="{FF2B5EF4-FFF2-40B4-BE49-F238E27FC236}">
                <a16:creationId xmlns:a16="http://schemas.microsoft.com/office/drawing/2014/main" id="{D88C9DF1-D1B8-C0BF-E790-4C9DBE6D8605}"/>
              </a:ext>
            </a:extLst>
          </p:cNvPr>
          <p:cNvSpPr/>
          <p:nvPr/>
        </p:nvSpPr>
        <p:spPr bwMode="auto">
          <a:xfrm>
            <a:off x="2421538" y="4022845"/>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26" name="Right Arrow 25">
            <a:extLst>
              <a:ext uri="{FF2B5EF4-FFF2-40B4-BE49-F238E27FC236}">
                <a16:creationId xmlns:a16="http://schemas.microsoft.com/office/drawing/2014/main" id="{1B982C3F-417D-655B-DF15-AB4334B56330}"/>
              </a:ext>
            </a:extLst>
          </p:cNvPr>
          <p:cNvSpPr/>
          <p:nvPr/>
        </p:nvSpPr>
        <p:spPr bwMode="auto">
          <a:xfrm>
            <a:off x="5675428" y="3810410"/>
            <a:ext cx="1860732"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27" name="TextBox 26">
            <a:extLst>
              <a:ext uri="{FF2B5EF4-FFF2-40B4-BE49-F238E27FC236}">
                <a16:creationId xmlns:a16="http://schemas.microsoft.com/office/drawing/2014/main" id="{E2E9690C-CC6F-2E8F-41CD-3B362A83CBDE}"/>
              </a:ext>
            </a:extLst>
          </p:cNvPr>
          <p:cNvSpPr txBox="1"/>
          <p:nvPr/>
        </p:nvSpPr>
        <p:spPr>
          <a:xfrm>
            <a:off x="5564398" y="3365114"/>
            <a:ext cx="2581227" cy="461665"/>
          </a:xfrm>
          <a:prstGeom prst="rect">
            <a:avLst/>
          </a:prstGeom>
          <a:noFill/>
        </p:spPr>
        <p:txBody>
          <a:bodyPr wrap="square" rtlCol="0">
            <a:spAutoFit/>
          </a:bodyPr>
          <a:lstStyle/>
          <a:p>
            <a:r>
              <a:rPr lang="en-US" sz="2400" b="1" dirty="0"/>
              <a:t>Location</a:t>
            </a:r>
          </a:p>
        </p:txBody>
      </p:sp>
      <p:sp>
        <p:nvSpPr>
          <p:cNvPr id="29" name="Oval 28">
            <a:extLst>
              <a:ext uri="{FF2B5EF4-FFF2-40B4-BE49-F238E27FC236}">
                <a16:creationId xmlns:a16="http://schemas.microsoft.com/office/drawing/2014/main" id="{0AC78F6E-549F-0D4F-1BA0-B07C4770FE64}"/>
              </a:ext>
            </a:extLst>
          </p:cNvPr>
          <p:cNvSpPr/>
          <p:nvPr/>
        </p:nvSpPr>
        <p:spPr bwMode="auto">
          <a:xfrm>
            <a:off x="4241864" y="5155310"/>
            <a:ext cx="1322534" cy="145851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30" name="TextBox 29">
            <a:extLst>
              <a:ext uri="{FF2B5EF4-FFF2-40B4-BE49-F238E27FC236}">
                <a16:creationId xmlns:a16="http://schemas.microsoft.com/office/drawing/2014/main" id="{4D6977FC-28CE-0BE6-F235-7A06318D63E7}"/>
              </a:ext>
            </a:extLst>
          </p:cNvPr>
          <p:cNvSpPr txBox="1"/>
          <p:nvPr/>
        </p:nvSpPr>
        <p:spPr>
          <a:xfrm>
            <a:off x="619803" y="5653732"/>
            <a:ext cx="2275762" cy="461665"/>
          </a:xfrm>
          <a:prstGeom prst="rect">
            <a:avLst/>
          </a:prstGeom>
          <a:noFill/>
        </p:spPr>
        <p:txBody>
          <a:bodyPr wrap="square" rtlCol="0">
            <a:spAutoFit/>
          </a:bodyPr>
          <a:lstStyle/>
          <a:p>
            <a:r>
              <a:rPr lang="en-US" sz="2400" b="1" dirty="0"/>
              <a:t>wealth</a:t>
            </a:r>
          </a:p>
        </p:txBody>
      </p:sp>
      <p:sp>
        <p:nvSpPr>
          <p:cNvPr id="31" name="Oval 30">
            <a:extLst>
              <a:ext uri="{FF2B5EF4-FFF2-40B4-BE49-F238E27FC236}">
                <a16:creationId xmlns:a16="http://schemas.microsoft.com/office/drawing/2014/main" id="{663CE57D-A685-C8F5-D4AC-A35CE1000DC3}"/>
              </a:ext>
            </a:extLst>
          </p:cNvPr>
          <p:cNvSpPr/>
          <p:nvPr/>
        </p:nvSpPr>
        <p:spPr bwMode="auto">
          <a:xfrm>
            <a:off x="4296501" y="3378871"/>
            <a:ext cx="1322534" cy="145851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32" name="Right Arrow 31">
            <a:extLst>
              <a:ext uri="{FF2B5EF4-FFF2-40B4-BE49-F238E27FC236}">
                <a16:creationId xmlns:a16="http://schemas.microsoft.com/office/drawing/2014/main" id="{F5D7CB77-6CCA-1622-2169-25DE8CDCF7E6}"/>
              </a:ext>
            </a:extLst>
          </p:cNvPr>
          <p:cNvSpPr/>
          <p:nvPr/>
        </p:nvSpPr>
        <p:spPr bwMode="auto">
          <a:xfrm>
            <a:off x="2421538" y="5670341"/>
            <a:ext cx="1588825"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33" name="Right Arrow 32">
            <a:extLst>
              <a:ext uri="{FF2B5EF4-FFF2-40B4-BE49-F238E27FC236}">
                <a16:creationId xmlns:a16="http://schemas.microsoft.com/office/drawing/2014/main" id="{8636D428-4141-7E9F-3F24-80900CB1A520}"/>
              </a:ext>
            </a:extLst>
          </p:cNvPr>
          <p:cNvSpPr/>
          <p:nvPr/>
        </p:nvSpPr>
        <p:spPr bwMode="auto">
          <a:xfrm rot="1940119">
            <a:off x="2394221" y="4821647"/>
            <a:ext cx="1614431" cy="365905"/>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34" name="Right Arrow 33">
            <a:extLst>
              <a:ext uri="{FF2B5EF4-FFF2-40B4-BE49-F238E27FC236}">
                <a16:creationId xmlns:a16="http://schemas.microsoft.com/office/drawing/2014/main" id="{4ED777AB-540F-DA2C-CCF3-BD740A583D27}"/>
              </a:ext>
            </a:extLst>
          </p:cNvPr>
          <p:cNvSpPr/>
          <p:nvPr/>
        </p:nvSpPr>
        <p:spPr bwMode="auto">
          <a:xfrm rot="19745033">
            <a:off x="5416547" y="4868277"/>
            <a:ext cx="2393553"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35" name="TextBox 34">
            <a:extLst>
              <a:ext uri="{FF2B5EF4-FFF2-40B4-BE49-F238E27FC236}">
                <a16:creationId xmlns:a16="http://schemas.microsoft.com/office/drawing/2014/main" id="{F84004E0-3A64-E885-18DA-BA552F3B37A7}"/>
              </a:ext>
            </a:extLst>
          </p:cNvPr>
          <p:cNvSpPr txBox="1"/>
          <p:nvPr/>
        </p:nvSpPr>
        <p:spPr>
          <a:xfrm>
            <a:off x="5824926" y="5783837"/>
            <a:ext cx="3033225" cy="461665"/>
          </a:xfrm>
          <a:prstGeom prst="rect">
            <a:avLst/>
          </a:prstGeom>
          <a:noFill/>
        </p:spPr>
        <p:txBody>
          <a:bodyPr wrap="square" rtlCol="0">
            <a:spAutoFit/>
          </a:bodyPr>
          <a:lstStyle/>
          <a:p>
            <a:r>
              <a:rPr lang="en-US" sz="2400" b="1" dirty="0"/>
              <a:t>School Quality</a:t>
            </a:r>
          </a:p>
        </p:txBody>
      </p:sp>
      <p:sp>
        <p:nvSpPr>
          <p:cNvPr id="37" name="Oval 36">
            <a:extLst>
              <a:ext uri="{FF2B5EF4-FFF2-40B4-BE49-F238E27FC236}">
                <a16:creationId xmlns:a16="http://schemas.microsoft.com/office/drawing/2014/main" id="{F2929AA5-4F57-506F-135B-610A487B24F6}"/>
              </a:ext>
            </a:extLst>
          </p:cNvPr>
          <p:cNvSpPr/>
          <p:nvPr/>
        </p:nvSpPr>
        <p:spPr bwMode="auto">
          <a:xfrm>
            <a:off x="7552773" y="3312018"/>
            <a:ext cx="1322534" cy="1458510"/>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a:p>
            <a:pPr marL="0" marR="0" indent="0" algn="l" defTabSz="914400" rtl="0" eaLnBrk="0" fontAlgn="base" latinLnBrk="0" hangingPunct="0">
              <a:lnSpc>
                <a:spcPct val="40000"/>
              </a:lnSpc>
              <a:spcBef>
                <a:spcPct val="50000"/>
              </a:spcBef>
              <a:spcAft>
                <a:spcPct val="0"/>
              </a:spcAft>
              <a:buClrTx/>
              <a:buSzTx/>
              <a:buFontTx/>
              <a:buNone/>
              <a:tabLst/>
            </a:pPr>
            <a:r>
              <a:rPr kumimoji="0" lang="en-US" sz="1600" i="0" u="none" strike="noStrike" normalizeH="0" baseline="0" dirty="0">
                <a:ln w="0"/>
                <a:solidFill>
                  <a:schemeClr val="tx1"/>
                </a:solidFill>
                <a:effectLst>
                  <a:outerShdw blurRad="38100" dist="19050" dir="2700000" algn="tl" rotWithShape="0">
                    <a:schemeClr val="dk1">
                      <a:alpha val="40000"/>
                    </a:schemeClr>
                  </a:outerShdw>
                </a:effectLst>
                <a:latin typeface="Courier New" panose="02070309020205020404" pitchFamily="49" charset="0"/>
              </a:rPr>
              <a:t>Neuron</a:t>
            </a:r>
            <a:endParaRPr kumimoji="0" lang="en-US" sz="1600" i="0" u="none" strike="noStrike" normalizeH="0" baseline="0" dirty="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a:p>
            <a:pPr marL="0" marR="0" indent="0" algn="l" defTabSz="914400" rtl="0" eaLnBrk="0" fontAlgn="base" latinLnBrk="0" hangingPunct="0">
              <a:lnSpc>
                <a:spcPct val="40000"/>
              </a:lnSpc>
              <a:spcBef>
                <a:spcPct val="50000"/>
              </a:spcBef>
              <a:spcAft>
                <a:spcPct val="0"/>
              </a:spcAft>
              <a:buClrTx/>
              <a:buSzTx/>
              <a:buFontTx/>
              <a:buNone/>
              <a:tabLst/>
            </a:pPr>
            <a:endParaRPr lang="en-US" dirty="0">
              <a:ln w="0"/>
              <a:solidFill>
                <a:schemeClr val="accent1"/>
              </a:solidFill>
              <a:effectLst>
                <a:outerShdw blurRad="38100" dist="25400" dir="5400000" algn="ctr" rotWithShape="0">
                  <a:srgbClr val="6E747A">
                    <a:alpha val="43000"/>
                  </a:srgbClr>
                </a:outerShdw>
              </a:effectLst>
            </a:endParaRPr>
          </a:p>
        </p:txBody>
      </p:sp>
      <p:sp>
        <p:nvSpPr>
          <p:cNvPr id="38" name="Right Arrow 37">
            <a:extLst>
              <a:ext uri="{FF2B5EF4-FFF2-40B4-BE49-F238E27FC236}">
                <a16:creationId xmlns:a16="http://schemas.microsoft.com/office/drawing/2014/main" id="{1BE5BD48-8E29-1D7D-44CF-B67ADB912A8F}"/>
              </a:ext>
            </a:extLst>
          </p:cNvPr>
          <p:cNvSpPr/>
          <p:nvPr/>
        </p:nvSpPr>
        <p:spPr bwMode="auto">
          <a:xfrm>
            <a:off x="8891920" y="3839954"/>
            <a:ext cx="1860732"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41" name="Rectangle 40">
            <a:extLst>
              <a:ext uri="{FF2B5EF4-FFF2-40B4-BE49-F238E27FC236}">
                <a16:creationId xmlns:a16="http://schemas.microsoft.com/office/drawing/2014/main" id="{C3AF3A88-7542-D9B6-A0D0-353C5F8AE93A}"/>
              </a:ext>
            </a:extLst>
          </p:cNvPr>
          <p:cNvSpPr/>
          <p:nvPr/>
        </p:nvSpPr>
        <p:spPr bwMode="auto">
          <a:xfrm>
            <a:off x="543115" y="1512942"/>
            <a:ext cx="1890278" cy="4796378"/>
          </a:xfrm>
          <a:prstGeom prst="rect">
            <a:avLst/>
          </a:prstGeom>
          <a:noFill/>
          <a:ln w="76200">
            <a:solidFill>
              <a:schemeClr val="bg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42" name="Rectangle 41">
            <a:extLst>
              <a:ext uri="{FF2B5EF4-FFF2-40B4-BE49-F238E27FC236}">
                <a16:creationId xmlns:a16="http://schemas.microsoft.com/office/drawing/2014/main" id="{B6B51B62-A648-28D6-7A48-AEE110550E58}"/>
              </a:ext>
            </a:extLst>
          </p:cNvPr>
          <p:cNvSpPr/>
          <p:nvPr/>
        </p:nvSpPr>
        <p:spPr bwMode="auto">
          <a:xfrm>
            <a:off x="10768204" y="2408012"/>
            <a:ext cx="1107092" cy="3266522"/>
          </a:xfrm>
          <a:prstGeom prst="rect">
            <a:avLst/>
          </a:prstGeom>
          <a:noFill/>
          <a:ln w="76200">
            <a:solidFill>
              <a:schemeClr val="bg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grpSp>
        <p:nvGrpSpPr>
          <p:cNvPr id="9" name="Group 8">
            <a:extLst>
              <a:ext uri="{FF2B5EF4-FFF2-40B4-BE49-F238E27FC236}">
                <a16:creationId xmlns:a16="http://schemas.microsoft.com/office/drawing/2014/main" id="{6FCE74E3-53A5-A0D0-2E22-78191DAA15F2}"/>
              </a:ext>
            </a:extLst>
          </p:cNvPr>
          <p:cNvGrpSpPr/>
          <p:nvPr/>
        </p:nvGrpSpPr>
        <p:grpSpPr>
          <a:xfrm>
            <a:off x="10505730" y="1482164"/>
            <a:ext cx="1632039" cy="911901"/>
            <a:chOff x="10505730" y="1482164"/>
            <a:chExt cx="1632039" cy="911901"/>
          </a:xfrm>
        </p:grpSpPr>
        <p:sp>
          <p:nvSpPr>
            <p:cNvPr id="7" name="Left Brace 6">
              <a:extLst>
                <a:ext uri="{FF2B5EF4-FFF2-40B4-BE49-F238E27FC236}">
                  <a16:creationId xmlns:a16="http://schemas.microsoft.com/office/drawing/2014/main" id="{0BCAF598-286F-DB21-CC35-2469554E83A3}"/>
                </a:ext>
              </a:extLst>
            </p:cNvPr>
            <p:cNvSpPr/>
            <p:nvPr/>
          </p:nvSpPr>
          <p:spPr bwMode="auto">
            <a:xfrm rot="16200000">
              <a:off x="10894371" y="1150667"/>
              <a:ext cx="854757" cy="1632039"/>
            </a:xfrm>
            <a:prstGeom prst="leftBrace">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dirty="0">
                <a:ln>
                  <a:noFill/>
                </a:ln>
                <a:solidFill>
                  <a:srgbClr val="FFFFFF"/>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1CD4A3B5-000A-BB14-48EB-E9C8FD771ED9}"/>
                </a:ext>
              </a:extLst>
            </p:cNvPr>
            <p:cNvSpPr txBox="1"/>
            <p:nvPr/>
          </p:nvSpPr>
          <p:spPr>
            <a:xfrm>
              <a:off x="11083208" y="1482164"/>
              <a:ext cx="792088" cy="523220"/>
            </a:xfrm>
            <a:prstGeom prst="rect">
              <a:avLst/>
            </a:prstGeom>
            <a:noFill/>
          </p:spPr>
          <p:txBody>
            <a:bodyPr wrap="square" rtlCol="0">
              <a:spAutoFit/>
            </a:bodyPr>
            <a:lstStyle/>
            <a:p>
              <a:r>
                <a:rPr lang="en-US" sz="2800" b="1" dirty="0">
                  <a:solidFill>
                    <a:schemeClr val="accent4"/>
                  </a:solidFill>
                </a:rPr>
                <a:t>Y</a:t>
              </a:r>
            </a:p>
          </p:txBody>
        </p:sp>
      </p:grpSp>
      <p:grpSp>
        <p:nvGrpSpPr>
          <p:cNvPr id="12" name="Group 11">
            <a:extLst>
              <a:ext uri="{FF2B5EF4-FFF2-40B4-BE49-F238E27FC236}">
                <a16:creationId xmlns:a16="http://schemas.microsoft.com/office/drawing/2014/main" id="{67DE704B-289E-A94F-5A9E-A8D07FBDFDF3}"/>
              </a:ext>
            </a:extLst>
          </p:cNvPr>
          <p:cNvGrpSpPr/>
          <p:nvPr/>
        </p:nvGrpSpPr>
        <p:grpSpPr>
          <a:xfrm rot="10800000">
            <a:off x="601412" y="5909461"/>
            <a:ext cx="1632039" cy="962019"/>
            <a:chOff x="10505730" y="1432046"/>
            <a:chExt cx="1632039" cy="962019"/>
          </a:xfrm>
        </p:grpSpPr>
        <p:sp>
          <p:nvSpPr>
            <p:cNvPr id="14" name="Left Brace 13">
              <a:extLst>
                <a:ext uri="{FF2B5EF4-FFF2-40B4-BE49-F238E27FC236}">
                  <a16:creationId xmlns:a16="http://schemas.microsoft.com/office/drawing/2014/main" id="{1EF67B0D-36C5-2BEF-D2B7-F8EA104A43C1}"/>
                </a:ext>
              </a:extLst>
            </p:cNvPr>
            <p:cNvSpPr/>
            <p:nvPr/>
          </p:nvSpPr>
          <p:spPr bwMode="auto">
            <a:xfrm rot="16200000">
              <a:off x="10894371" y="1150667"/>
              <a:ext cx="854757" cy="1632039"/>
            </a:xfrm>
            <a:prstGeom prst="leftBrace">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dirty="0">
                <a:ln>
                  <a:noFill/>
                </a:ln>
                <a:solidFill>
                  <a:srgbClr val="FFFFFF"/>
                </a:solidFill>
                <a:effectLst/>
                <a:latin typeface="Courier New" panose="02070309020205020404" pitchFamily="49" charset="0"/>
              </a:endParaRPr>
            </a:p>
          </p:txBody>
        </p:sp>
        <p:sp>
          <p:nvSpPr>
            <p:cNvPr id="15" name="TextBox 14">
              <a:extLst>
                <a:ext uri="{FF2B5EF4-FFF2-40B4-BE49-F238E27FC236}">
                  <a16:creationId xmlns:a16="http://schemas.microsoft.com/office/drawing/2014/main" id="{1F28177C-0DC0-261C-D5C4-2BF22EF866C7}"/>
                </a:ext>
              </a:extLst>
            </p:cNvPr>
            <p:cNvSpPr txBox="1"/>
            <p:nvPr/>
          </p:nvSpPr>
          <p:spPr>
            <a:xfrm rot="10800000">
              <a:off x="10738685" y="1432046"/>
              <a:ext cx="792088" cy="523220"/>
            </a:xfrm>
            <a:prstGeom prst="rect">
              <a:avLst/>
            </a:prstGeom>
            <a:noFill/>
          </p:spPr>
          <p:txBody>
            <a:bodyPr wrap="square" rtlCol="0">
              <a:spAutoFit/>
            </a:bodyPr>
            <a:lstStyle/>
            <a:p>
              <a:r>
                <a:rPr lang="en-US" sz="2800" b="1" dirty="0">
                  <a:solidFill>
                    <a:schemeClr val="accent4"/>
                  </a:solidFill>
                </a:rPr>
                <a:t>X</a:t>
              </a:r>
            </a:p>
          </p:txBody>
        </p:sp>
      </p:grpSp>
    </p:spTree>
    <p:extLst>
      <p:ext uri="{BB962C8B-B14F-4D97-AF65-F5344CB8AC3E}">
        <p14:creationId xmlns:p14="http://schemas.microsoft.com/office/powerpoint/2010/main" val="147204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8337A-41C0-1731-5036-2EAEBFACB95C}"/>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3F721A31-D08A-1A2D-BBFC-17E5DECA6B01}"/>
              </a:ext>
            </a:extLst>
          </p:cNvPr>
          <p:cNvSpPr>
            <a:spLocks noGrp="1" noChangeArrowheads="1"/>
          </p:cNvSpPr>
          <p:nvPr>
            <p:ph type="title" idx="4294967295"/>
          </p:nvPr>
        </p:nvSpPr>
        <p:spPr>
          <a:xfrm>
            <a:off x="0" y="0"/>
            <a:ext cx="12192000" cy="1295400"/>
          </a:xfrm>
        </p:spPr>
        <p:txBody>
          <a:bodyPr/>
          <a:lstStyle/>
          <a:p>
            <a:r>
              <a:rPr lang="en-US" altLang="en-US" dirty="0"/>
              <a:t>What is a Neural Network (Housing price)</a:t>
            </a:r>
          </a:p>
        </p:txBody>
      </p:sp>
      <p:pic>
        <p:nvPicPr>
          <p:cNvPr id="4" name="Picture 3" descr="A diagram of a network&#10;&#10;Description automatically generated">
            <a:extLst>
              <a:ext uri="{FF2B5EF4-FFF2-40B4-BE49-F238E27FC236}">
                <a16:creationId xmlns:a16="http://schemas.microsoft.com/office/drawing/2014/main" id="{2CC735FA-2944-E399-5FFF-402A402DE989}"/>
              </a:ext>
            </a:extLst>
          </p:cNvPr>
          <p:cNvPicPr>
            <a:picLocks noChangeAspect="1"/>
          </p:cNvPicPr>
          <p:nvPr/>
        </p:nvPicPr>
        <p:blipFill>
          <a:blip r:embed="rId3"/>
          <a:stretch>
            <a:fillRect/>
          </a:stretch>
        </p:blipFill>
        <p:spPr>
          <a:xfrm>
            <a:off x="2639616" y="1647825"/>
            <a:ext cx="7932976" cy="3896196"/>
          </a:xfrm>
          <a:prstGeom prst="rect">
            <a:avLst/>
          </a:prstGeom>
        </p:spPr>
      </p:pic>
    </p:spTree>
    <p:extLst>
      <p:ext uri="{BB962C8B-B14F-4D97-AF65-F5344CB8AC3E}">
        <p14:creationId xmlns:p14="http://schemas.microsoft.com/office/powerpoint/2010/main" val="148196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E616B-92DF-9A69-8B9B-C15D749D1DE1}"/>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ED3D1589-818B-1D53-0229-81058D56D849}"/>
              </a:ext>
            </a:extLst>
          </p:cNvPr>
          <p:cNvSpPr>
            <a:spLocks noGrp="1" noChangeArrowheads="1"/>
          </p:cNvSpPr>
          <p:nvPr>
            <p:ph type="title" idx="4294967295"/>
          </p:nvPr>
        </p:nvSpPr>
        <p:spPr>
          <a:xfrm>
            <a:off x="0" y="0"/>
            <a:ext cx="12192000" cy="1295400"/>
          </a:xfrm>
        </p:spPr>
        <p:txBody>
          <a:bodyPr/>
          <a:lstStyle/>
          <a:p>
            <a:r>
              <a:rPr lang="en-US" altLang="en-US" dirty="0"/>
              <a:t>What is a Neural Network (Housing price)</a:t>
            </a:r>
          </a:p>
        </p:txBody>
      </p:sp>
      <p:pic>
        <p:nvPicPr>
          <p:cNvPr id="4" name="Picture 3" descr="A diagram of a network&#10;&#10;Description automatically generated">
            <a:extLst>
              <a:ext uri="{FF2B5EF4-FFF2-40B4-BE49-F238E27FC236}">
                <a16:creationId xmlns:a16="http://schemas.microsoft.com/office/drawing/2014/main" id="{0289F12B-B1D9-5382-88D2-8E54F64A8D84}"/>
              </a:ext>
            </a:extLst>
          </p:cNvPr>
          <p:cNvPicPr>
            <a:picLocks noChangeAspect="1"/>
          </p:cNvPicPr>
          <p:nvPr/>
        </p:nvPicPr>
        <p:blipFill>
          <a:blip r:embed="rId3"/>
          <a:stretch>
            <a:fillRect/>
          </a:stretch>
        </p:blipFill>
        <p:spPr>
          <a:xfrm>
            <a:off x="2639616" y="1647825"/>
            <a:ext cx="7932976" cy="3896196"/>
          </a:xfrm>
          <a:prstGeom prst="rect">
            <a:avLst/>
          </a:prstGeom>
        </p:spPr>
      </p:pic>
      <p:sp>
        <p:nvSpPr>
          <p:cNvPr id="6" name="TextBox 5">
            <a:extLst>
              <a:ext uri="{FF2B5EF4-FFF2-40B4-BE49-F238E27FC236}">
                <a16:creationId xmlns:a16="http://schemas.microsoft.com/office/drawing/2014/main" id="{8E123E65-CFD3-A07A-D284-EFD8146CCC33}"/>
              </a:ext>
            </a:extLst>
          </p:cNvPr>
          <p:cNvSpPr txBox="1"/>
          <p:nvPr/>
        </p:nvSpPr>
        <p:spPr>
          <a:xfrm>
            <a:off x="1296281" y="2378609"/>
            <a:ext cx="1080120" cy="461665"/>
          </a:xfrm>
          <a:prstGeom prst="rect">
            <a:avLst/>
          </a:prstGeom>
          <a:noFill/>
        </p:spPr>
        <p:txBody>
          <a:bodyPr wrap="square" rtlCol="0">
            <a:spAutoFit/>
          </a:bodyPr>
          <a:lstStyle/>
          <a:p>
            <a:r>
              <a:rPr lang="en-US" sz="2400" b="1" dirty="0"/>
              <a:t>Size</a:t>
            </a:r>
          </a:p>
        </p:txBody>
      </p:sp>
      <p:sp>
        <p:nvSpPr>
          <p:cNvPr id="16" name="TextBox 15">
            <a:extLst>
              <a:ext uri="{FF2B5EF4-FFF2-40B4-BE49-F238E27FC236}">
                <a16:creationId xmlns:a16="http://schemas.microsoft.com/office/drawing/2014/main" id="{B64E957C-EBB4-1568-3B1B-038D099AA270}"/>
              </a:ext>
            </a:extLst>
          </p:cNvPr>
          <p:cNvSpPr txBox="1"/>
          <p:nvPr/>
        </p:nvSpPr>
        <p:spPr>
          <a:xfrm>
            <a:off x="481527" y="3080134"/>
            <a:ext cx="2275762" cy="830997"/>
          </a:xfrm>
          <a:prstGeom prst="rect">
            <a:avLst/>
          </a:prstGeom>
          <a:noFill/>
        </p:spPr>
        <p:txBody>
          <a:bodyPr wrap="square" rtlCol="0">
            <a:spAutoFit/>
          </a:bodyPr>
          <a:lstStyle/>
          <a:p>
            <a:r>
              <a:rPr lang="en-US" sz="2400" b="1" dirty="0"/>
              <a:t>Number of bedrooms</a:t>
            </a:r>
          </a:p>
        </p:txBody>
      </p:sp>
      <p:sp>
        <p:nvSpPr>
          <p:cNvPr id="19" name="TextBox 18">
            <a:extLst>
              <a:ext uri="{FF2B5EF4-FFF2-40B4-BE49-F238E27FC236}">
                <a16:creationId xmlns:a16="http://schemas.microsoft.com/office/drawing/2014/main" id="{0896EB37-8734-467D-311E-633B55A58FCA}"/>
              </a:ext>
            </a:extLst>
          </p:cNvPr>
          <p:cNvSpPr txBox="1"/>
          <p:nvPr/>
        </p:nvSpPr>
        <p:spPr>
          <a:xfrm>
            <a:off x="803008" y="4032723"/>
            <a:ext cx="2275762" cy="461665"/>
          </a:xfrm>
          <a:prstGeom prst="rect">
            <a:avLst/>
          </a:prstGeom>
          <a:noFill/>
        </p:spPr>
        <p:txBody>
          <a:bodyPr wrap="square" rtlCol="0">
            <a:spAutoFit/>
          </a:bodyPr>
          <a:lstStyle/>
          <a:p>
            <a:r>
              <a:rPr lang="en-US" sz="2400" b="1" dirty="0"/>
              <a:t>Zip Code</a:t>
            </a:r>
          </a:p>
        </p:txBody>
      </p:sp>
      <p:sp>
        <p:nvSpPr>
          <p:cNvPr id="22" name="Rectangle 21">
            <a:extLst>
              <a:ext uri="{FF2B5EF4-FFF2-40B4-BE49-F238E27FC236}">
                <a16:creationId xmlns:a16="http://schemas.microsoft.com/office/drawing/2014/main" id="{20CA7E12-25D1-58AA-1BEB-2C61C3B3BAC8}"/>
              </a:ext>
            </a:extLst>
          </p:cNvPr>
          <p:cNvSpPr/>
          <p:nvPr/>
        </p:nvSpPr>
        <p:spPr bwMode="auto">
          <a:xfrm>
            <a:off x="543115" y="1512942"/>
            <a:ext cx="1890278" cy="4796378"/>
          </a:xfrm>
          <a:prstGeom prst="rect">
            <a:avLst/>
          </a:prstGeom>
          <a:noFill/>
          <a:ln w="76200">
            <a:solidFill>
              <a:schemeClr val="bg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cxnSp>
        <p:nvCxnSpPr>
          <p:cNvPr id="8" name="Straight Connector 7">
            <a:extLst>
              <a:ext uri="{FF2B5EF4-FFF2-40B4-BE49-F238E27FC236}">
                <a16:creationId xmlns:a16="http://schemas.microsoft.com/office/drawing/2014/main" id="{69F22523-46C6-511F-D89D-08AA55CFBED3}"/>
              </a:ext>
            </a:extLst>
          </p:cNvPr>
          <p:cNvCxnSpPr/>
          <p:nvPr/>
        </p:nvCxnSpPr>
        <p:spPr bwMode="auto">
          <a:xfrm flipV="1">
            <a:off x="543115" y="4545987"/>
            <a:ext cx="3392645" cy="14997"/>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Connector 9">
            <a:extLst>
              <a:ext uri="{FF2B5EF4-FFF2-40B4-BE49-F238E27FC236}">
                <a16:creationId xmlns:a16="http://schemas.microsoft.com/office/drawing/2014/main" id="{AE54673A-F2C2-19FC-2202-07E00E0954A7}"/>
              </a:ext>
            </a:extLst>
          </p:cNvPr>
          <p:cNvCxnSpPr/>
          <p:nvPr/>
        </p:nvCxnSpPr>
        <p:spPr bwMode="auto">
          <a:xfrm flipV="1">
            <a:off x="543115" y="3804592"/>
            <a:ext cx="3392645" cy="14997"/>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4D895A7E-830C-253D-ED3D-15C805D182EB}"/>
              </a:ext>
            </a:extLst>
          </p:cNvPr>
          <p:cNvCxnSpPr/>
          <p:nvPr/>
        </p:nvCxnSpPr>
        <p:spPr bwMode="auto">
          <a:xfrm flipV="1">
            <a:off x="543115" y="3021036"/>
            <a:ext cx="3392645" cy="14997"/>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a:extLst>
              <a:ext uri="{FF2B5EF4-FFF2-40B4-BE49-F238E27FC236}">
                <a16:creationId xmlns:a16="http://schemas.microsoft.com/office/drawing/2014/main" id="{F5F60750-ECE6-C63D-1972-D2569F6AC1B0}"/>
              </a:ext>
            </a:extLst>
          </p:cNvPr>
          <p:cNvCxnSpPr/>
          <p:nvPr/>
        </p:nvCxnSpPr>
        <p:spPr bwMode="auto">
          <a:xfrm flipV="1">
            <a:off x="543115" y="2212743"/>
            <a:ext cx="3392645" cy="14997"/>
          </a:xfrm>
          <a:prstGeom prst="line">
            <a:avLst/>
          </a:prstGeom>
          <a:noFill/>
          <a:ln w="76200" cap="flat" cmpd="sng" algn="ctr">
            <a:solidFill>
              <a:schemeClr val="accent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65892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8101B-CCE9-0CD5-F6A9-92FEF865D6BC}"/>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287C6D37-0CC6-219B-4A68-B88F504E9CB3}"/>
              </a:ext>
            </a:extLst>
          </p:cNvPr>
          <p:cNvSpPr>
            <a:spLocks noGrp="1" noChangeArrowheads="1"/>
          </p:cNvSpPr>
          <p:nvPr>
            <p:ph type="title" idx="4294967295"/>
          </p:nvPr>
        </p:nvSpPr>
        <p:spPr>
          <a:xfrm>
            <a:off x="0" y="0"/>
            <a:ext cx="12192000" cy="1295400"/>
          </a:xfrm>
        </p:spPr>
        <p:txBody>
          <a:bodyPr/>
          <a:lstStyle/>
          <a:p>
            <a:r>
              <a:rPr lang="en-US" altLang="en-US" dirty="0"/>
              <a:t>Different types of learning (Supervised learning)</a:t>
            </a:r>
          </a:p>
        </p:txBody>
      </p:sp>
      <p:graphicFrame>
        <p:nvGraphicFramePr>
          <p:cNvPr id="2" name="Table 1">
            <a:extLst>
              <a:ext uri="{FF2B5EF4-FFF2-40B4-BE49-F238E27FC236}">
                <a16:creationId xmlns:a16="http://schemas.microsoft.com/office/drawing/2014/main" id="{3070E32E-1C24-0BEF-8F85-ABAB6778BFC2}"/>
              </a:ext>
            </a:extLst>
          </p:cNvPr>
          <p:cNvGraphicFramePr>
            <a:graphicFrameLocks noGrp="1"/>
          </p:cNvGraphicFramePr>
          <p:nvPr>
            <p:extLst>
              <p:ext uri="{D42A27DB-BD31-4B8C-83A1-F6EECF244321}">
                <p14:modId xmlns:p14="http://schemas.microsoft.com/office/powerpoint/2010/main" val="824055726"/>
              </p:ext>
            </p:extLst>
          </p:nvPr>
        </p:nvGraphicFramePr>
        <p:xfrm>
          <a:off x="623392" y="1844824"/>
          <a:ext cx="10513170" cy="4248471"/>
        </p:xfrm>
        <a:graphic>
          <a:graphicData uri="http://schemas.openxmlformats.org/drawingml/2006/table">
            <a:tbl>
              <a:tblPr firstRow="1" bandRow="1">
                <a:tableStyleId>{5C22544A-7EE6-4342-B048-85BDC9FD1C3A}</a:tableStyleId>
              </a:tblPr>
              <a:tblGrid>
                <a:gridCol w="3504390">
                  <a:extLst>
                    <a:ext uri="{9D8B030D-6E8A-4147-A177-3AD203B41FA5}">
                      <a16:colId xmlns:a16="http://schemas.microsoft.com/office/drawing/2014/main" val="1950026425"/>
                    </a:ext>
                  </a:extLst>
                </a:gridCol>
                <a:gridCol w="3504390">
                  <a:extLst>
                    <a:ext uri="{9D8B030D-6E8A-4147-A177-3AD203B41FA5}">
                      <a16:colId xmlns:a16="http://schemas.microsoft.com/office/drawing/2014/main" val="3387960716"/>
                    </a:ext>
                  </a:extLst>
                </a:gridCol>
                <a:gridCol w="3504390">
                  <a:extLst>
                    <a:ext uri="{9D8B030D-6E8A-4147-A177-3AD203B41FA5}">
                      <a16:colId xmlns:a16="http://schemas.microsoft.com/office/drawing/2014/main" val="2663400599"/>
                    </a:ext>
                  </a:extLst>
                </a:gridCol>
              </a:tblGrid>
              <a:tr h="502655">
                <a:tc>
                  <a:txBody>
                    <a:bodyPr/>
                    <a:lstStyle/>
                    <a:p>
                      <a:r>
                        <a:rPr lang="en-US" dirty="0"/>
                        <a:t>Input (X)</a:t>
                      </a:r>
                    </a:p>
                  </a:txBody>
                  <a:tcPr/>
                </a:tc>
                <a:tc>
                  <a:txBody>
                    <a:bodyPr/>
                    <a:lstStyle/>
                    <a:p>
                      <a:r>
                        <a:rPr lang="en-US" dirty="0"/>
                        <a:t>Output (Y)</a:t>
                      </a:r>
                    </a:p>
                  </a:txBody>
                  <a:tcPr/>
                </a:tc>
                <a:tc>
                  <a:txBody>
                    <a:bodyPr/>
                    <a:lstStyle/>
                    <a:p>
                      <a:r>
                        <a:rPr lang="en-US" dirty="0"/>
                        <a:t>Application</a:t>
                      </a:r>
                    </a:p>
                  </a:txBody>
                  <a:tcPr/>
                </a:tc>
                <a:extLst>
                  <a:ext uri="{0D108BD9-81ED-4DB2-BD59-A6C34878D82A}">
                    <a16:rowId xmlns:a16="http://schemas.microsoft.com/office/drawing/2014/main" val="439649826"/>
                  </a:ext>
                </a:extLst>
              </a:tr>
              <a:tr h="502655">
                <a:tc>
                  <a:txBody>
                    <a:bodyPr/>
                    <a:lstStyle/>
                    <a:p>
                      <a:r>
                        <a:rPr lang="en-US" dirty="0"/>
                        <a:t>Home features</a:t>
                      </a:r>
                    </a:p>
                  </a:txBody>
                  <a:tcPr/>
                </a:tc>
                <a:tc>
                  <a:txBody>
                    <a:bodyPr/>
                    <a:lstStyle/>
                    <a:p>
                      <a:r>
                        <a:rPr lang="en-US" dirty="0"/>
                        <a:t>Price</a:t>
                      </a:r>
                    </a:p>
                  </a:txBody>
                  <a:tcPr/>
                </a:tc>
                <a:tc>
                  <a:txBody>
                    <a:bodyPr/>
                    <a:lstStyle/>
                    <a:p>
                      <a:r>
                        <a:rPr lang="en-US" dirty="0"/>
                        <a:t>Real state</a:t>
                      </a:r>
                    </a:p>
                  </a:txBody>
                  <a:tcPr/>
                </a:tc>
                <a:extLst>
                  <a:ext uri="{0D108BD9-81ED-4DB2-BD59-A6C34878D82A}">
                    <a16:rowId xmlns:a16="http://schemas.microsoft.com/office/drawing/2014/main" val="410654159"/>
                  </a:ext>
                </a:extLst>
              </a:tr>
              <a:tr h="502655">
                <a:tc>
                  <a:txBody>
                    <a:bodyPr/>
                    <a:lstStyle/>
                    <a:p>
                      <a:r>
                        <a:rPr lang="en-US" dirty="0"/>
                        <a:t>Persons features</a:t>
                      </a:r>
                    </a:p>
                  </a:txBody>
                  <a:tcPr/>
                </a:tc>
                <a:tc>
                  <a:txBody>
                    <a:bodyPr/>
                    <a:lstStyle/>
                    <a:p>
                      <a:r>
                        <a:rPr lang="en-US" dirty="0"/>
                        <a:t>gender</a:t>
                      </a:r>
                    </a:p>
                  </a:txBody>
                  <a:tcPr/>
                </a:tc>
                <a:tc>
                  <a:txBody>
                    <a:bodyPr/>
                    <a:lstStyle/>
                    <a:p>
                      <a:r>
                        <a:rPr lang="en-US" dirty="0"/>
                        <a:t>Statistical analysis</a:t>
                      </a:r>
                    </a:p>
                  </a:txBody>
                  <a:tcPr/>
                </a:tc>
                <a:extLst>
                  <a:ext uri="{0D108BD9-81ED-4DB2-BD59-A6C34878D82A}">
                    <a16:rowId xmlns:a16="http://schemas.microsoft.com/office/drawing/2014/main" val="1647708299"/>
                  </a:ext>
                </a:extLst>
              </a:tr>
              <a:tr h="502655">
                <a:tc>
                  <a:txBody>
                    <a:bodyPr/>
                    <a:lstStyle/>
                    <a:p>
                      <a:r>
                        <a:rPr lang="en-US" dirty="0"/>
                        <a:t>Ad, user info</a:t>
                      </a:r>
                    </a:p>
                  </a:txBody>
                  <a:tcPr/>
                </a:tc>
                <a:tc>
                  <a:txBody>
                    <a:bodyPr/>
                    <a:lstStyle/>
                    <a:p>
                      <a:r>
                        <a:rPr lang="en-US" dirty="0"/>
                        <a:t>Clicked on ad? (0/1)</a:t>
                      </a:r>
                    </a:p>
                  </a:txBody>
                  <a:tcPr/>
                </a:tc>
                <a:tc>
                  <a:txBody>
                    <a:bodyPr/>
                    <a:lstStyle/>
                    <a:p>
                      <a:r>
                        <a:rPr lang="en-US" dirty="0"/>
                        <a:t>Online advertisement</a:t>
                      </a:r>
                    </a:p>
                  </a:txBody>
                  <a:tcPr/>
                </a:tc>
                <a:extLst>
                  <a:ext uri="{0D108BD9-81ED-4DB2-BD59-A6C34878D82A}">
                    <a16:rowId xmlns:a16="http://schemas.microsoft.com/office/drawing/2014/main" val="2255096586"/>
                  </a:ext>
                </a:extLst>
              </a:tr>
              <a:tr h="867598">
                <a:tc>
                  <a:txBody>
                    <a:bodyPr/>
                    <a:lstStyle/>
                    <a:p>
                      <a:r>
                        <a:rPr lang="en-US" dirty="0"/>
                        <a:t>Code snippets</a:t>
                      </a:r>
                    </a:p>
                  </a:txBody>
                  <a:tcPr/>
                </a:tc>
                <a:tc>
                  <a:txBody>
                    <a:bodyPr/>
                    <a:lstStyle/>
                    <a:p>
                      <a:r>
                        <a:rPr lang="en-US" dirty="0"/>
                        <a:t>Perform the same functionality (0/1)</a:t>
                      </a:r>
                    </a:p>
                  </a:txBody>
                  <a:tcPr/>
                </a:tc>
                <a:tc>
                  <a:txBody>
                    <a:bodyPr/>
                    <a:lstStyle/>
                    <a:p>
                      <a:r>
                        <a:rPr lang="en-US" dirty="0"/>
                        <a:t>Code clone detection (code understanding)</a:t>
                      </a:r>
                    </a:p>
                  </a:txBody>
                  <a:tcPr/>
                </a:tc>
                <a:extLst>
                  <a:ext uri="{0D108BD9-81ED-4DB2-BD59-A6C34878D82A}">
                    <a16:rowId xmlns:a16="http://schemas.microsoft.com/office/drawing/2014/main" val="3286287410"/>
                  </a:ext>
                </a:extLst>
              </a:tr>
              <a:tr h="502655">
                <a:tc>
                  <a:txBody>
                    <a:bodyPr/>
                    <a:lstStyle/>
                    <a:p>
                      <a:r>
                        <a:rPr lang="en-US" dirty="0"/>
                        <a:t>Pixels of an image</a:t>
                      </a:r>
                    </a:p>
                  </a:txBody>
                  <a:tcPr/>
                </a:tc>
                <a:tc>
                  <a:txBody>
                    <a:bodyPr/>
                    <a:lstStyle/>
                    <a:p>
                      <a:r>
                        <a:rPr lang="en-US" dirty="0"/>
                        <a:t>Dog or Cat?</a:t>
                      </a:r>
                    </a:p>
                  </a:txBody>
                  <a:tcPr/>
                </a:tc>
                <a:tc>
                  <a:txBody>
                    <a:bodyPr/>
                    <a:lstStyle/>
                    <a:p>
                      <a:r>
                        <a:rPr lang="en-US" dirty="0"/>
                        <a:t>Image classification</a:t>
                      </a:r>
                    </a:p>
                  </a:txBody>
                  <a:tcPr/>
                </a:tc>
                <a:extLst>
                  <a:ext uri="{0D108BD9-81ED-4DB2-BD59-A6C34878D82A}">
                    <a16:rowId xmlns:a16="http://schemas.microsoft.com/office/drawing/2014/main" val="1541470005"/>
                  </a:ext>
                </a:extLst>
              </a:tr>
              <a:tr h="867598">
                <a:tc>
                  <a:txBody>
                    <a:bodyPr/>
                    <a:lstStyle/>
                    <a:p>
                      <a:r>
                        <a:rPr lang="en-US" sz="2000" b="0" dirty="0"/>
                        <a:t>English</a:t>
                      </a:r>
                      <a:endParaRPr lang="en-US" sz="2800" b="0" dirty="0"/>
                    </a:p>
                  </a:txBody>
                  <a:tcPr/>
                </a:tc>
                <a:tc>
                  <a:txBody>
                    <a:bodyPr/>
                    <a:lstStyle/>
                    <a:p>
                      <a:r>
                        <a:rPr lang="en-US" sz="1800" kern="1200" dirty="0">
                          <a:solidFill>
                            <a:schemeClr val="dk1"/>
                          </a:solidFill>
                          <a:latin typeface="+mn-lt"/>
                          <a:ea typeface="+mn-ea"/>
                          <a:cs typeface="+mn-cs"/>
                        </a:rPr>
                        <a:t>French</a:t>
                      </a:r>
                    </a:p>
                  </a:txBody>
                  <a:tcPr/>
                </a:tc>
                <a:tc>
                  <a:txBody>
                    <a:bodyPr/>
                    <a:lstStyle/>
                    <a:p>
                      <a:pPr marL="0" algn="l" defTabSz="914400" rtl="0" eaLnBrk="1" latinLnBrk="0" hangingPunct="1"/>
                      <a:r>
                        <a:rPr lang="en-US" sz="1800" kern="1200" dirty="0">
                          <a:solidFill>
                            <a:schemeClr val="dk1"/>
                          </a:solidFill>
                          <a:latin typeface="+mn-lt"/>
                          <a:ea typeface="+mn-ea"/>
                          <a:cs typeface="+mn-cs"/>
                        </a:rPr>
                        <a:t>Machine translation</a:t>
                      </a:r>
                    </a:p>
                  </a:txBody>
                  <a:tcPr/>
                </a:tc>
                <a:extLst>
                  <a:ext uri="{0D108BD9-81ED-4DB2-BD59-A6C34878D82A}">
                    <a16:rowId xmlns:a16="http://schemas.microsoft.com/office/drawing/2014/main" val="1305271411"/>
                  </a:ext>
                </a:extLst>
              </a:tr>
            </a:tbl>
          </a:graphicData>
        </a:graphic>
      </p:graphicFrame>
    </p:spTree>
    <p:extLst>
      <p:ext uri="{BB962C8B-B14F-4D97-AF65-F5344CB8AC3E}">
        <p14:creationId xmlns:p14="http://schemas.microsoft.com/office/powerpoint/2010/main" val="374012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2B0DB5EF-3D35-CF46-9B5B-8FB4D29EE3F1}"/>
              </a:ext>
            </a:extLst>
          </p:cNvPr>
          <p:cNvSpPr>
            <a:spLocks noGrp="1" noChangeArrowheads="1"/>
          </p:cNvSpPr>
          <p:nvPr>
            <p:ph type="title" idx="4294967295"/>
          </p:nvPr>
        </p:nvSpPr>
        <p:spPr>
          <a:xfrm>
            <a:off x="0" y="0"/>
            <a:ext cx="12192000" cy="1295400"/>
          </a:xfrm>
        </p:spPr>
        <p:txBody>
          <a:bodyPr/>
          <a:lstStyle/>
          <a:p>
            <a:r>
              <a:rPr lang="en-US" altLang="en-US" dirty="0"/>
              <a:t>What is AI?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1210A-2232-6947-7C6F-E03994C914E9}"/>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795BD782-E07D-7350-63A8-C0EE1F09B932}"/>
              </a:ext>
            </a:extLst>
          </p:cNvPr>
          <p:cNvSpPr>
            <a:spLocks noGrp="1" noChangeArrowheads="1"/>
          </p:cNvSpPr>
          <p:nvPr>
            <p:ph type="title" idx="4294967295"/>
          </p:nvPr>
        </p:nvSpPr>
        <p:spPr>
          <a:xfrm>
            <a:off x="0" y="0"/>
            <a:ext cx="12192000" cy="1295400"/>
          </a:xfrm>
        </p:spPr>
        <p:txBody>
          <a:bodyPr/>
          <a:lstStyle/>
          <a:p>
            <a:r>
              <a:rPr lang="en-US" altLang="en-US" dirty="0"/>
              <a:t>Different types of learning (Supervised learning)</a:t>
            </a:r>
          </a:p>
        </p:txBody>
      </p:sp>
      <p:pic>
        <p:nvPicPr>
          <p:cNvPr id="6" name="Picture 5" descr="A screenshot of a computer&#10;&#10;Description automatically generated">
            <a:extLst>
              <a:ext uri="{FF2B5EF4-FFF2-40B4-BE49-F238E27FC236}">
                <a16:creationId xmlns:a16="http://schemas.microsoft.com/office/drawing/2014/main" id="{5F03CFED-8B5B-7C88-B45D-F9BA251E564A}"/>
              </a:ext>
            </a:extLst>
          </p:cNvPr>
          <p:cNvPicPr>
            <a:picLocks noChangeAspect="1"/>
          </p:cNvPicPr>
          <p:nvPr/>
        </p:nvPicPr>
        <p:blipFill>
          <a:blip r:embed="rId3"/>
          <a:stretch>
            <a:fillRect/>
          </a:stretch>
        </p:blipFill>
        <p:spPr>
          <a:xfrm>
            <a:off x="4799856" y="1898948"/>
            <a:ext cx="4268028" cy="466049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F3856AE2-86C8-BE80-EDA2-27978993E8CD}"/>
              </a:ext>
            </a:extLst>
          </p:cNvPr>
          <p:cNvPicPr>
            <a:picLocks noChangeAspect="1"/>
          </p:cNvPicPr>
          <p:nvPr/>
        </p:nvPicPr>
        <p:blipFill>
          <a:blip r:embed="rId4"/>
          <a:stretch>
            <a:fillRect/>
          </a:stretch>
        </p:blipFill>
        <p:spPr>
          <a:xfrm>
            <a:off x="191344" y="1844824"/>
            <a:ext cx="4408572" cy="466049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1022AD80-4FB0-D80F-7CFE-5FBF87F7490A}"/>
              </a:ext>
            </a:extLst>
          </p:cNvPr>
          <p:cNvPicPr>
            <a:picLocks noChangeAspect="1"/>
          </p:cNvPicPr>
          <p:nvPr/>
        </p:nvPicPr>
        <p:blipFill>
          <a:blip r:embed="rId5"/>
          <a:stretch>
            <a:fillRect/>
          </a:stretch>
        </p:blipFill>
        <p:spPr>
          <a:xfrm>
            <a:off x="9620250" y="2276872"/>
            <a:ext cx="2571750" cy="3130550"/>
          </a:xfrm>
          <a:prstGeom prst="rect">
            <a:avLst/>
          </a:prstGeom>
        </p:spPr>
      </p:pic>
    </p:spTree>
    <p:extLst>
      <p:ext uri="{BB962C8B-B14F-4D97-AF65-F5344CB8AC3E}">
        <p14:creationId xmlns:p14="http://schemas.microsoft.com/office/powerpoint/2010/main" val="874190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BB11D-0D93-B0C6-C583-3A60AEA35CB7}"/>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BE8864FF-5022-6297-804E-615DECC44413}"/>
              </a:ext>
            </a:extLst>
          </p:cNvPr>
          <p:cNvSpPr>
            <a:spLocks noGrp="1" noChangeArrowheads="1"/>
          </p:cNvSpPr>
          <p:nvPr>
            <p:ph type="title" idx="4294967295"/>
          </p:nvPr>
        </p:nvSpPr>
        <p:spPr>
          <a:xfrm>
            <a:off x="0" y="0"/>
            <a:ext cx="12192000" cy="1295400"/>
          </a:xfrm>
        </p:spPr>
        <p:txBody>
          <a:bodyPr/>
          <a:lstStyle/>
          <a:p>
            <a:r>
              <a:rPr lang="en-US" altLang="en-US" dirty="0"/>
              <a:t>Supervised learning Dataset Examples</a:t>
            </a:r>
          </a:p>
        </p:txBody>
      </p:sp>
      <p:pic>
        <p:nvPicPr>
          <p:cNvPr id="6" name="Picture 5" descr="A screenshot of a computer&#10;&#10;Description automatically generated">
            <a:extLst>
              <a:ext uri="{FF2B5EF4-FFF2-40B4-BE49-F238E27FC236}">
                <a16:creationId xmlns:a16="http://schemas.microsoft.com/office/drawing/2014/main" id="{3D581496-7BF9-2277-B69A-30F80968DB2B}"/>
              </a:ext>
            </a:extLst>
          </p:cNvPr>
          <p:cNvPicPr>
            <a:picLocks noChangeAspect="1"/>
          </p:cNvPicPr>
          <p:nvPr/>
        </p:nvPicPr>
        <p:blipFill>
          <a:blip r:embed="rId3"/>
          <a:stretch>
            <a:fillRect/>
          </a:stretch>
        </p:blipFill>
        <p:spPr>
          <a:xfrm>
            <a:off x="767408" y="1772816"/>
            <a:ext cx="4268028" cy="4660490"/>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FE04AF6-71AC-334F-5208-DB13B60DD282}"/>
              </a:ext>
            </a:extLst>
          </p:cNvPr>
          <p:cNvPicPr>
            <a:picLocks noChangeAspect="1"/>
          </p:cNvPicPr>
          <p:nvPr/>
        </p:nvPicPr>
        <p:blipFill>
          <a:blip r:embed="rId4"/>
          <a:stretch>
            <a:fillRect/>
          </a:stretch>
        </p:blipFill>
        <p:spPr>
          <a:xfrm>
            <a:off x="5954829" y="2489665"/>
            <a:ext cx="2571750" cy="3130550"/>
          </a:xfrm>
          <a:prstGeom prst="rect">
            <a:avLst/>
          </a:prstGeom>
        </p:spPr>
      </p:pic>
      <p:pic>
        <p:nvPicPr>
          <p:cNvPr id="3" name="Picture 2" descr="A screenshot of a video game&#10;&#10;Description automatically generated">
            <a:extLst>
              <a:ext uri="{FF2B5EF4-FFF2-40B4-BE49-F238E27FC236}">
                <a16:creationId xmlns:a16="http://schemas.microsoft.com/office/drawing/2014/main" id="{C9CBF88A-BE54-A92F-4083-61D51C79B01A}"/>
              </a:ext>
            </a:extLst>
          </p:cNvPr>
          <p:cNvPicPr>
            <a:picLocks noChangeAspect="1"/>
          </p:cNvPicPr>
          <p:nvPr/>
        </p:nvPicPr>
        <p:blipFill>
          <a:blip r:embed="rId5"/>
          <a:stretch>
            <a:fillRect/>
          </a:stretch>
        </p:blipFill>
        <p:spPr>
          <a:xfrm>
            <a:off x="9277696" y="1459362"/>
            <a:ext cx="2176140" cy="1651127"/>
          </a:xfrm>
          <a:prstGeom prst="rect">
            <a:avLst/>
          </a:prstGeom>
        </p:spPr>
      </p:pic>
      <p:pic>
        <p:nvPicPr>
          <p:cNvPr id="9" name="Picture 8" descr="A screenshot of a video game&#10;&#10;Description automatically generated">
            <a:extLst>
              <a:ext uri="{FF2B5EF4-FFF2-40B4-BE49-F238E27FC236}">
                <a16:creationId xmlns:a16="http://schemas.microsoft.com/office/drawing/2014/main" id="{DD81689D-D7BF-84E7-319B-4F877616FAA3}"/>
              </a:ext>
            </a:extLst>
          </p:cNvPr>
          <p:cNvPicPr>
            <a:picLocks noChangeAspect="1"/>
          </p:cNvPicPr>
          <p:nvPr/>
        </p:nvPicPr>
        <p:blipFill>
          <a:blip r:embed="rId6"/>
          <a:stretch>
            <a:fillRect/>
          </a:stretch>
        </p:blipFill>
        <p:spPr>
          <a:xfrm>
            <a:off x="9277696" y="4925579"/>
            <a:ext cx="2241798" cy="1824902"/>
          </a:xfrm>
          <a:prstGeom prst="rect">
            <a:avLst/>
          </a:prstGeom>
        </p:spPr>
      </p:pic>
      <p:sp>
        <p:nvSpPr>
          <p:cNvPr id="11" name="Right Arrow 10">
            <a:extLst>
              <a:ext uri="{FF2B5EF4-FFF2-40B4-BE49-F238E27FC236}">
                <a16:creationId xmlns:a16="http://schemas.microsoft.com/office/drawing/2014/main" id="{97589CA8-66F1-764A-98D3-443FA031301A}"/>
              </a:ext>
            </a:extLst>
          </p:cNvPr>
          <p:cNvSpPr/>
          <p:nvPr/>
        </p:nvSpPr>
        <p:spPr bwMode="auto">
          <a:xfrm>
            <a:off x="5076469" y="4054940"/>
            <a:ext cx="803047" cy="517514"/>
          </a:xfrm>
          <a:prstGeom prst="rightArrow">
            <a:avLst/>
          </a:prstGeom>
          <a:solidFill>
            <a:schemeClr val="accent2"/>
          </a:solid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r>
              <a:rPr kumimoji="0" lang="fa-IR" sz="2000" b="0" i="0" u="none" strike="noStrike" cap="none" normalizeH="0" baseline="0" dirty="0">
                <a:ln>
                  <a:noFill/>
                </a:ln>
                <a:solidFill>
                  <a:srgbClr val="FFFFFF"/>
                </a:solidFill>
                <a:effectLst/>
                <a:latin typeface="Courier New" panose="02070309020205020404" pitchFamily="49" charset="0"/>
              </a:rPr>
              <a:t>       </a:t>
            </a:r>
            <a:endParaRPr kumimoji="0" lang="en-US" sz="2000" b="0" i="0" u="none" strike="noStrike" cap="none" normalizeH="0" baseline="0" dirty="0">
              <a:ln>
                <a:noFill/>
              </a:ln>
              <a:solidFill>
                <a:srgbClr val="FFFFFF"/>
              </a:solidFill>
              <a:effectLst/>
              <a:latin typeface="Courier New" panose="02070309020205020404" pitchFamily="49" charset="0"/>
            </a:endParaRPr>
          </a:p>
        </p:txBody>
      </p:sp>
      <p:sp>
        <p:nvSpPr>
          <p:cNvPr id="12" name="Bent-Up Arrow 11">
            <a:extLst>
              <a:ext uri="{FF2B5EF4-FFF2-40B4-BE49-F238E27FC236}">
                <a16:creationId xmlns:a16="http://schemas.microsoft.com/office/drawing/2014/main" id="{48E47A54-3FFE-BB3E-3D33-2D46A69E9FE7}"/>
              </a:ext>
            </a:extLst>
          </p:cNvPr>
          <p:cNvSpPr/>
          <p:nvPr/>
        </p:nvSpPr>
        <p:spPr bwMode="auto">
          <a:xfrm>
            <a:off x="8526579" y="3127363"/>
            <a:ext cx="1742580" cy="1034020"/>
          </a:xfrm>
          <a:prstGeom prst="bentUpArrow">
            <a:avLst/>
          </a:prstGeom>
          <a:solidFill>
            <a:schemeClr val="accent3"/>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r>
              <a:rPr kumimoji="0" lang="fa-IR" sz="2000" b="0" i="0" u="none" strike="noStrike" cap="none" normalizeH="0" baseline="0" dirty="0">
                <a:ln>
                  <a:noFill/>
                </a:ln>
                <a:solidFill>
                  <a:srgbClr val="FFFFFF"/>
                </a:solidFill>
                <a:effectLst/>
                <a:latin typeface="Courier New" panose="02070309020205020404" pitchFamily="49" charset="0"/>
              </a:rPr>
              <a:t>                </a:t>
            </a:r>
            <a:endParaRPr kumimoji="0" lang="en-US" sz="2000" b="0" i="0" u="none" strike="noStrike" cap="none" normalizeH="0" baseline="0" dirty="0">
              <a:ln>
                <a:noFill/>
              </a:ln>
              <a:solidFill>
                <a:srgbClr val="FFFFFF"/>
              </a:solidFill>
              <a:effectLst/>
              <a:latin typeface="Courier New" panose="02070309020205020404" pitchFamily="49" charset="0"/>
            </a:endParaRPr>
          </a:p>
        </p:txBody>
      </p:sp>
      <p:sp>
        <p:nvSpPr>
          <p:cNvPr id="13" name="Bent-Up Arrow 12">
            <a:extLst>
              <a:ext uri="{FF2B5EF4-FFF2-40B4-BE49-F238E27FC236}">
                <a16:creationId xmlns:a16="http://schemas.microsoft.com/office/drawing/2014/main" id="{9353BA9A-2380-8A7B-4FDA-179A987F7FA8}"/>
              </a:ext>
            </a:extLst>
          </p:cNvPr>
          <p:cNvSpPr/>
          <p:nvPr/>
        </p:nvSpPr>
        <p:spPr bwMode="auto">
          <a:xfrm flipV="1">
            <a:off x="8524347" y="3917413"/>
            <a:ext cx="1744812" cy="1034020"/>
          </a:xfrm>
          <a:prstGeom prst="bentUpArrow">
            <a:avLst/>
          </a:prstGeom>
          <a:solidFill>
            <a:schemeClr val="accent3"/>
          </a:solid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r>
              <a:rPr kumimoji="0" lang="fa-IR" sz="2000" b="0" i="0" u="none" strike="noStrike" cap="none" normalizeH="0" baseline="0" dirty="0">
                <a:ln>
                  <a:noFill/>
                </a:ln>
                <a:solidFill>
                  <a:srgbClr val="FFFFFF"/>
                </a:solidFill>
                <a:effectLst/>
                <a:latin typeface="Courier New" panose="02070309020205020404" pitchFamily="49" charset="0"/>
              </a:rPr>
              <a:t>                </a:t>
            </a:r>
            <a:endParaRPr kumimoji="0" lang="en-US" sz="2000" b="0" i="0" u="none" strike="noStrike" cap="none" normalizeH="0" baseline="0" dirty="0">
              <a:ln>
                <a:noFill/>
              </a:ln>
              <a:solidFill>
                <a:srgbClr val="FFFFFF"/>
              </a:solidFill>
              <a:effectLst/>
              <a:latin typeface="Courier New" panose="02070309020205020404" pitchFamily="49" charset="0"/>
            </a:endParaRPr>
          </a:p>
        </p:txBody>
      </p:sp>
    </p:spTree>
    <p:extLst>
      <p:ext uri="{BB962C8B-B14F-4D97-AF65-F5344CB8AC3E}">
        <p14:creationId xmlns:p14="http://schemas.microsoft.com/office/powerpoint/2010/main" val="1934075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11153-707B-4785-9865-EB7E4A171BD7}"/>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D6CF9E76-471A-22C7-CE69-7AD77E788125}"/>
              </a:ext>
            </a:extLst>
          </p:cNvPr>
          <p:cNvSpPr>
            <a:spLocks noGrp="1" noChangeArrowheads="1"/>
          </p:cNvSpPr>
          <p:nvPr>
            <p:ph type="title" idx="4294967295"/>
          </p:nvPr>
        </p:nvSpPr>
        <p:spPr>
          <a:xfrm>
            <a:off x="0" y="0"/>
            <a:ext cx="12192000" cy="1295400"/>
          </a:xfrm>
        </p:spPr>
        <p:txBody>
          <a:bodyPr/>
          <a:lstStyle/>
          <a:p>
            <a:r>
              <a:rPr lang="en-US" altLang="en-US" dirty="0"/>
              <a:t>Different types of learning (Supervised learning)</a:t>
            </a:r>
          </a:p>
        </p:txBody>
      </p:sp>
      <p:graphicFrame>
        <p:nvGraphicFramePr>
          <p:cNvPr id="2" name="Table 1">
            <a:extLst>
              <a:ext uri="{FF2B5EF4-FFF2-40B4-BE49-F238E27FC236}">
                <a16:creationId xmlns:a16="http://schemas.microsoft.com/office/drawing/2014/main" id="{9DB67401-08E6-2988-AAC3-49BA9EEAAB43}"/>
              </a:ext>
            </a:extLst>
          </p:cNvPr>
          <p:cNvGraphicFramePr>
            <a:graphicFrameLocks noGrp="1"/>
          </p:cNvGraphicFramePr>
          <p:nvPr/>
        </p:nvGraphicFramePr>
        <p:xfrm>
          <a:off x="623392" y="1844824"/>
          <a:ext cx="10513170" cy="4248471"/>
        </p:xfrm>
        <a:graphic>
          <a:graphicData uri="http://schemas.openxmlformats.org/drawingml/2006/table">
            <a:tbl>
              <a:tblPr firstRow="1" bandRow="1">
                <a:tableStyleId>{5C22544A-7EE6-4342-B048-85BDC9FD1C3A}</a:tableStyleId>
              </a:tblPr>
              <a:tblGrid>
                <a:gridCol w="3504390">
                  <a:extLst>
                    <a:ext uri="{9D8B030D-6E8A-4147-A177-3AD203B41FA5}">
                      <a16:colId xmlns:a16="http://schemas.microsoft.com/office/drawing/2014/main" val="1950026425"/>
                    </a:ext>
                  </a:extLst>
                </a:gridCol>
                <a:gridCol w="3504390">
                  <a:extLst>
                    <a:ext uri="{9D8B030D-6E8A-4147-A177-3AD203B41FA5}">
                      <a16:colId xmlns:a16="http://schemas.microsoft.com/office/drawing/2014/main" val="3387960716"/>
                    </a:ext>
                  </a:extLst>
                </a:gridCol>
                <a:gridCol w="3504390">
                  <a:extLst>
                    <a:ext uri="{9D8B030D-6E8A-4147-A177-3AD203B41FA5}">
                      <a16:colId xmlns:a16="http://schemas.microsoft.com/office/drawing/2014/main" val="2663400599"/>
                    </a:ext>
                  </a:extLst>
                </a:gridCol>
              </a:tblGrid>
              <a:tr h="502655">
                <a:tc>
                  <a:txBody>
                    <a:bodyPr/>
                    <a:lstStyle/>
                    <a:p>
                      <a:r>
                        <a:rPr lang="en-US" dirty="0"/>
                        <a:t>Input (X)</a:t>
                      </a:r>
                    </a:p>
                  </a:txBody>
                  <a:tcPr/>
                </a:tc>
                <a:tc>
                  <a:txBody>
                    <a:bodyPr/>
                    <a:lstStyle/>
                    <a:p>
                      <a:r>
                        <a:rPr lang="en-US" dirty="0"/>
                        <a:t>Output (Y)</a:t>
                      </a:r>
                    </a:p>
                  </a:txBody>
                  <a:tcPr/>
                </a:tc>
                <a:tc>
                  <a:txBody>
                    <a:bodyPr/>
                    <a:lstStyle/>
                    <a:p>
                      <a:r>
                        <a:rPr lang="en-US" dirty="0"/>
                        <a:t>Application</a:t>
                      </a:r>
                    </a:p>
                  </a:txBody>
                  <a:tcPr/>
                </a:tc>
                <a:extLst>
                  <a:ext uri="{0D108BD9-81ED-4DB2-BD59-A6C34878D82A}">
                    <a16:rowId xmlns:a16="http://schemas.microsoft.com/office/drawing/2014/main" val="439649826"/>
                  </a:ext>
                </a:extLst>
              </a:tr>
              <a:tr h="502655">
                <a:tc>
                  <a:txBody>
                    <a:bodyPr/>
                    <a:lstStyle/>
                    <a:p>
                      <a:r>
                        <a:rPr lang="en-US" dirty="0"/>
                        <a:t>Home features</a:t>
                      </a:r>
                    </a:p>
                  </a:txBody>
                  <a:tcPr/>
                </a:tc>
                <a:tc>
                  <a:txBody>
                    <a:bodyPr/>
                    <a:lstStyle/>
                    <a:p>
                      <a:r>
                        <a:rPr lang="en-US" dirty="0"/>
                        <a:t>Price</a:t>
                      </a:r>
                    </a:p>
                  </a:txBody>
                  <a:tcPr/>
                </a:tc>
                <a:tc>
                  <a:txBody>
                    <a:bodyPr/>
                    <a:lstStyle/>
                    <a:p>
                      <a:r>
                        <a:rPr lang="en-US" dirty="0"/>
                        <a:t>Real state</a:t>
                      </a:r>
                    </a:p>
                  </a:txBody>
                  <a:tcPr/>
                </a:tc>
                <a:extLst>
                  <a:ext uri="{0D108BD9-81ED-4DB2-BD59-A6C34878D82A}">
                    <a16:rowId xmlns:a16="http://schemas.microsoft.com/office/drawing/2014/main" val="410654159"/>
                  </a:ext>
                </a:extLst>
              </a:tr>
              <a:tr h="502655">
                <a:tc>
                  <a:txBody>
                    <a:bodyPr/>
                    <a:lstStyle/>
                    <a:p>
                      <a:r>
                        <a:rPr lang="en-US" dirty="0"/>
                        <a:t>Persons features</a:t>
                      </a:r>
                    </a:p>
                  </a:txBody>
                  <a:tcPr/>
                </a:tc>
                <a:tc>
                  <a:txBody>
                    <a:bodyPr/>
                    <a:lstStyle/>
                    <a:p>
                      <a:r>
                        <a:rPr lang="en-US" dirty="0"/>
                        <a:t>gender</a:t>
                      </a:r>
                    </a:p>
                  </a:txBody>
                  <a:tcPr/>
                </a:tc>
                <a:tc>
                  <a:txBody>
                    <a:bodyPr/>
                    <a:lstStyle/>
                    <a:p>
                      <a:r>
                        <a:rPr lang="en-US" dirty="0"/>
                        <a:t>Statistical analysis</a:t>
                      </a:r>
                    </a:p>
                  </a:txBody>
                  <a:tcPr/>
                </a:tc>
                <a:extLst>
                  <a:ext uri="{0D108BD9-81ED-4DB2-BD59-A6C34878D82A}">
                    <a16:rowId xmlns:a16="http://schemas.microsoft.com/office/drawing/2014/main" val="1647708299"/>
                  </a:ext>
                </a:extLst>
              </a:tr>
              <a:tr h="502655">
                <a:tc>
                  <a:txBody>
                    <a:bodyPr/>
                    <a:lstStyle/>
                    <a:p>
                      <a:r>
                        <a:rPr lang="en-US" dirty="0"/>
                        <a:t>Ad, user info</a:t>
                      </a:r>
                    </a:p>
                  </a:txBody>
                  <a:tcPr/>
                </a:tc>
                <a:tc>
                  <a:txBody>
                    <a:bodyPr/>
                    <a:lstStyle/>
                    <a:p>
                      <a:r>
                        <a:rPr lang="en-US" dirty="0"/>
                        <a:t>Clicked on ad? (0/1)</a:t>
                      </a:r>
                    </a:p>
                  </a:txBody>
                  <a:tcPr/>
                </a:tc>
                <a:tc>
                  <a:txBody>
                    <a:bodyPr/>
                    <a:lstStyle/>
                    <a:p>
                      <a:r>
                        <a:rPr lang="en-US" dirty="0"/>
                        <a:t>Online advertisement</a:t>
                      </a:r>
                    </a:p>
                  </a:txBody>
                  <a:tcPr/>
                </a:tc>
                <a:extLst>
                  <a:ext uri="{0D108BD9-81ED-4DB2-BD59-A6C34878D82A}">
                    <a16:rowId xmlns:a16="http://schemas.microsoft.com/office/drawing/2014/main" val="2255096586"/>
                  </a:ext>
                </a:extLst>
              </a:tr>
              <a:tr h="867598">
                <a:tc>
                  <a:txBody>
                    <a:bodyPr/>
                    <a:lstStyle/>
                    <a:p>
                      <a:r>
                        <a:rPr lang="en-US" dirty="0"/>
                        <a:t>Code snippets</a:t>
                      </a:r>
                    </a:p>
                  </a:txBody>
                  <a:tcPr/>
                </a:tc>
                <a:tc>
                  <a:txBody>
                    <a:bodyPr/>
                    <a:lstStyle/>
                    <a:p>
                      <a:r>
                        <a:rPr lang="en-US" dirty="0"/>
                        <a:t>Perform the same functionality (0/1)</a:t>
                      </a:r>
                    </a:p>
                  </a:txBody>
                  <a:tcPr/>
                </a:tc>
                <a:tc>
                  <a:txBody>
                    <a:bodyPr/>
                    <a:lstStyle/>
                    <a:p>
                      <a:r>
                        <a:rPr lang="en-US" dirty="0"/>
                        <a:t>Code clone detection (code understanding)</a:t>
                      </a:r>
                    </a:p>
                  </a:txBody>
                  <a:tcPr/>
                </a:tc>
                <a:extLst>
                  <a:ext uri="{0D108BD9-81ED-4DB2-BD59-A6C34878D82A}">
                    <a16:rowId xmlns:a16="http://schemas.microsoft.com/office/drawing/2014/main" val="3286287410"/>
                  </a:ext>
                </a:extLst>
              </a:tr>
              <a:tr h="502655">
                <a:tc>
                  <a:txBody>
                    <a:bodyPr/>
                    <a:lstStyle/>
                    <a:p>
                      <a:r>
                        <a:rPr lang="en-US" dirty="0"/>
                        <a:t>Pixels of an image</a:t>
                      </a:r>
                    </a:p>
                  </a:txBody>
                  <a:tcPr/>
                </a:tc>
                <a:tc>
                  <a:txBody>
                    <a:bodyPr/>
                    <a:lstStyle/>
                    <a:p>
                      <a:r>
                        <a:rPr lang="en-US" dirty="0"/>
                        <a:t>Dog or Cat?</a:t>
                      </a:r>
                    </a:p>
                  </a:txBody>
                  <a:tcPr/>
                </a:tc>
                <a:tc>
                  <a:txBody>
                    <a:bodyPr/>
                    <a:lstStyle/>
                    <a:p>
                      <a:r>
                        <a:rPr lang="en-US" dirty="0"/>
                        <a:t>Image classification</a:t>
                      </a:r>
                    </a:p>
                  </a:txBody>
                  <a:tcPr/>
                </a:tc>
                <a:extLst>
                  <a:ext uri="{0D108BD9-81ED-4DB2-BD59-A6C34878D82A}">
                    <a16:rowId xmlns:a16="http://schemas.microsoft.com/office/drawing/2014/main" val="1541470005"/>
                  </a:ext>
                </a:extLst>
              </a:tr>
              <a:tr h="867598">
                <a:tc>
                  <a:txBody>
                    <a:bodyPr/>
                    <a:lstStyle/>
                    <a:p>
                      <a:r>
                        <a:rPr lang="en-US" sz="2000" b="0" dirty="0"/>
                        <a:t>English</a:t>
                      </a:r>
                      <a:endParaRPr lang="en-US" sz="2800" b="0" dirty="0"/>
                    </a:p>
                  </a:txBody>
                  <a:tcPr/>
                </a:tc>
                <a:tc>
                  <a:txBody>
                    <a:bodyPr/>
                    <a:lstStyle/>
                    <a:p>
                      <a:r>
                        <a:rPr lang="en-US" sz="1800" kern="1200" dirty="0">
                          <a:solidFill>
                            <a:schemeClr val="dk1"/>
                          </a:solidFill>
                          <a:latin typeface="+mn-lt"/>
                          <a:ea typeface="+mn-ea"/>
                          <a:cs typeface="+mn-cs"/>
                        </a:rPr>
                        <a:t>French</a:t>
                      </a:r>
                    </a:p>
                  </a:txBody>
                  <a:tcPr/>
                </a:tc>
                <a:tc>
                  <a:txBody>
                    <a:bodyPr/>
                    <a:lstStyle/>
                    <a:p>
                      <a:pPr marL="0" algn="l" defTabSz="914400" rtl="0" eaLnBrk="1" latinLnBrk="0" hangingPunct="1"/>
                      <a:r>
                        <a:rPr lang="en-US" sz="1800" kern="1200" dirty="0">
                          <a:solidFill>
                            <a:schemeClr val="dk1"/>
                          </a:solidFill>
                          <a:latin typeface="+mn-lt"/>
                          <a:ea typeface="+mn-ea"/>
                          <a:cs typeface="+mn-cs"/>
                        </a:rPr>
                        <a:t>Machine translation</a:t>
                      </a:r>
                    </a:p>
                  </a:txBody>
                  <a:tcPr/>
                </a:tc>
                <a:extLst>
                  <a:ext uri="{0D108BD9-81ED-4DB2-BD59-A6C34878D82A}">
                    <a16:rowId xmlns:a16="http://schemas.microsoft.com/office/drawing/2014/main" val="1305271411"/>
                  </a:ext>
                </a:extLst>
              </a:tr>
            </a:tbl>
          </a:graphicData>
        </a:graphic>
      </p:graphicFrame>
    </p:spTree>
    <p:extLst>
      <p:ext uri="{BB962C8B-B14F-4D97-AF65-F5344CB8AC3E}">
        <p14:creationId xmlns:p14="http://schemas.microsoft.com/office/powerpoint/2010/main" val="606697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67F3D-06B0-CF5C-FF73-A64798BF5731}"/>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E97287C4-334F-F834-85F8-57D14054E266}"/>
              </a:ext>
            </a:extLst>
          </p:cNvPr>
          <p:cNvSpPr>
            <a:spLocks noGrp="1" noChangeArrowheads="1"/>
          </p:cNvSpPr>
          <p:nvPr>
            <p:ph type="title" idx="4294967295"/>
          </p:nvPr>
        </p:nvSpPr>
        <p:spPr>
          <a:xfrm>
            <a:off x="0" y="0"/>
            <a:ext cx="12192000" cy="1295400"/>
          </a:xfrm>
        </p:spPr>
        <p:txBody>
          <a:bodyPr/>
          <a:lstStyle/>
          <a:p>
            <a:r>
              <a:rPr lang="en-US" altLang="en-US" dirty="0"/>
              <a:t>Different types of learning (Unsupervised learning)</a:t>
            </a:r>
          </a:p>
        </p:txBody>
      </p:sp>
      <p:pic>
        <p:nvPicPr>
          <p:cNvPr id="5" name="Picture 4" descr="A diagram of a diagram of a learning process&#10;&#10;Description automatically generated">
            <a:extLst>
              <a:ext uri="{FF2B5EF4-FFF2-40B4-BE49-F238E27FC236}">
                <a16:creationId xmlns:a16="http://schemas.microsoft.com/office/drawing/2014/main" id="{E4BD678B-49B5-6ACE-AAF4-B98CA628E07F}"/>
              </a:ext>
            </a:extLst>
          </p:cNvPr>
          <p:cNvPicPr>
            <a:picLocks noChangeAspect="1"/>
          </p:cNvPicPr>
          <p:nvPr/>
        </p:nvPicPr>
        <p:blipFill>
          <a:blip r:embed="rId3"/>
          <a:stretch>
            <a:fillRect/>
          </a:stretch>
        </p:blipFill>
        <p:spPr>
          <a:xfrm>
            <a:off x="5431311" y="1916832"/>
            <a:ext cx="6480720" cy="2808312"/>
          </a:xfrm>
          <a:prstGeom prst="rect">
            <a:avLst/>
          </a:prstGeom>
        </p:spPr>
      </p:pic>
      <p:sp>
        <p:nvSpPr>
          <p:cNvPr id="6" name="Rectangle 3">
            <a:extLst>
              <a:ext uri="{FF2B5EF4-FFF2-40B4-BE49-F238E27FC236}">
                <a16:creationId xmlns:a16="http://schemas.microsoft.com/office/drawing/2014/main" id="{FD56BD80-BFD8-5C30-9577-B6E1A866C6BC}"/>
              </a:ext>
            </a:extLst>
          </p:cNvPr>
          <p:cNvSpPr txBox="1">
            <a:spLocks noChangeArrowheads="1"/>
          </p:cNvSpPr>
          <p:nvPr/>
        </p:nvSpPr>
        <p:spPr bwMode="auto">
          <a:xfrm>
            <a:off x="119336" y="1484784"/>
            <a:ext cx="4680520"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No Labeled Data:</a:t>
            </a:r>
          </a:p>
          <a:p>
            <a:pPr lvl="2">
              <a:lnSpc>
                <a:spcPct val="79000"/>
              </a:lnSpc>
            </a:pPr>
            <a:r>
              <a:rPr lang="en-US" altLang="en-US" dirty="0"/>
              <a:t>The data provided to the model does not have labeled outputs or target values. The model has to figure out patterns and relationships from the input data alone.</a:t>
            </a:r>
          </a:p>
          <a:p>
            <a:pPr lvl="2">
              <a:lnSpc>
                <a:spcPct val="79000"/>
              </a:lnSpc>
            </a:pPr>
            <a:endParaRPr lang="en-US" altLang="en-US" dirty="0"/>
          </a:p>
          <a:p>
            <a:pPr lvl="1">
              <a:lnSpc>
                <a:spcPct val="79000"/>
              </a:lnSpc>
            </a:pPr>
            <a:r>
              <a:rPr lang="en-US" altLang="en-US" dirty="0"/>
              <a:t>Discovering Patterns:</a:t>
            </a:r>
          </a:p>
          <a:p>
            <a:pPr lvl="2">
              <a:lnSpc>
                <a:spcPct val="79000"/>
              </a:lnSpc>
            </a:pPr>
            <a:r>
              <a:rPr lang="en-US" altLang="en-US" dirty="0"/>
              <a:t>The model tries to learn the inherent structure of the data. This could involve grouping similar data points, reducing dimensionality, or identifying outliers.</a:t>
            </a:r>
          </a:p>
          <a:p>
            <a:pPr lvl="1">
              <a:lnSpc>
                <a:spcPct val="79000"/>
              </a:lnSpc>
            </a:pPr>
            <a:endParaRPr lang="en-US" altLang="en-US" dirty="0"/>
          </a:p>
          <a:p>
            <a:pPr lvl="2">
              <a:lnSpc>
                <a:spcPct val="79000"/>
              </a:lnSpc>
            </a:pPr>
            <a:endParaRPr lang="en-US" altLang="en-US" dirty="0"/>
          </a:p>
          <a:p>
            <a:pPr lvl="2">
              <a:lnSpc>
                <a:spcPct val="79000"/>
              </a:lnSpc>
            </a:pPr>
            <a:endParaRPr lang="en-US" altLang="en-US" dirty="0"/>
          </a:p>
        </p:txBody>
      </p:sp>
    </p:spTree>
    <p:extLst>
      <p:ext uri="{BB962C8B-B14F-4D97-AF65-F5344CB8AC3E}">
        <p14:creationId xmlns:p14="http://schemas.microsoft.com/office/powerpoint/2010/main" val="332703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0CAE-71C3-C2E4-6440-159E37CBEFB1}"/>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E99A5DDD-1EA1-8C41-0F76-259600F91508}"/>
              </a:ext>
            </a:extLst>
          </p:cNvPr>
          <p:cNvSpPr>
            <a:spLocks noGrp="1" noChangeArrowheads="1"/>
          </p:cNvSpPr>
          <p:nvPr>
            <p:ph type="title" idx="4294967295"/>
          </p:nvPr>
        </p:nvSpPr>
        <p:spPr>
          <a:xfrm>
            <a:off x="0" y="0"/>
            <a:ext cx="12192000" cy="1295400"/>
          </a:xfrm>
        </p:spPr>
        <p:txBody>
          <a:bodyPr/>
          <a:lstStyle/>
          <a:p>
            <a:r>
              <a:rPr lang="en-US" altLang="en-US" dirty="0"/>
              <a:t>How about Language models</a:t>
            </a:r>
          </a:p>
        </p:txBody>
      </p:sp>
      <p:sp>
        <p:nvSpPr>
          <p:cNvPr id="3" name="Rectangle 3">
            <a:extLst>
              <a:ext uri="{FF2B5EF4-FFF2-40B4-BE49-F238E27FC236}">
                <a16:creationId xmlns:a16="http://schemas.microsoft.com/office/drawing/2014/main" id="{796E3F7A-28C3-1B6C-C003-51A07412573A}"/>
              </a:ext>
            </a:extLst>
          </p:cNvPr>
          <p:cNvSpPr txBox="1">
            <a:spLocks noChangeArrowheads="1"/>
          </p:cNvSpPr>
          <p:nvPr/>
        </p:nvSpPr>
        <p:spPr bwMode="auto">
          <a:xfrm>
            <a:off x="17104" y="1556792"/>
            <a:ext cx="1217489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Pre-training is unsupervised</a:t>
            </a:r>
          </a:p>
          <a:p>
            <a:pPr marL="741363" lvl="2" indent="0">
              <a:lnSpc>
                <a:spcPct val="79000"/>
              </a:lnSpc>
              <a:buNone/>
            </a:pPr>
            <a:endParaRPr lang="en-US" altLang="en-US" dirty="0"/>
          </a:p>
          <a:p>
            <a:pPr lvl="2">
              <a:lnSpc>
                <a:spcPct val="79000"/>
              </a:lnSpc>
            </a:pPr>
            <a:r>
              <a:rPr lang="en-US" altLang="en-US" dirty="0"/>
              <a:t>The initial phase of training LLMs involves unsupervised learning, where the model learns from vast amounts of text data without explicit labels. The model learns to predict the next word in a sentence (language modeling), fill in missing words (masked language modeling), or predict the next sentence, depending on the architecture.</a:t>
            </a:r>
          </a:p>
          <a:p>
            <a:pPr marL="741363" lvl="2" indent="0">
              <a:lnSpc>
                <a:spcPct val="79000"/>
              </a:lnSpc>
              <a:buNone/>
            </a:pPr>
            <a:endParaRPr lang="en-US" altLang="en-US" dirty="0"/>
          </a:p>
          <a:p>
            <a:pPr marL="741363" lvl="2" indent="0">
              <a:lnSpc>
                <a:spcPct val="79000"/>
              </a:lnSpc>
              <a:buNone/>
            </a:pPr>
            <a:endParaRPr lang="en-US" altLang="en-US" dirty="0"/>
          </a:p>
          <a:p>
            <a:pPr lvl="1">
              <a:lnSpc>
                <a:spcPct val="79000"/>
              </a:lnSpc>
            </a:pPr>
            <a:r>
              <a:rPr lang="en-US" altLang="en-US" dirty="0"/>
              <a:t>Fine-Tuning on the down stream task is supervised</a:t>
            </a:r>
          </a:p>
          <a:p>
            <a:pPr lvl="2">
              <a:lnSpc>
                <a:spcPct val="79000"/>
              </a:lnSpc>
            </a:pPr>
            <a:r>
              <a:rPr lang="en-US" altLang="en-US" dirty="0"/>
              <a:t>After the initial unsupervised pre-training, LLMs often undergo supervised fine-tuning on specific tasks or datasets with labeled data. During this phase, the model is trained with explicit input-output pairs to learn specific tasks, such as answering questions, summarizing text, or following instructions.</a:t>
            </a:r>
          </a:p>
          <a:p>
            <a:pPr marL="342900" lvl="1" indent="0">
              <a:lnSpc>
                <a:spcPct val="79000"/>
              </a:lnSpc>
              <a:buNone/>
            </a:pPr>
            <a:endParaRPr lang="en-US" altLang="en-US" dirty="0"/>
          </a:p>
          <a:p>
            <a:pPr lvl="2">
              <a:lnSpc>
                <a:spcPct val="79000"/>
              </a:lnSpc>
            </a:pPr>
            <a:endParaRPr lang="en-US" altLang="en-US" dirty="0"/>
          </a:p>
          <a:p>
            <a:pPr lvl="2">
              <a:lnSpc>
                <a:spcPct val="79000"/>
              </a:lnSpc>
            </a:pPr>
            <a:endParaRPr lang="en-US" altLang="en-US" dirty="0"/>
          </a:p>
        </p:txBody>
      </p:sp>
    </p:spTree>
    <p:extLst>
      <p:ext uri="{BB962C8B-B14F-4D97-AF65-F5344CB8AC3E}">
        <p14:creationId xmlns:p14="http://schemas.microsoft.com/office/powerpoint/2010/main" val="1425960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E1104-D975-73FC-A491-D18A64768D72}"/>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DDA9E3AD-0D0F-009E-2646-376132E2DBE7}"/>
              </a:ext>
            </a:extLst>
          </p:cNvPr>
          <p:cNvSpPr>
            <a:spLocks noGrp="1" noChangeArrowheads="1"/>
          </p:cNvSpPr>
          <p:nvPr>
            <p:ph type="title" idx="4294967295"/>
          </p:nvPr>
        </p:nvSpPr>
        <p:spPr>
          <a:xfrm>
            <a:off x="0" y="0"/>
            <a:ext cx="12192000" cy="1295400"/>
          </a:xfrm>
        </p:spPr>
        <p:txBody>
          <a:bodyPr/>
          <a:lstStyle/>
          <a:p>
            <a:r>
              <a:rPr lang="en-US" altLang="en-US" dirty="0"/>
              <a:t>How about Language models</a:t>
            </a:r>
          </a:p>
        </p:txBody>
      </p:sp>
      <p:sp>
        <p:nvSpPr>
          <p:cNvPr id="2" name="TextBox 1">
            <a:extLst>
              <a:ext uri="{FF2B5EF4-FFF2-40B4-BE49-F238E27FC236}">
                <a16:creationId xmlns:a16="http://schemas.microsoft.com/office/drawing/2014/main" id="{A79A3A86-5A93-ABBE-B0ED-8F6866FBF400}"/>
              </a:ext>
            </a:extLst>
          </p:cNvPr>
          <p:cNvSpPr txBox="1"/>
          <p:nvPr/>
        </p:nvSpPr>
        <p:spPr>
          <a:xfrm>
            <a:off x="407368" y="1772816"/>
            <a:ext cx="6984776" cy="400110"/>
          </a:xfrm>
          <a:prstGeom prst="rect">
            <a:avLst/>
          </a:prstGeom>
          <a:noFill/>
        </p:spPr>
        <p:txBody>
          <a:bodyPr wrap="square" rtlCol="0">
            <a:spAutoFit/>
          </a:bodyPr>
          <a:lstStyle/>
          <a:p>
            <a:r>
              <a:rPr lang="en-US" b="1" dirty="0"/>
              <a:t>Generation</a:t>
            </a:r>
            <a:r>
              <a:rPr lang="en-US" dirty="0"/>
              <a:t>: This is a cat </a:t>
            </a:r>
          </a:p>
        </p:txBody>
      </p:sp>
      <p:sp>
        <p:nvSpPr>
          <p:cNvPr id="4" name="TextBox 3">
            <a:extLst>
              <a:ext uri="{FF2B5EF4-FFF2-40B4-BE49-F238E27FC236}">
                <a16:creationId xmlns:a16="http://schemas.microsoft.com/office/drawing/2014/main" id="{DEDBF1FE-EE59-C6F5-3432-06653CD0213A}"/>
              </a:ext>
            </a:extLst>
          </p:cNvPr>
          <p:cNvSpPr txBox="1"/>
          <p:nvPr/>
        </p:nvSpPr>
        <p:spPr>
          <a:xfrm>
            <a:off x="479376" y="2650342"/>
            <a:ext cx="864096" cy="400110"/>
          </a:xfrm>
          <a:prstGeom prst="rect">
            <a:avLst/>
          </a:prstGeom>
          <a:noFill/>
        </p:spPr>
        <p:txBody>
          <a:bodyPr wrap="square" rtlCol="0">
            <a:spAutoFit/>
          </a:bodyPr>
          <a:lstStyle/>
          <a:p>
            <a:r>
              <a:rPr lang="en-US" b="1" dirty="0"/>
              <a:t>This</a:t>
            </a:r>
            <a:endParaRPr lang="en-US" dirty="0"/>
          </a:p>
        </p:txBody>
      </p:sp>
      <p:sp>
        <p:nvSpPr>
          <p:cNvPr id="5" name="Right Arrow 4">
            <a:extLst>
              <a:ext uri="{FF2B5EF4-FFF2-40B4-BE49-F238E27FC236}">
                <a16:creationId xmlns:a16="http://schemas.microsoft.com/office/drawing/2014/main" id="{E30129AF-3EA0-CFC9-44D8-30FB2E8C22CA}"/>
              </a:ext>
            </a:extLst>
          </p:cNvPr>
          <p:cNvSpPr/>
          <p:nvPr/>
        </p:nvSpPr>
        <p:spPr bwMode="auto">
          <a:xfrm>
            <a:off x="1343472" y="2706381"/>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313884C6-4A8D-9149-2724-14F8693B9F18}"/>
              </a:ext>
            </a:extLst>
          </p:cNvPr>
          <p:cNvSpPr txBox="1"/>
          <p:nvPr/>
        </p:nvSpPr>
        <p:spPr>
          <a:xfrm>
            <a:off x="2454085" y="2653320"/>
            <a:ext cx="864096" cy="400110"/>
          </a:xfrm>
          <a:prstGeom prst="rect">
            <a:avLst/>
          </a:prstGeom>
          <a:noFill/>
        </p:spPr>
        <p:txBody>
          <a:bodyPr wrap="square" rtlCol="0">
            <a:spAutoFit/>
          </a:bodyPr>
          <a:lstStyle/>
          <a:p>
            <a:r>
              <a:rPr lang="en-US" b="1" dirty="0"/>
              <a:t>is</a:t>
            </a:r>
            <a:endParaRPr lang="en-US" dirty="0"/>
          </a:p>
        </p:txBody>
      </p:sp>
    </p:spTree>
    <p:extLst>
      <p:ext uri="{BB962C8B-B14F-4D97-AF65-F5344CB8AC3E}">
        <p14:creationId xmlns:p14="http://schemas.microsoft.com/office/powerpoint/2010/main" val="482321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F7CEA-FDE8-47D3-0E0B-6F143E98DDA2}"/>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98E2617E-8F77-20B5-41A4-D096BF9C58B7}"/>
              </a:ext>
            </a:extLst>
          </p:cNvPr>
          <p:cNvSpPr>
            <a:spLocks noGrp="1" noChangeArrowheads="1"/>
          </p:cNvSpPr>
          <p:nvPr>
            <p:ph type="title" idx="4294967295"/>
          </p:nvPr>
        </p:nvSpPr>
        <p:spPr>
          <a:xfrm>
            <a:off x="0" y="0"/>
            <a:ext cx="12192000" cy="1295400"/>
          </a:xfrm>
        </p:spPr>
        <p:txBody>
          <a:bodyPr/>
          <a:lstStyle/>
          <a:p>
            <a:r>
              <a:rPr lang="en-US" altLang="en-US" dirty="0"/>
              <a:t>How about Language models</a:t>
            </a:r>
          </a:p>
        </p:txBody>
      </p:sp>
      <p:sp>
        <p:nvSpPr>
          <p:cNvPr id="2" name="TextBox 1">
            <a:extLst>
              <a:ext uri="{FF2B5EF4-FFF2-40B4-BE49-F238E27FC236}">
                <a16:creationId xmlns:a16="http://schemas.microsoft.com/office/drawing/2014/main" id="{B034959B-BB6A-A677-E2CC-360BD62B9649}"/>
              </a:ext>
            </a:extLst>
          </p:cNvPr>
          <p:cNvSpPr txBox="1"/>
          <p:nvPr/>
        </p:nvSpPr>
        <p:spPr>
          <a:xfrm>
            <a:off x="407368" y="1772816"/>
            <a:ext cx="6984776" cy="400110"/>
          </a:xfrm>
          <a:prstGeom prst="rect">
            <a:avLst/>
          </a:prstGeom>
          <a:noFill/>
        </p:spPr>
        <p:txBody>
          <a:bodyPr wrap="square" rtlCol="0">
            <a:spAutoFit/>
          </a:bodyPr>
          <a:lstStyle/>
          <a:p>
            <a:r>
              <a:rPr lang="en-US" b="1" dirty="0"/>
              <a:t>Generation</a:t>
            </a:r>
            <a:r>
              <a:rPr lang="en-US" dirty="0"/>
              <a:t>: This is a cat </a:t>
            </a:r>
          </a:p>
        </p:txBody>
      </p:sp>
      <p:sp>
        <p:nvSpPr>
          <p:cNvPr id="4" name="TextBox 3">
            <a:extLst>
              <a:ext uri="{FF2B5EF4-FFF2-40B4-BE49-F238E27FC236}">
                <a16:creationId xmlns:a16="http://schemas.microsoft.com/office/drawing/2014/main" id="{793495E5-A3D3-B30F-A3C2-7AA0867F440A}"/>
              </a:ext>
            </a:extLst>
          </p:cNvPr>
          <p:cNvSpPr txBox="1"/>
          <p:nvPr/>
        </p:nvSpPr>
        <p:spPr>
          <a:xfrm>
            <a:off x="479376" y="2650342"/>
            <a:ext cx="864096" cy="400110"/>
          </a:xfrm>
          <a:prstGeom prst="rect">
            <a:avLst/>
          </a:prstGeom>
          <a:noFill/>
        </p:spPr>
        <p:txBody>
          <a:bodyPr wrap="square" rtlCol="0">
            <a:spAutoFit/>
          </a:bodyPr>
          <a:lstStyle/>
          <a:p>
            <a:r>
              <a:rPr lang="en-US" b="1" dirty="0"/>
              <a:t>This</a:t>
            </a:r>
            <a:endParaRPr lang="en-US" dirty="0"/>
          </a:p>
        </p:txBody>
      </p:sp>
      <p:sp>
        <p:nvSpPr>
          <p:cNvPr id="5" name="Right Arrow 4">
            <a:extLst>
              <a:ext uri="{FF2B5EF4-FFF2-40B4-BE49-F238E27FC236}">
                <a16:creationId xmlns:a16="http://schemas.microsoft.com/office/drawing/2014/main" id="{9B312F0C-E3AF-E096-3E14-067D829A6E3F}"/>
              </a:ext>
            </a:extLst>
          </p:cNvPr>
          <p:cNvSpPr/>
          <p:nvPr/>
        </p:nvSpPr>
        <p:spPr bwMode="auto">
          <a:xfrm>
            <a:off x="1343472" y="2706381"/>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F08664F7-E88E-1769-FFC1-985018AAD035}"/>
              </a:ext>
            </a:extLst>
          </p:cNvPr>
          <p:cNvSpPr txBox="1"/>
          <p:nvPr/>
        </p:nvSpPr>
        <p:spPr>
          <a:xfrm>
            <a:off x="2454085" y="2653320"/>
            <a:ext cx="864096" cy="400110"/>
          </a:xfrm>
          <a:prstGeom prst="rect">
            <a:avLst/>
          </a:prstGeom>
          <a:noFill/>
        </p:spPr>
        <p:txBody>
          <a:bodyPr wrap="square" rtlCol="0">
            <a:spAutoFit/>
          </a:bodyPr>
          <a:lstStyle/>
          <a:p>
            <a:r>
              <a:rPr lang="en-US" b="1" dirty="0"/>
              <a:t>is</a:t>
            </a:r>
            <a:endParaRPr lang="en-US" dirty="0"/>
          </a:p>
        </p:txBody>
      </p:sp>
      <p:sp>
        <p:nvSpPr>
          <p:cNvPr id="3" name="TextBox 2">
            <a:extLst>
              <a:ext uri="{FF2B5EF4-FFF2-40B4-BE49-F238E27FC236}">
                <a16:creationId xmlns:a16="http://schemas.microsoft.com/office/drawing/2014/main" id="{61D37EF4-E741-C2B5-C401-882039FFA843}"/>
              </a:ext>
            </a:extLst>
          </p:cNvPr>
          <p:cNvSpPr txBox="1"/>
          <p:nvPr/>
        </p:nvSpPr>
        <p:spPr>
          <a:xfrm>
            <a:off x="407368" y="3429000"/>
            <a:ext cx="1440160" cy="400110"/>
          </a:xfrm>
          <a:prstGeom prst="rect">
            <a:avLst/>
          </a:prstGeom>
          <a:noFill/>
        </p:spPr>
        <p:txBody>
          <a:bodyPr wrap="square" rtlCol="0">
            <a:spAutoFit/>
          </a:bodyPr>
          <a:lstStyle/>
          <a:p>
            <a:r>
              <a:rPr lang="en-US" b="1" dirty="0"/>
              <a:t>This is</a:t>
            </a:r>
            <a:endParaRPr lang="en-US" dirty="0"/>
          </a:p>
        </p:txBody>
      </p:sp>
      <p:sp>
        <p:nvSpPr>
          <p:cNvPr id="7" name="Right Arrow 6">
            <a:extLst>
              <a:ext uri="{FF2B5EF4-FFF2-40B4-BE49-F238E27FC236}">
                <a16:creationId xmlns:a16="http://schemas.microsoft.com/office/drawing/2014/main" id="{982F0472-6076-02B9-E003-B24C423A5BD9}"/>
              </a:ext>
            </a:extLst>
          </p:cNvPr>
          <p:cNvSpPr/>
          <p:nvPr/>
        </p:nvSpPr>
        <p:spPr bwMode="auto">
          <a:xfrm>
            <a:off x="1703512" y="3490469"/>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E534318D-A016-BB67-7361-C128E55F5772}"/>
              </a:ext>
            </a:extLst>
          </p:cNvPr>
          <p:cNvSpPr txBox="1"/>
          <p:nvPr/>
        </p:nvSpPr>
        <p:spPr>
          <a:xfrm>
            <a:off x="2897221" y="3409388"/>
            <a:ext cx="864096" cy="400110"/>
          </a:xfrm>
          <a:prstGeom prst="rect">
            <a:avLst/>
          </a:prstGeom>
          <a:noFill/>
        </p:spPr>
        <p:txBody>
          <a:bodyPr wrap="square" rtlCol="0">
            <a:spAutoFit/>
          </a:bodyPr>
          <a:lstStyle/>
          <a:p>
            <a:r>
              <a:rPr lang="en-US" b="1" dirty="0"/>
              <a:t>a</a:t>
            </a:r>
            <a:endParaRPr lang="en-US" dirty="0"/>
          </a:p>
        </p:txBody>
      </p:sp>
    </p:spTree>
    <p:extLst>
      <p:ext uri="{BB962C8B-B14F-4D97-AF65-F5344CB8AC3E}">
        <p14:creationId xmlns:p14="http://schemas.microsoft.com/office/powerpoint/2010/main" val="102356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A5FDF-1028-8FA0-5FC2-526F2D8EE74D}"/>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2683EEA5-4698-E8DC-6061-7AE18EFC5149}"/>
              </a:ext>
            </a:extLst>
          </p:cNvPr>
          <p:cNvSpPr>
            <a:spLocks noGrp="1" noChangeArrowheads="1"/>
          </p:cNvSpPr>
          <p:nvPr>
            <p:ph type="title" idx="4294967295"/>
          </p:nvPr>
        </p:nvSpPr>
        <p:spPr>
          <a:xfrm>
            <a:off x="0" y="0"/>
            <a:ext cx="12192000" cy="1295400"/>
          </a:xfrm>
        </p:spPr>
        <p:txBody>
          <a:bodyPr/>
          <a:lstStyle/>
          <a:p>
            <a:r>
              <a:rPr lang="en-US" altLang="en-US" dirty="0"/>
              <a:t>How about Language models</a:t>
            </a:r>
          </a:p>
        </p:txBody>
      </p:sp>
      <p:sp>
        <p:nvSpPr>
          <p:cNvPr id="2" name="TextBox 1">
            <a:extLst>
              <a:ext uri="{FF2B5EF4-FFF2-40B4-BE49-F238E27FC236}">
                <a16:creationId xmlns:a16="http://schemas.microsoft.com/office/drawing/2014/main" id="{D34FEF50-EFB7-2EFD-7365-FAC4B0BB0369}"/>
              </a:ext>
            </a:extLst>
          </p:cNvPr>
          <p:cNvSpPr txBox="1"/>
          <p:nvPr/>
        </p:nvSpPr>
        <p:spPr>
          <a:xfrm>
            <a:off x="407368" y="1772816"/>
            <a:ext cx="6984776" cy="400110"/>
          </a:xfrm>
          <a:prstGeom prst="rect">
            <a:avLst/>
          </a:prstGeom>
          <a:noFill/>
        </p:spPr>
        <p:txBody>
          <a:bodyPr wrap="square" rtlCol="0">
            <a:spAutoFit/>
          </a:bodyPr>
          <a:lstStyle/>
          <a:p>
            <a:r>
              <a:rPr lang="en-US" b="1" dirty="0"/>
              <a:t>Generation</a:t>
            </a:r>
            <a:r>
              <a:rPr lang="en-US" dirty="0"/>
              <a:t>: This is a cat </a:t>
            </a:r>
          </a:p>
        </p:txBody>
      </p:sp>
      <p:sp>
        <p:nvSpPr>
          <p:cNvPr id="4" name="TextBox 3">
            <a:extLst>
              <a:ext uri="{FF2B5EF4-FFF2-40B4-BE49-F238E27FC236}">
                <a16:creationId xmlns:a16="http://schemas.microsoft.com/office/drawing/2014/main" id="{1E443C25-2CC5-69A6-2BB3-55614280C0C2}"/>
              </a:ext>
            </a:extLst>
          </p:cNvPr>
          <p:cNvSpPr txBox="1"/>
          <p:nvPr/>
        </p:nvSpPr>
        <p:spPr>
          <a:xfrm>
            <a:off x="479376" y="2650342"/>
            <a:ext cx="864096" cy="400110"/>
          </a:xfrm>
          <a:prstGeom prst="rect">
            <a:avLst/>
          </a:prstGeom>
          <a:noFill/>
        </p:spPr>
        <p:txBody>
          <a:bodyPr wrap="square" rtlCol="0">
            <a:spAutoFit/>
          </a:bodyPr>
          <a:lstStyle/>
          <a:p>
            <a:r>
              <a:rPr lang="en-US" b="1" dirty="0"/>
              <a:t>This</a:t>
            </a:r>
            <a:endParaRPr lang="en-US" dirty="0"/>
          </a:p>
        </p:txBody>
      </p:sp>
      <p:sp>
        <p:nvSpPr>
          <p:cNvPr id="5" name="Right Arrow 4">
            <a:extLst>
              <a:ext uri="{FF2B5EF4-FFF2-40B4-BE49-F238E27FC236}">
                <a16:creationId xmlns:a16="http://schemas.microsoft.com/office/drawing/2014/main" id="{9B2B1E6F-597D-67DD-4D9C-604BFD2C0220}"/>
              </a:ext>
            </a:extLst>
          </p:cNvPr>
          <p:cNvSpPr/>
          <p:nvPr/>
        </p:nvSpPr>
        <p:spPr bwMode="auto">
          <a:xfrm>
            <a:off x="1343472" y="2706381"/>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E76EA0A9-570E-F162-2175-173D5069C2FE}"/>
              </a:ext>
            </a:extLst>
          </p:cNvPr>
          <p:cNvSpPr txBox="1"/>
          <p:nvPr/>
        </p:nvSpPr>
        <p:spPr>
          <a:xfrm>
            <a:off x="2454085" y="2653320"/>
            <a:ext cx="864096" cy="400110"/>
          </a:xfrm>
          <a:prstGeom prst="rect">
            <a:avLst/>
          </a:prstGeom>
          <a:noFill/>
        </p:spPr>
        <p:txBody>
          <a:bodyPr wrap="square" rtlCol="0">
            <a:spAutoFit/>
          </a:bodyPr>
          <a:lstStyle/>
          <a:p>
            <a:r>
              <a:rPr lang="en-US" b="1" dirty="0"/>
              <a:t>is</a:t>
            </a:r>
            <a:endParaRPr lang="en-US" dirty="0"/>
          </a:p>
        </p:txBody>
      </p:sp>
      <p:sp>
        <p:nvSpPr>
          <p:cNvPr id="3" name="TextBox 2">
            <a:extLst>
              <a:ext uri="{FF2B5EF4-FFF2-40B4-BE49-F238E27FC236}">
                <a16:creationId xmlns:a16="http://schemas.microsoft.com/office/drawing/2014/main" id="{9C555BE3-A041-6238-E845-8057BC8A89AF}"/>
              </a:ext>
            </a:extLst>
          </p:cNvPr>
          <p:cNvSpPr txBox="1"/>
          <p:nvPr/>
        </p:nvSpPr>
        <p:spPr>
          <a:xfrm>
            <a:off x="407368" y="3429000"/>
            <a:ext cx="1440160" cy="400110"/>
          </a:xfrm>
          <a:prstGeom prst="rect">
            <a:avLst/>
          </a:prstGeom>
          <a:noFill/>
        </p:spPr>
        <p:txBody>
          <a:bodyPr wrap="square" rtlCol="0">
            <a:spAutoFit/>
          </a:bodyPr>
          <a:lstStyle/>
          <a:p>
            <a:r>
              <a:rPr lang="en-US" b="1" dirty="0"/>
              <a:t>This is</a:t>
            </a:r>
            <a:endParaRPr lang="en-US" dirty="0"/>
          </a:p>
        </p:txBody>
      </p:sp>
      <p:sp>
        <p:nvSpPr>
          <p:cNvPr id="7" name="Right Arrow 6">
            <a:extLst>
              <a:ext uri="{FF2B5EF4-FFF2-40B4-BE49-F238E27FC236}">
                <a16:creationId xmlns:a16="http://schemas.microsoft.com/office/drawing/2014/main" id="{EBDE7988-7263-0931-E2BF-89119D853F18}"/>
              </a:ext>
            </a:extLst>
          </p:cNvPr>
          <p:cNvSpPr/>
          <p:nvPr/>
        </p:nvSpPr>
        <p:spPr bwMode="auto">
          <a:xfrm>
            <a:off x="1703512" y="3490469"/>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CA944142-5C9C-6569-805F-0049DF5D219D}"/>
              </a:ext>
            </a:extLst>
          </p:cNvPr>
          <p:cNvSpPr txBox="1"/>
          <p:nvPr/>
        </p:nvSpPr>
        <p:spPr>
          <a:xfrm>
            <a:off x="2897221" y="3409388"/>
            <a:ext cx="864096" cy="400110"/>
          </a:xfrm>
          <a:prstGeom prst="rect">
            <a:avLst/>
          </a:prstGeom>
          <a:noFill/>
        </p:spPr>
        <p:txBody>
          <a:bodyPr wrap="square" rtlCol="0">
            <a:spAutoFit/>
          </a:bodyPr>
          <a:lstStyle/>
          <a:p>
            <a:r>
              <a:rPr lang="en-US" b="1" dirty="0"/>
              <a:t>a</a:t>
            </a:r>
            <a:endParaRPr lang="en-US" dirty="0"/>
          </a:p>
        </p:txBody>
      </p:sp>
      <p:sp>
        <p:nvSpPr>
          <p:cNvPr id="9" name="TextBox 8">
            <a:extLst>
              <a:ext uri="{FF2B5EF4-FFF2-40B4-BE49-F238E27FC236}">
                <a16:creationId xmlns:a16="http://schemas.microsoft.com/office/drawing/2014/main" id="{F9D714D6-01D8-7AE3-1A0C-1D9199F01114}"/>
              </a:ext>
            </a:extLst>
          </p:cNvPr>
          <p:cNvSpPr txBox="1"/>
          <p:nvPr/>
        </p:nvSpPr>
        <p:spPr>
          <a:xfrm>
            <a:off x="479376" y="4250487"/>
            <a:ext cx="1728192" cy="400110"/>
          </a:xfrm>
          <a:prstGeom prst="rect">
            <a:avLst/>
          </a:prstGeom>
          <a:noFill/>
        </p:spPr>
        <p:txBody>
          <a:bodyPr wrap="square" rtlCol="0">
            <a:spAutoFit/>
          </a:bodyPr>
          <a:lstStyle/>
          <a:p>
            <a:r>
              <a:rPr lang="en-US" b="1" dirty="0"/>
              <a:t>This is a</a:t>
            </a:r>
            <a:endParaRPr lang="en-US" dirty="0"/>
          </a:p>
        </p:txBody>
      </p:sp>
      <p:sp>
        <p:nvSpPr>
          <p:cNvPr id="10" name="Right Arrow 9">
            <a:extLst>
              <a:ext uri="{FF2B5EF4-FFF2-40B4-BE49-F238E27FC236}">
                <a16:creationId xmlns:a16="http://schemas.microsoft.com/office/drawing/2014/main" id="{AFAF279E-64EF-3CDC-206B-04EB9E53479E}"/>
              </a:ext>
            </a:extLst>
          </p:cNvPr>
          <p:cNvSpPr/>
          <p:nvPr/>
        </p:nvSpPr>
        <p:spPr bwMode="auto">
          <a:xfrm>
            <a:off x="2144180" y="4294564"/>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1" name="TextBox 10">
            <a:extLst>
              <a:ext uri="{FF2B5EF4-FFF2-40B4-BE49-F238E27FC236}">
                <a16:creationId xmlns:a16="http://schemas.microsoft.com/office/drawing/2014/main" id="{B1FE9FD1-FE50-63C3-9E26-F2D0D4792D98}"/>
              </a:ext>
            </a:extLst>
          </p:cNvPr>
          <p:cNvSpPr txBox="1"/>
          <p:nvPr/>
        </p:nvSpPr>
        <p:spPr>
          <a:xfrm>
            <a:off x="3287652" y="4182486"/>
            <a:ext cx="864096" cy="400110"/>
          </a:xfrm>
          <a:prstGeom prst="rect">
            <a:avLst/>
          </a:prstGeom>
          <a:noFill/>
        </p:spPr>
        <p:txBody>
          <a:bodyPr wrap="square" rtlCol="0">
            <a:spAutoFit/>
          </a:bodyPr>
          <a:lstStyle/>
          <a:p>
            <a:r>
              <a:rPr lang="en-US" b="1" dirty="0"/>
              <a:t>cat</a:t>
            </a:r>
            <a:endParaRPr lang="en-US" dirty="0"/>
          </a:p>
        </p:txBody>
      </p:sp>
    </p:spTree>
    <p:extLst>
      <p:ext uri="{BB962C8B-B14F-4D97-AF65-F5344CB8AC3E}">
        <p14:creationId xmlns:p14="http://schemas.microsoft.com/office/powerpoint/2010/main" val="2131829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A72C3-4C59-9CEB-1779-61BCE7E26107}"/>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844E6BC0-C78C-EF33-A1E1-680BD2FCA3B4}"/>
              </a:ext>
            </a:extLst>
          </p:cNvPr>
          <p:cNvSpPr>
            <a:spLocks noGrp="1" noChangeArrowheads="1"/>
          </p:cNvSpPr>
          <p:nvPr>
            <p:ph type="title" idx="4294967295"/>
          </p:nvPr>
        </p:nvSpPr>
        <p:spPr>
          <a:xfrm>
            <a:off x="0" y="0"/>
            <a:ext cx="12192000" cy="1295400"/>
          </a:xfrm>
        </p:spPr>
        <p:txBody>
          <a:bodyPr/>
          <a:lstStyle/>
          <a:p>
            <a:r>
              <a:rPr lang="en-US" altLang="en-US" dirty="0"/>
              <a:t>How about Language models</a:t>
            </a:r>
          </a:p>
        </p:txBody>
      </p:sp>
      <p:sp>
        <p:nvSpPr>
          <p:cNvPr id="2" name="TextBox 1">
            <a:extLst>
              <a:ext uri="{FF2B5EF4-FFF2-40B4-BE49-F238E27FC236}">
                <a16:creationId xmlns:a16="http://schemas.microsoft.com/office/drawing/2014/main" id="{A13835FA-C2DE-4FFA-C3AA-0EAE7B8C5F6C}"/>
              </a:ext>
            </a:extLst>
          </p:cNvPr>
          <p:cNvSpPr txBox="1"/>
          <p:nvPr/>
        </p:nvSpPr>
        <p:spPr>
          <a:xfrm>
            <a:off x="407368" y="1772816"/>
            <a:ext cx="6984776" cy="400110"/>
          </a:xfrm>
          <a:prstGeom prst="rect">
            <a:avLst/>
          </a:prstGeom>
          <a:noFill/>
        </p:spPr>
        <p:txBody>
          <a:bodyPr wrap="square" rtlCol="0">
            <a:spAutoFit/>
          </a:bodyPr>
          <a:lstStyle/>
          <a:p>
            <a:r>
              <a:rPr lang="en-US" b="1" dirty="0"/>
              <a:t>Generation</a:t>
            </a:r>
            <a:r>
              <a:rPr lang="en-US" dirty="0"/>
              <a:t>: This is a cat </a:t>
            </a:r>
          </a:p>
        </p:txBody>
      </p:sp>
      <p:sp>
        <p:nvSpPr>
          <p:cNvPr id="4" name="TextBox 3">
            <a:extLst>
              <a:ext uri="{FF2B5EF4-FFF2-40B4-BE49-F238E27FC236}">
                <a16:creationId xmlns:a16="http://schemas.microsoft.com/office/drawing/2014/main" id="{96D9C9D8-5804-1BE1-3A4A-C5787C4FE42B}"/>
              </a:ext>
            </a:extLst>
          </p:cNvPr>
          <p:cNvSpPr txBox="1"/>
          <p:nvPr/>
        </p:nvSpPr>
        <p:spPr>
          <a:xfrm>
            <a:off x="479376" y="2650342"/>
            <a:ext cx="864096" cy="400110"/>
          </a:xfrm>
          <a:prstGeom prst="rect">
            <a:avLst/>
          </a:prstGeom>
          <a:noFill/>
        </p:spPr>
        <p:txBody>
          <a:bodyPr wrap="square" rtlCol="0">
            <a:spAutoFit/>
          </a:bodyPr>
          <a:lstStyle/>
          <a:p>
            <a:r>
              <a:rPr lang="en-US" b="1" dirty="0"/>
              <a:t>This</a:t>
            </a:r>
            <a:endParaRPr lang="en-US" dirty="0"/>
          </a:p>
        </p:txBody>
      </p:sp>
      <p:sp>
        <p:nvSpPr>
          <p:cNvPr id="5" name="Right Arrow 4">
            <a:extLst>
              <a:ext uri="{FF2B5EF4-FFF2-40B4-BE49-F238E27FC236}">
                <a16:creationId xmlns:a16="http://schemas.microsoft.com/office/drawing/2014/main" id="{F65B5266-19E0-3B37-E5B3-0A0A8740BCF1}"/>
              </a:ext>
            </a:extLst>
          </p:cNvPr>
          <p:cNvSpPr/>
          <p:nvPr/>
        </p:nvSpPr>
        <p:spPr bwMode="auto">
          <a:xfrm>
            <a:off x="1343472" y="2706381"/>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6" name="TextBox 5">
            <a:extLst>
              <a:ext uri="{FF2B5EF4-FFF2-40B4-BE49-F238E27FC236}">
                <a16:creationId xmlns:a16="http://schemas.microsoft.com/office/drawing/2014/main" id="{627B3C57-5031-E5E4-BCE9-F66052E2CAEA}"/>
              </a:ext>
            </a:extLst>
          </p:cNvPr>
          <p:cNvSpPr txBox="1"/>
          <p:nvPr/>
        </p:nvSpPr>
        <p:spPr>
          <a:xfrm>
            <a:off x="2454085" y="2653320"/>
            <a:ext cx="864096" cy="400110"/>
          </a:xfrm>
          <a:prstGeom prst="rect">
            <a:avLst/>
          </a:prstGeom>
          <a:noFill/>
        </p:spPr>
        <p:txBody>
          <a:bodyPr wrap="square" rtlCol="0">
            <a:spAutoFit/>
          </a:bodyPr>
          <a:lstStyle/>
          <a:p>
            <a:r>
              <a:rPr lang="en-US" b="1" dirty="0"/>
              <a:t>is</a:t>
            </a:r>
            <a:endParaRPr lang="en-US" dirty="0"/>
          </a:p>
        </p:txBody>
      </p:sp>
      <p:sp>
        <p:nvSpPr>
          <p:cNvPr id="3" name="TextBox 2">
            <a:extLst>
              <a:ext uri="{FF2B5EF4-FFF2-40B4-BE49-F238E27FC236}">
                <a16:creationId xmlns:a16="http://schemas.microsoft.com/office/drawing/2014/main" id="{17237555-C84E-EF2C-E39C-2187E79D9A8D}"/>
              </a:ext>
            </a:extLst>
          </p:cNvPr>
          <p:cNvSpPr txBox="1"/>
          <p:nvPr/>
        </p:nvSpPr>
        <p:spPr>
          <a:xfrm>
            <a:off x="407368" y="3429000"/>
            <a:ext cx="1440160" cy="400110"/>
          </a:xfrm>
          <a:prstGeom prst="rect">
            <a:avLst/>
          </a:prstGeom>
          <a:noFill/>
        </p:spPr>
        <p:txBody>
          <a:bodyPr wrap="square" rtlCol="0">
            <a:spAutoFit/>
          </a:bodyPr>
          <a:lstStyle/>
          <a:p>
            <a:r>
              <a:rPr lang="en-US" b="1" dirty="0"/>
              <a:t>This is</a:t>
            </a:r>
            <a:endParaRPr lang="en-US" dirty="0"/>
          </a:p>
        </p:txBody>
      </p:sp>
      <p:sp>
        <p:nvSpPr>
          <p:cNvPr id="7" name="Right Arrow 6">
            <a:extLst>
              <a:ext uri="{FF2B5EF4-FFF2-40B4-BE49-F238E27FC236}">
                <a16:creationId xmlns:a16="http://schemas.microsoft.com/office/drawing/2014/main" id="{CE320604-61BB-D97E-1017-B2D48ABA40F1}"/>
              </a:ext>
            </a:extLst>
          </p:cNvPr>
          <p:cNvSpPr/>
          <p:nvPr/>
        </p:nvSpPr>
        <p:spPr bwMode="auto">
          <a:xfrm>
            <a:off x="1703512" y="3490469"/>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8C0B1798-8CD3-E3A2-FAD2-3A06FE8E8C21}"/>
              </a:ext>
            </a:extLst>
          </p:cNvPr>
          <p:cNvSpPr txBox="1"/>
          <p:nvPr/>
        </p:nvSpPr>
        <p:spPr>
          <a:xfrm>
            <a:off x="2897221" y="3409388"/>
            <a:ext cx="864096" cy="400110"/>
          </a:xfrm>
          <a:prstGeom prst="rect">
            <a:avLst/>
          </a:prstGeom>
          <a:noFill/>
        </p:spPr>
        <p:txBody>
          <a:bodyPr wrap="square" rtlCol="0">
            <a:spAutoFit/>
          </a:bodyPr>
          <a:lstStyle/>
          <a:p>
            <a:r>
              <a:rPr lang="en-US" b="1" dirty="0"/>
              <a:t>a</a:t>
            </a:r>
            <a:endParaRPr lang="en-US" dirty="0"/>
          </a:p>
        </p:txBody>
      </p:sp>
      <p:sp>
        <p:nvSpPr>
          <p:cNvPr id="9" name="TextBox 8">
            <a:extLst>
              <a:ext uri="{FF2B5EF4-FFF2-40B4-BE49-F238E27FC236}">
                <a16:creationId xmlns:a16="http://schemas.microsoft.com/office/drawing/2014/main" id="{C687765F-685B-CE80-832A-1510867CA95A}"/>
              </a:ext>
            </a:extLst>
          </p:cNvPr>
          <p:cNvSpPr txBox="1"/>
          <p:nvPr/>
        </p:nvSpPr>
        <p:spPr>
          <a:xfrm>
            <a:off x="479376" y="4250487"/>
            <a:ext cx="1728192" cy="400110"/>
          </a:xfrm>
          <a:prstGeom prst="rect">
            <a:avLst/>
          </a:prstGeom>
          <a:noFill/>
        </p:spPr>
        <p:txBody>
          <a:bodyPr wrap="square" rtlCol="0">
            <a:spAutoFit/>
          </a:bodyPr>
          <a:lstStyle/>
          <a:p>
            <a:r>
              <a:rPr lang="en-US" b="1" dirty="0"/>
              <a:t>This is a</a:t>
            </a:r>
            <a:endParaRPr lang="en-US" dirty="0"/>
          </a:p>
        </p:txBody>
      </p:sp>
      <p:sp>
        <p:nvSpPr>
          <p:cNvPr id="10" name="Right Arrow 9">
            <a:extLst>
              <a:ext uri="{FF2B5EF4-FFF2-40B4-BE49-F238E27FC236}">
                <a16:creationId xmlns:a16="http://schemas.microsoft.com/office/drawing/2014/main" id="{DF5B9BDA-00E6-7E5F-0F1A-8D01E5435AA6}"/>
              </a:ext>
            </a:extLst>
          </p:cNvPr>
          <p:cNvSpPr/>
          <p:nvPr/>
        </p:nvSpPr>
        <p:spPr bwMode="auto">
          <a:xfrm>
            <a:off x="2144180" y="4294564"/>
            <a:ext cx="1080120" cy="288032"/>
          </a:xfrm>
          <a:prstGeom prst="right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1" name="TextBox 10">
            <a:extLst>
              <a:ext uri="{FF2B5EF4-FFF2-40B4-BE49-F238E27FC236}">
                <a16:creationId xmlns:a16="http://schemas.microsoft.com/office/drawing/2014/main" id="{F7FBB205-02E3-E78A-B427-FA7E2FB5B524}"/>
              </a:ext>
            </a:extLst>
          </p:cNvPr>
          <p:cNvSpPr txBox="1"/>
          <p:nvPr/>
        </p:nvSpPr>
        <p:spPr>
          <a:xfrm>
            <a:off x="3287652" y="4182486"/>
            <a:ext cx="864096" cy="400110"/>
          </a:xfrm>
          <a:prstGeom prst="rect">
            <a:avLst/>
          </a:prstGeom>
          <a:noFill/>
        </p:spPr>
        <p:txBody>
          <a:bodyPr wrap="square" rtlCol="0">
            <a:spAutoFit/>
          </a:bodyPr>
          <a:lstStyle/>
          <a:p>
            <a:r>
              <a:rPr lang="en-US" b="1" dirty="0"/>
              <a:t>cat</a:t>
            </a:r>
            <a:endParaRPr lang="en-US" dirty="0"/>
          </a:p>
        </p:txBody>
      </p:sp>
      <p:sp>
        <p:nvSpPr>
          <p:cNvPr id="12" name="TextBox 11">
            <a:extLst>
              <a:ext uri="{FF2B5EF4-FFF2-40B4-BE49-F238E27FC236}">
                <a16:creationId xmlns:a16="http://schemas.microsoft.com/office/drawing/2014/main" id="{B47BEA8F-475D-0F31-3C1D-734F5229534C}"/>
              </a:ext>
            </a:extLst>
          </p:cNvPr>
          <p:cNvSpPr txBox="1"/>
          <p:nvPr/>
        </p:nvSpPr>
        <p:spPr>
          <a:xfrm>
            <a:off x="515380" y="5085184"/>
            <a:ext cx="6588732" cy="400110"/>
          </a:xfrm>
          <a:prstGeom prst="rect">
            <a:avLst/>
          </a:prstGeom>
          <a:noFill/>
        </p:spPr>
        <p:txBody>
          <a:bodyPr wrap="square" rtlCol="0">
            <a:spAutoFit/>
          </a:bodyPr>
          <a:lstStyle/>
          <a:p>
            <a:r>
              <a:rPr lang="en-US" b="1" dirty="0"/>
              <a:t>Output of the model: This is a cat</a:t>
            </a:r>
            <a:endParaRPr lang="en-US" dirty="0"/>
          </a:p>
        </p:txBody>
      </p:sp>
    </p:spTree>
    <p:extLst>
      <p:ext uri="{BB962C8B-B14F-4D97-AF65-F5344CB8AC3E}">
        <p14:creationId xmlns:p14="http://schemas.microsoft.com/office/powerpoint/2010/main" val="3190732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A47FD-0AF6-D4BB-C570-C398BC494889}"/>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23D553FD-0B03-04FE-7FC0-B2353B9FA7A0}"/>
              </a:ext>
            </a:extLst>
          </p:cNvPr>
          <p:cNvSpPr>
            <a:spLocks noGrp="1" noChangeArrowheads="1"/>
          </p:cNvSpPr>
          <p:nvPr>
            <p:ph type="title" idx="4294967295"/>
          </p:nvPr>
        </p:nvSpPr>
        <p:spPr>
          <a:xfrm>
            <a:off x="0" y="0"/>
            <a:ext cx="12192000" cy="1295400"/>
          </a:xfrm>
        </p:spPr>
        <p:txBody>
          <a:bodyPr/>
          <a:lstStyle/>
          <a:p>
            <a:r>
              <a:rPr lang="en-US" altLang="en-US" dirty="0"/>
              <a:t>The Nature of the Data</a:t>
            </a:r>
          </a:p>
        </p:txBody>
      </p:sp>
      <p:pic>
        <p:nvPicPr>
          <p:cNvPr id="17" name="Picture 16" descr="A blue sound wave with lights&#10;&#10;Description automatically generated">
            <a:extLst>
              <a:ext uri="{FF2B5EF4-FFF2-40B4-BE49-F238E27FC236}">
                <a16:creationId xmlns:a16="http://schemas.microsoft.com/office/drawing/2014/main" id="{573EE4AC-58BE-C5FB-3957-3D48224D199E}"/>
              </a:ext>
            </a:extLst>
          </p:cNvPr>
          <p:cNvPicPr>
            <a:picLocks noChangeAspect="1"/>
          </p:cNvPicPr>
          <p:nvPr/>
        </p:nvPicPr>
        <p:blipFill>
          <a:blip r:embed="rId3"/>
          <a:stretch>
            <a:fillRect/>
          </a:stretch>
        </p:blipFill>
        <p:spPr>
          <a:xfrm>
            <a:off x="7176120" y="2060848"/>
            <a:ext cx="4103340" cy="2306453"/>
          </a:xfrm>
          <a:prstGeom prst="rect">
            <a:avLst/>
          </a:prstGeom>
        </p:spPr>
      </p:pic>
      <p:pic>
        <p:nvPicPr>
          <p:cNvPr id="19" name="Picture 18" descr="A cat lying on a rug&#10;&#10;Description automatically generated">
            <a:extLst>
              <a:ext uri="{FF2B5EF4-FFF2-40B4-BE49-F238E27FC236}">
                <a16:creationId xmlns:a16="http://schemas.microsoft.com/office/drawing/2014/main" id="{648B1B85-9C8A-9ABD-12D4-B9BB9D39069C}"/>
              </a:ext>
            </a:extLst>
          </p:cNvPr>
          <p:cNvPicPr>
            <a:picLocks noChangeAspect="1"/>
          </p:cNvPicPr>
          <p:nvPr/>
        </p:nvPicPr>
        <p:blipFill>
          <a:blip r:embed="rId4"/>
          <a:stretch>
            <a:fillRect/>
          </a:stretch>
        </p:blipFill>
        <p:spPr>
          <a:xfrm>
            <a:off x="7479878" y="4367301"/>
            <a:ext cx="3495824" cy="2329093"/>
          </a:xfrm>
          <a:prstGeom prst="rect">
            <a:avLst/>
          </a:prstGeom>
        </p:spPr>
      </p:pic>
      <p:sp>
        <p:nvSpPr>
          <p:cNvPr id="20" name="TextBox 19">
            <a:extLst>
              <a:ext uri="{FF2B5EF4-FFF2-40B4-BE49-F238E27FC236}">
                <a16:creationId xmlns:a16="http://schemas.microsoft.com/office/drawing/2014/main" id="{9703610F-9259-16D1-2445-46BE477B44BB}"/>
              </a:ext>
            </a:extLst>
          </p:cNvPr>
          <p:cNvSpPr txBox="1"/>
          <p:nvPr/>
        </p:nvSpPr>
        <p:spPr>
          <a:xfrm>
            <a:off x="7536160" y="1478069"/>
            <a:ext cx="3599284" cy="400110"/>
          </a:xfrm>
          <a:prstGeom prst="rect">
            <a:avLst/>
          </a:prstGeom>
          <a:noFill/>
        </p:spPr>
        <p:txBody>
          <a:bodyPr wrap="square" rtlCol="0">
            <a:spAutoFit/>
          </a:bodyPr>
          <a:lstStyle/>
          <a:p>
            <a:pPr algn="ctr"/>
            <a:r>
              <a:rPr lang="en-US" b="1" dirty="0">
                <a:solidFill>
                  <a:schemeClr val="accent2">
                    <a:lumMod val="20000"/>
                    <a:lumOff val="80000"/>
                  </a:schemeClr>
                </a:solidFill>
              </a:rPr>
              <a:t>Unstructured data</a:t>
            </a:r>
          </a:p>
        </p:txBody>
      </p:sp>
      <p:sp>
        <p:nvSpPr>
          <p:cNvPr id="21" name="TextBox 20">
            <a:extLst>
              <a:ext uri="{FF2B5EF4-FFF2-40B4-BE49-F238E27FC236}">
                <a16:creationId xmlns:a16="http://schemas.microsoft.com/office/drawing/2014/main" id="{6EBE5A1E-AB4D-1A7D-59C6-289C5270ED72}"/>
              </a:ext>
            </a:extLst>
          </p:cNvPr>
          <p:cNvSpPr txBox="1"/>
          <p:nvPr/>
        </p:nvSpPr>
        <p:spPr>
          <a:xfrm>
            <a:off x="498037" y="1478069"/>
            <a:ext cx="4752528" cy="400110"/>
          </a:xfrm>
          <a:prstGeom prst="rect">
            <a:avLst/>
          </a:prstGeom>
          <a:noFill/>
        </p:spPr>
        <p:txBody>
          <a:bodyPr wrap="square" rtlCol="0">
            <a:spAutoFit/>
          </a:bodyPr>
          <a:lstStyle/>
          <a:p>
            <a:pPr algn="ctr"/>
            <a:r>
              <a:rPr lang="en-US" b="1" dirty="0">
                <a:solidFill>
                  <a:schemeClr val="accent2">
                    <a:lumMod val="20000"/>
                    <a:lumOff val="80000"/>
                  </a:schemeClr>
                </a:solidFill>
              </a:rPr>
              <a:t>structured data(tabular data)</a:t>
            </a:r>
          </a:p>
        </p:txBody>
      </p:sp>
      <p:pic>
        <p:nvPicPr>
          <p:cNvPr id="23" name="Picture 22" descr="A table with names and numbers&#10;&#10;Description automatically generated">
            <a:extLst>
              <a:ext uri="{FF2B5EF4-FFF2-40B4-BE49-F238E27FC236}">
                <a16:creationId xmlns:a16="http://schemas.microsoft.com/office/drawing/2014/main" id="{A7A60E14-EF4B-339C-9B11-2023D8AB0501}"/>
              </a:ext>
            </a:extLst>
          </p:cNvPr>
          <p:cNvPicPr>
            <a:picLocks noChangeAspect="1"/>
          </p:cNvPicPr>
          <p:nvPr/>
        </p:nvPicPr>
        <p:blipFill>
          <a:blip r:embed="rId5"/>
          <a:stretch>
            <a:fillRect/>
          </a:stretch>
        </p:blipFill>
        <p:spPr>
          <a:xfrm>
            <a:off x="335360" y="2135672"/>
            <a:ext cx="5236708" cy="2586655"/>
          </a:xfrm>
          <a:prstGeom prst="rect">
            <a:avLst/>
          </a:prstGeom>
        </p:spPr>
      </p:pic>
    </p:spTree>
    <p:extLst>
      <p:ext uri="{BB962C8B-B14F-4D97-AF65-F5344CB8AC3E}">
        <p14:creationId xmlns:p14="http://schemas.microsoft.com/office/powerpoint/2010/main" val="44998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B42F22A5-F9D5-E84D-8E24-0522743FA6F7}"/>
              </a:ext>
            </a:extLst>
          </p:cNvPr>
          <p:cNvSpPr>
            <a:spLocks noGrp="1" noChangeArrowheads="1"/>
          </p:cNvSpPr>
          <p:nvPr>
            <p:ph type="title" idx="4294967295"/>
          </p:nvPr>
        </p:nvSpPr>
        <p:spPr>
          <a:xfrm>
            <a:off x="0" y="0"/>
            <a:ext cx="12192000" cy="1295400"/>
          </a:xfrm>
        </p:spPr>
        <p:txBody>
          <a:bodyPr/>
          <a:lstStyle/>
          <a:p>
            <a:r>
              <a:rPr lang="en-US" altLang="en-US" dirty="0"/>
              <a:t>What is Artificial Intelligence</a:t>
            </a:r>
          </a:p>
        </p:txBody>
      </p:sp>
      <p:sp>
        <p:nvSpPr>
          <p:cNvPr id="7170" name="Rectangle 3">
            <a:extLst>
              <a:ext uri="{FF2B5EF4-FFF2-40B4-BE49-F238E27FC236}">
                <a16:creationId xmlns:a16="http://schemas.microsoft.com/office/drawing/2014/main" id="{D3CCA170-8173-704A-8319-8D3327D083E0}"/>
              </a:ext>
            </a:extLst>
          </p:cNvPr>
          <p:cNvSpPr>
            <a:spLocks noGrp="1" noChangeArrowheads="1"/>
          </p:cNvSpPr>
          <p:nvPr>
            <p:ph type="body" idx="1"/>
          </p:nvPr>
        </p:nvSpPr>
        <p:spPr/>
        <p:txBody>
          <a:bodyPr/>
          <a:lstStyle/>
          <a:p>
            <a:r>
              <a:rPr lang="en-US" altLang="en-US" dirty="0"/>
              <a:t> Artificial Intelligence (AI) is a branch of computer science that focuses on creating systems and machines capable of performing tasks that typically require human intelligence. These tasks include learning, reasoning, problem-solving, perception, language understanding, and decision-making. AI aims to mimic cognitive functions that humans associate with the human mind, such as learning from experience, recognizing patterns, and adapting to new information.</a:t>
            </a:r>
          </a:p>
          <a:p>
            <a:endParaRPr lang="en-US" altLang="en-US" dirty="0"/>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3E985671-733D-F140-95D1-58B22DBFB39F}"/>
              </a:ext>
            </a:extLst>
          </p:cNvPr>
          <p:cNvSpPr>
            <a:spLocks noGrp="1" noChangeArrowheads="1"/>
          </p:cNvSpPr>
          <p:nvPr>
            <p:ph type="title" idx="4294967295"/>
          </p:nvPr>
        </p:nvSpPr>
        <p:spPr>
          <a:xfrm>
            <a:off x="0" y="0"/>
            <a:ext cx="12192000" cy="1295400"/>
          </a:xfrm>
        </p:spPr>
        <p:txBody>
          <a:bodyPr/>
          <a:lstStyle/>
          <a:p>
            <a:r>
              <a:rPr lang="en-US" altLang="en-US" dirty="0"/>
              <a:t>Key Components of AI</a:t>
            </a:r>
          </a:p>
        </p:txBody>
      </p:sp>
      <p:sp>
        <p:nvSpPr>
          <p:cNvPr id="9218" name="Rectangle 3">
            <a:extLst>
              <a:ext uri="{FF2B5EF4-FFF2-40B4-BE49-F238E27FC236}">
                <a16:creationId xmlns:a16="http://schemas.microsoft.com/office/drawing/2014/main" id="{78573399-C89C-6343-8363-0CEA727D237A}"/>
              </a:ext>
            </a:extLst>
          </p:cNvPr>
          <p:cNvSpPr>
            <a:spLocks noGrp="1" noChangeArrowheads="1"/>
          </p:cNvSpPr>
          <p:nvPr>
            <p:ph type="body" idx="1"/>
          </p:nvPr>
        </p:nvSpPr>
        <p:spPr>
          <a:xfrm>
            <a:off x="191344" y="1269571"/>
            <a:ext cx="9144000" cy="4953000"/>
          </a:xfrm>
        </p:spPr>
        <p:txBody>
          <a:bodyPr/>
          <a:lstStyle/>
          <a:p>
            <a:pPr marL="0" indent="0">
              <a:lnSpc>
                <a:spcPct val="79000"/>
              </a:lnSpc>
              <a:buNone/>
            </a:pPr>
            <a:endParaRPr lang="en-US" altLang="en-US" dirty="0"/>
          </a:p>
          <a:p>
            <a:pPr lvl="1">
              <a:lnSpc>
                <a:spcPct val="79000"/>
              </a:lnSpc>
            </a:pPr>
            <a:r>
              <a:rPr lang="en-US" altLang="en-US" dirty="0"/>
              <a:t>Machine Learning (ML):</a:t>
            </a:r>
          </a:p>
          <a:p>
            <a:pPr lvl="2">
              <a:lnSpc>
                <a:spcPct val="79000"/>
              </a:lnSpc>
            </a:pPr>
            <a:r>
              <a:rPr lang="en-US" altLang="en-US" dirty="0"/>
              <a:t>A subset of AI that enables machines to learn from data without being explicitly programmed.</a:t>
            </a:r>
          </a:p>
          <a:p>
            <a:pPr lvl="2">
              <a:lnSpc>
                <a:spcPct val="79000"/>
              </a:lnSpc>
            </a:pPr>
            <a:r>
              <a:rPr lang="en-US" altLang="en-US" dirty="0"/>
              <a:t> Uses algorithms to identify patterns, make decisions, and improve over time with experience.</a:t>
            </a:r>
          </a:p>
          <a:p>
            <a:pPr lvl="1">
              <a:lnSpc>
                <a:spcPct val="79000"/>
              </a:lnSpc>
            </a:pPr>
            <a:r>
              <a:rPr lang="en-US" altLang="en-US" dirty="0"/>
              <a:t>Deep Learning:</a:t>
            </a:r>
          </a:p>
          <a:p>
            <a:pPr lvl="2">
              <a:lnSpc>
                <a:spcPct val="79000"/>
              </a:lnSpc>
            </a:pPr>
            <a:r>
              <a:rPr lang="en-US" altLang="en-US" dirty="0"/>
              <a:t>A further subset of machine learning that uses neural networks with many layers (deep neural networks) to model complex patterns in data.</a:t>
            </a:r>
          </a:p>
          <a:p>
            <a:pPr lvl="2">
              <a:lnSpc>
                <a:spcPct val="79000"/>
              </a:lnSpc>
            </a:pPr>
            <a:r>
              <a:rPr lang="en-US" altLang="en-US" dirty="0"/>
              <a:t> Especially effective for tasks like image and speech recognition.</a:t>
            </a:r>
          </a:p>
          <a:p>
            <a:pPr lvl="1">
              <a:lnSpc>
                <a:spcPct val="79000"/>
              </a:lnSpc>
            </a:pPr>
            <a:r>
              <a:rPr lang="en-US" altLang="en-US" dirty="0"/>
              <a:t>Natural Language Processing (NLP):</a:t>
            </a:r>
          </a:p>
          <a:p>
            <a:pPr lvl="2">
              <a:lnSpc>
                <a:spcPct val="79000"/>
              </a:lnSpc>
            </a:pPr>
            <a:r>
              <a:rPr lang="en-US" altLang="en-US" dirty="0"/>
              <a:t>Involves the interaction between computers and human language.</a:t>
            </a:r>
          </a:p>
          <a:p>
            <a:pPr lvl="2">
              <a:lnSpc>
                <a:spcPct val="79000"/>
              </a:lnSpc>
            </a:pPr>
            <a:r>
              <a:rPr lang="en-US" altLang="en-US" dirty="0"/>
              <a:t>Enables machines to understand, interpret, and generate human language, including speech and text</a:t>
            </a:r>
          </a:p>
          <a:p>
            <a:pPr marL="0" indent="0">
              <a:lnSpc>
                <a:spcPct val="79000"/>
              </a:lnSpc>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00D7-A52F-A3D4-416E-B879CAD4F827}"/>
            </a:ext>
          </a:extLst>
        </p:cNvPr>
        <p:cNvGrpSpPr/>
        <p:nvPr/>
      </p:nvGrpSpPr>
      <p:grpSpPr>
        <a:xfrm>
          <a:off x="0" y="0"/>
          <a:ext cx="0" cy="0"/>
          <a:chOff x="0" y="0"/>
          <a:chExt cx="0" cy="0"/>
        </a:xfrm>
      </p:grpSpPr>
      <p:sp>
        <p:nvSpPr>
          <p:cNvPr id="9217" name="Rectangle 2">
            <a:extLst>
              <a:ext uri="{FF2B5EF4-FFF2-40B4-BE49-F238E27FC236}">
                <a16:creationId xmlns:a16="http://schemas.microsoft.com/office/drawing/2014/main" id="{3882EE74-3D67-EC77-C110-5931418EE05C}"/>
              </a:ext>
            </a:extLst>
          </p:cNvPr>
          <p:cNvSpPr>
            <a:spLocks noGrp="1" noChangeArrowheads="1"/>
          </p:cNvSpPr>
          <p:nvPr>
            <p:ph type="title" idx="4294967295"/>
          </p:nvPr>
        </p:nvSpPr>
        <p:spPr>
          <a:xfrm>
            <a:off x="0" y="0"/>
            <a:ext cx="12192000" cy="1295400"/>
          </a:xfrm>
        </p:spPr>
        <p:txBody>
          <a:bodyPr/>
          <a:lstStyle/>
          <a:p>
            <a:r>
              <a:rPr lang="en-US" altLang="en-US" dirty="0"/>
              <a:t>Other Fields of AI</a:t>
            </a:r>
          </a:p>
        </p:txBody>
      </p:sp>
      <p:sp>
        <p:nvSpPr>
          <p:cNvPr id="9218" name="Rectangle 3">
            <a:extLst>
              <a:ext uri="{FF2B5EF4-FFF2-40B4-BE49-F238E27FC236}">
                <a16:creationId xmlns:a16="http://schemas.microsoft.com/office/drawing/2014/main" id="{11900386-3A37-4364-D6A7-13DA07F70098}"/>
              </a:ext>
            </a:extLst>
          </p:cNvPr>
          <p:cNvSpPr>
            <a:spLocks noGrp="1" noChangeArrowheads="1"/>
          </p:cNvSpPr>
          <p:nvPr>
            <p:ph type="body" idx="1"/>
          </p:nvPr>
        </p:nvSpPr>
        <p:spPr>
          <a:xfrm>
            <a:off x="191344" y="1269571"/>
            <a:ext cx="9144000" cy="4953000"/>
          </a:xfrm>
        </p:spPr>
        <p:txBody>
          <a:bodyPr/>
          <a:lstStyle/>
          <a:p>
            <a:pPr marL="0" indent="0">
              <a:lnSpc>
                <a:spcPct val="79000"/>
              </a:lnSpc>
              <a:buNone/>
            </a:pPr>
            <a:endParaRPr lang="en-US" altLang="en-US" dirty="0"/>
          </a:p>
          <a:p>
            <a:pPr lvl="1">
              <a:lnSpc>
                <a:spcPct val="79000"/>
              </a:lnSpc>
            </a:pPr>
            <a:r>
              <a:rPr lang="en-US" altLang="en-US" dirty="0"/>
              <a:t>Computer Vision:</a:t>
            </a:r>
            <a:endParaRPr lang="en-US" altLang="en-US" sz="1900" dirty="0">
              <a:solidFill>
                <a:srgbClr val="FFCCFF"/>
              </a:solidFill>
            </a:endParaRPr>
          </a:p>
          <a:p>
            <a:pPr lvl="2">
              <a:lnSpc>
                <a:spcPct val="79000"/>
              </a:lnSpc>
            </a:pPr>
            <a:r>
              <a:rPr lang="en-US" altLang="en-US" dirty="0"/>
              <a:t>Enables machines to interpret and understand visual information from the world, such as images and videos.</a:t>
            </a:r>
          </a:p>
          <a:p>
            <a:pPr lvl="2">
              <a:lnSpc>
                <a:spcPct val="79000"/>
              </a:lnSpc>
            </a:pPr>
            <a:r>
              <a:rPr lang="en-US" altLang="en-US" dirty="0"/>
              <a:t>Used in applications like facial recognition, object detection, and autonomous driving.</a:t>
            </a:r>
          </a:p>
          <a:p>
            <a:pPr lvl="1">
              <a:lnSpc>
                <a:spcPct val="79000"/>
              </a:lnSpc>
            </a:pPr>
            <a:r>
              <a:rPr lang="en-US" altLang="en-US" dirty="0"/>
              <a:t>Robotics:</a:t>
            </a:r>
          </a:p>
          <a:p>
            <a:pPr lvl="2">
              <a:lnSpc>
                <a:spcPct val="79000"/>
              </a:lnSpc>
            </a:pPr>
            <a:r>
              <a:rPr lang="en-US" altLang="en-US" dirty="0"/>
              <a:t>Involves creating intelligent robots that can perform tasks autonomously or semi-autonomously.</a:t>
            </a:r>
          </a:p>
          <a:p>
            <a:pPr lvl="2">
              <a:lnSpc>
                <a:spcPct val="79000"/>
              </a:lnSpc>
            </a:pPr>
            <a:r>
              <a:rPr lang="en-US" altLang="en-US" dirty="0"/>
              <a:t>Combines AI with physical components to interact with the physical world.</a:t>
            </a:r>
          </a:p>
          <a:p>
            <a:pPr lvl="1">
              <a:lnSpc>
                <a:spcPct val="79000"/>
              </a:lnSpc>
            </a:pPr>
            <a:r>
              <a:rPr lang="en-US" altLang="en-US" dirty="0"/>
              <a:t>Expert Systems:</a:t>
            </a:r>
          </a:p>
          <a:p>
            <a:pPr marL="741363" lvl="2" indent="0">
              <a:lnSpc>
                <a:spcPct val="79000"/>
              </a:lnSpc>
              <a:buNone/>
            </a:pPr>
            <a:r>
              <a:rPr lang="en-US" altLang="en-US" dirty="0"/>
              <a:t> AI programs that mimic the decision-making ability of a human expert in specific domains.</a:t>
            </a:r>
          </a:p>
          <a:p>
            <a:pPr marL="741363" lvl="2" indent="0">
              <a:lnSpc>
                <a:spcPct val="79000"/>
              </a:lnSpc>
              <a:buNone/>
            </a:pPr>
            <a:r>
              <a:rPr lang="en-US" altLang="en-US" dirty="0"/>
              <a:t>Used for tasks like medical diagnosis, financial forecasting, and troubleshooting.</a:t>
            </a:r>
          </a:p>
          <a:p>
            <a:pPr marL="741363" lvl="2" indent="0">
              <a:lnSpc>
                <a:spcPct val="79000"/>
              </a:lnSpc>
              <a:buNone/>
            </a:pPr>
            <a:endParaRPr lang="en-US" altLang="en-US" dirty="0"/>
          </a:p>
          <a:p>
            <a:pPr lvl="1">
              <a:lnSpc>
                <a:spcPct val="79000"/>
              </a:lnSpc>
            </a:pPr>
            <a:endParaRPr lang="en-US" altLang="en-US" dirty="0"/>
          </a:p>
          <a:p>
            <a:pPr marL="741363" lvl="2" indent="0">
              <a:lnSpc>
                <a:spcPct val="79000"/>
              </a:lnSpc>
              <a:buNone/>
            </a:pPr>
            <a:endParaRPr lang="en-US" altLang="en-US" dirty="0"/>
          </a:p>
          <a:p>
            <a:pPr lvl="1">
              <a:lnSpc>
                <a:spcPct val="79000"/>
              </a:lnSpc>
            </a:pPr>
            <a:endParaRPr lang="en-US" altLang="en-US" dirty="0"/>
          </a:p>
        </p:txBody>
      </p:sp>
    </p:spTree>
    <p:extLst>
      <p:ext uri="{BB962C8B-B14F-4D97-AF65-F5344CB8AC3E}">
        <p14:creationId xmlns:p14="http://schemas.microsoft.com/office/powerpoint/2010/main" val="30704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1D82B-7C17-08C1-9AB9-5847A730FBE1}"/>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2A2AE9C5-45B2-27CA-2853-1EC01B89DE8D}"/>
              </a:ext>
            </a:extLst>
          </p:cNvPr>
          <p:cNvSpPr>
            <a:spLocks noGrp="1" noChangeArrowheads="1"/>
          </p:cNvSpPr>
          <p:nvPr>
            <p:ph type="title" idx="4294967295"/>
          </p:nvPr>
        </p:nvSpPr>
        <p:spPr>
          <a:xfrm>
            <a:off x="0" y="0"/>
            <a:ext cx="12192000" cy="1295400"/>
          </a:xfrm>
        </p:spPr>
        <p:txBody>
          <a:bodyPr/>
          <a:lstStyle/>
          <a:p>
            <a:r>
              <a:rPr lang="en-US" altLang="en-US" dirty="0"/>
              <a:t>What is an Artificial Intelligence Model?</a:t>
            </a:r>
          </a:p>
        </p:txBody>
      </p:sp>
      <p:sp>
        <p:nvSpPr>
          <p:cNvPr id="3" name="TextBox 2">
            <a:extLst>
              <a:ext uri="{FF2B5EF4-FFF2-40B4-BE49-F238E27FC236}">
                <a16:creationId xmlns:a16="http://schemas.microsoft.com/office/drawing/2014/main" id="{AF668A06-CD63-5F71-D3D4-237F9434285D}"/>
              </a:ext>
            </a:extLst>
          </p:cNvPr>
          <p:cNvSpPr txBox="1"/>
          <p:nvPr/>
        </p:nvSpPr>
        <p:spPr>
          <a:xfrm>
            <a:off x="263352" y="1700808"/>
            <a:ext cx="11665296" cy="1078372"/>
          </a:xfrm>
          <a:prstGeom prst="rect">
            <a:avLst/>
          </a:prstGeom>
          <a:noFill/>
        </p:spPr>
        <p:txBody>
          <a:bodyPr wrap="square">
            <a:spAutoFit/>
          </a:bodyPr>
          <a:lstStyle/>
          <a:p>
            <a:pPr marL="228600" indent="-228600">
              <a:lnSpc>
                <a:spcPct val="89000"/>
              </a:lnSpc>
              <a:spcBef>
                <a:spcPct val="30000"/>
              </a:spcBef>
              <a:buClr>
                <a:schemeClr val="accent2"/>
              </a:buClr>
              <a:buSzPct val="25000"/>
              <a:buChar char=" "/>
            </a:pPr>
            <a:r>
              <a:rPr lang="en-US" sz="2400" dirty="0">
                <a:latin typeface="+mn-lt"/>
              </a:rPr>
              <a:t>An Artificial Intelligence (AI) model is a mathematical and computational framework that uses algorithms and data to perform tasks that typically require human intelligence.</a:t>
            </a:r>
          </a:p>
        </p:txBody>
      </p:sp>
    </p:spTree>
    <p:extLst>
      <p:ext uri="{BB962C8B-B14F-4D97-AF65-F5344CB8AC3E}">
        <p14:creationId xmlns:p14="http://schemas.microsoft.com/office/powerpoint/2010/main" val="2055401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98128-169F-E99A-7F71-DE068DB54EF7}"/>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B16D580B-B0A8-37FC-E4F0-C8C30A62C1B9}"/>
              </a:ext>
            </a:extLst>
          </p:cNvPr>
          <p:cNvSpPr>
            <a:spLocks noGrp="1" noChangeArrowheads="1"/>
          </p:cNvSpPr>
          <p:nvPr>
            <p:ph type="title" idx="4294967295"/>
          </p:nvPr>
        </p:nvSpPr>
        <p:spPr>
          <a:xfrm>
            <a:off x="0" y="0"/>
            <a:ext cx="12192000" cy="1295400"/>
          </a:xfrm>
        </p:spPr>
        <p:txBody>
          <a:bodyPr/>
          <a:lstStyle/>
          <a:p>
            <a:r>
              <a:rPr lang="en-US" altLang="en-US" dirty="0"/>
              <a:t>What is an Artificial Intelligence Model?</a:t>
            </a:r>
          </a:p>
        </p:txBody>
      </p:sp>
      <p:sp>
        <p:nvSpPr>
          <p:cNvPr id="3" name="TextBox 2">
            <a:extLst>
              <a:ext uri="{FF2B5EF4-FFF2-40B4-BE49-F238E27FC236}">
                <a16:creationId xmlns:a16="http://schemas.microsoft.com/office/drawing/2014/main" id="{E0FAC7BE-0590-AD6D-4A36-4866FFF2DFA4}"/>
              </a:ext>
            </a:extLst>
          </p:cNvPr>
          <p:cNvSpPr txBox="1"/>
          <p:nvPr/>
        </p:nvSpPr>
        <p:spPr>
          <a:xfrm>
            <a:off x="263352" y="1700808"/>
            <a:ext cx="11665296" cy="1078372"/>
          </a:xfrm>
          <a:prstGeom prst="rect">
            <a:avLst/>
          </a:prstGeom>
          <a:noFill/>
        </p:spPr>
        <p:txBody>
          <a:bodyPr wrap="square">
            <a:spAutoFit/>
          </a:bodyPr>
          <a:lstStyle/>
          <a:p>
            <a:pPr marL="228600" indent="-228600">
              <a:lnSpc>
                <a:spcPct val="89000"/>
              </a:lnSpc>
              <a:spcBef>
                <a:spcPct val="30000"/>
              </a:spcBef>
              <a:buClr>
                <a:schemeClr val="accent2"/>
              </a:buClr>
              <a:buSzPct val="25000"/>
              <a:buChar char=" "/>
            </a:pPr>
            <a:r>
              <a:rPr lang="en-US" sz="2400" dirty="0">
                <a:latin typeface="+mn-lt"/>
              </a:rPr>
              <a:t>An Artificial Intelligence (AI) model is a mathematical and computational framework that uses algorithms and data to perform tasks that typically require human intelligence.</a:t>
            </a:r>
          </a:p>
        </p:txBody>
      </p:sp>
      <p:grpSp>
        <p:nvGrpSpPr>
          <p:cNvPr id="23" name="Group 22">
            <a:extLst>
              <a:ext uri="{FF2B5EF4-FFF2-40B4-BE49-F238E27FC236}">
                <a16:creationId xmlns:a16="http://schemas.microsoft.com/office/drawing/2014/main" id="{412D49A0-387C-AD1D-1350-1BF62E81514C}"/>
              </a:ext>
            </a:extLst>
          </p:cNvPr>
          <p:cNvGrpSpPr/>
          <p:nvPr/>
        </p:nvGrpSpPr>
        <p:grpSpPr>
          <a:xfrm>
            <a:off x="1559497" y="2996952"/>
            <a:ext cx="9598466" cy="2884107"/>
            <a:chOff x="1559497" y="2996952"/>
            <a:chExt cx="9598466" cy="2884107"/>
          </a:xfrm>
        </p:grpSpPr>
        <p:pic>
          <p:nvPicPr>
            <p:cNvPr id="5" name="Picture 4" descr="A large mixer on wheels&#10;&#10;Description automatically generated">
              <a:extLst>
                <a:ext uri="{FF2B5EF4-FFF2-40B4-BE49-F238E27FC236}">
                  <a16:creationId xmlns:a16="http://schemas.microsoft.com/office/drawing/2014/main" id="{26F039C9-5578-B0F9-1C72-828E68C44526}"/>
                </a:ext>
              </a:extLst>
            </p:cNvPr>
            <p:cNvPicPr>
              <a:picLocks noChangeAspect="1"/>
            </p:cNvPicPr>
            <p:nvPr/>
          </p:nvPicPr>
          <p:blipFill>
            <a:blip r:embed="rId2"/>
            <a:stretch>
              <a:fillRect/>
            </a:stretch>
          </p:blipFill>
          <p:spPr>
            <a:xfrm>
              <a:off x="3863752" y="2996952"/>
              <a:ext cx="2966927" cy="2824548"/>
            </a:xfrm>
            <a:prstGeom prst="rect">
              <a:avLst/>
            </a:prstGeom>
          </p:spPr>
        </p:pic>
        <p:grpSp>
          <p:nvGrpSpPr>
            <p:cNvPr id="21" name="Group 20">
              <a:extLst>
                <a:ext uri="{FF2B5EF4-FFF2-40B4-BE49-F238E27FC236}">
                  <a16:creationId xmlns:a16="http://schemas.microsoft.com/office/drawing/2014/main" id="{C4855DB2-A736-EDFC-660A-93435060C5E6}"/>
                </a:ext>
              </a:extLst>
            </p:cNvPr>
            <p:cNvGrpSpPr/>
            <p:nvPr/>
          </p:nvGrpSpPr>
          <p:grpSpPr>
            <a:xfrm>
              <a:off x="1559497" y="3165054"/>
              <a:ext cx="9598466" cy="2716005"/>
              <a:chOff x="1559497" y="3165054"/>
              <a:chExt cx="9598466" cy="2716005"/>
            </a:xfrm>
          </p:grpSpPr>
          <p:sp>
            <p:nvSpPr>
              <p:cNvPr id="6" name="TextBox 5">
                <a:extLst>
                  <a:ext uri="{FF2B5EF4-FFF2-40B4-BE49-F238E27FC236}">
                    <a16:creationId xmlns:a16="http://schemas.microsoft.com/office/drawing/2014/main" id="{4FFA5ED9-FBD3-2244-66D2-B70DB2C8249A}"/>
                  </a:ext>
                </a:extLst>
              </p:cNvPr>
              <p:cNvSpPr txBox="1"/>
              <p:nvPr/>
            </p:nvSpPr>
            <p:spPr>
              <a:xfrm>
                <a:off x="1631504" y="3165054"/>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water</a:t>
                </a:r>
              </a:p>
            </p:txBody>
          </p:sp>
          <p:sp>
            <p:nvSpPr>
              <p:cNvPr id="7" name="TextBox 6">
                <a:extLst>
                  <a:ext uri="{FF2B5EF4-FFF2-40B4-BE49-F238E27FC236}">
                    <a16:creationId xmlns:a16="http://schemas.microsoft.com/office/drawing/2014/main" id="{1FB1B813-AB9B-E569-A30A-D1ED63AF659D}"/>
                  </a:ext>
                </a:extLst>
              </p:cNvPr>
              <p:cNvSpPr txBox="1"/>
              <p:nvPr/>
            </p:nvSpPr>
            <p:spPr>
              <a:xfrm>
                <a:off x="1559497" y="4250981"/>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eggs</a:t>
                </a:r>
              </a:p>
            </p:txBody>
          </p:sp>
          <p:sp>
            <p:nvSpPr>
              <p:cNvPr id="8" name="TextBox 7">
                <a:extLst>
                  <a:ext uri="{FF2B5EF4-FFF2-40B4-BE49-F238E27FC236}">
                    <a16:creationId xmlns:a16="http://schemas.microsoft.com/office/drawing/2014/main" id="{19C9543C-9737-1AF8-703D-739F049A3FFC}"/>
                  </a:ext>
                </a:extLst>
              </p:cNvPr>
              <p:cNvSpPr txBox="1"/>
              <p:nvPr/>
            </p:nvSpPr>
            <p:spPr>
              <a:xfrm>
                <a:off x="1631504" y="5419394"/>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flavor</a:t>
                </a:r>
              </a:p>
            </p:txBody>
          </p:sp>
          <p:sp>
            <p:nvSpPr>
              <p:cNvPr id="16" name="Right Arrow 15">
                <a:extLst>
                  <a:ext uri="{FF2B5EF4-FFF2-40B4-BE49-F238E27FC236}">
                    <a16:creationId xmlns:a16="http://schemas.microsoft.com/office/drawing/2014/main" id="{BD3AECC6-9B1D-1B13-7888-DD7136D1C8E7}"/>
                  </a:ext>
                </a:extLst>
              </p:cNvPr>
              <p:cNvSpPr/>
              <p:nvPr/>
            </p:nvSpPr>
            <p:spPr bwMode="auto">
              <a:xfrm rot="1264400">
                <a:off x="2588364" y="3594153"/>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7" name="Right Arrow 16">
                <a:extLst>
                  <a:ext uri="{FF2B5EF4-FFF2-40B4-BE49-F238E27FC236}">
                    <a16:creationId xmlns:a16="http://schemas.microsoft.com/office/drawing/2014/main" id="{EAEF8E6E-287B-5EAE-50CB-4809814B0494}"/>
                  </a:ext>
                </a:extLst>
              </p:cNvPr>
              <p:cNvSpPr/>
              <p:nvPr/>
            </p:nvSpPr>
            <p:spPr bwMode="auto">
              <a:xfrm>
                <a:off x="2473688" y="4298230"/>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8" name="Right Arrow 17">
                <a:extLst>
                  <a:ext uri="{FF2B5EF4-FFF2-40B4-BE49-F238E27FC236}">
                    <a16:creationId xmlns:a16="http://schemas.microsoft.com/office/drawing/2014/main" id="{8BDEC4B4-CAC2-0957-3411-1CB1505E99B6}"/>
                  </a:ext>
                </a:extLst>
              </p:cNvPr>
              <p:cNvSpPr/>
              <p:nvPr/>
            </p:nvSpPr>
            <p:spPr bwMode="auto">
              <a:xfrm rot="20282719">
                <a:off x="2586549" y="5027763"/>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9" name="TextBox 18">
                <a:extLst>
                  <a:ext uri="{FF2B5EF4-FFF2-40B4-BE49-F238E27FC236}">
                    <a16:creationId xmlns:a16="http://schemas.microsoft.com/office/drawing/2014/main" id="{C49AA3E7-C7E5-B4E5-B565-89243A94322C}"/>
                  </a:ext>
                </a:extLst>
              </p:cNvPr>
              <p:cNvSpPr txBox="1"/>
              <p:nvPr/>
            </p:nvSpPr>
            <p:spPr>
              <a:xfrm>
                <a:off x="8472264" y="4178393"/>
                <a:ext cx="26856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 delicious Cake</a:t>
                </a:r>
              </a:p>
            </p:txBody>
          </p:sp>
          <p:sp>
            <p:nvSpPr>
              <p:cNvPr id="20" name="Right Arrow 19">
                <a:extLst>
                  <a:ext uri="{FF2B5EF4-FFF2-40B4-BE49-F238E27FC236}">
                    <a16:creationId xmlns:a16="http://schemas.microsoft.com/office/drawing/2014/main" id="{F3862884-EBEA-BF71-8AED-651378A6059D}"/>
                  </a:ext>
                </a:extLst>
              </p:cNvPr>
              <p:cNvSpPr/>
              <p:nvPr/>
            </p:nvSpPr>
            <p:spPr bwMode="auto">
              <a:xfrm>
                <a:off x="6628747" y="4267589"/>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grpSp>
      </p:grpSp>
    </p:spTree>
    <p:extLst>
      <p:ext uri="{BB962C8B-B14F-4D97-AF65-F5344CB8AC3E}">
        <p14:creationId xmlns:p14="http://schemas.microsoft.com/office/powerpoint/2010/main" val="3287127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AAB6D-D259-8D28-0BAA-DC032EA5E819}"/>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7E7B1B0E-EC84-372A-D033-FDACABF656C8}"/>
              </a:ext>
            </a:extLst>
          </p:cNvPr>
          <p:cNvSpPr>
            <a:spLocks noGrp="1" noChangeArrowheads="1"/>
          </p:cNvSpPr>
          <p:nvPr>
            <p:ph type="title" idx="4294967295"/>
          </p:nvPr>
        </p:nvSpPr>
        <p:spPr>
          <a:xfrm>
            <a:off x="0" y="0"/>
            <a:ext cx="12192000" cy="1295400"/>
          </a:xfrm>
        </p:spPr>
        <p:txBody>
          <a:bodyPr/>
          <a:lstStyle/>
          <a:p>
            <a:r>
              <a:rPr lang="en-US" altLang="en-US" dirty="0"/>
              <a:t>What is an Artificial Intelligence Model?</a:t>
            </a:r>
          </a:p>
        </p:txBody>
      </p:sp>
      <p:grpSp>
        <p:nvGrpSpPr>
          <p:cNvPr id="22" name="Group 21">
            <a:extLst>
              <a:ext uri="{FF2B5EF4-FFF2-40B4-BE49-F238E27FC236}">
                <a16:creationId xmlns:a16="http://schemas.microsoft.com/office/drawing/2014/main" id="{E7F3F584-E3F6-314A-0FC7-8546B5CC8067}"/>
              </a:ext>
            </a:extLst>
          </p:cNvPr>
          <p:cNvGrpSpPr/>
          <p:nvPr/>
        </p:nvGrpSpPr>
        <p:grpSpPr>
          <a:xfrm>
            <a:off x="1271464" y="1556792"/>
            <a:ext cx="10234795" cy="5190781"/>
            <a:chOff x="923168" y="1667219"/>
            <a:chExt cx="10234795" cy="5190781"/>
          </a:xfrm>
        </p:grpSpPr>
        <p:grpSp>
          <p:nvGrpSpPr>
            <p:cNvPr id="23" name="Group 22">
              <a:extLst>
                <a:ext uri="{FF2B5EF4-FFF2-40B4-BE49-F238E27FC236}">
                  <a16:creationId xmlns:a16="http://schemas.microsoft.com/office/drawing/2014/main" id="{A649D0FF-F08C-C5CE-97FE-6B4C9CD824AD}"/>
                </a:ext>
              </a:extLst>
            </p:cNvPr>
            <p:cNvGrpSpPr/>
            <p:nvPr/>
          </p:nvGrpSpPr>
          <p:grpSpPr>
            <a:xfrm>
              <a:off x="1559497" y="2996952"/>
              <a:ext cx="9598466" cy="2884107"/>
              <a:chOff x="1559497" y="2996952"/>
              <a:chExt cx="9598466" cy="2884107"/>
            </a:xfrm>
          </p:grpSpPr>
          <p:pic>
            <p:nvPicPr>
              <p:cNvPr id="5" name="Picture 4" descr="A large mixer on wheels&#10;&#10;Description automatically generated">
                <a:extLst>
                  <a:ext uri="{FF2B5EF4-FFF2-40B4-BE49-F238E27FC236}">
                    <a16:creationId xmlns:a16="http://schemas.microsoft.com/office/drawing/2014/main" id="{08E73626-AED6-6EDE-055A-6E2F05C4BA87}"/>
                  </a:ext>
                </a:extLst>
              </p:cNvPr>
              <p:cNvPicPr>
                <a:picLocks noChangeAspect="1"/>
              </p:cNvPicPr>
              <p:nvPr/>
            </p:nvPicPr>
            <p:blipFill>
              <a:blip r:embed="rId2"/>
              <a:stretch>
                <a:fillRect/>
              </a:stretch>
            </p:blipFill>
            <p:spPr>
              <a:xfrm>
                <a:off x="3863752" y="2996952"/>
                <a:ext cx="2966927" cy="2824548"/>
              </a:xfrm>
              <a:prstGeom prst="rect">
                <a:avLst/>
              </a:prstGeom>
            </p:spPr>
          </p:pic>
          <p:grpSp>
            <p:nvGrpSpPr>
              <p:cNvPr id="21" name="Group 20">
                <a:extLst>
                  <a:ext uri="{FF2B5EF4-FFF2-40B4-BE49-F238E27FC236}">
                    <a16:creationId xmlns:a16="http://schemas.microsoft.com/office/drawing/2014/main" id="{71F09C57-C43D-FCFE-788F-87AF3F19AB4B}"/>
                  </a:ext>
                </a:extLst>
              </p:cNvPr>
              <p:cNvGrpSpPr/>
              <p:nvPr/>
            </p:nvGrpSpPr>
            <p:grpSpPr>
              <a:xfrm>
                <a:off x="1559497" y="3165054"/>
                <a:ext cx="9598466" cy="2716005"/>
                <a:chOff x="1559497" y="3165054"/>
                <a:chExt cx="9598466" cy="2716005"/>
              </a:xfrm>
            </p:grpSpPr>
            <p:sp>
              <p:nvSpPr>
                <p:cNvPr id="6" name="TextBox 5">
                  <a:extLst>
                    <a:ext uri="{FF2B5EF4-FFF2-40B4-BE49-F238E27FC236}">
                      <a16:creationId xmlns:a16="http://schemas.microsoft.com/office/drawing/2014/main" id="{317259AE-103A-BC7A-92ED-89B8471798F8}"/>
                    </a:ext>
                  </a:extLst>
                </p:cNvPr>
                <p:cNvSpPr txBox="1"/>
                <p:nvPr/>
              </p:nvSpPr>
              <p:spPr>
                <a:xfrm>
                  <a:off x="1631504" y="3165054"/>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water</a:t>
                  </a:r>
                </a:p>
              </p:txBody>
            </p:sp>
            <p:sp>
              <p:nvSpPr>
                <p:cNvPr id="7" name="TextBox 6">
                  <a:extLst>
                    <a:ext uri="{FF2B5EF4-FFF2-40B4-BE49-F238E27FC236}">
                      <a16:creationId xmlns:a16="http://schemas.microsoft.com/office/drawing/2014/main" id="{640DB57C-2E9E-F93D-0015-78479A966DAE}"/>
                    </a:ext>
                  </a:extLst>
                </p:cNvPr>
                <p:cNvSpPr txBox="1"/>
                <p:nvPr/>
              </p:nvSpPr>
              <p:spPr>
                <a:xfrm>
                  <a:off x="1559497" y="4250981"/>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eggs</a:t>
                  </a:r>
                </a:p>
              </p:txBody>
            </p:sp>
            <p:sp>
              <p:nvSpPr>
                <p:cNvPr id="8" name="TextBox 7">
                  <a:extLst>
                    <a:ext uri="{FF2B5EF4-FFF2-40B4-BE49-F238E27FC236}">
                      <a16:creationId xmlns:a16="http://schemas.microsoft.com/office/drawing/2014/main" id="{7E4A453A-34DF-84D9-00CA-8BEF818A7229}"/>
                    </a:ext>
                  </a:extLst>
                </p:cNvPr>
                <p:cNvSpPr txBox="1"/>
                <p:nvPr/>
              </p:nvSpPr>
              <p:spPr>
                <a:xfrm>
                  <a:off x="1631504" y="5419394"/>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flavor</a:t>
                  </a:r>
                </a:p>
              </p:txBody>
            </p:sp>
            <p:sp>
              <p:nvSpPr>
                <p:cNvPr id="16" name="Right Arrow 15">
                  <a:extLst>
                    <a:ext uri="{FF2B5EF4-FFF2-40B4-BE49-F238E27FC236}">
                      <a16:creationId xmlns:a16="http://schemas.microsoft.com/office/drawing/2014/main" id="{87B13A16-9A18-29A6-365F-41DF95BFBD7A}"/>
                    </a:ext>
                  </a:extLst>
                </p:cNvPr>
                <p:cNvSpPr/>
                <p:nvPr/>
              </p:nvSpPr>
              <p:spPr bwMode="auto">
                <a:xfrm rot="1264400">
                  <a:off x="2588364" y="3594153"/>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7" name="Right Arrow 16">
                  <a:extLst>
                    <a:ext uri="{FF2B5EF4-FFF2-40B4-BE49-F238E27FC236}">
                      <a16:creationId xmlns:a16="http://schemas.microsoft.com/office/drawing/2014/main" id="{37F6146B-B4D4-FF09-8987-C5A4582EB419}"/>
                    </a:ext>
                  </a:extLst>
                </p:cNvPr>
                <p:cNvSpPr/>
                <p:nvPr/>
              </p:nvSpPr>
              <p:spPr bwMode="auto">
                <a:xfrm>
                  <a:off x="2473688" y="4298230"/>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8" name="Right Arrow 17">
                  <a:extLst>
                    <a:ext uri="{FF2B5EF4-FFF2-40B4-BE49-F238E27FC236}">
                      <a16:creationId xmlns:a16="http://schemas.microsoft.com/office/drawing/2014/main" id="{23CF1198-A0E4-D463-9E2D-E788A7F30EC6}"/>
                    </a:ext>
                  </a:extLst>
                </p:cNvPr>
                <p:cNvSpPr/>
                <p:nvPr/>
              </p:nvSpPr>
              <p:spPr bwMode="auto">
                <a:xfrm rot="20282719">
                  <a:off x="2586549" y="5027763"/>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9" name="TextBox 18">
                  <a:extLst>
                    <a:ext uri="{FF2B5EF4-FFF2-40B4-BE49-F238E27FC236}">
                      <a16:creationId xmlns:a16="http://schemas.microsoft.com/office/drawing/2014/main" id="{E6B279B8-5A1A-2913-0D1D-5218CE52F417}"/>
                    </a:ext>
                  </a:extLst>
                </p:cNvPr>
                <p:cNvSpPr txBox="1"/>
                <p:nvPr/>
              </p:nvSpPr>
              <p:spPr>
                <a:xfrm>
                  <a:off x="8472264" y="4178393"/>
                  <a:ext cx="26856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 delicious Cake</a:t>
                  </a:r>
                </a:p>
              </p:txBody>
            </p:sp>
            <p:sp>
              <p:nvSpPr>
                <p:cNvPr id="20" name="Right Arrow 19">
                  <a:extLst>
                    <a:ext uri="{FF2B5EF4-FFF2-40B4-BE49-F238E27FC236}">
                      <a16:creationId xmlns:a16="http://schemas.microsoft.com/office/drawing/2014/main" id="{1AD6A794-AFF8-9C20-D3EF-0329F6410359}"/>
                    </a:ext>
                  </a:extLst>
                </p:cNvPr>
                <p:cNvSpPr/>
                <p:nvPr/>
              </p:nvSpPr>
              <p:spPr bwMode="auto">
                <a:xfrm>
                  <a:off x="6628747" y="4267589"/>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grpSp>
        </p:grpSp>
        <p:sp>
          <p:nvSpPr>
            <p:cNvPr id="2" name="TextBox 1">
              <a:extLst>
                <a:ext uri="{FF2B5EF4-FFF2-40B4-BE49-F238E27FC236}">
                  <a16:creationId xmlns:a16="http://schemas.microsoft.com/office/drawing/2014/main" id="{272E3EA6-592A-EA33-E606-07CA917A0090}"/>
                </a:ext>
              </a:extLst>
            </p:cNvPr>
            <p:cNvSpPr txBox="1"/>
            <p:nvPr/>
          </p:nvSpPr>
          <p:spPr>
            <a:xfrm>
              <a:off x="4377510" y="1684510"/>
              <a:ext cx="1893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Temperature</a:t>
              </a:r>
            </a:p>
          </p:txBody>
        </p:sp>
        <p:sp>
          <p:nvSpPr>
            <p:cNvPr id="4" name="TextBox 3">
              <a:extLst>
                <a:ext uri="{FF2B5EF4-FFF2-40B4-BE49-F238E27FC236}">
                  <a16:creationId xmlns:a16="http://schemas.microsoft.com/office/drawing/2014/main" id="{E7665A07-0E0A-4975-501D-D4141A90C904}"/>
                </a:ext>
              </a:extLst>
            </p:cNvPr>
            <p:cNvSpPr txBox="1"/>
            <p:nvPr/>
          </p:nvSpPr>
          <p:spPr>
            <a:xfrm>
              <a:off x="4937079" y="6396335"/>
              <a:ext cx="1893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Time</a:t>
              </a:r>
            </a:p>
          </p:txBody>
        </p:sp>
        <p:sp>
          <p:nvSpPr>
            <p:cNvPr id="9" name="Right Arrow 8">
              <a:extLst>
                <a:ext uri="{FF2B5EF4-FFF2-40B4-BE49-F238E27FC236}">
                  <a16:creationId xmlns:a16="http://schemas.microsoft.com/office/drawing/2014/main" id="{ED537D8B-B0C5-40F4-1933-AD3CE18D9412}"/>
                </a:ext>
              </a:extLst>
            </p:cNvPr>
            <p:cNvSpPr/>
            <p:nvPr/>
          </p:nvSpPr>
          <p:spPr bwMode="auto">
            <a:xfrm rot="16200000">
              <a:off x="4995722" y="5725601"/>
              <a:ext cx="771689"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0" name="Right Arrow 9">
              <a:extLst>
                <a:ext uri="{FF2B5EF4-FFF2-40B4-BE49-F238E27FC236}">
                  <a16:creationId xmlns:a16="http://schemas.microsoft.com/office/drawing/2014/main" id="{FE4FD4DF-7FA7-FC08-842B-79332670DBD8}"/>
                </a:ext>
              </a:extLst>
            </p:cNvPr>
            <p:cNvSpPr/>
            <p:nvPr/>
          </p:nvSpPr>
          <p:spPr bwMode="auto">
            <a:xfrm rot="5400000">
              <a:off x="4961370" y="2400333"/>
              <a:ext cx="771689"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AD36C3A-ED5A-7EA1-ECC0-3E77DA8A0DD3}"/>
                    </a:ext>
                  </a:extLst>
                </p:cNvPr>
                <p:cNvSpPr txBox="1"/>
                <p:nvPr/>
              </p:nvSpPr>
              <p:spPr>
                <a:xfrm>
                  <a:off x="997521" y="3180374"/>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 </a:t>
                  </a:r>
                  <a14:m>
                    <m:oMath xmlns:m="http://schemas.openxmlformats.org/officeDocument/2006/math">
                      <m:r>
                        <a:rPr lang="en-CA" sz="2400" b="1" i="1" smtClean="0">
                          <a:latin typeface="Cambria Math" panose="02040503050406030204" pitchFamily="18" charset="0"/>
                          <a:cs typeface="Times New Roman" panose="02020603050405020304" pitchFamily="18" charset="0"/>
                        </a:rPr>
                        <m:t>×</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EAD36C3A-ED5A-7EA1-ECC0-3E77DA8A0DD3}"/>
                    </a:ext>
                  </a:extLst>
                </p:cNvPr>
                <p:cNvSpPr txBox="1">
                  <a:spLocks noRot="1" noChangeAspect="1" noMove="1" noResize="1" noEditPoints="1" noAdjustHandles="1" noChangeArrowheads="1" noChangeShapeType="1" noTextEdit="1"/>
                </p:cNvSpPr>
                <p:nvPr/>
              </p:nvSpPr>
              <p:spPr>
                <a:xfrm>
                  <a:off x="997521" y="3180374"/>
                  <a:ext cx="1224136" cy="461665"/>
                </a:xfrm>
                <a:prstGeom prst="rect">
                  <a:avLst/>
                </a:prstGeom>
                <a:blipFill>
                  <a:blip r:embed="rId3"/>
                  <a:stretch>
                    <a:fillRect l="-8247"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7F19644-6B58-7F98-D8CA-A56AC1C56285}"/>
                    </a:ext>
                  </a:extLst>
                </p:cNvPr>
                <p:cNvSpPr txBox="1"/>
                <p:nvPr/>
              </p:nvSpPr>
              <p:spPr>
                <a:xfrm>
                  <a:off x="923168" y="4291608"/>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 </a:t>
                  </a:r>
                  <a14:m>
                    <m:oMath xmlns:m="http://schemas.openxmlformats.org/officeDocument/2006/math">
                      <m:r>
                        <a:rPr lang="en-CA" sz="2400" b="1" i="1" smtClean="0">
                          <a:latin typeface="Cambria Math" panose="02040503050406030204" pitchFamily="18" charset="0"/>
                          <a:cs typeface="Times New Roman" panose="02020603050405020304" pitchFamily="18" charset="0"/>
                        </a:rPr>
                        <m:t>×</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B7F19644-6B58-7F98-D8CA-A56AC1C56285}"/>
                    </a:ext>
                  </a:extLst>
                </p:cNvPr>
                <p:cNvSpPr txBox="1">
                  <a:spLocks noRot="1" noChangeAspect="1" noMove="1" noResize="1" noEditPoints="1" noAdjustHandles="1" noChangeArrowheads="1" noChangeShapeType="1" noTextEdit="1"/>
                </p:cNvSpPr>
                <p:nvPr/>
              </p:nvSpPr>
              <p:spPr>
                <a:xfrm>
                  <a:off x="923168" y="4291608"/>
                  <a:ext cx="1224136" cy="461665"/>
                </a:xfrm>
                <a:prstGeom prst="rect">
                  <a:avLst/>
                </a:prstGeom>
                <a:blipFill>
                  <a:blip r:embed="rId4"/>
                  <a:stretch>
                    <a:fillRect l="-8247"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6415D73-B90D-1F63-2748-AD685FE0881C}"/>
                    </a:ext>
                  </a:extLst>
                </p:cNvPr>
                <p:cNvSpPr txBox="1"/>
                <p:nvPr/>
              </p:nvSpPr>
              <p:spPr>
                <a:xfrm>
                  <a:off x="997521" y="5398727"/>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3 </a:t>
                  </a:r>
                  <a14:m>
                    <m:oMath xmlns:m="http://schemas.openxmlformats.org/officeDocument/2006/math">
                      <m:r>
                        <a:rPr lang="en-CA" sz="2400" b="1" i="1" smtClean="0">
                          <a:latin typeface="Cambria Math" panose="02040503050406030204" pitchFamily="18" charset="0"/>
                          <a:cs typeface="Times New Roman" panose="02020603050405020304" pitchFamily="18" charset="0"/>
                        </a:rPr>
                        <m:t>×</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36415D73-B90D-1F63-2748-AD685FE0881C}"/>
                    </a:ext>
                  </a:extLst>
                </p:cNvPr>
                <p:cNvSpPr txBox="1">
                  <a:spLocks noRot="1" noChangeAspect="1" noMove="1" noResize="1" noEditPoints="1" noAdjustHandles="1" noChangeArrowheads="1" noChangeShapeType="1" noTextEdit="1"/>
                </p:cNvSpPr>
                <p:nvPr/>
              </p:nvSpPr>
              <p:spPr>
                <a:xfrm>
                  <a:off x="997521" y="5398727"/>
                  <a:ext cx="1224136" cy="461665"/>
                </a:xfrm>
                <a:prstGeom prst="rect">
                  <a:avLst/>
                </a:prstGeom>
                <a:blipFill>
                  <a:blip r:embed="rId5"/>
                  <a:stretch>
                    <a:fillRect l="-8247"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C850094-7707-E953-B70E-42DFDAFBC0D9}"/>
                    </a:ext>
                  </a:extLst>
                </p:cNvPr>
                <p:cNvSpPr txBox="1"/>
                <p:nvPr/>
              </p:nvSpPr>
              <p:spPr>
                <a:xfrm>
                  <a:off x="3545362" y="1667219"/>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450 </a:t>
                  </a:r>
                  <a14:m>
                    <m:oMath xmlns:m="http://schemas.openxmlformats.org/officeDocument/2006/math">
                      <m:r>
                        <a:rPr lang="en-CA" sz="2400" b="1" i="1" smtClean="0">
                          <a:latin typeface="Cambria Math" panose="02040503050406030204" pitchFamily="18" charset="0"/>
                          <a:cs typeface="Times New Roman" panose="02020603050405020304" pitchFamily="18" charset="0"/>
                        </a:rPr>
                        <m:t>×</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1C850094-7707-E953-B70E-42DFDAFBC0D9}"/>
                    </a:ext>
                  </a:extLst>
                </p:cNvPr>
                <p:cNvSpPr txBox="1">
                  <a:spLocks noRot="1" noChangeAspect="1" noMove="1" noResize="1" noEditPoints="1" noAdjustHandles="1" noChangeArrowheads="1" noChangeShapeType="1" noTextEdit="1"/>
                </p:cNvSpPr>
                <p:nvPr/>
              </p:nvSpPr>
              <p:spPr>
                <a:xfrm>
                  <a:off x="3545362" y="1667219"/>
                  <a:ext cx="1224136" cy="461665"/>
                </a:xfrm>
                <a:prstGeom prst="rect">
                  <a:avLst/>
                </a:prstGeom>
                <a:blipFill>
                  <a:blip r:embed="rId6"/>
                  <a:stretch>
                    <a:fillRect l="-7143"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A11DCEB-D8FD-635E-0F0F-49F589E3E84A}"/>
                    </a:ext>
                  </a:extLst>
                </p:cNvPr>
                <p:cNvSpPr txBox="1"/>
                <p:nvPr/>
              </p:nvSpPr>
              <p:spPr>
                <a:xfrm>
                  <a:off x="4157430" y="6396334"/>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20 </a:t>
                  </a:r>
                  <a14:m>
                    <m:oMath xmlns:m="http://schemas.openxmlformats.org/officeDocument/2006/math">
                      <m:r>
                        <a:rPr lang="en-CA" sz="2400" b="1" i="1" smtClean="0">
                          <a:latin typeface="Cambria Math" panose="02040503050406030204" pitchFamily="18" charset="0"/>
                          <a:cs typeface="Times New Roman" panose="02020603050405020304" pitchFamily="18" charset="0"/>
                        </a:rPr>
                        <m:t>×</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4A11DCEB-D8FD-635E-0F0F-49F589E3E84A}"/>
                    </a:ext>
                  </a:extLst>
                </p:cNvPr>
                <p:cNvSpPr txBox="1">
                  <a:spLocks noRot="1" noChangeAspect="1" noMove="1" noResize="1" noEditPoints="1" noAdjustHandles="1" noChangeArrowheads="1" noChangeShapeType="1" noTextEdit="1"/>
                </p:cNvSpPr>
                <p:nvPr/>
              </p:nvSpPr>
              <p:spPr>
                <a:xfrm>
                  <a:off x="4157430" y="6396334"/>
                  <a:ext cx="1224136" cy="461665"/>
                </a:xfrm>
                <a:prstGeom prst="rect">
                  <a:avLst/>
                </a:prstGeom>
                <a:blipFill>
                  <a:blip r:embed="rId7"/>
                  <a:stretch>
                    <a:fillRect l="-7143" t="-7895" b="-28947"/>
                  </a:stretch>
                </a:blipFill>
              </p:spPr>
              <p:txBody>
                <a:bodyPr/>
                <a:lstStyle/>
                <a:p>
                  <a:r>
                    <a:rPr lang="en-US">
                      <a:noFill/>
                    </a:rPr>
                    <a:t> </a:t>
                  </a:r>
                </a:p>
              </p:txBody>
            </p:sp>
          </mc:Fallback>
        </mc:AlternateContent>
      </p:grpSp>
    </p:spTree>
    <p:extLst>
      <p:ext uri="{BB962C8B-B14F-4D97-AF65-F5344CB8AC3E}">
        <p14:creationId xmlns:p14="http://schemas.microsoft.com/office/powerpoint/2010/main" val="56912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424A6-2A2B-3711-384B-22F1422317ED}"/>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6ABDE884-E75F-B8E4-5581-EA327641B34A}"/>
              </a:ext>
            </a:extLst>
          </p:cNvPr>
          <p:cNvSpPr>
            <a:spLocks noGrp="1" noChangeArrowheads="1"/>
          </p:cNvSpPr>
          <p:nvPr>
            <p:ph type="title" idx="4294967295"/>
          </p:nvPr>
        </p:nvSpPr>
        <p:spPr>
          <a:xfrm>
            <a:off x="0" y="0"/>
            <a:ext cx="12192000" cy="1295400"/>
          </a:xfrm>
        </p:spPr>
        <p:txBody>
          <a:bodyPr/>
          <a:lstStyle/>
          <a:p>
            <a:r>
              <a:rPr lang="en-US" altLang="en-US" dirty="0"/>
              <a:t>What is an Artificial Intelligence Model?</a:t>
            </a:r>
          </a:p>
        </p:txBody>
      </p:sp>
      <p:grpSp>
        <p:nvGrpSpPr>
          <p:cNvPr id="22" name="Group 21">
            <a:extLst>
              <a:ext uri="{FF2B5EF4-FFF2-40B4-BE49-F238E27FC236}">
                <a16:creationId xmlns:a16="http://schemas.microsoft.com/office/drawing/2014/main" id="{65DFAE8B-10D8-6817-962B-39BD9F0D79BB}"/>
              </a:ext>
            </a:extLst>
          </p:cNvPr>
          <p:cNvGrpSpPr/>
          <p:nvPr/>
        </p:nvGrpSpPr>
        <p:grpSpPr>
          <a:xfrm>
            <a:off x="1079110" y="2976099"/>
            <a:ext cx="10391165" cy="2386293"/>
            <a:chOff x="730814" y="3086526"/>
            <a:chExt cx="10391165" cy="2386293"/>
          </a:xfrm>
        </p:grpSpPr>
        <p:grpSp>
          <p:nvGrpSpPr>
            <p:cNvPr id="21" name="Group 20">
              <a:extLst>
                <a:ext uri="{FF2B5EF4-FFF2-40B4-BE49-F238E27FC236}">
                  <a16:creationId xmlns:a16="http://schemas.microsoft.com/office/drawing/2014/main" id="{11C07E15-F8B3-F580-40A1-70664F6D77DA}"/>
                </a:ext>
              </a:extLst>
            </p:cNvPr>
            <p:cNvGrpSpPr/>
            <p:nvPr/>
          </p:nvGrpSpPr>
          <p:grpSpPr>
            <a:xfrm>
              <a:off x="767258" y="3086526"/>
              <a:ext cx="10354721" cy="2386293"/>
              <a:chOff x="767258" y="3086526"/>
              <a:chExt cx="10354721" cy="2386293"/>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9DD69D-8DED-FBB5-F34C-08C852E5AD93}"/>
                      </a:ext>
                    </a:extLst>
                  </p:cNvPr>
                  <p:cNvSpPr txBox="1"/>
                  <p:nvPr/>
                </p:nvSpPr>
                <p:spPr>
                  <a:xfrm>
                    <a:off x="767258" y="3086526"/>
                    <a:ext cx="145190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cs typeface="Times New Roman" panose="02020603050405020304" pitchFamily="18" charset="0"/>
                                </a:rPr>
                              </m:ctrlPr>
                            </m:sSubPr>
                            <m:e>
                              <m:r>
                                <a:rPr lang="en-CA" sz="2400" b="1" i="1" smtClean="0">
                                  <a:latin typeface="Cambria Math" panose="02040503050406030204" pitchFamily="18" charset="0"/>
                                  <a:cs typeface="Times New Roman" panose="02020603050405020304" pitchFamily="18" charset="0"/>
                                </a:rPr>
                                <m:t>𝑿</m:t>
                              </m:r>
                            </m:e>
                            <m:sub>
                              <m:r>
                                <a:rPr lang="en-CA" sz="2400" b="1" i="1" smtClean="0">
                                  <a:latin typeface="Cambria Math" panose="02040503050406030204" pitchFamily="18" charset="0"/>
                                  <a:cs typeface="Times New Roman" panose="02020603050405020304" pitchFamily="18" charset="0"/>
                                </a:rPr>
                                <m:t>𝟏</m:t>
                              </m:r>
                            </m:sub>
                          </m:sSub>
                        </m:oMath>
                      </m:oMathPara>
                    </a14:m>
                    <a:endParaRPr lang="en-US" sz="2400" b="1"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C59DD69D-8DED-FBB5-F34C-08C852E5AD93}"/>
                      </a:ext>
                    </a:extLst>
                  </p:cNvPr>
                  <p:cNvSpPr txBox="1">
                    <a:spLocks noRot="1" noChangeAspect="1" noMove="1" noResize="1" noEditPoints="1" noAdjustHandles="1" noChangeArrowheads="1" noChangeShapeType="1" noTextEdit="1"/>
                  </p:cNvSpPr>
                  <p:nvPr/>
                </p:nvSpPr>
                <p:spPr>
                  <a:xfrm>
                    <a:off x="767258" y="3086526"/>
                    <a:ext cx="1451904" cy="461665"/>
                  </a:xfrm>
                  <a:prstGeom prst="rect">
                    <a:avLst/>
                  </a:prstGeom>
                  <a:blipFill>
                    <a:blip r:embed="rId2"/>
                    <a:stretch>
                      <a:fillRect b="-5405"/>
                    </a:stretch>
                  </a:blipFill>
                </p:spPr>
                <p:txBody>
                  <a:bodyPr/>
                  <a:lstStyle/>
                  <a:p>
                    <a:r>
                      <a:rPr lang="en-US">
                        <a:noFill/>
                      </a:rPr>
                      <a:t> </a:t>
                    </a:r>
                  </a:p>
                </p:txBody>
              </p:sp>
            </mc:Fallback>
          </mc:AlternateContent>
          <p:sp>
            <p:nvSpPr>
              <p:cNvPr id="16" name="Right Arrow 15">
                <a:extLst>
                  <a:ext uri="{FF2B5EF4-FFF2-40B4-BE49-F238E27FC236}">
                    <a16:creationId xmlns:a16="http://schemas.microsoft.com/office/drawing/2014/main" id="{E3C69867-663D-4BA2-AC11-1F8A68E8F86E}"/>
                  </a:ext>
                </a:extLst>
              </p:cNvPr>
              <p:cNvSpPr/>
              <p:nvPr/>
            </p:nvSpPr>
            <p:spPr bwMode="auto">
              <a:xfrm rot="1264400">
                <a:off x="2588364" y="3594153"/>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7" name="Right Arrow 16">
                <a:extLst>
                  <a:ext uri="{FF2B5EF4-FFF2-40B4-BE49-F238E27FC236}">
                    <a16:creationId xmlns:a16="http://schemas.microsoft.com/office/drawing/2014/main" id="{7F82826A-69A1-0D49-3A11-B30C4ACB9272}"/>
                  </a:ext>
                </a:extLst>
              </p:cNvPr>
              <p:cNvSpPr/>
              <p:nvPr/>
            </p:nvSpPr>
            <p:spPr bwMode="auto">
              <a:xfrm>
                <a:off x="2473688" y="4298230"/>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8" name="Right Arrow 17">
                <a:extLst>
                  <a:ext uri="{FF2B5EF4-FFF2-40B4-BE49-F238E27FC236}">
                    <a16:creationId xmlns:a16="http://schemas.microsoft.com/office/drawing/2014/main" id="{98FDEA69-4D21-EC73-F6C3-6EFC07D88755}"/>
                  </a:ext>
                </a:extLst>
              </p:cNvPr>
              <p:cNvSpPr/>
              <p:nvPr/>
            </p:nvSpPr>
            <p:spPr bwMode="auto">
              <a:xfrm rot="20282719">
                <a:off x="2586549" y="5027763"/>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sp>
            <p:nvSpPr>
              <p:cNvPr id="19" name="TextBox 18">
                <a:extLst>
                  <a:ext uri="{FF2B5EF4-FFF2-40B4-BE49-F238E27FC236}">
                    <a16:creationId xmlns:a16="http://schemas.microsoft.com/office/drawing/2014/main" id="{6CBA569E-EB4C-DE8F-2133-1D84144D7FC9}"/>
                  </a:ext>
                </a:extLst>
              </p:cNvPr>
              <p:cNvSpPr txBox="1"/>
              <p:nvPr/>
            </p:nvSpPr>
            <p:spPr>
              <a:xfrm>
                <a:off x="8436280" y="4250980"/>
                <a:ext cx="268569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Output (Y)</a:t>
                </a:r>
              </a:p>
            </p:txBody>
          </p:sp>
          <p:sp>
            <p:nvSpPr>
              <p:cNvPr id="20" name="Right Arrow 19">
                <a:extLst>
                  <a:ext uri="{FF2B5EF4-FFF2-40B4-BE49-F238E27FC236}">
                    <a16:creationId xmlns:a16="http://schemas.microsoft.com/office/drawing/2014/main" id="{2D416D7B-B0D4-393D-00A5-CEF85F4C9AAD}"/>
                  </a:ext>
                </a:extLst>
              </p:cNvPr>
              <p:cNvSpPr/>
              <p:nvPr/>
            </p:nvSpPr>
            <p:spPr bwMode="auto">
              <a:xfrm>
                <a:off x="6628747" y="4267589"/>
                <a:ext cx="1772017" cy="445056"/>
              </a:xfrm>
              <a:prstGeom prst="rightArrow">
                <a:avLst/>
              </a:prstGeom>
              <a:solidFill>
                <a:schemeClr val="accent2"/>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i="0" u="none" strike="noStrike" normalizeH="0" baseline="0">
                  <a:ln w="0"/>
                  <a:solidFill>
                    <a:schemeClr val="accent1"/>
                  </a:solidFill>
                  <a:effectLst>
                    <a:outerShdw blurRad="38100" dist="25400" dir="5400000" algn="ctr" rotWithShape="0">
                      <a:srgbClr val="6E747A">
                        <a:alpha val="43000"/>
                      </a:srgbClr>
                    </a:outerShdw>
                  </a:effectLst>
                  <a:latin typeface="Courier New" panose="02070309020205020404" pitchFamily="49" charset="0"/>
                </a:endParaRPr>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3A3EA68-411F-0855-EABC-DEEC66386CFB}"/>
                    </a:ext>
                  </a:extLst>
                </p:cNvPr>
                <p:cNvSpPr txBox="1"/>
                <p:nvPr/>
              </p:nvSpPr>
              <p:spPr>
                <a:xfrm>
                  <a:off x="730814" y="3094830"/>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14:m>
                    <m:oMath xmlns:m="http://schemas.openxmlformats.org/officeDocument/2006/math">
                      <m:r>
                        <a:rPr lang="en-CA" sz="2400" b="1" i="1" smtClean="0">
                          <a:latin typeface="Cambria Math" panose="02040503050406030204" pitchFamily="18" charset="0"/>
                          <a:cs typeface="Times New Roman" panose="02020603050405020304" pitchFamily="18" charset="0"/>
                        </a:rPr>
                        <m:t>×</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A3A3EA68-411F-0855-EABC-DEEC66386CFB}"/>
                    </a:ext>
                  </a:extLst>
                </p:cNvPr>
                <p:cNvSpPr txBox="1">
                  <a:spLocks noRot="1" noChangeAspect="1" noMove="1" noResize="1" noEditPoints="1" noAdjustHandles="1" noChangeArrowheads="1" noChangeShapeType="1" noTextEdit="1"/>
                </p:cNvSpPr>
                <p:nvPr/>
              </p:nvSpPr>
              <p:spPr>
                <a:xfrm>
                  <a:off x="730814" y="3094830"/>
                  <a:ext cx="1224136" cy="461665"/>
                </a:xfrm>
                <a:prstGeom prst="rect">
                  <a:avLst/>
                </a:prstGeom>
                <a:blipFill>
                  <a:blip r:embed="rId3"/>
                  <a:stretch>
                    <a:fillRect l="-7143" t="-13514" b="-29730"/>
                  </a:stretch>
                </a:blipFill>
              </p:spPr>
              <p:txBody>
                <a:bodyPr/>
                <a:lstStyle/>
                <a:p>
                  <a:r>
                    <a:rPr lang="en-US">
                      <a:noFill/>
                    </a:rPr>
                    <a:t> </a:t>
                  </a:r>
                </a:p>
              </p:txBody>
            </p:sp>
          </mc:Fallback>
        </mc:AlternateContent>
      </p:grpSp>
      <p:pic>
        <p:nvPicPr>
          <p:cNvPr id="24" name="Picture 23" descr="A black and white square with a symbol and x&#10;&#10;Description automatically generated">
            <a:extLst>
              <a:ext uri="{FF2B5EF4-FFF2-40B4-BE49-F238E27FC236}">
                <a16:creationId xmlns:a16="http://schemas.microsoft.com/office/drawing/2014/main" id="{075A6900-2F0D-3C79-29C6-45B4D08B824E}"/>
              </a:ext>
            </a:extLst>
          </p:cNvPr>
          <p:cNvPicPr>
            <a:picLocks noChangeAspect="1"/>
          </p:cNvPicPr>
          <p:nvPr/>
        </p:nvPicPr>
        <p:blipFill>
          <a:blip r:embed="rId4"/>
          <a:stretch>
            <a:fillRect/>
          </a:stretch>
        </p:blipFill>
        <p:spPr>
          <a:xfrm>
            <a:off x="4726983" y="3294284"/>
            <a:ext cx="2014725" cy="2014725"/>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AB73650-4C29-1DEE-A2C9-5F52F2422D9C}"/>
                  </a:ext>
                </a:extLst>
              </p:cNvPr>
              <p:cNvSpPr txBox="1"/>
              <p:nvPr/>
            </p:nvSpPr>
            <p:spPr>
              <a:xfrm>
                <a:off x="1178058" y="4171194"/>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14:m>
                  <m:oMath xmlns:m="http://schemas.openxmlformats.org/officeDocument/2006/math">
                    <m:r>
                      <a:rPr lang="en-CA" sz="2400" b="1" i="1" smtClean="0">
                        <a:latin typeface="Cambria Math" panose="02040503050406030204" pitchFamily="18" charset="0"/>
                        <a:cs typeface="Times New Roman" panose="02020603050405020304" pitchFamily="18" charset="0"/>
                      </a:rPr>
                      <m:t>×</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9AB73650-4C29-1DEE-A2C9-5F52F2422D9C}"/>
                  </a:ext>
                </a:extLst>
              </p:cNvPr>
              <p:cNvSpPr txBox="1">
                <a:spLocks noRot="1" noChangeAspect="1" noMove="1" noResize="1" noEditPoints="1" noAdjustHandles="1" noChangeArrowheads="1" noChangeShapeType="1" noTextEdit="1"/>
              </p:cNvSpPr>
              <p:nvPr/>
            </p:nvSpPr>
            <p:spPr>
              <a:xfrm>
                <a:off x="1178058" y="4171194"/>
                <a:ext cx="1224136" cy="461665"/>
              </a:xfrm>
              <a:prstGeom prst="rect">
                <a:avLst/>
              </a:prstGeom>
              <a:blipFill>
                <a:blip r:embed="rId5"/>
                <a:stretch>
                  <a:fillRect l="-7143"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09E2F06-9C65-C046-D0F4-E0CBAD908532}"/>
                  </a:ext>
                </a:extLst>
              </p:cNvPr>
              <p:cNvSpPr txBox="1"/>
              <p:nvPr/>
            </p:nvSpPr>
            <p:spPr>
              <a:xfrm>
                <a:off x="1229438" y="5308967"/>
                <a:ext cx="122413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a:t>
                </a:r>
                <a14:m>
                  <m:oMath xmlns:m="http://schemas.openxmlformats.org/officeDocument/2006/math">
                    <m:r>
                      <a:rPr lang="en-CA" sz="2400" b="1" i="1" smtClean="0">
                        <a:latin typeface="Cambria Math" panose="02040503050406030204" pitchFamily="18" charset="0"/>
                        <a:cs typeface="Times New Roman" panose="02020603050405020304" pitchFamily="18" charset="0"/>
                      </a:rPr>
                      <m:t>×</m:t>
                    </m:r>
                  </m:oMath>
                </a14:m>
                <a:endParaRPr lang="en-US" sz="2400" b="1" dirty="0">
                  <a:latin typeface="Times New Roman" panose="02020603050405020304" pitchFamily="18"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E09E2F06-9C65-C046-D0F4-E0CBAD908532}"/>
                  </a:ext>
                </a:extLst>
              </p:cNvPr>
              <p:cNvSpPr txBox="1">
                <a:spLocks noRot="1" noChangeAspect="1" noMove="1" noResize="1" noEditPoints="1" noAdjustHandles="1" noChangeArrowheads="1" noChangeShapeType="1" noTextEdit="1"/>
              </p:cNvSpPr>
              <p:nvPr/>
            </p:nvSpPr>
            <p:spPr>
              <a:xfrm>
                <a:off x="1229438" y="5308967"/>
                <a:ext cx="1224136" cy="461665"/>
              </a:xfrm>
              <a:prstGeom prst="rect">
                <a:avLst/>
              </a:prstGeom>
              <a:blipFill>
                <a:blip r:embed="rId6"/>
                <a:stretch>
                  <a:fillRect l="-7216"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E672220-1E97-BA14-BA21-1ACA3E9FBA6F}"/>
                  </a:ext>
                </a:extLst>
              </p:cNvPr>
              <p:cNvSpPr txBox="1"/>
              <p:nvPr/>
            </p:nvSpPr>
            <p:spPr>
              <a:xfrm>
                <a:off x="1252413" y="4141857"/>
                <a:ext cx="145190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cs typeface="Times New Roman" panose="02020603050405020304" pitchFamily="18" charset="0"/>
                            </a:rPr>
                          </m:ctrlPr>
                        </m:sSubPr>
                        <m:e>
                          <m:r>
                            <a:rPr lang="en-CA" sz="2400" b="1" i="1" smtClean="0">
                              <a:latin typeface="Cambria Math" panose="02040503050406030204" pitchFamily="18" charset="0"/>
                              <a:cs typeface="Times New Roman" panose="02020603050405020304" pitchFamily="18" charset="0"/>
                            </a:rPr>
                            <m:t>𝑿</m:t>
                          </m:r>
                        </m:e>
                        <m:sub>
                          <m:r>
                            <a:rPr lang="en-CA" sz="2400" b="1" i="1" smtClean="0">
                              <a:latin typeface="Cambria Math" panose="02040503050406030204" pitchFamily="18" charset="0"/>
                              <a:cs typeface="Times New Roman" panose="02020603050405020304" pitchFamily="18" charset="0"/>
                            </a:rPr>
                            <m:t>𝟐</m:t>
                          </m:r>
                        </m:sub>
                      </m:sSub>
                    </m:oMath>
                  </m:oMathPara>
                </a14:m>
                <a:endParaRPr lang="en-US" sz="2400" b="1" dirty="0">
                  <a:latin typeface="Times New Roman" panose="02020603050405020304" pitchFamily="18"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8E672220-1E97-BA14-BA21-1ACA3E9FBA6F}"/>
                  </a:ext>
                </a:extLst>
              </p:cNvPr>
              <p:cNvSpPr txBox="1">
                <a:spLocks noRot="1" noChangeAspect="1" noMove="1" noResize="1" noEditPoints="1" noAdjustHandles="1" noChangeArrowheads="1" noChangeShapeType="1" noTextEdit="1"/>
              </p:cNvSpPr>
              <p:nvPr/>
            </p:nvSpPr>
            <p:spPr>
              <a:xfrm>
                <a:off x="1252413" y="4141857"/>
                <a:ext cx="1451904" cy="461665"/>
              </a:xfrm>
              <a:prstGeom prst="rect">
                <a:avLst/>
              </a:prstGeom>
              <a:blipFill>
                <a:blip r:embed="rId7"/>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7576CBA-56BF-9D73-DB08-69E5FCE11373}"/>
                  </a:ext>
                </a:extLst>
              </p:cNvPr>
              <p:cNvSpPr txBox="1"/>
              <p:nvPr/>
            </p:nvSpPr>
            <p:spPr>
              <a:xfrm>
                <a:off x="1313525" y="5308967"/>
                <a:ext cx="145190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400" b="1" i="1" smtClean="0">
                              <a:latin typeface="Cambria Math" panose="02040503050406030204" pitchFamily="18" charset="0"/>
                              <a:cs typeface="Times New Roman" panose="02020603050405020304" pitchFamily="18" charset="0"/>
                            </a:rPr>
                          </m:ctrlPr>
                        </m:sSubPr>
                        <m:e>
                          <m:r>
                            <a:rPr lang="en-CA" sz="2400" b="1" i="1" smtClean="0">
                              <a:latin typeface="Cambria Math" panose="02040503050406030204" pitchFamily="18" charset="0"/>
                              <a:cs typeface="Times New Roman" panose="02020603050405020304" pitchFamily="18" charset="0"/>
                            </a:rPr>
                            <m:t>𝑿</m:t>
                          </m:r>
                        </m:e>
                        <m:sub>
                          <m:r>
                            <a:rPr lang="en-CA" sz="2400" b="1" i="1" smtClean="0">
                              <a:latin typeface="Cambria Math" panose="02040503050406030204" pitchFamily="18" charset="0"/>
                              <a:cs typeface="Times New Roman" panose="02020603050405020304" pitchFamily="18" charset="0"/>
                            </a:rPr>
                            <m:t>𝟑</m:t>
                          </m:r>
                        </m:sub>
                      </m:sSub>
                    </m:oMath>
                  </m:oMathPara>
                </a14:m>
                <a:endParaRPr lang="en-US" sz="2400" b="1"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37576CBA-56BF-9D73-DB08-69E5FCE11373}"/>
                  </a:ext>
                </a:extLst>
              </p:cNvPr>
              <p:cNvSpPr txBox="1">
                <a:spLocks noRot="1" noChangeAspect="1" noMove="1" noResize="1" noEditPoints="1" noAdjustHandles="1" noChangeArrowheads="1" noChangeShapeType="1" noTextEdit="1"/>
              </p:cNvSpPr>
              <p:nvPr/>
            </p:nvSpPr>
            <p:spPr>
              <a:xfrm>
                <a:off x="1313525" y="5308967"/>
                <a:ext cx="1451904" cy="461665"/>
              </a:xfrm>
              <a:prstGeom prst="rect">
                <a:avLst/>
              </a:prstGeom>
              <a:blipFill>
                <a:blip r:embed="rId8"/>
                <a:stretch>
                  <a:fillRect b="-5405"/>
                </a:stretch>
              </a:blipFill>
            </p:spPr>
            <p:txBody>
              <a:bodyPr/>
              <a:lstStyle/>
              <a:p>
                <a:r>
                  <a:rPr lang="en-US">
                    <a:noFill/>
                  </a:rPr>
                  <a:t> </a:t>
                </a:r>
              </a:p>
            </p:txBody>
          </p:sp>
        </mc:Fallback>
      </mc:AlternateContent>
    </p:spTree>
    <p:extLst>
      <p:ext uri="{BB962C8B-B14F-4D97-AF65-F5344CB8AC3E}">
        <p14:creationId xmlns:p14="http://schemas.microsoft.com/office/powerpoint/2010/main" val="1969371836"/>
      </p:ext>
    </p:extLst>
  </p:cSld>
  <p:clrMapOvr>
    <a:masterClrMapping/>
  </p:clrMapOvr>
</p:sld>
</file>

<file path=ppt/theme/theme1.xml><?xml version="1.0" encoding="utf-8"?>
<a:theme xmlns:a="http://schemas.openxmlformats.org/drawingml/2006/main" name="Professional.pot">
  <a:themeElements>
    <a:clrScheme name="">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fontScheme name="Professional.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lnDef>
  </a:objectDefaults>
  <a:extraClrSchemeLst>
    <a:extraClrScheme>
      <a:clrScheme name="Professional.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ofessional.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fessional.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fessional.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ofessional.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1337</TotalTime>
  <Pages>51</Pages>
  <Words>1639</Words>
  <Application>Microsoft Macintosh PowerPoint</Application>
  <PresentationFormat>Widescreen</PresentationFormat>
  <Paragraphs>273</Paragraphs>
  <Slides>29</Slides>
  <Notes>18</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29</vt:i4>
      </vt:variant>
    </vt:vector>
  </HeadingPairs>
  <TitlesOfParts>
    <vt:vector size="41" baseType="lpstr">
      <vt:lpstr>Aptos</vt:lpstr>
      <vt:lpstr>Aptos Display</vt:lpstr>
      <vt:lpstr>Arial</vt:lpstr>
      <vt:lpstr>Cambria Math</vt:lpstr>
      <vt:lpstr>Courier New</vt:lpstr>
      <vt:lpstr>Monotype Sorts</vt:lpstr>
      <vt:lpstr>Times New Roman</vt:lpstr>
      <vt:lpstr>Professional.pot</vt:lpstr>
      <vt:lpstr>Custom Design</vt:lpstr>
      <vt:lpstr>1_Custom Design</vt:lpstr>
      <vt:lpstr>2_Custom Design</vt:lpstr>
      <vt:lpstr>3_Custom Design</vt:lpstr>
      <vt:lpstr>PowerPoint Presentation</vt:lpstr>
      <vt:lpstr>What is AI?</vt:lpstr>
      <vt:lpstr>What is Artificial Intelligence</vt:lpstr>
      <vt:lpstr>Key Components of AI</vt:lpstr>
      <vt:lpstr>Other Fields of AI</vt:lpstr>
      <vt:lpstr>What is an Artificial Intelligence Model?</vt:lpstr>
      <vt:lpstr>What is an Artificial Intelligence Model?</vt:lpstr>
      <vt:lpstr>What is an Artificial Intelligence Model?</vt:lpstr>
      <vt:lpstr>What is an Artificial Intelligence Model?</vt:lpstr>
      <vt:lpstr>What is an Artificial Intelligence Model?</vt:lpstr>
      <vt:lpstr>What is a Neural Network</vt:lpstr>
      <vt:lpstr>What is a Neural Network</vt:lpstr>
      <vt:lpstr>What is a Neural Network</vt:lpstr>
      <vt:lpstr>What is a Neural Network</vt:lpstr>
      <vt:lpstr>What is a Neural Network (Housing price)</vt:lpstr>
      <vt:lpstr>What is a Neural Network (Housing price)</vt:lpstr>
      <vt:lpstr>What is a Neural Network (Housing price)</vt:lpstr>
      <vt:lpstr>What is a Neural Network (Housing price)</vt:lpstr>
      <vt:lpstr>Different types of learning (Supervised learning)</vt:lpstr>
      <vt:lpstr>Different types of learning (Supervised learning)</vt:lpstr>
      <vt:lpstr>Supervised learning Dataset Examples</vt:lpstr>
      <vt:lpstr>Different types of learning (Supervised learning)</vt:lpstr>
      <vt:lpstr>Different types of learning (Unsupervised learning)</vt:lpstr>
      <vt:lpstr>How about Language models</vt:lpstr>
      <vt:lpstr>How about Language models</vt:lpstr>
      <vt:lpstr>How about Language models</vt:lpstr>
      <vt:lpstr>How about Language models</vt:lpstr>
      <vt:lpstr>How about Language models</vt:lpstr>
      <vt:lpstr>The Nature of the Data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310 Course Introduction</dc:title>
  <dc:subject/>
  <dc:creator>Ramon Lawrence; Scott Fazackerley</dc:creator>
  <cp:keywords/>
  <dc:description/>
  <cp:lastModifiedBy>Khajezade, Mohamad</cp:lastModifiedBy>
  <cp:revision>7688393</cp:revision>
  <cp:lastPrinted>2023-01-10T20:01:22Z</cp:lastPrinted>
  <dcterms:created xsi:type="dcterms:W3CDTF">1996-06-27T11:39:17Z</dcterms:created>
  <dcterms:modified xsi:type="dcterms:W3CDTF">2024-09-20T01:51:30Z</dcterms:modified>
  <cp:category/>
</cp:coreProperties>
</file>