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74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6" r:id="rId17"/>
    <p:sldId id="273" r:id="rId18"/>
    <p:sldId id="258" r:id="rId19"/>
    <p:sldId id="25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188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756">
          <p15:clr>
            <a:srgbClr val="A4A3A4"/>
          </p15:clr>
        </p15:guide>
        <p15:guide id="5" orient="horz" pos="1080">
          <p15:clr>
            <a:srgbClr val="A4A3A4"/>
          </p15:clr>
        </p15:guide>
        <p15:guide id="6" orient="horz" pos="1404">
          <p15:clr>
            <a:srgbClr val="A4A3A4"/>
          </p15:clr>
        </p15:guide>
        <p15:guide id="7" orient="horz" pos="1296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159" d="100"/>
          <a:sy n="159" d="100"/>
        </p:scale>
        <p:origin x="520" y="176"/>
      </p:cViewPr>
      <p:guideLst>
        <p:guide orient="horz" pos="1620"/>
        <p:guide orient="horz" pos="1188"/>
        <p:guide orient="horz" pos="972"/>
        <p:guide orient="horz" pos="756"/>
        <p:guide orient="horz" pos="1080"/>
        <p:guide orient="horz" pos="1404"/>
        <p:guide orient="horz" pos="1296"/>
        <p:guide orient="horz" pos="864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e145ef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5e145ef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g15e145efe8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7aa45e0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7aa45e0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1a7aa45e0d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a45e0d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aa45e0d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Additional example, protein structure prediction</a:t>
            </a:r>
            <a:endParaRPr/>
          </a:p>
        </p:txBody>
      </p:sp>
      <p:sp>
        <p:nvSpPr>
          <p:cNvPr id="82" name="Google Shape;82;g1a7aa45e0dc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7aa45e0d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7aa45e0d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Improvement on the hill climbing algorithm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Describe locations where hill climbing algorithm may get stuck</a:t>
            </a:r>
            <a:endParaRPr/>
          </a:p>
        </p:txBody>
      </p:sp>
      <p:sp>
        <p:nvSpPr>
          <p:cNvPr id="89" name="Google Shape;89;g1a7aa45e0dc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7aa45e0d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7aa45e0d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Initial state can be based on prior knowledge or random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Temperature is positive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CA"/>
              <a:t>→ Termination could be max iterations, performance threshold, etc.</a:t>
            </a:r>
            <a:endParaRPr/>
          </a:p>
        </p:txBody>
      </p:sp>
      <p:sp>
        <p:nvSpPr>
          <p:cNvPr id="97" name="Google Shape;97;g1a7aa45e0dc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7aa45e0d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7aa45e0d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a7aa45e0dc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7aa45e0d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7aa45e0dc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a7aa45e0dc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a45e0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aa45e0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a7aa45e0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a45e0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aa45e0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a7aa45e0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87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e145efe8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5e145efe8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CA"/>
              <a:t>Intros → Names, programs, research interests</a:t>
            </a:r>
            <a:endParaRPr/>
          </a:p>
        </p:txBody>
      </p:sp>
      <p:sp>
        <p:nvSpPr>
          <p:cNvPr id="75" name="Google Shape;75;g15e145efe84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e145efe8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5e145efe8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15e145efe84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15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08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484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61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174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455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10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2">
  <p:cSld name="Title Slide - 2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85981" y="1145927"/>
            <a:ext cx="5409982" cy="15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Slide - 2">
  <p:cSld name="Graphics Slide - 2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1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378247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38954" y="411510"/>
            <a:ext cx="7949470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Slide - 1">
  <p:cSld name="Copy Slide -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Slide - 3">
  <p:cSld name="Subsection Slide - 3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65587" y="1131888"/>
            <a:ext cx="5430376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2">
  <p:cSld name="End Slide - 2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 descr="1_2016_UBCStandard_Signature_ReverseRGB7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1">
  <p:cSld name="Title Slide -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6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234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C234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65587" y="1141558"/>
            <a:ext cx="5438775" cy="157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Slide - 2">
  <p:cSld name="Subsection Slide -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7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8414" y="1131887"/>
            <a:ext cx="78867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Slide - 2">
  <p:cSld name="Copy Slide - 2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38954" y="555526"/>
            <a:ext cx="7886700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Slide - 1">
  <p:cSld name="Graphics Slide -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9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9638" y="411510"/>
            <a:ext cx="363537" cy="49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38955" y="411510"/>
            <a:ext cx="7908520" cy="62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 descr="UBC_2016_Signature_Wide_28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ulated_anneal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hill-climbing-artificial-intelligenc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CA"/>
              <a:t>COSC 507</a:t>
            </a:r>
            <a:br>
              <a:rPr lang="en-CA"/>
            </a:b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365762" y="3660255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lang="en-CA"/>
              <a:t>December 6, 2022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385975" y="1145925"/>
            <a:ext cx="6620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Travelling Salesman Problem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85987" y="4243098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CA" dirty="0"/>
              <a:t>Mohamad </a:t>
            </a:r>
            <a:r>
              <a:rPr lang="en-CA" dirty="0" err="1"/>
              <a:t>Khajezade</a:t>
            </a:r>
            <a:r>
              <a:rPr lang="en-CA" dirty="0"/>
              <a:t>,  </a:t>
            </a:r>
            <a:r>
              <a:rPr lang="en-CA" dirty="0" err="1"/>
              <a:t>Zixiao</a:t>
            </a:r>
            <a:r>
              <a:rPr lang="en-CA" dirty="0"/>
              <a:t> Zhao, Jumar M. Alam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i="1"/>
              <a:t>“Simulated annealing (SA)</a:t>
            </a:r>
            <a:r>
              <a:rPr lang="en-CA" sz="2400" i="1"/>
              <a:t> is a probabilistic technique for approximating the global optimum of a given function.”</a:t>
            </a:r>
            <a:endParaRPr sz="24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u="sng">
                <a:solidFill>
                  <a:schemeClr val="hlink"/>
                </a:solidFill>
                <a:hlinkClick r:id="rId3"/>
              </a:rPr>
              <a:t>https://en.wikipedia.org/wiki/Simulated_annealing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i="1">
                <a:solidFill>
                  <a:schemeClr val="dk1"/>
                </a:solidFill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Types of problems: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Optimization problems</a:t>
            </a:r>
            <a:endParaRPr sz="180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Discrete, large problem spaces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Problems with many local minima where other algorithms may get stuck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Exact solution isn’t required; suboptimal is good enough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For example: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 b="1"/>
              <a:t>Traveling salesman</a:t>
            </a:r>
            <a:r>
              <a:rPr lang="en-CA" sz="1800"/>
              <a:t>, scheduling problems, graph colouring, IC design</a:t>
            </a:r>
            <a:endParaRPr sz="1800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Usage of SA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u="sng">
                <a:solidFill>
                  <a:schemeClr val="hlink"/>
                </a:solidFill>
                <a:hlinkClick r:id="rId3"/>
              </a:rPr>
              <a:t>https://www.geeksforgeeks.org/introduction-hill-climbing-artificial-intelligence/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287" y="1055700"/>
            <a:ext cx="6606726" cy="35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Set an initial state and temperature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Loop until a termination condition is met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At each iteration: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Decrease temperature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Pick a random neighbour state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Calculate probability of accepting neighbour state, 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Compare P against a random number between 0 and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CA" sz="1800"/>
              <a:t>Accept neighbour state if P is greater than random number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sz="1800"/>
              <a:t>Return the final state</a:t>
            </a:r>
            <a:endParaRPr sz="18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 Overview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38950" y="1131900"/>
            <a:ext cx="38148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Parameters: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s → current state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T → temperature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L → current iteration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Algorithm Parameters And Functions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414800" y="1131900"/>
            <a:ext cx="38148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Functions: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Temperature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Neighbour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Energy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800"/>
              <a:t>Probability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Input: The WGS84 representation of Canadian cities. 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Distance: Use Haversine formula to calculate the distance between two cities.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Annealing Schedule: T = T0*0.98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Neighbour: Switch the order of two cities.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Energy: The total distance for the current solution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/>
              <a:t>Probability: Metropolis,which use the formula e^(-dE/T)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Code Design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50" y="1131900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550" y="113190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MPI (Message Passing Interface)</a:t>
            </a:r>
            <a:endParaRPr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47158A5-F484-765C-1667-38B001D2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9" y="1396234"/>
            <a:ext cx="3893707" cy="261537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63C5090-DBC2-F6F8-D985-F8D5EEAF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89" y="1396234"/>
            <a:ext cx="3803365" cy="2615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37C351-5A6E-6056-1055-F852FCB37027}"/>
              </a:ext>
            </a:extLst>
          </p:cNvPr>
          <p:cNvSpPr txBox="1"/>
          <p:nvPr/>
        </p:nvSpPr>
        <p:spPr>
          <a:xfrm>
            <a:off x="1783001" y="4013683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8 Nodes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95F86-43E8-FE1E-DF77-9895DA404F01}"/>
              </a:ext>
            </a:extLst>
          </p:cNvPr>
          <p:cNvSpPr txBox="1"/>
          <p:nvPr/>
        </p:nvSpPr>
        <p:spPr>
          <a:xfrm>
            <a:off x="5514314" y="4013683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13 Nodes</a:t>
            </a:r>
          </a:p>
        </p:txBody>
      </p:sp>
    </p:spTree>
    <p:extLst>
      <p:ext uri="{BB962C8B-B14F-4D97-AF65-F5344CB8AC3E}">
        <p14:creationId xmlns:p14="http://schemas.microsoft.com/office/powerpoint/2010/main" val="93085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65587" y="1131888"/>
            <a:ext cx="54303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000">
                <a:solidFill>
                  <a:schemeClr val="lt1"/>
                </a:solidFill>
              </a:rPr>
              <a:t>Thanks for listening!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TSP is an NP-Hard problem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 There is no solution that can be solved in Polynomial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Some heuristic algorithms are proposed to solve a good solution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Travelling Salesman Problem (NP-Hard)</a:t>
            </a: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6560AAC-D06B-18EE-7021-ACBDD649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04" y="1853076"/>
            <a:ext cx="2917715" cy="2228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Given a list of cities and the distances between each pair of cities, what is the shortest possible route that visits each city exactly once and returns to the origin 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In airlines the solution is used to manage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The flight staff arrayments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Travelling Salesman Problem - Definition</a:t>
            </a:r>
            <a:endParaRPr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D88BDD78-3D9C-79FB-A689-D4557E65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73670"/>
            <a:ext cx="3788795" cy="25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Travelling Salesman Problem - Formulation</a:t>
            </a:r>
            <a:endParaRPr dirty="0"/>
          </a:p>
        </p:txBody>
      </p:sp>
      <p:pic>
        <p:nvPicPr>
          <p:cNvPr id="3" name="Picture 2" descr="Diagram, shape, polygon&#10;&#10;Description automatically generated">
            <a:extLst>
              <a:ext uri="{FF2B5EF4-FFF2-40B4-BE49-F238E27FC236}">
                <a16:creationId xmlns:a16="http://schemas.microsoft.com/office/drawing/2014/main" id="{2CA19398-0D0F-234E-C1EB-2D02E7D3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08" y="1122689"/>
            <a:ext cx="2168666" cy="185779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F04521-0B2B-59F5-3352-6C2BC694D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39527"/>
              </p:ext>
            </p:extLst>
          </p:nvPr>
        </p:nvGraphicFramePr>
        <p:xfrm>
          <a:off x="639270" y="3249612"/>
          <a:ext cx="2983265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6653">
                  <a:extLst>
                    <a:ext uri="{9D8B030D-6E8A-4147-A177-3AD203B41FA5}">
                      <a16:colId xmlns:a16="http://schemas.microsoft.com/office/drawing/2014/main" val="1593304354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4161455603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1625125962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3431920487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2222531668"/>
                    </a:ext>
                  </a:extLst>
                </a:gridCol>
              </a:tblGrid>
              <a:tr h="161582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79558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00091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10307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38606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505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0ED8D6-4DFE-0FAF-9D03-F9981623C913}"/>
              </a:ext>
            </a:extLst>
          </p:cNvPr>
          <p:cNvSpPr txBox="1"/>
          <p:nvPr/>
        </p:nvSpPr>
        <p:spPr>
          <a:xfrm>
            <a:off x="4218760" y="1715511"/>
            <a:ext cx="4018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Brute Force Algorithm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city A as the starting and ending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(N-1)! Permutations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cost of each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permutation with the minimum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complexity is O(N!)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F6D876A-4FEE-2CB5-C610-28634DECB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16" y="1269254"/>
            <a:ext cx="3623185" cy="344086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CD9CB7C-7BB8-4133-60EE-AE9272C7D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57" y="1580722"/>
            <a:ext cx="2947558" cy="278262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D6E03EF-F275-0208-4C26-F8CC433C4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8338" y="1589174"/>
            <a:ext cx="2788105" cy="278262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2552667-F497-4F8F-9C89-CFC595C16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382" y="1589174"/>
            <a:ext cx="2632326" cy="28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1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Each thread computes a portion of permutations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A shared memory is used for blocks to compute the cost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The results of each block is reduced to compute the minimum cost (shortest path)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Blocks are organized in different grids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Blocks are synchronized by lunching different kernels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Cuda</a:t>
            </a:r>
            <a:r>
              <a:rPr lang="en-CA" dirty="0"/>
              <a:t>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24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Cuda</a:t>
            </a:r>
            <a:r>
              <a:rPr lang="en-CA" dirty="0"/>
              <a:t> Implementation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2755B33-1E9F-BABB-4018-CD12DB80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4" y="949574"/>
            <a:ext cx="4943172" cy="258500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915900-84C1-BBF0-2051-D58DA8CD8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1" y="3506064"/>
            <a:ext cx="4943172" cy="13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121E2D-D200-BE2E-6199-590CBC87B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13219"/>
              </p:ext>
            </p:extLst>
          </p:nvPr>
        </p:nvGraphicFramePr>
        <p:xfrm>
          <a:off x="882032" y="2158157"/>
          <a:ext cx="6651653" cy="1493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6736">
                  <a:extLst>
                    <a:ext uri="{9D8B030D-6E8A-4147-A177-3AD203B41FA5}">
                      <a16:colId xmlns:a16="http://schemas.microsoft.com/office/drawing/2014/main" val="664896126"/>
                    </a:ext>
                  </a:extLst>
                </a:gridCol>
                <a:gridCol w="766708">
                  <a:extLst>
                    <a:ext uri="{9D8B030D-6E8A-4147-A177-3AD203B41FA5}">
                      <a16:colId xmlns:a16="http://schemas.microsoft.com/office/drawing/2014/main" val="98622893"/>
                    </a:ext>
                  </a:extLst>
                </a:gridCol>
                <a:gridCol w="663480">
                  <a:extLst>
                    <a:ext uri="{9D8B030D-6E8A-4147-A177-3AD203B41FA5}">
                      <a16:colId xmlns:a16="http://schemas.microsoft.com/office/drawing/2014/main" val="892044252"/>
                    </a:ext>
                  </a:extLst>
                </a:gridCol>
                <a:gridCol w="660730">
                  <a:extLst>
                    <a:ext uri="{9D8B030D-6E8A-4147-A177-3AD203B41FA5}">
                      <a16:colId xmlns:a16="http://schemas.microsoft.com/office/drawing/2014/main" val="3217667531"/>
                    </a:ext>
                  </a:extLst>
                </a:gridCol>
                <a:gridCol w="803527">
                  <a:extLst>
                    <a:ext uri="{9D8B030D-6E8A-4147-A177-3AD203B41FA5}">
                      <a16:colId xmlns:a16="http://schemas.microsoft.com/office/drawing/2014/main" val="2580130031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3195075282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118298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11(S)-12(C)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5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Serial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26.17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192.65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5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Cuda</a:t>
                      </a:r>
                      <a:r>
                        <a:rPr lang="en-US" sz="1200" dirty="0"/>
                        <a:t>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2.89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28.43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128.94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38956.66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1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3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</a:t>
            </a:r>
            <a:endParaRPr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916C34C-61EB-6A00-FE13-6A62AA0E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1" y="1920559"/>
            <a:ext cx="3893528" cy="294537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A1CDCA-C4E1-77D4-D171-25F805158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66623"/>
              </p:ext>
            </p:extLst>
          </p:nvPr>
        </p:nvGraphicFramePr>
        <p:xfrm>
          <a:off x="438954" y="966977"/>
          <a:ext cx="7742093" cy="889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00763">
                  <a:extLst>
                    <a:ext uri="{9D8B030D-6E8A-4147-A177-3AD203B41FA5}">
                      <a16:colId xmlns:a16="http://schemas.microsoft.com/office/drawing/2014/main" val="1064644703"/>
                    </a:ext>
                  </a:extLst>
                </a:gridCol>
                <a:gridCol w="726647">
                  <a:extLst>
                    <a:ext uri="{9D8B030D-6E8A-4147-A177-3AD203B41FA5}">
                      <a16:colId xmlns:a16="http://schemas.microsoft.com/office/drawing/2014/main" val="1853885074"/>
                    </a:ext>
                  </a:extLst>
                </a:gridCol>
                <a:gridCol w="890631">
                  <a:extLst>
                    <a:ext uri="{9D8B030D-6E8A-4147-A177-3AD203B41FA5}">
                      <a16:colId xmlns:a16="http://schemas.microsoft.com/office/drawing/2014/main" val="2045655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2052067323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74451299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2486645625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302848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9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Permutations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3,628,800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39,916,800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514"/>
                  </a:ext>
                </a:extLst>
              </a:tr>
            </a:tbl>
          </a:graphicData>
        </a:graphic>
      </p:graphicFrame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8F5DF8E-3553-70CF-0010-3DC55DB1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955" y="2020888"/>
            <a:ext cx="3839092" cy="2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1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 – Different Block Sizes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121E2D-D200-BE2E-6199-590CBC87B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77826"/>
              </p:ext>
            </p:extLst>
          </p:nvPr>
        </p:nvGraphicFramePr>
        <p:xfrm>
          <a:off x="882032" y="2158157"/>
          <a:ext cx="6651653" cy="1259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6736">
                  <a:extLst>
                    <a:ext uri="{9D8B030D-6E8A-4147-A177-3AD203B41FA5}">
                      <a16:colId xmlns:a16="http://schemas.microsoft.com/office/drawing/2014/main" val="664896126"/>
                    </a:ext>
                  </a:extLst>
                </a:gridCol>
                <a:gridCol w="766708">
                  <a:extLst>
                    <a:ext uri="{9D8B030D-6E8A-4147-A177-3AD203B41FA5}">
                      <a16:colId xmlns:a16="http://schemas.microsoft.com/office/drawing/2014/main" val="98622893"/>
                    </a:ext>
                  </a:extLst>
                </a:gridCol>
                <a:gridCol w="663480">
                  <a:extLst>
                    <a:ext uri="{9D8B030D-6E8A-4147-A177-3AD203B41FA5}">
                      <a16:colId xmlns:a16="http://schemas.microsoft.com/office/drawing/2014/main" val="892044252"/>
                    </a:ext>
                  </a:extLst>
                </a:gridCol>
                <a:gridCol w="660730">
                  <a:extLst>
                    <a:ext uri="{9D8B030D-6E8A-4147-A177-3AD203B41FA5}">
                      <a16:colId xmlns:a16="http://schemas.microsoft.com/office/drawing/2014/main" val="3217667531"/>
                    </a:ext>
                  </a:extLst>
                </a:gridCol>
                <a:gridCol w="803527">
                  <a:extLst>
                    <a:ext uri="{9D8B030D-6E8A-4147-A177-3AD203B41FA5}">
                      <a16:colId xmlns:a16="http://schemas.microsoft.com/office/drawing/2014/main" val="2580130031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3195075282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118298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Block size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38956.66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5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Block size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67915.28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5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Block size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2.90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28.52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42514.27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1633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506704F-86D0-FDB4-869E-BE22461BC631}"/>
              </a:ext>
            </a:extLst>
          </p:cNvPr>
          <p:cNvSpPr/>
          <p:nvPr/>
        </p:nvSpPr>
        <p:spPr>
          <a:xfrm>
            <a:off x="6538365" y="1933996"/>
            <a:ext cx="995320" cy="16022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BBD8D-74F4-E5E4-ED1D-BF86A2D42EC6}"/>
              </a:ext>
            </a:extLst>
          </p:cNvPr>
          <p:cNvSpPr txBox="1"/>
          <p:nvPr/>
        </p:nvSpPr>
        <p:spPr>
          <a:xfrm>
            <a:off x="2286000" y="24193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 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CCDFD-5B4A-567F-844A-82579C4A3C1B}"/>
              </a:ext>
            </a:extLst>
          </p:cNvPr>
          <p:cNvSpPr txBox="1"/>
          <p:nvPr/>
        </p:nvSpPr>
        <p:spPr>
          <a:xfrm>
            <a:off x="2286000" y="24193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rgbClr val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639</Words>
  <Application>Microsoft Macintosh PowerPoint</Application>
  <PresentationFormat>On-screen Show (16:9)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Travelling Salesman Problem</vt:lpstr>
      <vt:lpstr>Travelling Salesman Problem (NP-Hard)</vt:lpstr>
      <vt:lpstr>Travelling Salesman Problem - Definition</vt:lpstr>
      <vt:lpstr>Travelling Salesman Problem - Formulation</vt:lpstr>
      <vt:lpstr>Cuda Implementation</vt:lpstr>
      <vt:lpstr>Cuda Implementation</vt:lpstr>
      <vt:lpstr>Results</vt:lpstr>
      <vt:lpstr>Results</vt:lpstr>
      <vt:lpstr>Results – Different Block Sizes</vt:lpstr>
      <vt:lpstr>Simulated annealing</vt:lpstr>
      <vt:lpstr>Usage of SA</vt:lpstr>
      <vt:lpstr>Example</vt:lpstr>
      <vt:lpstr>Algorithm Overview</vt:lpstr>
      <vt:lpstr>Algorithm Parameters And Functions</vt:lpstr>
      <vt:lpstr>Code Design</vt:lpstr>
      <vt:lpstr>PowerPoint Presentation</vt:lpstr>
      <vt:lpstr>MPI (Message Passing Interface)</vt:lpstr>
      <vt:lpstr>Questions? Thanks for listening!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cp:lastModifiedBy>khajezad@student.ubc.ca</cp:lastModifiedBy>
  <cp:revision>7</cp:revision>
  <dcterms:modified xsi:type="dcterms:W3CDTF">2022-12-07T23:27:54Z</dcterms:modified>
</cp:coreProperties>
</file>