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188">
          <p15:clr>
            <a:srgbClr val="A4A3A4"/>
          </p15:clr>
        </p15:guide>
        <p15:guide id="3" orient="horz" pos="972">
          <p15:clr>
            <a:srgbClr val="A4A3A4"/>
          </p15:clr>
        </p15:guide>
        <p15:guide id="4" orient="horz" pos="756">
          <p15:clr>
            <a:srgbClr val="A4A3A4"/>
          </p15:clr>
        </p15:guide>
        <p15:guide id="5" orient="horz" pos="1080">
          <p15:clr>
            <a:srgbClr val="A4A3A4"/>
          </p15:clr>
        </p15:guide>
        <p15:guide id="6" orient="horz" pos="1404">
          <p15:clr>
            <a:srgbClr val="A4A3A4"/>
          </p15:clr>
        </p15:guide>
        <p15:guide id="7" orient="horz" pos="1296">
          <p15:clr>
            <a:srgbClr val="A4A3A4"/>
          </p15:clr>
        </p15:guide>
        <p15:guide id="8" orient="horz" pos="864">
          <p15:clr>
            <a:srgbClr val="A4A3A4"/>
          </p15:clr>
        </p15:guide>
        <p15:guide id="9" pos="2880">
          <p15:clr>
            <a:srgbClr val="A4A3A4"/>
          </p15:clr>
        </p15:guide>
        <p15:guide id="10" pos="1728">
          <p15:clr>
            <a:srgbClr val="A4A3A4"/>
          </p15:clr>
        </p15:guide>
        <p15:guide id="11" pos="721">
          <p15:clr>
            <a:srgbClr val="A4A3A4"/>
          </p15:clr>
        </p15:guide>
        <p15:guide id="12" pos="1144">
          <p15:clr>
            <a:srgbClr val="A4A3A4"/>
          </p15:clr>
        </p15:guide>
        <p15:guide id="13" pos="3455">
          <p15:clr>
            <a:srgbClr val="A4A3A4"/>
          </p15:clr>
        </p15:guide>
        <p15:guide id="14" pos="5184">
          <p15:clr>
            <a:srgbClr val="A4A3A4"/>
          </p15:clr>
        </p15:guide>
        <p15:guide id="15" pos="2305">
          <p15:clr>
            <a:srgbClr val="A4A3A4"/>
          </p15:clr>
        </p15:guide>
        <p15:guide id="16" pos="40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58" d="100"/>
          <a:sy n="158" d="100"/>
        </p:scale>
        <p:origin x="560" y="184"/>
      </p:cViewPr>
      <p:guideLst>
        <p:guide orient="horz" pos="1620"/>
        <p:guide orient="horz" pos="1188"/>
        <p:guide orient="horz" pos="972"/>
        <p:guide orient="horz" pos="756"/>
        <p:guide orient="horz" pos="1080"/>
        <p:guide orient="horz" pos="1404"/>
        <p:guide orient="horz" pos="1296"/>
        <p:guide orient="horz" pos="864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145ef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5e145ef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15e145efe8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e145efe8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5e145efe8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CA"/>
              <a:t>Intros → Names, programs, research interests</a:t>
            </a:r>
            <a:endParaRPr/>
          </a:p>
        </p:txBody>
      </p:sp>
      <p:sp>
        <p:nvSpPr>
          <p:cNvPr id="75" name="Google Shape;75;g15e145efe84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e145efe8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15e145efe8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15e145efe84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15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08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484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74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45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69568a4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69568a4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1a69568a43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010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7aa45e0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7aa45e0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a7aa45e0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2">
  <p:cSld name="Title Slide - 2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85981" y="1145927"/>
            <a:ext cx="5409982" cy="15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2">
  <p:cSld name="Graphics Slide - 2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1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378247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38954" y="411510"/>
            <a:ext cx="7949470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1">
  <p:cSld name="Copy Slide -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3">
  <p:cSld name="Subsection Slide - 3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3763" y="1439863"/>
            <a:ext cx="363537" cy="493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76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2">
  <p:cSld name="End Slide - 2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 descr="1_2016_UBCStandard_Signature_ReverseRGB7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43038"/>
            <a:ext cx="4770437" cy="62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1">
  <p:cSld name="Title Slide -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6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65762" y="3507855"/>
            <a:ext cx="5430203" cy="32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C234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0C234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65587" y="1141558"/>
            <a:ext cx="5438775" cy="157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Slide - 2">
  <p:cSld name="Subsection Slide -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243888" y="1131888"/>
            <a:ext cx="900112" cy="1131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7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8414" y="1131887"/>
            <a:ext cx="78867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Slide - 2">
  <p:cSld name="Copy Slide - 2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2014_logo_only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188" y="1419225"/>
            <a:ext cx="4079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38954" y="555526"/>
            <a:ext cx="7886700" cy="43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D2E8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Slide - 1">
  <p:cSld name="Graphics Slide -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 flipH="1">
            <a:off x="8588375" y="4732338"/>
            <a:ext cx="304800" cy="19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CA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9" descr="s4b282c201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9638" y="411510"/>
            <a:ext cx="363537" cy="49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38" cy="369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38955" y="411510"/>
            <a:ext cx="7908520" cy="62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rgbClr val="1F8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 descr="UBC_2016_Signature_Wide_28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9738" y="1439863"/>
            <a:ext cx="4770437" cy="62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65762" y="30037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COSC 507</a:t>
            </a:r>
            <a:br>
              <a:rPr lang="en-CA"/>
            </a:b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365762" y="3660255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lang="en-CA"/>
              <a:t>December 6, 2022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385975" y="1145925"/>
            <a:ext cx="6620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Travelling Salesman Problem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85987" y="4243098"/>
            <a:ext cx="5430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CA"/>
              <a:t>Mohamad Khajezade,  Zixiao Zhao, Jumar M. Alem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65587" y="1131888"/>
            <a:ext cx="54303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>
                <a:solidFill>
                  <a:schemeClr val="lt1"/>
                </a:solidFill>
              </a:rPr>
              <a:t>Questions?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2000">
                <a:solidFill>
                  <a:schemeClr val="lt1"/>
                </a:solidFill>
              </a:rPr>
              <a:t>Thanks for listening!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TSP is an NP-Hard problem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 There is no solution that can be solved in Polynomial time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400" dirty="0"/>
              <a:t>Some heuristic algorithms are proposed to solve a good solution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Travelling Salesman Problem (NP-Hard)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6560AAC-D06B-18EE-7021-ACBDD649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04" y="1853076"/>
            <a:ext cx="2917715" cy="22281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Given a list of cities and the distances between each pair of cities, what is the shortest possible route that visits each city exactly once and returns to the origin city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In airlines the solution is used to manage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      The flight staff arrayments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Definition</a:t>
            </a:r>
            <a:endParaRPr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D88BDD78-3D9C-79FB-A689-D4557E65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73670"/>
            <a:ext cx="3788795" cy="25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Travelling Salesman Problem - Formulation</a:t>
            </a:r>
            <a:endParaRPr dirty="0"/>
          </a:p>
        </p:txBody>
      </p:sp>
      <p:pic>
        <p:nvPicPr>
          <p:cNvPr id="3" name="Picture 2" descr="Diagram, shape, polygon&#10;&#10;Description automatically generated">
            <a:extLst>
              <a:ext uri="{FF2B5EF4-FFF2-40B4-BE49-F238E27FC236}">
                <a16:creationId xmlns:a16="http://schemas.microsoft.com/office/drawing/2014/main" id="{2CA19398-0D0F-234E-C1EB-2D02E7D3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8" y="1122689"/>
            <a:ext cx="2168666" cy="185779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F04521-0B2B-59F5-3352-6C2BC694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39527"/>
              </p:ext>
            </p:extLst>
          </p:nvPr>
        </p:nvGraphicFramePr>
        <p:xfrm>
          <a:off x="639270" y="3249612"/>
          <a:ext cx="2983265" cy="152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96653">
                  <a:extLst>
                    <a:ext uri="{9D8B030D-6E8A-4147-A177-3AD203B41FA5}">
                      <a16:colId xmlns:a16="http://schemas.microsoft.com/office/drawing/2014/main" val="1593304354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4161455603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1625125962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3431920487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2222531668"/>
                    </a:ext>
                  </a:extLst>
                </a:gridCol>
              </a:tblGrid>
              <a:tr h="161582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79558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00091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710307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38606"/>
                  </a:ext>
                </a:extLst>
              </a:tr>
              <a:tr h="16158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505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0ED8D6-4DFE-0FAF-9D03-F9981623C913}"/>
              </a:ext>
            </a:extLst>
          </p:cNvPr>
          <p:cNvSpPr txBox="1"/>
          <p:nvPr/>
        </p:nvSpPr>
        <p:spPr>
          <a:xfrm>
            <a:off x="4218760" y="1715511"/>
            <a:ext cx="401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Brute Force Algorithm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Considering city A as the starting and ending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(N-1)! Permutations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cost of each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permutation with the minimum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 complexity is O(N!)</a:t>
            </a:r>
          </a:p>
        </p:txBody>
      </p:sp>
    </p:spTree>
    <p:extLst>
      <p:ext uri="{BB962C8B-B14F-4D97-AF65-F5344CB8AC3E}">
        <p14:creationId xmlns:p14="http://schemas.microsoft.com/office/powerpoint/2010/main" val="32355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Each thread computes a portion of permutations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A shared memory is used for blocks to compute the cost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The results of each block is reduced to compute the minimum cost (shortest path)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organized in different grids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/>
              <a:t>Blocks are synchronized by lunching different kernels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Cuda</a:t>
            </a:r>
            <a:r>
              <a:rPr lang="en-CA" dirty="0"/>
              <a:t>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2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13219"/>
              </p:ext>
            </p:extLst>
          </p:nvPr>
        </p:nvGraphicFramePr>
        <p:xfrm>
          <a:off x="882032" y="2158157"/>
          <a:ext cx="6651653" cy="1493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11(S)-12(C)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Serial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26.17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192.65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Cuda</a:t>
                      </a:r>
                      <a:r>
                        <a:rPr lang="en-US" sz="1200" dirty="0"/>
                        <a:t>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3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</a:t>
            </a:r>
            <a:endParaRPr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916C34C-61EB-6A00-FE13-6A62AA0E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28" y="1993651"/>
            <a:ext cx="3893528" cy="29453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A1CDCA-C4E1-77D4-D171-25F805158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41618"/>
              </p:ext>
            </p:extLst>
          </p:nvPr>
        </p:nvGraphicFramePr>
        <p:xfrm>
          <a:off x="438954" y="1021950"/>
          <a:ext cx="7742093" cy="889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00763">
                  <a:extLst>
                    <a:ext uri="{9D8B030D-6E8A-4147-A177-3AD203B41FA5}">
                      <a16:colId xmlns:a16="http://schemas.microsoft.com/office/drawing/2014/main" val="1064644703"/>
                    </a:ext>
                  </a:extLst>
                </a:gridCol>
                <a:gridCol w="726647">
                  <a:extLst>
                    <a:ext uri="{9D8B030D-6E8A-4147-A177-3AD203B41FA5}">
                      <a16:colId xmlns:a16="http://schemas.microsoft.com/office/drawing/2014/main" val="1853885074"/>
                    </a:ext>
                  </a:extLst>
                </a:gridCol>
                <a:gridCol w="890631">
                  <a:extLst>
                    <a:ext uri="{9D8B030D-6E8A-4147-A177-3AD203B41FA5}">
                      <a16:colId xmlns:a16="http://schemas.microsoft.com/office/drawing/2014/main" val="204565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052067323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74451299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2486645625"/>
                    </a:ext>
                  </a:extLst>
                </a:gridCol>
                <a:gridCol w="1106013">
                  <a:extLst>
                    <a:ext uri="{9D8B030D-6E8A-4147-A177-3AD203B41FA5}">
                      <a16:colId xmlns:a16="http://schemas.microsoft.com/office/drawing/2014/main" val="302848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Problem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Permutations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3,628,800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39,916,800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1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Results – Different Block Sizes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21E2D-D200-BE2E-6199-590CBC87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7826"/>
              </p:ext>
            </p:extLst>
          </p:nvPr>
        </p:nvGraphicFramePr>
        <p:xfrm>
          <a:off x="882032" y="2158157"/>
          <a:ext cx="6651653" cy="1259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6736">
                  <a:extLst>
                    <a:ext uri="{9D8B030D-6E8A-4147-A177-3AD203B41FA5}">
                      <a16:colId xmlns:a16="http://schemas.microsoft.com/office/drawing/2014/main" val="664896126"/>
                    </a:ext>
                  </a:extLst>
                </a:gridCol>
                <a:gridCol w="766708">
                  <a:extLst>
                    <a:ext uri="{9D8B030D-6E8A-4147-A177-3AD203B41FA5}">
                      <a16:colId xmlns:a16="http://schemas.microsoft.com/office/drawing/2014/main" val="98622893"/>
                    </a:ext>
                  </a:extLst>
                </a:gridCol>
                <a:gridCol w="663480">
                  <a:extLst>
                    <a:ext uri="{9D8B030D-6E8A-4147-A177-3AD203B41FA5}">
                      <a16:colId xmlns:a16="http://schemas.microsoft.com/office/drawing/2014/main" val="892044252"/>
                    </a:ext>
                  </a:extLst>
                </a:gridCol>
                <a:gridCol w="660730">
                  <a:extLst>
                    <a:ext uri="{9D8B030D-6E8A-4147-A177-3AD203B41FA5}">
                      <a16:colId xmlns:a16="http://schemas.microsoft.com/office/drawing/2014/main" val="3217667531"/>
                    </a:ext>
                  </a:extLst>
                </a:gridCol>
                <a:gridCol w="803527">
                  <a:extLst>
                    <a:ext uri="{9D8B030D-6E8A-4147-A177-3AD203B41FA5}">
                      <a16:colId xmlns:a16="http://schemas.microsoft.com/office/drawing/2014/main" val="2580130031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3195075282"/>
                    </a:ext>
                  </a:extLst>
                </a:gridCol>
                <a:gridCol w="950236">
                  <a:extLst>
                    <a:ext uri="{9D8B030D-6E8A-4147-A177-3AD203B41FA5}">
                      <a16:colId xmlns:a16="http://schemas.microsoft.com/office/drawing/2014/main" val="1182988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Block size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128.94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38956.66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5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67915.28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5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Block size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2.90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28.52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129.18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42514.27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1633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506704F-86D0-FDB4-869E-BE22461BC631}"/>
              </a:ext>
            </a:extLst>
          </p:cNvPr>
          <p:cNvSpPr/>
          <p:nvPr/>
        </p:nvSpPr>
        <p:spPr>
          <a:xfrm>
            <a:off x="6538365" y="1933996"/>
            <a:ext cx="995320" cy="160222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BBD8D-74F4-E5E4-ED1D-BF86A2D42EC6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CCDFD-5B4A-567F-844A-82579C4A3C1B}"/>
              </a:ext>
            </a:extLst>
          </p:cNvPr>
          <p:cNvSpPr txBox="1"/>
          <p:nvPr/>
        </p:nvSpPr>
        <p:spPr>
          <a:xfrm>
            <a:off x="2286000" y="24193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38954" y="1131888"/>
            <a:ext cx="7661400" cy="36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438954" y="560541"/>
            <a:ext cx="7886700" cy="45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0" y="1131900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550" y="113190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rgbClr val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329</Words>
  <Application>Microsoft Macintosh PowerPoint</Application>
  <PresentationFormat>On-screen Show (16:9)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Travelling Salesman Problem</vt:lpstr>
      <vt:lpstr>Travelling Salesman Problem (NP-Hard)</vt:lpstr>
      <vt:lpstr>Travelling Salesman Problem - Definition</vt:lpstr>
      <vt:lpstr>Travelling Salesman Problem - Formulation</vt:lpstr>
      <vt:lpstr>Cuda Implementation</vt:lpstr>
      <vt:lpstr>Results</vt:lpstr>
      <vt:lpstr>Results</vt:lpstr>
      <vt:lpstr>Results – Different Block Sizes</vt:lpstr>
      <vt:lpstr>PowerPoint Presentation</vt:lpstr>
      <vt:lpstr>Questions? Thanks for listening!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cp:lastModifiedBy>khajezad@student.ubc.ca</cp:lastModifiedBy>
  <cp:revision>2</cp:revision>
  <dcterms:modified xsi:type="dcterms:W3CDTF">2022-12-06T05:26:32Z</dcterms:modified>
</cp:coreProperties>
</file>