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59" r:id="rId20"/>
  </p:sldIdLst>
  <p:sldSz cx="9144000" cy="5143500" type="screen16x9"/>
  <p:notesSz cx="6858000" cy="9144000"/>
  <p:custDataLst>
    <p:tags r:id="rId2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58" d="100"/>
          <a:sy n="158" d="100"/>
        </p:scale>
        <p:origin x="560" y="184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145ef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5e145ef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9" name="Google Shape;59;g15e145efe8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2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Additional example, protein structure prediction</a:t>
            </a:r>
            <a:endParaRPr lang="en-CA"/>
          </a:p>
        </p:txBody>
      </p:sp>
      <p:sp>
        <p:nvSpPr>
          <p:cNvPr id="82" name="Google Shape;82;g1a7aa45e0dc_0_2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7aa45e0dc_0_2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7aa45e0dc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Improvement on the hill climbing algorithm</a:t>
            </a:r>
            <a:endParaRPr lang="en-CA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Describe locations where hill climbing algorithm may get stuck</a:t>
            </a:r>
            <a:endParaRPr lang="en-CA"/>
          </a:p>
        </p:txBody>
      </p:sp>
      <p:sp>
        <p:nvSpPr>
          <p:cNvPr id="89" name="Google Shape;89;g1a7aa45e0dc_0_2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7aa45e0dc_0_8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7aa45e0dc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Initial state can be based on prior knowledge or random</a:t>
            </a:r>
            <a:endParaRPr lang="en-CA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Temperature is positive</a:t>
            </a:r>
            <a:endParaRPr lang="en-CA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Termination could be max iterations, performance threshold, etc.</a:t>
            </a:r>
            <a:endParaRPr lang="en-CA"/>
          </a:p>
        </p:txBody>
      </p:sp>
      <p:sp>
        <p:nvSpPr>
          <p:cNvPr id="97" name="Google Shape;97;g1a7aa45e0dc_0_8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aa45e0dc_0_14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7aa45e0dc_0_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a7aa45e0dc_0_14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7aa45e0dc_0_19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7aa45e0dc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1a7aa45e0dc_0_19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7aa45e0dc_0_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7aa45e0dc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g1a7aa45e0dc_0_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e145efe8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5e145efe8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CA"/>
              <a:t>Intros → Names, programs, research interests</a:t>
            </a:r>
            <a:endParaRPr lang="en-CA"/>
          </a:p>
        </p:txBody>
      </p:sp>
      <p:sp>
        <p:nvSpPr>
          <p:cNvPr id="75" name="Google Shape;75;g15e145efe84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e145efe8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5e145efe8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1" name="Google Shape;81;g15e145efe84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7aa45e0dc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7aa45e0d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g1a7aa45e0dc_0_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2">
  <p:cSld name="Title Slide - 2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" descr="s4b282c2015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»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»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85981" y="1145927"/>
            <a:ext cx="5409982" cy="15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2">
  <p:cSld name="Graphics Slide - 2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3" name="Google Shape;53;p11" descr="2014_logo_only_revers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5188" y="378247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38954" y="411510"/>
            <a:ext cx="7949470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1" i="0" u="none" strike="noStrike" cap="none">
                <a:solidFill>
                  <a:srgbClr val="D2E8F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1">
  <p:cSld name="Copy Slide -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s4b282c2015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1" i="0" u="none" strike="noStrike" cap="none">
                <a:solidFill>
                  <a:srgbClr val="1F8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3">
  <p:cSld name="Subsection Slide - 3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" name="Google Shape;24;p4" descr="s4b282c2015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76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rgbClr val="D2E8F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2">
  <p:cSld name="End Slide - 2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1_2016_UBCStandard_Signature_ReverseRGB7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1">
  <p:cSld name="Title Slide -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" name="Google Shape;30;p6" descr="2014_logo_only_revers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»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2344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rgbClr val="0C23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–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Char char="»"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5587" y="1141558"/>
            <a:ext cx="5438775" cy="157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400" b="1" i="0" u="none" strike="noStrike" cap="none">
                <a:solidFill>
                  <a:srgbClr val="1F8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2">
  <p:cSld name="Subsection Slide -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7" name="Google Shape;37;p7" descr="2014_logo_only_revers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8414" y="1131887"/>
            <a:ext cx="78867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rgbClr val="1F8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2">
  <p:cSld name="Copy Slide - 2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2014_logo_only_revers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38954" y="555526"/>
            <a:ext cx="7886700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1" i="0" u="none" strike="noStrike" cap="none">
                <a:solidFill>
                  <a:srgbClr val="D2E8F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1">
  <p:cSld name="Graphics Slide -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6" name="Google Shape;46;p9" descr="s4b282c2015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29638" y="411510"/>
            <a:ext cx="363537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38955" y="411510"/>
            <a:ext cx="7908520" cy="62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1" i="0" u="none" strike="noStrike" cap="none">
                <a:solidFill>
                  <a:srgbClr val="1F8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 descr="UBC_2016_Signature_Wide_28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www.geeksforgeeks.org/introduction-hill-climbing-artificial-intelligenc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imulated_annea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COSC 507</a:t>
            </a:r>
            <a:br>
              <a:rPr lang="en-CA"/>
            </a:br>
            <a:endParaRPr lang="en-CA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365762" y="3660255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CA"/>
              <a:t>December 6, 2022</a:t>
            </a:r>
            <a:endParaRPr lang="en-CA"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85975" y="1145925"/>
            <a:ext cx="6620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Travelling Salesman Problem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85987" y="42430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Mohamad Khajezade,  Zixiao Zhao, Jumar M. Alem</a:t>
            </a:r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Types of problems: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Optimization problems</a:t>
            </a:r>
            <a:endParaRPr sz="180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Discrete, large problem spaces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Problems with many local minima where other algorithms may get stuck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Exact solution isn’t required; suboptimal is good enough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For example: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 b="1"/>
              <a:t>Traveling salesman</a:t>
            </a:r>
            <a:r>
              <a:rPr lang="en-CA" sz="1800"/>
              <a:t>, scheduling problems, graph colouring, IC design</a:t>
            </a:r>
            <a:endParaRPr sz="1800"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of SA</a:t>
            </a:r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1"/>
              </a:rPr>
              <a:t>https://www.geeksforgeeks.org/introduction-hill-climbing-artificial-intelligence/</a:t>
            </a:r>
            <a:endParaRPr lang="en-CA" sz="800" u="sng">
              <a:solidFill>
                <a:schemeClr val="hlink"/>
              </a:solidFill>
              <a:hlinkClick r:id="rId1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</a:t>
            </a:r>
            <a:endParaRPr lang="en-CA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66287" y="1055700"/>
            <a:ext cx="6606726" cy="35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Set an initial state and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Loop until a termination condition is met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At each iteration: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Decrease temperature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Pick a random neighbour state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Calculate probability of accepting neighbour state, 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Compare P against a random number between 0 and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Accept neighbour state if P is greater than random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Return the final state</a:t>
            </a:r>
            <a:endParaRPr sz="18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Overview</a:t>
            </a:r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body" idx="1"/>
          </p:nvPr>
        </p:nvSpPr>
        <p:spPr>
          <a:xfrm>
            <a:off x="43895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Parameters: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s → current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 →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L → current iteration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Parameters And Functions</a:t>
            </a:r>
            <a:endParaRPr lang="en-CA"/>
          </a:p>
        </p:txBody>
      </p:sp>
      <p:sp>
        <p:nvSpPr>
          <p:cNvPr id="108" name="Google Shape;108;p18"/>
          <p:cNvSpPr txBox="1"/>
          <p:nvPr>
            <p:ph type="body" idx="1"/>
          </p:nvPr>
        </p:nvSpPr>
        <p:spPr>
          <a:xfrm>
            <a:off x="441480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Functions: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Neighbour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Energy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Probability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Input: The WGS84 representation of Canadian cities. </a:t>
            </a:r>
            <a:endParaRPr lang="en-CA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Distance: Use Haversine formula to calculate the distance between two cities.</a:t>
            </a:r>
            <a:endParaRPr lang="en-CA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Annealing Schedule: T = T0*0.98</a:t>
            </a:r>
            <a:endParaRPr lang="en-CA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Neighbour: Switch the order of two cities.</a:t>
            </a:r>
            <a:endParaRPr lang="en-CA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Energy: The total distance for the current solution</a:t>
            </a:r>
            <a:endParaRPr lang="en-CA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Probability: Metropolis,which use the formula e^(-dE/T)</a:t>
            </a:r>
            <a:endParaRPr lang="en-CA"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Code Design</a:t>
            </a:r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</a:t>
            </a:r>
            <a:endParaRPr lang="en-CA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200" y="1496800"/>
            <a:ext cx="4077500" cy="29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4700" y="1496800"/>
            <a:ext cx="4184247" cy="2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000">
                <a:solidFill>
                  <a:schemeClr val="lt1"/>
                </a:solidFill>
              </a:rPr>
              <a:t>Thanks for listening!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TSP is an NP-Hard problem</a:t>
            </a: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 There is no solution that can be solved in Polynomial time</a:t>
            </a: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Some heuristic algorithms are proposed to solve a good solution</a:t>
            </a: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Travelling Salesman Problem (NP-Hard)</a:t>
            </a:r>
            <a:endParaRPr lang="en-CA"/>
          </a:p>
        </p:txBody>
      </p:sp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704" y="1853076"/>
            <a:ext cx="2917715" cy="222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Given a list of cities and the distances between each pair of cities, what is the shortest possible route that visits each city exactly once and returns to the origin city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In airlines the solution is used to manage 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The flight staff arrayments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Definition</a:t>
            </a:r>
            <a:endParaRPr dirty="0"/>
          </a:p>
        </p:txBody>
      </p:sp>
      <p:pic>
        <p:nvPicPr>
          <p:cNvPr id="4" name="Picture 3" descr="Chart, rad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973670"/>
            <a:ext cx="3788795" cy="2523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Formulation</a:t>
            </a:r>
            <a:endParaRPr dirty="0"/>
          </a:p>
        </p:txBody>
      </p:sp>
      <p:pic>
        <p:nvPicPr>
          <p:cNvPr id="3" name="Picture 2" descr="Diagram, shape, polyg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308" y="1122689"/>
            <a:ext cx="2168666" cy="1857799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39270" y="3249612"/>
          <a:ext cx="298326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6653"/>
                <a:gridCol w="596653"/>
                <a:gridCol w="596653"/>
                <a:gridCol w="596653"/>
                <a:gridCol w="596653"/>
              </a:tblGrid>
              <a:tr h="161582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  <a:endParaRPr lang="en-US" b="0" dirty="0"/>
                    </a:p>
                  </a:txBody>
                  <a:tcPr/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8760" y="1715511"/>
            <a:ext cx="401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Brute Force Algorithm</a:t>
            </a:r>
            <a:endParaRPr lang="en-US" b="1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city A as the starting and ending point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(N-1)! Permutations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cost of each path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permutation with the minimum cost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complexity is O(N!)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Each thread computes a portion of permutations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A shared memory is used for blocks to compute the cost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 results of each block is reduced to compute the minimum cost (shortest path)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organized in different grids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synchronized by lunching different kernels</a:t>
            </a: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82032" y="2158157"/>
          <a:ext cx="6651653" cy="1493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/>
                <a:gridCol w="766708"/>
                <a:gridCol w="663480"/>
                <a:gridCol w="660730"/>
                <a:gridCol w="803527"/>
                <a:gridCol w="950236"/>
                <a:gridCol w="95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11(S)-12(C)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Serial Implementation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0.005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0.019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0.26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26.17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192.65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Cuda</a:t>
                      </a:r>
                      <a:r>
                        <a:rPr lang="en-US" sz="1200" dirty="0"/>
                        <a:t> Implementation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0.22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2.89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28.43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128.94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38956.66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pic>
        <p:nvPicPr>
          <p:cNvPr id="4" name="Picture 3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028" y="1993651"/>
            <a:ext cx="3893528" cy="2945375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38954" y="1021950"/>
          <a:ext cx="7742093" cy="889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0763"/>
                <a:gridCol w="726647"/>
                <a:gridCol w="890631"/>
                <a:gridCol w="1106013"/>
                <a:gridCol w="1106013"/>
                <a:gridCol w="1106013"/>
                <a:gridCol w="1106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Problem size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Permutations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3,628,800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39,916,800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 – Different Block Sizes</a:t>
            </a:r>
            <a:endParaRPr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82032" y="2158157"/>
          <a:ext cx="6651653" cy="1259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/>
                <a:gridCol w="766708"/>
                <a:gridCol w="663480"/>
                <a:gridCol w="660730"/>
                <a:gridCol w="803527"/>
                <a:gridCol w="950236"/>
                <a:gridCol w="95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Block size 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0.22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2.89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28.43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128.94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38956.66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15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67915.28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60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0.29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0.22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2.90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28.52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129.18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42514.27</a:t>
                      </a:r>
                      <a:endParaRPr lang="en-C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538365" y="1933996"/>
            <a:ext cx="995320" cy="16022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1"/>
              <a:t>“Simulated annealing (SA)</a:t>
            </a:r>
            <a:r>
              <a:rPr lang="en-CA" sz="2400" i="1"/>
              <a:t> is a probabilistic technique for approximating the global optimum of a given function.”</a:t>
            </a:r>
            <a:endParaRPr sz="2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1"/>
              </a:rPr>
              <a:t>https://en.wikipedia.org/wiki/Simulated_annealing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i="1">
                <a:solidFill>
                  <a:schemeClr val="dk1"/>
                </a:solidFill>
              </a:rPr>
              <a:t>Simulated annealing</a:t>
            </a:r>
            <a:endParaRPr lang="en-CA" sz="24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82f8393-a10c-4943-8e77-46231759be03"/>
  <p:tag name="COMMONDATA" val="eyJoZGlkIjoiOTRiOGZiYTFjMjJlOWFjZTQyMDU1ZTFlY2JhNjU5NTMifQ=="/>
</p:tagLst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On-screen Show (16:9)</PresentationFormat>
  <Paragraphs>326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Travelling Salesman Problem</vt:lpstr>
      <vt:lpstr>Travelling Salesman Problem (NP-Hard)</vt:lpstr>
      <vt:lpstr>Travelling Salesman Problem - Definition</vt:lpstr>
      <vt:lpstr>Travelling Salesman Problem - Formulation</vt:lpstr>
      <vt:lpstr>Cuda Implementation</vt:lpstr>
      <vt:lpstr>Results</vt:lpstr>
      <vt:lpstr>Results</vt:lpstr>
      <vt:lpstr>Results – Different Block Sizes</vt:lpstr>
      <vt:lpstr>Simulated annealing</vt:lpstr>
      <vt:lpstr>Usage of SA</vt:lpstr>
      <vt:lpstr>Example</vt:lpstr>
      <vt:lpstr>Algorithm Overview</vt:lpstr>
      <vt:lpstr>Algorithm Parameters And Functions</vt:lpstr>
      <vt:lpstr>Code Design</vt:lpstr>
      <vt:lpstr>Results</vt:lpstr>
      <vt:lpstr>Thanks for listening!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/>
  <cp:lastModifiedBy>韑</cp:lastModifiedBy>
  <cp:revision>3</cp:revision>
  <dcterms:created xsi:type="dcterms:W3CDTF">2022-12-06T05:31:32Z</dcterms:created>
  <dcterms:modified xsi:type="dcterms:W3CDTF">2022-12-06T05:45:45Z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F87D6945A29D44BA87A6BDFA94AD2E1E</vt:lpwstr>
  </property>
  <property fmtid="{D5CDD505-2E9C-101B-9397-08002B2CF9AE}" pid="3" name="KSOProductBuildVer">
    <vt:lpwstr>2052-11.1.0.12763</vt:lpwstr>
  </property>
</Properties>
</file>