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57" r:id="rId3"/>
    <p:sldId id="260" r:id="rId4"/>
    <p:sldId id="261" r:id="rId5"/>
    <p:sldId id="262" r:id="rId6"/>
    <p:sldId id="274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66" r:id="rId17"/>
    <p:sldId id="273" r:id="rId18"/>
    <p:sldId id="258" r:id="rId19"/>
    <p:sldId id="259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188">
          <p15:clr>
            <a:srgbClr val="A4A3A4"/>
          </p15:clr>
        </p15:guide>
        <p15:guide id="3" orient="horz" pos="972">
          <p15:clr>
            <a:srgbClr val="A4A3A4"/>
          </p15:clr>
        </p15:guide>
        <p15:guide id="4" orient="horz" pos="756">
          <p15:clr>
            <a:srgbClr val="A4A3A4"/>
          </p15:clr>
        </p15:guide>
        <p15:guide id="5" orient="horz" pos="1080">
          <p15:clr>
            <a:srgbClr val="A4A3A4"/>
          </p15:clr>
        </p15:guide>
        <p15:guide id="6" orient="horz" pos="1404">
          <p15:clr>
            <a:srgbClr val="A4A3A4"/>
          </p15:clr>
        </p15:guide>
        <p15:guide id="7" orient="horz" pos="1296">
          <p15:clr>
            <a:srgbClr val="A4A3A4"/>
          </p15:clr>
        </p15:guide>
        <p15:guide id="8" orient="horz" pos="864">
          <p15:clr>
            <a:srgbClr val="A4A3A4"/>
          </p15:clr>
        </p15:guide>
        <p15:guide id="9" pos="2880">
          <p15:clr>
            <a:srgbClr val="A4A3A4"/>
          </p15:clr>
        </p15:guide>
        <p15:guide id="10" pos="1728">
          <p15:clr>
            <a:srgbClr val="A4A3A4"/>
          </p15:clr>
        </p15:guide>
        <p15:guide id="11" pos="721">
          <p15:clr>
            <a:srgbClr val="A4A3A4"/>
          </p15:clr>
        </p15:guide>
        <p15:guide id="12" pos="1144">
          <p15:clr>
            <a:srgbClr val="A4A3A4"/>
          </p15:clr>
        </p15:guide>
        <p15:guide id="13" pos="3455">
          <p15:clr>
            <a:srgbClr val="A4A3A4"/>
          </p15:clr>
        </p15:guide>
        <p15:guide id="14" pos="5184">
          <p15:clr>
            <a:srgbClr val="A4A3A4"/>
          </p15:clr>
        </p15:guide>
        <p15:guide id="15" pos="2305">
          <p15:clr>
            <a:srgbClr val="A4A3A4"/>
          </p15:clr>
        </p15:guide>
        <p15:guide id="16" pos="40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75"/>
  </p:normalViewPr>
  <p:slideViewPr>
    <p:cSldViewPr snapToGrid="0">
      <p:cViewPr varScale="1">
        <p:scale>
          <a:sx n="159" d="100"/>
          <a:sy n="159" d="100"/>
        </p:scale>
        <p:origin x="520" y="176"/>
      </p:cViewPr>
      <p:guideLst>
        <p:guide orient="horz" pos="1620"/>
        <p:guide orient="horz" pos="1188"/>
        <p:guide orient="horz" pos="972"/>
        <p:guide orient="horz" pos="756"/>
        <p:guide orient="horz" pos="1080"/>
        <p:guide orient="horz" pos="1404"/>
        <p:guide orient="horz" pos="1296"/>
        <p:guide orient="horz" pos="864"/>
        <p:guide pos="2880"/>
        <p:guide pos="1728"/>
        <p:guide pos="721"/>
        <p:guide pos="1144"/>
        <p:guide pos="3455"/>
        <p:guide pos="5184"/>
        <p:guide pos="2305"/>
        <p:guide pos="40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e145efe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15e145efe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" name="Google Shape;59;g15e145efe8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CA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a7aa45e0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a7aa45e0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g1a7aa45e0d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7aa45e0d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7aa45e0d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CA"/>
              <a:t>→ Additional example, protein structure prediction</a:t>
            </a:r>
            <a:endParaRPr/>
          </a:p>
        </p:txBody>
      </p:sp>
      <p:sp>
        <p:nvSpPr>
          <p:cNvPr id="82" name="Google Shape;82;g1a7aa45e0dc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a7aa45e0d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a7aa45e0d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CA"/>
              <a:t>→ Improvement on the hill climbing algorithm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CA"/>
              <a:t>→ Describe locations where hill climbing algorithm may get stuck</a:t>
            </a:r>
            <a:endParaRPr/>
          </a:p>
        </p:txBody>
      </p:sp>
      <p:sp>
        <p:nvSpPr>
          <p:cNvPr id="89" name="Google Shape;89;g1a7aa45e0dc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7aa45e0dc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7aa45e0dc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CA"/>
              <a:t>→ Initial state can be based on prior knowledge or random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CA"/>
              <a:t>→ Temperature is positive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CA"/>
              <a:t>→ Termination could be max iterations, performance threshold, etc.</a:t>
            </a:r>
            <a:endParaRPr/>
          </a:p>
        </p:txBody>
      </p:sp>
      <p:sp>
        <p:nvSpPr>
          <p:cNvPr id="97" name="Google Shape;97;g1a7aa45e0dc_0_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7aa45e0dc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a7aa45e0dc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1a7aa45e0dc_0_1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a7aa45e0dc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a7aa45e0dc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1a7aa45e0dc_0_1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7aa45e0d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7aa45e0d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1a7aa45e0dc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7aa45e0d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7aa45e0d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1a7aa45e0dc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5873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e145efe8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15e145efe8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CA"/>
              <a:t>Intros → Names, programs, research interests</a:t>
            </a:r>
            <a:endParaRPr/>
          </a:p>
        </p:txBody>
      </p:sp>
      <p:sp>
        <p:nvSpPr>
          <p:cNvPr id="75" name="Google Shape;75;g15e145efe84_0_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CA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e145efe8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15e145efe8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g15e145efe84_0_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CA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69568a4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69568a4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1a69568a436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69568a4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69568a4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1a69568a436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3153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69568a4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69568a4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1a69568a436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3085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69568a4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69568a4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1a69568a436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6484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69568a4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69568a4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1a69568a436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4615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69568a4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69568a4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1a69568a436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1746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69568a4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69568a4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1a69568a436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7455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69568a4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69568a4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1a69568a436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0105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2">
  <p:cSld name="Title Slide - 2">
    <p:bg>
      <p:bgPr>
        <a:solidFill>
          <a:schemeClr val="dk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8243888" y="1131888"/>
            <a:ext cx="900112" cy="1131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2" descr="s4b282c201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13763" y="1439863"/>
            <a:ext cx="363537" cy="49371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365762" y="3003798"/>
            <a:ext cx="5430203" cy="32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2"/>
          </p:nvPr>
        </p:nvSpPr>
        <p:spPr>
          <a:xfrm>
            <a:off x="365762" y="3507855"/>
            <a:ext cx="5430203" cy="32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385981" y="1145927"/>
            <a:ext cx="5409982" cy="156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176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s Slide - 2">
  <p:cSld name="Graphics Slide - 2">
    <p:bg>
      <p:bgPr>
        <a:solidFill>
          <a:schemeClr val="dk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/>
        </p:nvSpPr>
        <p:spPr>
          <a:xfrm flipH="1">
            <a:off x="8588375" y="4732338"/>
            <a:ext cx="304800" cy="19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fld id="{00000000-1234-1234-1234-123412341234}" type="slidenum">
              <a:rPr lang="en-CA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11" descr="2014_logo_only_revers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85188" y="378247"/>
            <a:ext cx="407987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38" cy="369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438954" y="411510"/>
            <a:ext cx="7949470" cy="64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1" i="0" u="none" strike="noStrike" cap="none">
                <a:solidFill>
                  <a:srgbClr val="D2E8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py Slide - 1">
  <p:cSld name="Copy Slide - 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 descr="s4b282c201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13763" y="1439863"/>
            <a:ext cx="363537" cy="49371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/>
        </p:nvSpPr>
        <p:spPr>
          <a:xfrm flipH="1">
            <a:off x="8588375" y="4732338"/>
            <a:ext cx="304800" cy="19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lang="en-CA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38" cy="369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38954" y="560541"/>
            <a:ext cx="7886700" cy="451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1" i="0" u="none" strike="noStrike" cap="none">
                <a:solidFill>
                  <a:srgbClr val="1F8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section Slide - 3">
  <p:cSld name="Subsection Slide - 3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/>
        </p:nvSpPr>
        <p:spPr>
          <a:xfrm flipH="1">
            <a:off x="8588375" y="4732338"/>
            <a:ext cx="304800" cy="19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fld id="{00000000-1234-1234-1234-123412341234}" type="slidenum">
              <a:rPr lang="en-CA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8243888" y="1131888"/>
            <a:ext cx="900112" cy="1131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4" descr="s4b282c201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13763" y="1439863"/>
            <a:ext cx="363537" cy="49371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365587" y="1131888"/>
            <a:ext cx="5430376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D2E8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- 2">
  <p:cSld name="End Slide - 2">
    <p:bg>
      <p:bgPr>
        <a:solidFill>
          <a:schemeClr val="dk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 descr="1_2016_UBCStandard_Signature_ReverseRGB7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9738" y="1443038"/>
            <a:ext cx="4770437" cy="623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1">
  <p:cSld name="Title Slide - 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8243888" y="1131888"/>
            <a:ext cx="900112" cy="11318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6" descr="2014_logo_only_revers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85188" y="1419225"/>
            <a:ext cx="407987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365762" y="3003798"/>
            <a:ext cx="5430203" cy="32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365762" y="3507855"/>
            <a:ext cx="5430203" cy="32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C2344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0C234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65587" y="1141558"/>
            <a:ext cx="5438775" cy="157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176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1" i="0" u="none" strike="noStrike" cap="none">
                <a:solidFill>
                  <a:srgbClr val="1F8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section Slide - 2">
  <p:cSld name="Subsection Slide - 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/>
        </p:nvSpPr>
        <p:spPr>
          <a:xfrm flipH="1">
            <a:off x="8588375" y="4732338"/>
            <a:ext cx="304800" cy="19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fld id="{00000000-1234-1234-1234-123412341234}" type="slidenum">
              <a:rPr lang="en-CA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/>
          <p:nvPr/>
        </p:nvSpPr>
        <p:spPr>
          <a:xfrm>
            <a:off x="8243888" y="1131888"/>
            <a:ext cx="900112" cy="11318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Google Shape;37;p7" descr="2014_logo_only_revers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85188" y="1419225"/>
            <a:ext cx="407987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68414" y="1131887"/>
            <a:ext cx="7886700" cy="113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1F8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py Slide - 2">
  <p:cSld name="Copy Slide - 2">
    <p:bg>
      <p:bgPr>
        <a:solidFill>
          <a:schemeClr val="dk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2014_logo_only_revers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85188" y="1419225"/>
            <a:ext cx="407987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/>
        </p:nvSpPr>
        <p:spPr>
          <a:xfrm flipH="1">
            <a:off x="8588375" y="4732338"/>
            <a:ext cx="304800" cy="19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fld id="{00000000-1234-1234-1234-123412341234}" type="slidenum">
              <a:rPr lang="en-CA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38" cy="369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38954" y="555526"/>
            <a:ext cx="7886700" cy="43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1" i="0" u="none" strike="noStrike" cap="none">
                <a:solidFill>
                  <a:srgbClr val="D2E8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s Slide - 1">
  <p:cSld name="Graphics Slide - 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/>
        </p:nvSpPr>
        <p:spPr>
          <a:xfrm flipH="1">
            <a:off x="8588375" y="4732338"/>
            <a:ext cx="304800" cy="19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lang="en-CA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9" descr="s4b282c201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29638" y="411510"/>
            <a:ext cx="363537" cy="493713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38" cy="369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38955" y="411510"/>
            <a:ext cx="7908520" cy="62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1" i="0" u="none" strike="noStrike" cap="none">
                <a:solidFill>
                  <a:srgbClr val="1F8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 descr="UBC_2016_Signature_Wide_28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9738" y="1439863"/>
            <a:ext cx="4770437" cy="627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mulated_anneal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ntroduction-hill-climbing-artificial-intelligence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365762" y="3003798"/>
            <a:ext cx="54303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CA"/>
              <a:t>COSC 507</a:t>
            </a:r>
            <a:br>
              <a:rPr lang="en-CA"/>
            </a:br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365762" y="3660255"/>
            <a:ext cx="54303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rPr lang="en-CA"/>
              <a:t>December 6, 2022</a:t>
            </a:r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385975" y="1145925"/>
            <a:ext cx="66207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176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/>
              <a:t>Travelling Salesman Problem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385987" y="4243098"/>
            <a:ext cx="54303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CA" dirty="0"/>
              <a:t>Mohamad </a:t>
            </a:r>
            <a:r>
              <a:rPr lang="en-CA" dirty="0" err="1"/>
              <a:t>Khajezade</a:t>
            </a:r>
            <a:r>
              <a:rPr lang="en-CA" dirty="0"/>
              <a:t>,  </a:t>
            </a:r>
            <a:r>
              <a:rPr lang="en-CA" dirty="0" err="1"/>
              <a:t>Zixiao</a:t>
            </a:r>
            <a:r>
              <a:rPr lang="en-CA" dirty="0"/>
              <a:t> Zhao, Jumar M. Alam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i="1"/>
              <a:t>“Simulated annealing (SA)</a:t>
            </a:r>
            <a:r>
              <a:rPr lang="en-CA" sz="2400" i="1"/>
              <a:t> is a probabilistic technique for approximating the global optimum of a given function.”</a:t>
            </a:r>
            <a:endParaRPr sz="24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u="sng">
                <a:solidFill>
                  <a:schemeClr val="hlink"/>
                </a:solidFill>
                <a:hlinkClick r:id="rId3"/>
              </a:rPr>
              <a:t>https://en.wikipedia.org/wiki/Simulated_annealing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i="1">
                <a:solidFill>
                  <a:schemeClr val="dk1"/>
                </a:solidFill>
              </a:rPr>
              <a:t>Simulated annealing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/>
              <a:t>Types of problems: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 sz="1800"/>
              <a:t>Optimization problems</a:t>
            </a:r>
            <a:endParaRPr sz="1800">
              <a:highlight>
                <a:srgbClr val="FFFF00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 sz="1800"/>
              <a:t>Discrete, large problem spaces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 sz="1800"/>
              <a:t>Problems with many local minima where other algorithms may get stuck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 sz="1800"/>
              <a:t>Exact solution isn’t required; suboptimal is good enough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/>
              <a:t>For example: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 sz="1800" b="1"/>
              <a:t>Traveling salesman</a:t>
            </a:r>
            <a:r>
              <a:rPr lang="en-CA" sz="1800"/>
              <a:t>, scheduling problems, graph colouring, IC design</a:t>
            </a:r>
            <a:endParaRPr sz="1800"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Usage of SA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u="sng">
                <a:solidFill>
                  <a:schemeClr val="hlink"/>
                </a:solidFill>
                <a:hlinkClick r:id="rId3"/>
              </a:rPr>
              <a:t>https://www.geeksforgeeks.org/introduction-hill-climbing-artificial-intelligence/</a:t>
            </a: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Example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287" y="1055700"/>
            <a:ext cx="6606726" cy="3518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 sz="1800"/>
              <a:t>Set an initial state and temperature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 sz="1800"/>
              <a:t>Loop until a termination condition is met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 sz="1800"/>
              <a:t>At each iteration: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CA" sz="1800"/>
              <a:t>Decrease temperature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CA" sz="1800"/>
              <a:t>Pick a random neighbour state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CA" sz="1800"/>
              <a:t>Calculate probability of accepting neighbour state, P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CA" sz="1800"/>
              <a:t>Compare P against a random number between 0 and 1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CA" sz="1800"/>
              <a:t>Accept neighbour state if P is greater than random number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 sz="1800"/>
              <a:t>Return the final state</a:t>
            </a:r>
            <a:endParaRPr sz="1800"/>
          </a:p>
        </p:txBody>
      </p:sp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Algorithm Overview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438950" y="1131900"/>
            <a:ext cx="38148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/>
              <a:t>Parameters: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 sz="1800"/>
              <a:t>s → current state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 sz="1800"/>
              <a:t>T → temperature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 sz="1800"/>
              <a:t>L → current iteration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Algorithm Parameters And Functions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4414800" y="1131900"/>
            <a:ext cx="38148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/>
              <a:t>Functions: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 sz="1800"/>
              <a:t>Temperature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 sz="1800"/>
              <a:t>Neighbour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 sz="1800"/>
              <a:t>Energy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 sz="1800"/>
              <a:t>Probability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CA"/>
              <a:t>Input: The WGS84 representation of Canadian cities. </a:t>
            </a:r>
            <a:endParaRPr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CA"/>
              <a:t>Distance: Use Haversine formula to calculate the distance between two cities.</a:t>
            </a:r>
            <a:endParaRPr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CA"/>
              <a:t>Annealing Schedule: T = T0*0.98</a:t>
            </a:r>
            <a:endParaRPr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CA"/>
              <a:t>Neighbour: Switch the order of two cities.</a:t>
            </a:r>
            <a:endParaRPr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CA"/>
              <a:t>Energy: The total distance for the current solution</a:t>
            </a:r>
            <a:endParaRPr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CA"/>
              <a:t>Probability: Metropolis,which use the formula e^(-dE/T)</a:t>
            </a:r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Code Design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950" y="1131900"/>
            <a:ext cx="36385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6550" y="1131900"/>
            <a:ext cx="37338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MPI (Message Passing Interface)</a:t>
            </a:r>
            <a:endParaRPr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D47158A5-F484-765C-1667-38B001D25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89" y="1396234"/>
            <a:ext cx="3893707" cy="2615378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963C5090-DBC2-F6F8-D985-F8D5EEAFB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989" y="1396234"/>
            <a:ext cx="3803365" cy="26153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37C351-5A6E-6056-1055-F852FCB37027}"/>
              </a:ext>
            </a:extLst>
          </p:cNvPr>
          <p:cNvSpPr txBox="1"/>
          <p:nvPr/>
        </p:nvSpPr>
        <p:spPr>
          <a:xfrm>
            <a:off x="1783001" y="4013683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With 8 Nodes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B95F86-43E8-FE1E-DF77-9895DA404F01}"/>
              </a:ext>
            </a:extLst>
          </p:cNvPr>
          <p:cNvSpPr txBox="1"/>
          <p:nvPr/>
        </p:nvSpPr>
        <p:spPr>
          <a:xfrm>
            <a:off x="5514314" y="4013683"/>
            <a:ext cx="1191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With 13 Nodes</a:t>
            </a:r>
          </a:p>
        </p:txBody>
      </p:sp>
    </p:spTree>
    <p:extLst>
      <p:ext uri="{BB962C8B-B14F-4D97-AF65-F5344CB8AC3E}">
        <p14:creationId xmlns:p14="http://schemas.microsoft.com/office/powerpoint/2010/main" val="930853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365587" y="1131888"/>
            <a:ext cx="54303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>
                <a:solidFill>
                  <a:schemeClr val="lt1"/>
                </a:solidFill>
              </a:rPr>
              <a:t>Questions?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2000">
                <a:solidFill>
                  <a:schemeClr val="lt1"/>
                </a:solidFill>
              </a:rPr>
              <a:t>Thanks for listening!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400" dirty="0"/>
              <a:t>TSP is an NP-Hard problem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400" dirty="0"/>
              <a:t> There is no solution that can be solved in Polynomial time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400" dirty="0"/>
              <a:t>Some heuristic algorithms are proposed to solve a good solution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Travelling Salesman Problem (NP-Hard)</a:t>
            </a:r>
            <a:endParaRPr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6560AAC-D06B-18EE-7021-ACBDD6495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704" y="1853076"/>
            <a:ext cx="2917715" cy="22281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/>
              <a:t>Given a list of cities and the distances between each pair of cities, what is the shortest possible route that visits each city exactly once and returns to the origin city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/>
              <a:t>In airlines the solution is used to manage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The flight staff arrayments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Travelling Salesman Problem - Definition</a:t>
            </a:r>
            <a:endParaRPr dirty="0"/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D88BDD78-3D9C-79FB-A689-D4557E650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73670"/>
            <a:ext cx="3788795" cy="252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3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Travelling Salesman Problem - Formulation</a:t>
            </a:r>
            <a:endParaRPr dirty="0"/>
          </a:p>
        </p:txBody>
      </p:sp>
      <p:pic>
        <p:nvPicPr>
          <p:cNvPr id="3" name="Picture 2" descr="Diagram, shape, polygon&#10;&#10;Description automatically generated">
            <a:extLst>
              <a:ext uri="{FF2B5EF4-FFF2-40B4-BE49-F238E27FC236}">
                <a16:creationId xmlns:a16="http://schemas.microsoft.com/office/drawing/2014/main" id="{2CA19398-0D0F-234E-C1EB-2D02E7D3D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308" y="1122689"/>
            <a:ext cx="2168666" cy="1857799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0F04521-0B2B-59F5-3352-6C2BC694D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639527"/>
              </p:ext>
            </p:extLst>
          </p:nvPr>
        </p:nvGraphicFramePr>
        <p:xfrm>
          <a:off x="639270" y="3249612"/>
          <a:ext cx="2983265" cy="15240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96653">
                  <a:extLst>
                    <a:ext uri="{9D8B030D-6E8A-4147-A177-3AD203B41FA5}">
                      <a16:colId xmlns:a16="http://schemas.microsoft.com/office/drawing/2014/main" val="1593304354"/>
                    </a:ext>
                  </a:extLst>
                </a:gridCol>
                <a:gridCol w="596653">
                  <a:extLst>
                    <a:ext uri="{9D8B030D-6E8A-4147-A177-3AD203B41FA5}">
                      <a16:colId xmlns:a16="http://schemas.microsoft.com/office/drawing/2014/main" val="4161455603"/>
                    </a:ext>
                  </a:extLst>
                </a:gridCol>
                <a:gridCol w="596653">
                  <a:extLst>
                    <a:ext uri="{9D8B030D-6E8A-4147-A177-3AD203B41FA5}">
                      <a16:colId xmlns:a16="http://schemas.microsoft.com/office/drawing/2014/main" val="1625125962"/>
                    </a:ext>
                  </a:extLst>
                </a:gridCol>
                <a:gridCol w="596653">
                  <a:extLst>
                    <a:ext uri="{9D8B030D-6E8A-4147-A177-3AD203B41FA5}">
                      <a16:colId xmlns:a16="http://schemas.microsoft.com/office/drawing/2014/main" val="3431920487"/>
                    </a:ext>
                  </a:extLst>
                </a:gridCol>
                <a:gridCol w="596653">
                  <a:extLst>
                    <a:ext uri="{9D8B030D-6E8A-4147-A177-3AD203B41FA5}">
                      <a16:colId xmlns:a16="http://schemas.microsoft.com/office/drawing/2014/main" val="2222531668"/>
                    </a:ext>
                  </a:extLst>
                </a:gridCol>
              </a:tblGrid>
              <a:tr h="161582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379558"/>
                  </a:ext>
                </a:extLst>
              </a:tr>
              <a:tr h="161582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400091"/>
                  </a:ext>
                </a:extLst>
              </a:tr>
              <a:tr h="16158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710307"/>
                  </a:ext>
                </a:extLst>
              </a:tr>
              <a:tr h="16158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38606"/>
                  </a:ext>
                </a:extLst>
              </a:tr>
              <a:tr h="161582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5505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E0ED8D6-4DFE-0FAF-9D03-F9981623C913}"/>
              </a:ext>
            </a:extLst>
          </p:cNvPr>
          <p:cNvSpPr txBox="1"/>
          <p:nvPr/>
        </p:nvSpPr>
        <p:spPr>
          <a:xfrm>
            <a:off x="4218760" y="1715511"/>
            <a:ext cx="40189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Brute Force Algorithm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Considering city A as the starting and ending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(N-1)! Permutations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the cost of each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the permutation with the minimum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time complexity is O(N!)</a:t>
            </a:r>
          </a:p>
        </p:txBody>
      </p:sp>
    </p:spTree>
    <p:extLst>
      <p:ext uri="{BB962C8B-B14F-4D97-AF65-F5344CB8AC3E}">
        <p14:creationId xmlns:p14="http://schemas.microsoft.com/office/powerpoint/2010/main" val="323551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/>
              <a:t>Each thread computes a portion of permutations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/>
              <a:t>A shared memory is used for blocks to compute the cost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/>
              <a:t>The results of each block is reduced to compute the minimum cost (shortest path)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/>
              <a:t>Blocks are organized in different grids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/>
              <a:t>Blocks are synchronized by lunching different kernels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Cuda</a:t>
            </a:r>
            <a:r>
              <a:rPr lang="en-CA" dirty="0"/>
              <a:t> Implementation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124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Cuda</a:t>
            </a:r>
            <a:r>
              <a:rPr lang="en-CA" dirty="0"/>
              <a:t> Implementation</a:t>
            </a:r>
            <a:endParaRPr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2755B33-1E9F-BABB-4018-CD12DB80F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54" y="949574"/>
            <a:ext cx="4943172" cy="2585009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9915900-84C1-BBF0-2051-D58DA8CD8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1" y="3506064"/>
            <a:ext cx="4943172" cy="137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8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Results</a:t>
            </a:r>
            <a:endParaRPr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B121E2D-D200-BE2E-6199-590CBC87B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813219"/>
              </p:ext>
            </p:extLst>
          </p:nvPr>
        </p:nvGraphicFramePr>
        <p:xfrm>
          <a:off x="882032" y="2158157"/>
          <a:ext cx="6651653" cy="1493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856736">
                  <a:extLst>
                    <a:ext uri="{9D8B030D-6E8A-4147-A177-3AD203B41FA5}">
                      <a16:colId xmlns:a16="http://schemas.microsoft.com/office/drawing/2014/main" val="664896126"/>
                    </a:ext>
                  </a:extLst>
                </a:gridCol>
                <a:gridCol w="766708">
                  <a:extLst>
                    <a:ext uri="{9D8B030D-6E8A-4147-A177-3AD203B41FA5}">
                      <a16:colId xmlns:a16="http://schemas.microsoft.com/office/drawing/2014/main" val="98622893"/>
                    </a:ext>
                  </a:extLst>
                </a:gridCol>
                <a:gridCol w="663480">
                  <a:extLst>
                    <a:ext uri="{9D8B030D-6E8A-4147-A177-3AD203B41FA5}">
                      <a16:colId xmlns:a16="http://schemas.microsoft.com/office/drawing/2014/main" val="892044252"/>
                    </a:ext>
                  </a:extLst>
                </a:gridCol>
                <a:gridCol w="660730">
                  <a:extLst>
                    <a:ext uri="{9D8B030D-6E8A-4147-A177-3AD203B41FA5}">
                      <a16:colId xmlns:a16="http://schemas.microsoft.com/office/drawing/2014/main" val="3217667531"/>
                    </a:ext>
                  </a:extLst>
                </a:gridCol>
                <a:gridCol w="803527">
                  <a:extLst>
                    <a:ext uri="{9D8B030D-6E8A-4147-A177-3AD203B41FA5}">
                      <a16:colId xmlns:a16="http://schemas.microsoft.com/office/drawing/2014/main" val="2580130031"/>
                    </a:ext>
                  </a:extLst>
                </a:gridCol>
                <a:gridCol w="950236">
                  <a:extLst>
                    <a:ext uri="{9D8B030D-6E8A-4147-A177-3AD203B41FA5}">
                      <a16:colId xmlns:a16="http://schemas.microsoft.com/office/drawing/2014/main" val="3195075282"/>
                    </a:ext>
                  </a:extLst>
                </a:gridCol>
                <a:gridCol w="950236">
                  <a:extLst>
                    <a:ext uri="{9D8B030D-6E8A-4147-A177-3AD203B41FA5}">
                      <a16:colId xmlns:a16="http://schemas.microsoft.com/office/drawing/2014/main" val="1182988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Problem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11(S)-12(C)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5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Serial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0.005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0.019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26.17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192.65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25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Cuda</a:t>
                      </a:r>
                      <a:r>
                        <a:rPr lang="en-US" sz="1200" dirty="0"/>
                        <a:t>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0.29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2.89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28.43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128.94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38956.66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116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738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Results</a:t>
            </a:r>
            <a:endParaRPr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3916C34C-61EB-6A00-FE13-6A62AA0EE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028" y="1993651"/>
            <a:ext cx="3893528" cy="2945375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A1CDCA-C4E1-77D4-D171-25F805158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041618"/>
              </p:ext>
            </p:extLst>
          </p:nvPr>
        </p:nvGraphicFramePr>
        <p:xfrm>
          <a:off x="438954" y="1021950"/>
          <a:ext cx="7742093" cy="8890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700763">
                  <a:extLst>
                    <a:ext uri="{9D8B030D-6E8A-4147-A177-3AD203B41FA5}">
                      <a16:colId xmlns:a16="http://schemas.microsoft.com/office/drawing/2014/main" val="1064644703"/>
                    </a:ext>
                  </a:extLst>
                </a:gridCol>
                <a:gridCol w="726647">
                  <a:extLst>
                    <a:ext uri="{9D8B030D-6E8A-4147-A177-3AD203B41FA5}">
                      <a16:colId xmlns:a16="http://schemas.microsoft.com/office/drawing/2014/main" val="1853885074"/>
                    </a:ext>
                  </a:extLst>
                </a:gridCol>
                <a:gridCol w="890631">
                  <a:extLst>
                    <a:ext uri="{9D8B030D-6E8A-4147-A177-3AD203B41FA5}">
                      <a16:colId xmlns:a16="http://schemas.microsoft.com/office/drawing/2014/main" val="2045655"/>
                    </a:ext>
                  </a:extLst>
                </a:gridCol>
                <a:gridCol w="1106013">
                  <a:extLst>
                    <a:ext uri="{9D8B030D-6E8A-4147-A177-3AD203B41FA5}">
                      <a16:colId xmlns:a16="http://schemas.microsoft.com/office/drawing/2014/main" val="2052067323"/>
                    </a:ext>
                  </a:extLst>
                </a:gridCol>
                <a:gridCol w="1106013">
                  <a:extLst>
                    <a:ext uri="{9D8B030D-6E8A-4147-A177-3AD203B41FA5}">
                      <a16:colId xmlns:a16="http://schemas.microsoft.com/office/drawing/2014/main" val="74451299"/>
                    </a:ext>
                  </a:extLst>
                </a:gridCol>
                <a:gridCol w="1106013">
                  <a:extLst>
                    <a:ext uri="{9D8B030D-6E8A-4147-A177-3AD203B41FA5}">
                      <a16:colId xmlns:a16="http://schemas.microsoft.com/office/drawing/2014/main" val="2486645625"/>
                    </a:ext>
                  </a:extLst>
                </a:gridCol>
                <a:gridCol w="1106013">
                  <a:extLst>
                    <a:ext uri="{9D8B030D-6E8A-4147-A177-3AD203B41FA5}">
                      <a16:colId xmlns:a16="http://schemas.microsoft.com/office/drawing/2014/main" val="3028484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Problem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59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Permutations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362880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3,628,800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39,916,800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66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612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Results – Different Block Sizes</a:t>
            </a:r>
            <a:endParaRPr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B121E2D-D200-BE2E-6199-590CBC87B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77826"/>
              </p:ext>
            </p:extLst>
          </p:nvPr>
        </p:nvGraphicFramePr>
        <p:xfrm>
          <a:off x="882032" y="2158157"/>
          <a:ext cx="6651653" cy="1259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856736">
                  <a:extLst>
                    <a:ext uri="{9D8B030D-6E8A-4147-A177-3AD203B41FA5}">
                      <a16:colId xmlns:a16="http://schemas.microsoft.com/office/drawing/2014/main" val="664896126"/>
                    </a:ext>
                  </a:extLst>
                </a:gridCol>
                <a:gridCol w="766708">
                  <a:extLst>
                    <a:ext uri="{9D8B030D-6E8A-4147-A177-3AD203B41FA5}">
                      <a16:colId xmlns:a16="http://schemas.microsoft.com/office/drawing/2014/main" val="98622893"/>
                    </a:ext>
                  </a:extLst>
                </a:gridCol>
                <a:gridCol w="663480">
                  <a:extLst>
                    <a:ext uri="{9D8B030D-6E8A-4147-A177-3AD203B41FA5}">
                      <a16:colId xmlns:a16="http://schemas.microsoft.com/office/drawing/2014/main" val="892044252"/>
                    </a:ext>
                  </a:extLst>
                </a:gridCol>
                <a:gridCol w="660730">
                  <a:extLst>
                    <a:ext uri="{9D8B030D-6E8A-4147-A177-3AD203B41FA5}">
                      <a16:colId xmlns:a16="http://schemas.microsoft.com/office/drawing/2014/main" val="3217667531"/>
                    </a:ext>
                  </a:extLst>
                </a:gridCol>
                <a:gridCol w="803527">
                  <a:extLst>
                    <a:ext uri="{9D8B030D-6E8A-4147-A177-3AD203B41FA5}">
                      <a16:colId xmlns:a16="http://schemas.microsoft.com/office/drawing/2014/main" val="2580130031"/>
                    </a:ext>
                  </a:extLst>
                </a:gridCol>
                <a:gridCol w="950236">
                  <a:extLst>
                    <a:ext uri="{9D8B030D-6E8A-4147-A177-3AD203B41FA5}">
                      <a16:colId xmlns:a16="http://schemas.microsoft.com/office/drawing/2014/main" val="3195075282"/>
                    </a:ext>
                  </a:extLst>
                </a:gridCol>
                <a:gridCol w="950236">
                  <a:extLst>
                    <a:ext uri="{9D8B030D-6E8A-4147-A177-3AD203B41FA5}">
                      <a16:colId xmlns:a16="http://schemas.microsoft.com/office/drawing/2014/main" val="1182988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Block size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28.43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128.94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38956.66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5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Block size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67915.28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25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Block size 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0.29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2.90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28.52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129.18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42514.27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116331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C506704F-86D0-FDB4-869E-BE22461BC631}"/>
              </a:ext>
            </a:extLst>
          </p:cNvPr>
          <p:cNvSpPr/>
          <p:nvPr/>
        </p:nvSpPr>
        <p:spPr>
          <a:xfrm>
            <a:off x="6538365" y="1933996"/>
            <a:ext cx="995320" cy="160222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ot"/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0BBD8D-74F4-E5E4-ED1D-BF86A2D42EC6}"/>
              </a:ext>
            </a:extLst>
          </p:cNvPr>
          <p:cNvSpPr txBox="1"/>
          <p:nvPr/>
        </p:nvSpPr>
        <p:spPr>
          <a:xfrm>
            <a:off x="2286000" y="241937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u="none" strike="noStrike" dirty="0">
                <a:solidFill>
                  <a:srgbClr val="000000"/>
                </a:solidFill>
                <a:effectLst/>
              </a:rPr>
              <a:t> 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0CCDFD-5B4A-567F-844A-82579C4A3C1B}"/>
              </a:ext>
            </a:extLst>
          </p:cNvPr>
          <p:cNvSpPr txBox="1"/>
          <p:nvPr/>
        </p:nvSpPr>
        <p:spPr>
          <a:xfrm>
            <a:off x="2286000" y="241937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u="none" strike="noStrike" dirty="0">
                <a:solidFill>
                  <a:srgbClr val="000000"/>
                </a:solidFill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5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UBC Brand 1">
      <a:dk1>
        <a:srgbClr val="002040"/>
      </a:dk1>
      <a:lt1>
        <a:srgbClr val="FFFFFF"/>
      </a:lt1>
      <a:dk2>
        <a:srgbClr val="486B7F"/>
      </a:dk2>
      <a:lt2>
        <a:srgbClr val="EEECE1"/>
      </a:lt2>
      <a:accent1>
        <a:srgbClr val="002040"/>
      </a:accent1>
      <a:accent2>
        <a:srgbClr val="2E526B"/>
      </a:accent2>
      <a:accent3>
        <a:srgbClr val="6A8999"/>
      </a:accent3>
      <a:accent4>
        <a:srgbClr val="A7B9C1"/>
      </a:accent4>
      <a:accent5>
        <a:srgbClr val="BECBD0"/>
      </a:accent5>
      <a:accent6>
        <a:srgbClr val="D0DCD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639</Words>
  <Application>Microsoft Macintosh PowerPoint</Application>
  <PresentationFormat>On-screen Show (16:9)</PresentationFormat>
  <Paragraphs>218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Travelling Salesman Problem</vt:lpstr>
      <vt:lpstr>Travelling Salesman Problem (NP-Hard)</vt:lpstr>
      <vt:lpstr>Travelling Salesman Problem - Definition</vt:lpstr>
      <vt:lpstr>Travelling Salesman Problem - Formulation</vt:lpstr>
      <vt:lpstr>Cuda Implementation</vt:lpstr>
      <vt:lpstr>Cuda Implementation</vt:lpstr>
      <vt:lpstr>Results</vt:lpstr>
      <vt:lpstr>Results</vt:lpstr>
      <vt:lpstr>Results – Different Block Sizes</vt:lpstr>
      <vt:lpstr>Simulated annealing</vt:lpstr>
      <vt:lpstr>Usage of SA</vt:lpstr>
      <vt:lpstr>Example</vt:lpstr>
      <vt:lpstr>Algorithm Overview</vt:lpstr>
      <vt:lpstr>Algorithm Parameters And Functions</vt:lpstr>
      <vt:lpstr>Code Design</vt:lpstr>
      <vt:lpstr>PowerPoint Presentation</vt:lpstr>
      <vt:lpstr>MPI (Message Passing Interface)</vt:lpstr>
      <vt:lpstr>Questions? Thanks for listening!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Travelling Salesman Problem</dc:title>
  <cp:lastModifiedBy>khajezad@student.ubc.ca</cp:lastModifiedBy>
  <cp:revision>5</cp:revision>
  <dcterms:modified xsi:type="dcterms:W3CDTF">2022-12-07T01:05:15Z</dcterms:modified>
</cp:coreProperties>
</file>