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5D49-A8BF-4527-9382-B95ED4248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D567C2-6033-4462-870E-86EAE124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57ECB-F468-4553-B53F-101173EF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E2412-318D-435A-8E9B-39B1E715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03F8B-1FAE-44BE-9BCD-A984FBA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62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BE5F-8A6A-43B8-91F0-1B031F05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0BCE5F-6C45-4257-8ACB-A1220E29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D630B-E183-4225-AA14-173E97E5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E5B2E-CA54-4A78-A686-D2B0D0F3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76DBA-2E0C-401C-B892-06E5974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0F3286-5CBA-4CF1-916C-473A0E467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09DEEB-4200-4C8B-824D-DC7526D4E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FE31E-03FC-44DE-88CB-52528DCC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A272B-C99C-4133-980F-4A070D85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20129-5A2E-46EC-A4E8-67BC80A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3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2D7B-B119-4919-BA7F-0097FCAB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376EC-B12A-4109-88DE-1A2C78CF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CA905-E256-4FEB-94D7-C093F21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FB069-78D5-414D-8493-805EBAF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E8F38-D03B-4272-B8E2-ABC16C35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E4B3C-C518-42F2-B0AB-83EA6DF5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543029-F360-4F85-B7AE-F0DBBDE6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5D773-6216-4F12-98A1-9662B5E5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9B38F-324E-4D3F-A6E5-3EE2376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11AC5-2A9F-48CF-9FCD-3F5B9FD8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15A9-BB83-42AD-970A-DDCC236A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EDC2E-02C8-4DF7-B51D-1FA576A7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8F4A88-FA85-4C36-9D31-D228FC22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9495A1-C237-4E96-9C0F-19EBEAD0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463D10-712D-47A3-8ECB-39633A0C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C5F6D1-9C59-4328-A056-653A4F5E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2475-EE41-442F-B872-0826CC84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313F03-88E8-446A-B17C-15D8F75D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A1CFC-81B0-4171-8BE1-335543A1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C739F7-67B3-4339-96A0-B75385854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2F8AB5-6440-42C8-AC66-68B0A6C85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4991A5-C786-4260-A680-67BF244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BE787F-1F38-481D-B11F-404981B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D6442C-A697-4FD9-A9CE-3CA46B1F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820CB-3751-4D67-A37D-33087AF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82C49-8A73-4CED-A43C-14E95C13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9931A3-6587-4282-BB17-BDCF395E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C1950C-7824-450E-B073-2FE49DEA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54BE36-E8FE-4C6F-8F58-FA9C6E0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BC3559-11B4-4C21-81DD-755EC22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F2CA17-F28C-486D-8F51-3B8A491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83D17-90B5-412C-87A1-4716D7AB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B04BE-B252-45F4-AA26-35039203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1D310F-6255-4EB9-9590-4685447A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8A0E5-8A98-4E73-9B57-F90CA9C8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4E3993-9303-4891-BD40-D5011FD1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51E232-F768-4F3D-B5CE-24550DC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F356-100B-4825-81A9-9AF84B2D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B4B635-CE8B-4DD4-B87B-CE186380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C14EAB-2CC8-44D2-A3E9-A41D6312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85F9-51C8-45F0-9464-8CA81A6A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72C3A-A5DA-413A-B2B0-0A63041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D11D05-35FE-4AAC-9523-2E7627F6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3419B-EDC1-451B-AB6A-944B0774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D5C93-46BF-4CB5-AC3D-7450F737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6D97D-464E-4B73-8BF7-435E72C6A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B91C-8E73-4523-9A69-0BF424030680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5CC74-26B8-4161-9656-F169808AE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A5A3F-04FF-4DBD-95E4-6BCBEB849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2000-D755-4244-9FB9-23259BFA6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8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CDF62-D1A6-460B-A94F-E6878F802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Ageing, Pension Reform and Capital Flows: A Multi‐Country Simulation Model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D68393-1527-4FC2-ADFC-5B54B7201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Axel </a:t>
            </a:r>
            <a:r>
              <a:rPr lang="en-US" dirty="0" err="1"/>
              <a:t>Börsch-Supan</a:t>
            </a:r>
            <a:r>
              <a:rPr lang="en-US" dirty="0"/>
              <a:t>, Alexander Ludwig, Joachim Winter (2006)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0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4C28-4D67-4B9F-9EE0-3AFAB386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B69D9-98CF-4C25-BA2C-7E060E5B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Структурные параметры калибруются на данных с 1960 по 2002</a:t>
            </a:r>
          </a:p>
          <a:p>
            <a:r>
              <a:rPr lang="ru-RU" dirty="0"/>
              <a:t>С 2002 по 2100 распространяются демографические прогнозы</a:t>
            </a:r>
          </a:p>
          <a:p>
            <a:r>
              <a:rPr lang="ru-RU" dirty="0"/>
              <a:t>С 2100 – переход к устойчивому состоянию и еще 100 лет после него</a:t>
            </a:r>
          </a:p>
          <a:p>
            <a:r>
              <a:rPr lang="ru-RU" dirty="0"/>
              <a:t>Регионы:</a:t>
            </a:r>
          </a:p>
          <a:p>
            <a:pPr lvl="1"/>
            <a:r>
              <a:rPr lang="ru-RU" dirty="0"/>
              <a:t>Франция, Германия и Италия</a:t>
            </a:r>
          </a:p>
          <a:p>
            <a:pPr lvl="1"/>
            <a:r>
              <a:rPr lang="ru-RU" dirty="0"/>
              <a:t>Остальные страны ЕС</a:t>
            </a:r>
          </a:p>
          <a:p>
            <a:pPr lvl="1"/>
            <a:r>
              <a:rPr lang="ru-RU" dirty="0"/>
              <a:t>США, Канада</a:t>
            </a:r>
          </a:p>
          <a:p>
            <a:pPr lvl="1"/>
            <a:r>
              <a:rPr lang="ru-RU" dirty="0"/>
              <a:t>Остальные страны ОЭСР</a:t>
            </a:r>
          </a:p>
          <a:p>
            <a:pPr lvl="1"/>
            <a:r>
              <a:rPr lang="ru-RU" dirty="0"/>
              <a:t>Остальной мир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90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5621B-17B9-4F7D-9B68-E131102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1C5CC-559A-4BD9-BE9A-F835FDBC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Рассматриваем сценарии для Франции, Италии, Германии: </a:t>
            </a:r>
          </a:p>
          <a:p>
            <a:pPr lvl="1"/>
            <a:r>
              <a:rPr lang="ru-RU" dirty="0"/>
              <a:t>закрытая экономика</a:t>
            </a:r>
          </a:p>
          <a:p>
            <a:pPr lvl="1"/>
            <a:r>
              <a:rPr lang="ru-RU" dirty="0"/>
              <a:t>открытая в рамках ЕС</a:t>
            </a:r>
          </a:p>
          <a:p>
            <a:pPr lvl="1"/>
            <a:r>
              <a:rPr lang="ru-RU" dirty="0"/>
              <a:t>открытая в рамках ОЭСР</a:t>
            </a:r>
          </a:p>
          <a:p>
            <a:pPr lvl="1"/>
            <a:r>
              <a:rPr lang="ru-RU" dirty="0"/>
              <a:t>открытая экономика</a:t>
            </a:r>
          </a:p>
        </p:txBody>
      </p:sp>
    </p:spTree>
    <p:extLst>
      <p:ext uri="{BB962C8B-B14F-4D97-AF65-F5344CB8AC3E}">
        <p14:creationId xmlns:p14="http://schemas.microsoft.com/office/powerpoint/2010/main" val="206841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15FDDB-7FAF-4E22-88C0-88BA5C87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01" y="347021"/>
            <a:ext cx="4381935" cy="6007886"/>
          </a:xfrm>
        </p:spPr>
      </p:pic>
    </p:spTree>
    <p:extLst>
      <p:ext uri="{BB962C8B-B14F-4D97-AF65-F5344CB8AC3E}">
        <p14:creationId xmlns:p14="http://schemas.microsoft.com/office/powerpoint/2010/main" val="6322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Объект 8">
            <a:extLst>
              <a:ext uri="{FF2B5EF4-FFF2-40B4-BE49-F238E27FC236}">
                <a16:creationId xmlns:a16="http://schemas.microsoft.com/office/drawing/2014/main" id="{44D0F2BD-B59B-49FF-B2FD-8ECE3DDDE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50" y="345616"/>
            <a:ext cx="4585644" cy="6020781"/>
          </a:xfrm>
        </p:spPr>
      </p:pic>
      <p:pic>
        <p:nvPicPr>
          <p:cNvPr id="16" name="Объект 4">
            <a:extLst>
              <a:ext uri="{FF2B5EF4-FFF2-40B4-BE49-F238E27FC236}">
                <a16:creationId xmlns:a16="http://schemas.microsoft.com/office/drawing/2014/main" id="{C5314C92-1433-4EB3-B9EF-4F6C52BE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2" y="345617"/>
            <a:ext cx="4585645" cy="6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C14545-D0DB-4E69-8B05-68544FB5F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12522"/>
            <a:ext cx="4256521" cy="569399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6357AB-3452-42D0-8D37-15936B49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7" y="412522"/>
            <a:ext cx="4256521" cy="58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4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09A8E2-398B-4A8D-8DC6-1371BC11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88" y="845369"/>
            <a:ext cx="5286375" cy="3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5DF951-04F5-4EE2-8FCC-3AB3013A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9" y="304800"/>
            <a:ext cx="50863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41C9C-9908-4BDB-90F4-A3B1934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8CC1C-435C-4783-AF60-57AEF72C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модель </a:t>
            </a:r>
            <a:r>
              <a:rPr lang="en-US" dirty="0"/>
              <a:t>OLG </a:t>
            </a:r>
            <a:r>
              <a:rPr lang="ru-RU" dirty="0"/>
              <a:t>с несколькими регионами рассмотрены эффекты демографических изменений.</a:t>
            </a:r>
          </a:p>
          <a:p>
            <a:r>
              <a:rPr lang="ru-RU" dirty="0"/>
              <a:t>Норма сбережения будет падать вместе со старением населения. Этот эффект усилится с вынужденной пенсионной реформой (отказ от </a:t>
            </a:r>
            <a:r>
              <a:rPr lang="en-US" dirty="0"/>
              <a:t>PAYG).</a:t>
            </a:r>
          </a:p>
          <a:p>
            <a:r>
              <a:rPr lang="ru-RU" dirty="0"/>
              <a:t>Модель открытой экономики не прогнозирует такого же сильного снижения прибыльности инвестиций и </a:t>
            </a:r>
            <a:r>
              <a:rPr lang="en-US" dirty="0"/>
              <a:t>“asset meltdown”</a:t>
            </a:r>
            <a:r>
              <a:rPr lang="ru-RU" dirty="0"/>
              <a:t> не подтверждается</a:t>
            </a:r>
          </a:p>
        </p:txBody>
      </p:sp>
    </p:spTree>
    <p:extLst>
      <p:ext uri="{BB962C8B-B14F-4D97-AF65-F5344CB8AC3E}">
        <p14:creationId xmlns:p14="http://schemas.microsoft.com/office/powerpoint/2010/main" val="5575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5A474-BC7A-4166-A62A-D5A5B5FA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37915" cy="1218578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Какое влияние старение населения окажет на потоки капитала?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D38CF-CA4F-444A-9449-C030F125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Демография меняет структуру сбережений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Вынужденные пенсионные реформы могут усилить этот процесс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Неравномерное с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тарение население ведет к перетоку капитала из более старых стран в более молодые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статье количественно оценивают эти эффекты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7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EBA17-8F5B-45E5-9034-3E1AE8B9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6969B-7E5E-4E05-8843-F85BF894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ежстрановая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пересекающихся поколений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(OLG)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емь регионов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мира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одробные демографическими прогнозами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 поколений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Открытая экономика с совершенной мобильностью капитала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3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BFE1E-EE6B-4A52-AA04-8702E056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Демографические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0B81D-FFC0-4E96-883B-E50C8474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Падение рождаемости и падение смертности, старение населения</a:t>
            </a:r>
          </a:p>
          <a:p>
            <a:r>
              <a:rPr lang="ru-RU" dirty="0"/>
              <a:t>Макро: изменение баланса капитала и труда, повышение зарплат.</a:t>
            </a:r>
          </a:p>
          <a:p>
            <a:r>
              <a:rPr lang="ru-RU" dirty="0"/>
              <a:t>Микро: снижение сбережений</a:t>
            </a:r>
          </a:p>
          <a:p>
            <a:r>
              <a:rPr lang="ru-RU" dirty="0"/>
              <a:t>Гипотеза: с уходом многочисленного поколения </a:t>
            </a:r>
            <a:r>
              <a:rPr lang="ru-RU" dirty="0" err="1"/>
              <a:t>беби-бумеров</a:t>
            </a:r>
            <a:r>
              <a:rPr lang="ru-RU" dirty="0"/>
              <a:t> фондовый рынок ждет длительный коллапс (</a:t>
            </a:r>
            <a:r>
              <a:rPr lang="en-US" dirty="0"/>
              <a:t>“</a:t>
            </a:r>
            <a:r>
              <a:rPr lang="en-US"/>
              <a:t>asset meltdown”)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4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0A3C-29C2-4AEA-8EE1-49CB10E7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Демография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0F9EAA0-F3BE-46CC-B1F7-B10E03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3177381"/>
            <a:ext cx="7648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7CA6F-3E09-4D14-82D7-52AF987F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" y="199755"/>
            <a:ext cx="10515600" cy="1325563"/>
          </a:xfrm>
        </p:spPr>
        <p:txBody>
          <a:bodyPr/>
          <a:lstStyle/>
          <a:p>
            <a:r>
              <a:rPr lang="ru-RU" dirty="0"/>
              <a:t>Пенсионная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75C76-FC37-4E84-B7C0-20F39582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753"/>
            <a:ext cx="10466151" cy="171455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Рассматриваются два варианта: </a:t>
            </a:r>
            <a:endParaRPr lang="en-US" dirty="0"/>
          </a:p>
          <a:p>
            <a:pPr lvl="1"/>
            <a:r>
              <a:rPr lang="en-US" dirty="0"/>
              <a:t>Old system scenario</a:t>
            </a:r>
            <a:r>
              <a:rPr lang="ru-RU" dirty="0"/>
              <a:t> </a:t>
            </a:r>
            <a:r>
              <a:rPr lang="en-US" dirty="0"/>
              <a:t>Pay-as-you-go (PAYG) </a:t>
            </a:r>
            <a:r>
              <a:rPr lang="ru-RU" dirty="0"/>
              <a:t>(со временем пенсионные взносы растут в связи со старением, но </a:t>
            </a:r>
            <a:r>
              <a:rPr lang="en-US" dirty="0"/>
              <a:t>b </a:t>
            </a:r>
            <a:r>
              <a:rPr lang="ru-RU" dirty="0"/>
              <a:t>фиксирована)</a:t>
            </a:r>
          </a:p>
          <a:p>
            <a:pPr lvl="1"/>
            <a:r>
              <a:rPr lang="en-US" dirty="0"/>
              <a:t>Reform scenario (</a:t>
            </a:r>
            <a:r>
              <a:rPr lang="ru-RU" dirty="0"/>
              <a:t>ставка пенсионных взносов замораживается в 2006 году, </a:t>
            </a:r>
            <a:r>
              <a:rPr lang="en-US" dirty="0"/>
              <a:t>b </a:t>
            </a:r>
            <a:r>
              <a:rPr lang="ru-RU" dirty="0"/>
              <a:t>падает)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b = </a:t>
            </a:r>
            <a:r>
              <a:rPr lang="ru-RU" dirty="0"/>
              <a:t>средняя </a:t>
            </a:r>
            <a:r>
              <a:rPr lang="ru-RU" dirty="0" err="1"/>
              <a:t>зп</a:t>
            </a:r>
            <a:r>
              <a:rPr lang="ru-RU" dirty="0"/>
              <a:t>/ средняя пенсия)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D5C036-2CF0-4FCC-9D17-24ADAA86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3390990"/>
            <a:ext cx="6727863" cy="23943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3E07E3-D8E1-48C2-A4EA-5E86D41B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73" y="3955172"/>
            <a:ext cx="5914015" cy="25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4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77545-411C-4180-9C1D-7353489F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фирмы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6340-01EA-4BFA-A9AF-DBC63854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8935"/>
            <a:ext cx="4086225" cy="647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68DBE3-DF9C-44EF-A4B0-FEE5D5D2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19" y="2221310"/>
            <a:ext cx="1638300" cy="7429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34ABF1-6D78-4AF5-A1A8-3F82C0934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28" y="3034794"/>
            <a:ext cx="5262502" cy="34043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9FD45F-6AF0-4A0A-9B9A-E4CDAD6FC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86" y="2183210"/>
            <a:ext cx="3924300" cy="14668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21EBF3-590D-4A22-8D3E-D965F1009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311" y="3679711"/>
            <a:ext cx="3448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0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57BED-C042-4C26-B13E-692949D9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потребителя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5F8823-83FA-48B0-B6AC-7663C866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612"/>
            <a:ext cx="7753350" cy="2552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A2089B-AFB5-48F7-8A75-94821128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8395"/>
            <a:ext cx="7534275" cy="1476375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008E6F4-D052-4E40-92CD-5A6F7691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44441"/>
            <a:ext cx="6096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4F946-3335-438E-BC23-FF8ABA9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Равновесие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95FFB-2520-460C-9D33-A285BBE64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3546"/>
            <a:ext cx="5325783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7F15A8-D21F-45DF-A94C-FC125667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1" y="2839109"/>
            <a:ext cx="4906996" cy="39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2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309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Ageing, Pension Reform and Capital Flows: A Multi‐Country Simulation Model</vt:lpstr>
      <vt:lpstr>Какое влияние старение населения окажет на потоки капитала?</vt:lpstr>
      <vt:lpstr>Модель</vt:lpstr>
      <vt:lpstr>Демографические процессы</vt:lpstr>
      <vt:lpstr>Демография</vt:lpstr>
      <vt:lpstr>Пенсионная система</vt:lpstr>
      <vt:lpstr>Задача фирмы</vt:lpstr>
      <vt:lpstr>Задача потребителя</vt:lpstr>
      <vt:lpstr>Равновесие</vt:lpstr>
      <vt:lpstr>Калибровка модели</vt:lpstr>
      <vt:lpstr>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Гареев Михаил Юрьевич</dc:creator>
  <cp:lastModifiedBy>Гареев Михаил Юрьевич</cp:lastModifiedBy>
  <cp:revision>14</cp:revision>
  <dcterms:created xsi:type="dcterms:W3CDTF">2020-09-16T09:42:47Z</dcterms:created>
  <dcterms:modified xsi:type="dcterms:W3CDTF">2020-09-16T12:45:34Z</dcterms:modified>
</cp:coreProperties>
</file>