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2"/>
  </p:notesMasterIdLst>
  <p:sldIdLst>
    <p:sldId id="523" r:id="rId2"/>
    <p:sldId id="524" r:id="rId3"/>
    <p:sldId id="525" r:id="rId4"/>
    <p:sldId id="526" r:id="rId5"/>
    <p:sldId id="527" r:id="rId6"/>
    <p:sldId id="528" r:id="rId7"/>
    <p:sldId id="529" r:id="rId8"/>
    <p:sldId id="530" r:id="rId9"/>
    <p:sldId id="531" r:id="rId10"/>
    <p:sldId id="532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pos="45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11" autoAdjust="0"/>
  </p:normalViewPr>
  <p:slideViewPr>
    <p:cSldViewPr snapToObjects="1">
      <p:cViewPr varScale="1">
        <p:scale>
          <a:sx n="137" d="100"/>
          <a:sy n="137" d="100"/>
        </p:scale>
        <p:origin x="1166" y="110"/>
      </p:cViewPr>
      <p:guideLst>
        <p:guide orient="horz" pos="3521"/>
        <p:guide pos="454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10" Type="http://schemas.openxmlformats.org/officeDocument/2006/relationships/slide" Target="slides/slide10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ABC7A5E6-F0B8-4A1D-B371-C4AF027757CB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818032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7A5E6-F0B8-4A1D-B371-C4AF027757CB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52654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7A5E6-F0B8-4A1D-B371-C4AF027757CB}" type="slidenum">
              <a:rPr lang="de-DE" smtClean="0"/>
              <a:pPr>
                <a:defRPr/>
              </a:pPr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1248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7A5E6-F0B8-4A1D-B371-C4AF027757CB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49165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7A5E6-F0B8-4A1D-B371-C4AF027757CB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785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7A5E6-F0B8-4A1D-B371-C4AF027757CB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0934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7A5E6-F0B8-4A1D-B371-C4AF027757CB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3200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7A5E6-F0B8-4A1D-B371-C4AF027757CB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01278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7A5E6-F0B8-4A1D-B371-C4AF027757CB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6365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7A5E6-F0B8-4A1D-B371-C4AF027757CB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09279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BC7A5E6-F0B8-4A1D-B371-C4AF027757CB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86784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uni_back_d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4150" y="1077913"/>
            <a:ext cx="5137150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</p:spPr>
        <p:txBody>
          <a:bodyPr/>
          <a:lstStyle>
            <a:lvl1pPr>
              <a:defRPr sz="40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886200"/>
            <a:ext cx="8643938" cy="17033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 b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173" name="Picture 29" descr="kbe_logo_da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23825"/>
            <a:ext cx="1724025" cy="857250"/>
          </a:xfrm>
          <a:prstGeom prst="rect">
            <a:avLst/>
          </a:prstGeom>
          <a:noFill/>
        </p:spPr>
      </p:pic>
      <p:pic>
        <p:nvPicPr>
          <p:cNvPr id="8" name="Grafik 7" descr="fak_inform.jpg"/>
          <p:cNvPicPr>
            <a:picLocks noChangeAspect="1"/>
          </p:cNvPicPr>
          <p:nvPr/>
        </p:nvPicPr>
        <p:blipFill>
          <a:blip r:embed="rId4" cstate="print"/>
          <a:srcRect b="35624"/>
          <a:stretch>
            <a:fillRect/>
          </a:stretch>
        </p:blipFill>
        <p:spPr>
          <a:xfrm>
            <a:off x="285720" y="214290"/>
            <a:ext cx="2928926" cy="1143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8FBAD-BAAD-4473-A98F-D128A93604F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8313" y="76200"/>
            <a:ext cx="2249487" cy="6448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6675" y="76200"/>
            <a:ext cx="6599238" cy="6448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6E393-463B-4173-8386-69352417976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 LV &gt;&gt;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28FB890E-4666-426B-A9E6-BA4C6C9DF3E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59B83-A377-41E2-A114-567BC1468F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&lt;&lt;LV&gt;&gt;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420F80A-FBFA-4F42-8F42-90FC3D01922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C06A-F6F3-430C-9833-8E18ABB3503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0BC5CAD-5F35-4C90-83BD-432EC22B2D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7B4D9552-B1CE-41F6-AB81-95A19AAEB71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A536E-15D0-4D8C-86F3-E2AE506D981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259B-BDC3-4806-A92F-B7A114D4F1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4D4D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>
              <a:defRPr/>
            </a:pPr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rgbClr val="004780"/>
          </a:solidFill>
          <a:ln w="9525">
            <a:solidFill>
              <a:srgbClr val="0047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76200"/>
            <a:ext cx="6450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066800"/>
            <a:ext cx="89916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2050" y="658971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59765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PI.DBS.DB.VO: Lektion x – xxx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1850" y="6589713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765159-899B-4AA3-9D2C-4AC5FB57C50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47" name="Picture 23" descr="uni_logo_farbe_neg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25" y="115888"/>
            <a:ext cx="2679700" cy="738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- Add</a:t>
            </a:r>
            <a:r>
              <a:rPr lang="de-DE" dirty="0" smtClean="0"/>
              <a:t>Element</a:t>
            </a:r>
            <a:r>
              <a:rPr lang="de-AT" dirty="0" smtClean="0"/>
              <a:t> (1)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err="1" smtClean="0">
                <a:latin typeface="Courier New" pitchFamily="49" charset="0"/>
              </a:rPr>
              <a:t>void</a:t>
            </a:r>
            <a:r>
              <a:rPr lang="de-AT" sz="1400" dirty="0" smtClean="0">
                <a:latin typeface="Courier New" pitchFamily="49" charset="0"/>
              </a:rPr>
              <a:t> List::</a:t>
            </a:r>
            <a:r>
              <a:rPr lang="de-AT" sz="1400" dirty="0" err="1" smtClean="0">
                <a:latin typeface="Courier New" pitchFamily="49" charset="0"/>
              </a:rPr>
              <a:t>AddElement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ItemType</a:t>
            </a:r>
            <a:r>
              <a:rPr lang="de-AT" sz="1400" dirty="0" smtClean="0">
                <a:latin typeface="Courier New" pitchFamily="49" charset="0"/>
              </a:rPr>
              <a:t> a, 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Element* 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, *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smtClean="0">
                <a:latin typeface="Courier New" pitchFamily="49" charset="0"/>
              </a:rPr>
              <a:t>2;</a:t>
            </a:r>
            <a:endParaRPr lang="de-AT" sz="1400" dirty="0" smtClean="0">
              <a:latin typeface="Courier New" pitchFamily="49" charset="0"/>
            </a:endParaRP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if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 == </a:t>
            </a:r>
            <a:r>
              <a:rPr lang="de-AT" sz="1400" dirty="0" smtClean="0">
                <a:latin typeface="Courier New" pitchFamily="49" charset="0"/>
              </a:rPr>
              <a:t>1) </a:t>
            </a:r>
            <a:r>
              <a:rPr lang="de-AT" sz="1400" dirty="0" smtClean="0">
                <a:latin typeface="Courier New" pitchFamily="49" charset="0"/>
              </a:rPr>
              <a:t>Add(a);</a:t>
            </a:r>
            <a:br>
              <a:rPr lang="de-AT" sz="1400" dirty="0" smtClean="0">
                <a:latin typeface="Courier New" pitchFamily="49" charset="0"/>
              </a:rPr>
            </a:br>
            <a:r>
              <a:rPr lang="de-AT" sz="1400" dirty="0" err="1" smtClean="0">
                <a:latin typeface="Courier New" pitchFamily="49" charset="0"/>
              </a:rPr>
              <a:t>else</a:t>
            </a:r>
            <a:r>
              <a:rPr lang="de-AT" sz="14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while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!= 0 &amp;&amp;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&lt;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new</a:t>
            </a:r>
            <a:r>
              <a:rPr lang="de-AT" sz="1400" dirty="0" smtClean="0">
                <a:latin typeface="Courier New" pitchFamily="49" charset="0"/>
              </a:rPr>
              <a:t> Element;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value</a:t>
            </a:r>
            <a:r>
              <a:rPr lang="de-AT" sz="1400" dirty="0" smtClean="0">
                <a:latin typeface="Courier New" pitchFamily="49" charset="0"/>
              </a:rPr>
              <a:t> = a;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2627313" y="4800600"/>
            <a:ext cx="5678487" cy="1449388"/>
            <a:chOff x="366" y="3055"/>
            <a:chExt cx="3577" cy="913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invGray">
            <a:xfrm>
              <a:off x="2933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invGray">
            <a:xfrm>
              <a:off x="3608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2057" name="Group 9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2064" name="Rectangle 10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2065" name="Rectangle 11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2058" name="Line 12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59" name="Line 13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2060" name="Group 14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2062" name="Rectangle 15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2063" name="Rectangle 16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2061" name="Line 17"/>
            <p:cNvSpPr>
              <a:spLocks noChangeShapeType="1"/>
            </p:cNvSpPr>
            <p:nvPr/>
          </p:nvSpPr>
          <p:spPr bwMode="invGray">
            <a:xfrm>
              <a:off x="2544" y="389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094" name="Line 30"/>
          <p:cNvSpPr>
            <a:spLocks noChangeShapeType="1"/>
          </p:cNvSpPr>
          <p:nvPr/>
        </p:nvSpPr>
        <p:spPr bwMode="invGray">
          <a:xfrm>
            <a:off x="5972175" y="4314825"/>
            <a:ext cx="950913" cy="162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– Add</a:t>
            </a:r>
            <a:r>
              <a:rPr lang="de-DE" dirty="0" smtClean="0"/>
              <a:t>Element </a:t>
            </a:r>
            <a:r>
              <a:rPr lang="de-AT" dirty="0" smtClean="0"/>
              <a:t>(10)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err="1" smtClean="0">
                <a:latin typeface="Courier New" pitchFamily="49" charset="0"/>
              </a:rPr>
              <a:t>void</a:t>
            </a:r>
            <a:r>
              <a:rPr lang="de-AT" sz="1400" dirty="0" smtClean="0">
                <a:latin typeface="Courier New" pitchFamily="49" charset="0"/>
              </a:rPr>
              <a:t> List::</a:t>
            </a:r>
            <a:r>
              <a:rPr lang="de-AT" sz="1400" dirty="0" err="1" smtClean="0">
                <a:latin typeface="Courier New" pitchFamily="49" charset="0"/>
              </a:rPr>
              <a:t>AddElement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ItemType</a:t>
            </a:r>
            <a:r>
              <a:rPr lang="de-AT" sz="1400" dirty="0" smtClean="0">
                <a:latin typeface="Courier New" pitchFamily="49" charset="0"/>
              </a:rPr>
              <a:t> a, 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Element* 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, *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smtClean="0">
                <a:latin typeface="Courier New" pitchFamily="49" charset="0"/>
              </a:rPr>
              <a:t>2;</a:t>
            </a:r>
            <a:endParaRPr lang="de-AT" sz="1400" dirty="0" smtClean="0">
              <a:latin typeface="Courier New" pitchFamily="49" charset="0"/>
            </a:endParaRP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if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 == </a:t>
            </a:r>
            <a:r>
              <a:rPr lang="de-AT" sz="1400" dirty="0" smtClean="0">
                <a:latin typeface="Courier New" pitchFamily="49" charset="0"/>
              </a:rPr>
              <a:t>1) </a:t>
            </a:r>
            <a:r>
              <a:rPr lang="de-AT" sz="1400" dirty="0" smtClean="0">
                <a:latin typeface="Courier New" pitchFamily="49" charset="0"/>
              </a:rPr>
              <a:t>Add(a);</a:t>
            </a:r>
            <a:br>
              <a:rPr lang="de-AT" sz="1400" dirty="0" smtClean="0">
                <a:latin typeface="Courier New" pitchFamily="49" charset="0"/>
              </a:rPr>
            </a:br>
            <a:r>
              <a:rPr lang="de-AT" sz="1400" dirty="0" err="1" smtClean="0">
                <a:latin typeface="Courier New" pitchFamily="49" charset="0"/>
              </a:rPr>
              <a:t>else</a:t>
            </a:r>
            <a:r>
              <a:rPr lang="de-AT" sz="14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while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!= 0 &amp;&amp;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&lt;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new</a:t>
            </a:r>
            <a:r>
              <a:rPr lang="de-AT" sz="1400" dirty="0" smtClean="0">
                <a:latin typeface="Courier New" pitchFamily="49" charset="0"/>
              </a:rPr>
              <a:t> Element;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value</a:t>
            </a:r>
            <a:r>
              <a:rPr lang="de-AT" sz="1400" dirty="0" smtClean="0">
                <a:latin typeface="Courier New" pitchFamily="49" charset="0"/>
              </a:rPr>
              <a:t> = a;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b="1" dirty="0" smtClean="0">
                <a:latin typeface="Courier New" pitchFamily="49" charset="0"/>
              </a:rPr>
              <a:t>}</a:t>
            </a:r>
          </a:p>
        </p:txBody>
      </p:sp>
      <p:grpSp>
        <p:nvGrpSpPr>
          <p:cNvPr id="11269" name="Group 4"/>
          <p:cNvGrpSpPr>
            <a:grpSpLocks/>
          </p:cNvGrpSpPr>
          <p:nvPr/>
        </p:nvGrpSpPr>
        <p:grpSpPr bwMode="auto">
          <a:xfrm>
            <a:off x="2627313" y="4799013"/>
            <a:ext cx="5678487" cy="1449387"/>
            <a:chOff x="366" y="3055"/>
            <a:chExt cx="3577" cy="913"/>
          </a:xfrm>
        </p:grpSpPr>
        <p:sp>
          <p:nvSpPr>
            <p:cNvPr id="11278" name="Rectangle 5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1279" name="Rectangle 6"/>
            <p:cNvSpPr>
              <a:spLocks noChangeArrowheads="1"/>
            </p:cNvSpPr>
            <p:nvPr/>
          </p:nvSpPr>
          <p:spPr bwMode="invGray">
            <a:xfrm>
              <a:off x="2933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1280" name="Rectangle 7"/>
            <p:cNvSpPr>
              <a:spLocks noChangeArrowheads="1"/>
            </p:cNvSpPr>
            <p:nvPr/>
          </p:nvSpPr>
          <p:spPr bwMode="invGray">
            <a:xfrm>
              <a:off x="3608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11281" name="Rectangle 8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11282" name="Group 9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11294" name="Rectangle 10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11295" name="Rectangle 11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11283" name="Line 12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1284" name="Line 13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11285" name="Group 14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11292" name="Rectangle 15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11293" name="Rectangle 16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11286" name="Line 17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11287" name="Group 18"/>
            <p:cNvGrpSpPr>
              <a:grpSpLocks/>
            </p:cNvGrpSpPr>
            <p:nvPr/>
          </p:nvGrpSpPr>
          <p:grpSpPr bwMode="auto">
            <a:xfrm>
              <a:off x="2417" y="3253"/>
              <a:ext cx="1020" cy="145"/>
              <a:chOff x="2679" y="3591"/>
              <a:chExt cx="1020" cy="145"/>
            </a:xfrm>
          </p:grpSpPr>
          <p:sp>
            <p:nvSpPr>
              <p:cNvPr id="11290" name="Rectangle 19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11291" name="Rectangle 20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11288" name="Line 21"/>
            <p:cNvSpPr>
              <a:spLocks noChangeShapeType="1"/>
            </p:cNvSpPr>
            <p:nvPr/>
          </p:nvSpPr>
          <p:spPr bwMode="invGray">
            <a:xfrm flipV="1">
              <a:off x="2544" y="3392"/>
              <a:ext cx="0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1289" name="Line 22"/>
            <p:cNvSpPr>
              <a:spLocks noChangeShapeType="1"/>
            </p:cNvSpPr>
            <p:nvPr/>
          </p:nvSpPr>
          <p:spPr bwMode="invGray">
            <a:xfrm>
              <a:off x="3264" y="3326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1270" name="Text Box 23"/>
          <p:cNvSpPr txBox="1">
            <a:spLocks noChangeArrowheads="1"/>
          </p:cNvSpPr>
          <p:nvPr/>
        </p:nvSpPr>
        <p:spPr bwMode="auto">
          <a:xfrm>
            <a:off x="6932320" y="3021604"/>
            <a:ext cx="1373774" cy="862417"/>
          </a:xfrm>
          <a:prstGeom prst="rect">
            <a:avLst/>
          </a:prstGeom>
          <a:noFill/>
          <a:ln w="12700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</a:t>
            </a:r>
            <a:r>
              <a:rPr lang="de-DE" sz="2000">
                <a:latin typeface="Arial" charset="0"/>
              </a:rPr>
              <a:t>= </a:t>
            </a:r>
            <a:r>
              <a:rPr lang="de-DE" sz="200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</p:txBody>
      </p:sp>
      <p:sp>
        <p:nvSpPr>
          <p:cNvPr id="344090" name="Rectangle 26"/>
          <p:cNvSpPr>
            <a:spLocks noChangeArrowheads="1"/>
          </p:cNvSpPr>
          <p:nvPr/>
        </p:nvSpPr>
        <p:spPr bwMode="invGray">
          <a:xfrm>
            <a:off x="4348163" y="41910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44091" name="Rectangle 27"/>
          <p:cNvSpPr>
            <a:spLocks noChangeArrowheads="1"/>
          </p:cNvSpPr>
          <p:nvPr/>
        </p:nvSpPr>
        <p:spPr bwMode="auto">
          <a:xfrm>
            <a:off x="4256088" y="38100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pred</a:t>
            </a:r>
          </a:p>
        </p:txBody>
      </p:sp>
      <p:sp>
        <p:nvSpPr>
          <p:cNvPr id="344092" name="Rectangle 28"/>
          <p:cNvSpPr>
            <a:spLocks noChangeArrowheads="1"/>
          </p:cNvSpPr>
          <p:nvPr/>
        </p:nvSpPr>
        <p:spPr bwMode="invGray">
          <a:xfrm>
            <a:off x="5705475" y="419735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44093" name="Rectangle 29"/>
          <p:cNvSpPr>
            <a:spLocks noChangeArrowheads="1"/>
          </p:cNvSpPr>
          <p:nvPr/>
        </p:nvSpPr>
        <p:spPr bwMode="auto">
          <a:xfrm>
            <a:off x="5697538" y="3886200"/>
            <a:ext cx="5222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act</a:t>
            </a:r>
          </a:p>
        </p:txBody>
      </p:sp>
      <p:sp>
        <p:nvSpPr>
          <p:cNvPr id="344095" name="Freeform 31"/>
          <p:cNvSpPr>
            <a:spLocks/>
          </p:cNvSpPr>
          <p:nvPr/>
        </p:nvSpPr>
        <p:spPr bwMode="auto">
          <a:xfrm>
            <a:off x="4637088" y="4292600"/>
            <a:ext cx="838200" cy="1676400"/>
          </a:xfrm>
          <a:custGeom>
            <a:avLst/>
            <a:gdLst>
              <a:gd name="T0" fmla="*/ 0 w 528"/>
              <a:gd name="T1" fmla="*/ 0 h 960"/>
              <a:gd name="T2" fmla="*/ 432 w 528"/>
              <a:gd name="T3" fmla="*/ 192 h 960"/>
              <a:gd name="T4" fmla="*/ 528 w 528"/>
              <a:gd name="T5" fmla="*/ 960 h 960"/>
              <a:gd name="T6" fmla="*/ 0 60000 65536"/>
              <a:gd name="T7" fmla="*/ 0 60000 65536"/>
              <a:gd name="T8" fmla="*/ 0 60000 65536"/>
              <a:gd name="T9" fmla="*/ 0 w 528"/>
              <a:gd name="T10" fmla="*/ 0 h 960"/>
              <a:gd name="T11" fmla="*/ 528 w 528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0">
                <a:moveTo>
                  <a:pt x="0" y="0"/>
                </a:moveTo>
                <a:cubicBezTo>
                  <a:pt x="172" y="16"/>
                  <a:pt x="344" y="32"/>
                  <a:pt x="432" y="192"/>
                </a:cubicBezTo>
                <a:cubicBezTo>
                  <a:pt x="520" y="352"/>
                  <a:pt x="512" y="832"/>
                  <a:pt x="52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31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grayWhite">
          <a:xfrm>
            <a:off x="8458200" y="4509120"/>
            <a:ext cx="533400" cy="533400"/>
          </a:xfrm>
          <a:prstGeom prst="actionButtonBeginning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32" name="AutoShape 3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grayWhite">
          <a:xfrm>
            <a:off x="8458200" y="5271120"/>
            <a:ext cx="533400" cy="533400"/>
          </a:xfrm>
          <a:prstGeom prst="actionButtonReturn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440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440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440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440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440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21" dur="500"/>
                                        <p:tgtEl>
                                          <p:spTgt spid="34409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4094" grpId="0" animBg="1"/>
      <p:bldP spid="344090" grpId="0" animBg="1"/>
      <p:bldP spid="344091" grpId="0"/>
      <p:bldP spid="344092" grpId="0" animBg="1"/>
      <p:bldP spid="344093" grpId="0"/>
      <p:bldP spid="34409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– Add</a:t>
            </a:r>
            <a:r>
              <a:rPr lang="de-DE" dirty="0" smtClean="0"/>
              <a:t>Element </a:t>
            </a:r>
            <a:r>
              <a:rPr lang="de-AT" dirty="0" smtClean="0"/>
              <a:t>(2)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err="1" smtClean="0">
                <a:latin typeface="Courier New" pitchFamily="49" charset="0"/>
              </a:rPr>
              <a:t>void</a:t>
            </a:r>
            <a:r>
              <a:rPr lang="de-AT" sz="1400" dirty="0" smtClean="0">
                <a:latin typeface="Courier New" pitchFamily="49" charset="0"/>
              </a:rPr>
              <a:t> List::</a:t>
            </a:r>
            <a:r>
              <a:rPr lang="de-AT" sz="1400" dirty="0" err="1" smtClean="0">
                <a:latin typeface="Courier New" pitchFamily="49" charset="0"/>
              </a:rPr>
              <a:t>AddElement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ItemType</a:t>
            </a:r>
            <a:r>
              <a:rPr lang="de-AT" sz="1400" dirty="0" smtClean="0">
                <a:latin typeface="Courier New" pitchFamily="49" charset="0"/>
              </a:rPr>
              <a:t> a, 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b="1" dirty="0" smtClean="0">
                <a:latin typeface="Courier New" pitchFamily="49" charset="0"/>
              </a:rPr>
              <a:t>Element* </a:t>
            </a:r>
            <a:r>
              <a:rPr lang="de-AT" sz="1400" b="1" dirty="0" err="1" smtClean="0">
                <a:latin typeface="Courier New" pitchFamily="49" charset="0"/>
              </a:rPr>
              <a:t>pred</a:t>
            </a:r>
            <a:r>
              <a:rPr lang="de-AT" sz="1400" b="1" dirty="0" smtClean="0">
                <a:latin typeface="Courier New" pitchFamily="49" charset="0"/>
              </a:rPr>
              <a:t>, * </a:t>
            </a:r>
            <a:r>
              <a:rPr lang="de-AT" sz="1400" b="1" dirty="0" err="1" smtClean="0">
                <a:latin typeface="Courier New" pitchFamily="49" charset="0"/>
              </a:rPr>
              <a:t>act</a:t>
            </a:r>
            <a:r>
              <a:rPr lang="de-AT" sz="14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smtClean="0">
                <a:latin typeface="Courier New" pitchFamily="49" charset="0"/>
              </a:rPr>
              <a:t>2;</a:t>
            </a:r>
            <a:endParaRPr lang="de-AT" sz="1400" dirty="0" smtClean="0">
              <a:latin typeface="Courier New" pitchFamily="49" charset="0"/>
            </a:endParaRP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if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 == </a:t>
            </a:r>
            <a:r>
              <a:rPr lang="de-AT" sz="1400" dirty="0" smtClean="0">
                <a:latin typeface="Courier New" pitchFamily="49" charset="0"/>
              </a:rPr>
              <a:t>1) </a:t>
            </a:r>
            <a:r>
              <a:rPr lang="de-AT" sz="1400" dirty="0" smtClean="0">
                <a:latin typeface="Courier New" pitchFamily="49" charset="0"/>
              </a:rPr>
              <a:t>Add(a);</a:t>
            </a:r>
            <a:br>
              <a:rPr lang="de-AT" sz="1400" dirty="0" smtClean="0">
                <a:latin typeface="Courier New" pitchFamily="49" charset="0"/>
              </a:rPr>
            </a:br>
            <a:r>
              <a:rPr lang="de-AT" sz="1400" dirty="0" err="1" smtClean="0">
                <a:latin typeface="Courier New" pitchFamily="49" charset="0"/>
              </a:rPr>
              <a:t>else</a:t>
            </a:r>
            <a:r>
              <a:rPr lang="de-AT" sz="14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while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!= 0 &amp;&amp;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&lt;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new</a:t>
            </a:r>
            <a:r>
              <a:rPr lang="de-AT" sz="1400" dirty="0" smtClean="0">
                <a:latin typeface="Courier New" pitchFamily="49" charset="0"/>
              </a:rPr>
              <a:t> Element;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value</a:t>
            </a:r>
            <a:r>
              <a:rPr lang="de-AT" sz="1400" dirty="0" smtClean="0">
                <a:latin typeface="Courier New" pitchFamily="49" charset="0"/>
              </a:rPr>
              <a:t> = a;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invGray">
          <a:xfrm>
            <a:off x="2738438" y="51117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invGray">
          <a:xfrm>
            <a:off x="6702425" y="6013450"/>
            <a:ext cx="1074738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invGray">
          <a:xfrm>
            <a:off x="7773988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auto">
          <a:xfrm>
            <a:off x="2627313" y="47990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3080" name="Group 9"/>
          <p:cNvGrpSpPr>
            <a:grpSpLocks/>
          </p:cNvGrpSpPr>
          <p:nvPr/>
        </p:nvGrpSpPr>
        <p:grpSpPr bwMode="auto">
          <a:xfrm>
            <a:off x="3646488" y="5105400"/>
            <a:ext cx="1619250" cy="230188"/>
            <a:chOff x="1399" y="3591"/>
            <a:chExt cx="1020" cy="145"/>
          </a:xfrm>
        </p:grpSpPr>
        <p:sp>
          <p:nvSpPr>
            <p:cNvPr id="3092" name="Rectangle 10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93" name="Rectangle 11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3081" name="Line 12"/>
          <p:cNvSpPr>
            <a:spLocks noChangeShapeType="1"/>
          </p:cNvSpPr>
          <p:nvPr/>
        </p:nvSpPr>
        <p:spPr bwMode="invGray">
          <a:xfrm>
            <a:off x="5018088" y="5219700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2" name="Line 13"/>
          <p:cNvSpPr>
            <a:spLocks noChangeShapeType="1"/>
          </p:cNvSpPr>
          <p:nvPr/>
        </p:nvSpPr>
        <p:spPr bwMode="invGray">
          <a:xfrm>
            <a:off x="3036888" y="52339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3083" name="Group 14"/>
          <p:cNvGrpSpPr>
            <a:grpSpLocks/>
          </p:cNvGrpSpPr>
          <p:nvPr/>
        </p:nvGrpSpPr>
        <p:grpSpPr bwMode="auto">
          <a:xfrm>
            <a:off x="4721225" y="6018213"/>
            <a:ext cx="1619250" cy="230187"/>
            <a:chOff x="2679" y="3591"/>
            <a:chExt cx="1020" cy="145"/>
          </a:xfrm>
        </p:grpSpPr>
        <p:sp>
          <p:nvSpPr>
            <p:cNvPr id="3090" name="Rectangle 15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91" name="Rectangle 16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3084" name="Line 17"/>
          <p:cNvSpPr>
            <a:spLocks noChangeShapeType="1"/>
          </p:cNvSpPr>
          <p:nvPr/>
        </p:nvSpPr>
        <p:spPr bwMode="invGray">
          <a:xfrm>
            <a:off x="6084888" y="61356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35890" name="Rectangle 18"/>
          <p:cNvSpPr>
            <a:spLocks noChangeArrowheads="1"/>
          </p:cNvSpPr>
          <p:nvPr/>
        </p:nvSpPr>
        <p:spPr bwMode="invGray">
          <a:xfrm>
            <a:off x="4348163" y="41910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35891" name="Rectangle 19"/>
          <p:cNvSpPr>
            <a:spLocks noChangeArrowheads="1"/>
          </p:cNvSpPr>
          <p:nvPr/>
        </p:nvSpPr>
        <p:spPr bwMode="auto">
          <a:xfrm>
            <a:off x="4256088" y="38100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pred</a:t>
            </a:r>
          </a:p>
        </p:txBody>
      </p:sp>
      <p:sp>
        <p:nvSpPr>
          <p:cNvPr id="335892" name="Rectangle 20"/>
          <p:cNvSpPr>
            <a:spLocks noChangeArrowheads="1"/>
          </p:cNvSpPr>
          <p:nvPr/>
        </p:nvSpPr>
        <p:spPr bwMode="invGray">
          <a:xfrm>
            <a:off x="5705475" y="419735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35893" name="Rectangle 21"/>
          <p:cNvSpPr>
            <a:spLocks noChangeArrowheads="1"/>
          </p:cNvSpPr>
          <p:nvPr/>
        </p:nvSpPr>
        <p:spPr bwMode="auto">
          <a:xfrm>
            <a:off x="5697538" y="3886200"/>
            <a:ext cx="5222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act</a:t>
            </a:r>
          </a:p>
        </p:txBody>
      </p:sp>
      <p:sp>
        <p:nvSpPr>
          <p:cNvPr id="3089" name="Text Box 22"/>
          <p:cNvSpPr txBox="1">
            <a:spLocks noChangeArrowheads="1"/>
          </p:cNvSpPr>
          <p:nvPr/>
        </p:nvSpPr>
        <p:spPr bwMode="auto">
          <a:xfrm>
            <a:off x="7099071" y="3249262"/>
            <a:ext cx="1032334" cy="40075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35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35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890" grpId="0" animBg="1"/>
      <p:bldP spid="335891" grpId="0"/>
      <p:bldP spid="335892" grpId="0" animBg="1"/>
      <p:bldP spid="3358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– Add</a:t>
            </a:r>
            <a:r>
              <a:rPr lang="de-DE" dirty="0" smtClean="0"/>
              <a:t>Element </a:t>
            </a:r>
            <a:r>
              <a:rPr lang="de-AT" dirty="0" smtClean="0"/>
              <a:t>(3)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err="1" smtClean="0">
                <a:latin typeface="Courier New" pitchFamily="49" charset="0"/>
              </a:rPr>
              <a:t>void</a:t>
            </a:r>
            <a:r>
              <a:rPr lang="de-AT" sz="1400" dirty="0" smtClean="0">
                <a:latin typeface="Courier New" pitchFamily="49" charset="0"/>
              </a:rPr>
              <a:t> List::</a:t>
            </a:r>
            <a:r>
              <a:rPr lang="de-AT" sz="1400" dirty="0" err="1" smtClean="0">
                <a:latin typeface="Courier New" pitchFamily="49" charset="0"/>
              </a:rPr>
              <a:t>AddElement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ItemType</a:t>
            </a:r>
            <a:r>
              <a:rPr lang="de-AT" sz="1400" dirty="0" smtClean="0">
                <a:latin typeface="Courier New" pitchFamily="49" charset="0"/>
              </a:rPr>
              <a:t> a, 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Element* 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, *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smtClean="0">
                <a:latin typeface="Courier New" pitchFamily="49" charset="0"/>
              </a:rPr>
              <a:t>2;</a:t>
            </a:r>
            <a:endParaRPr lang="de-AT" sz="1400" dirty="0" smtClean="0">
              <a:latin typeface="Courier New" pitchFamily="49" charset="0"/>
            </a:endParaRP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if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 == </a:t>
            </a:r>
            <a:r>
              <a:rPr lang="de-AT" sz="1400" dirty="0" smtClean="0">
                <a:latin typeface="Courier New" pitchFamily="49" charset="0"/>
              </a:rPr>
              <a:t>1) </a:t>
            </a:r>
            <a:r>
              <a:rPr lang="de-AT" sz="1400" dirty="0" smtClean="0">
                <a:latin typeface="Courier New" pitchFamily="49" charset="0"/>
              </a:rPr>
              <a:t>Add(a);</a:t>
            </a:r>
            <a:br>
              <a:rPr lang="de-AT" sz="1400" dirty="0" smtClean="0">
                <a:latin typeface="Courier New" pitchFamily="49" charset="0"/>
              </a:rPr>
            </a:br>
            <a:r>
              <a:rPr lang="de-AT" sz="1400" dirty="0" err="1" smtClean="0">
                <a:latin typeface="Courier New" pitchFamily="49" charset="0"/>
              </a:rPr>
              <a:t>else</a:t>
            </a:r>
            <a:r>
              <a:rPr lang="de-AT" sz="14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b="1" dirty="0" err="1" smtClean="0">
                <a:latin typeface="Courier New" pitchFamily="49" charset="0"/>
              </a:rPr>
              <a:t>pred</a:t>
            </a:r>
            <a:r>
              <a:rPr lang="de-AT" sz="1400" b="1" dirty="0" smtClean="0">
                <a:latin typeface="Courier New" pitchFamily="49" charset="0"/>
              </a:rPr>
              <a:t> = </a:t>
            </a:r>
            <a:r>
              <a:rPr lang="de-AT" sz="1400" b="1" dirty="0" err="1" smtClean="0">
                <a:latin typeface="Courier New" pitchFamily="49" charset="0"/>
              </a:rPr>
              <a:t>head</a:t>
            </a:r>
            <a:r>
              <a:rPr lang="de-AT" sz="14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while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!= 0 &amp;&amp;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&lt;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new</a:t>
            </a:r>
            <a:r>
              <a:rPr lang="de-AT" sz="1400" dirty="0" smtClean="0">
                <a:latin typeface="Courier New" pitchFamily="49" charset="0"/>
              </a:rPr>
              <a:t> Element;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value</a:t>
            </a:r>
            <a:r>
              <a:rPr lang="de-AT" sz="1400" dirty="0" smtClean="0">
                <a:latin typeface="Courier New" pitchFamily="49" charset="0"/>
              </a:rPr>
              <a:t> = a;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2627313" y="3810000"/>
            <a:ext cx="5678487" cy="2438400"/>
            <a:chOff x="366" y="2432"/>
            <a:chExt cx="3577" cy="1536"/>
          </a:xfrm>
        </p:grpSpPr>
        <p:sp>
          <p:nvSpPr>
            <p:cNvPr id="4102" name="Rectangle 5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invGray">
            <a:xfrm>
              <a:off x="2933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4" name="Rectangle 7"/>
            <p:cNvSpPr>
              <a:spLocks noChangeArrowheads="1"/>
            </p:cNvSpPr>
            <p:nvPr/>
          </p:nvSpPr>
          <p:spPr bwMode="invGray">
            <a:xfrm>
              <a:off x="3608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4106" name="Group 9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4118" name="Rectangle 10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4119" name="Rectangle 11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4107" name="Line 12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8" name="Line 13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4109" name="Group 14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4116" name="Rectangle 15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4117" name="Rectangle 16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4110" name="Line 17"/>
            <p:cNvSpPr>
              <a:spLocks noChangeShapeType="1"/>
            </p:cNvSpPr>
            <p:nvPr/>
          </p:nvSpPr>
          <p:spPr bwMode="invGray">
            <a:xfrm>
              <a:off x="2544" y="389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1" name="Rectangle 18"/>
            <p:cNvSpPr>
              <a:spLocks noChangeArrowheads="1"/>
            </p:cNvSpPr>
            <p:nvPr/>
          </p:nvSpPr>
          <p:spPr bwMode="invGray">
            <a:xfrm>
              <a:off x="1450" y="267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2" name="Rectangle 19"/>
            <p:cNvSpPr>
              <a:spLocks noChangeArrowheads="1"/>
            </p:cNvSpPr>
            <p:nvPr/>
          </p:nvSpPr>
          <p:spPr bwMode="auto">
            <a:xfrm>
              <a:off x="1392" y="243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pred</a:t>
              </a:r>
            </a:p>
          </p:txBody>
        </p:sp>
        <p:sp>
          <p:nvSpPr>
            <p:cNvPr id="4113" name="Line 20"/>
            <p:cNvSpPr>
              <a:spLocks noChangeShapeType="1"/>
            </p:cNvSpPr>
            <p:nvPr/>
          </p:nvSpPr>
          <p:spPr bwMode="invGray">
            <a:xfrm flipH="1">
              <a:off x="1440" y="2745"/>
              <a:ext cx="174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4" name="Rectangle 21"/>
            <p:cNvSpPr>
              <a:spLocks noChangeArrowheads="1"/>
            </p:cNvSpPr>
            <p:nvPr/>
          </p:nvSpPr>
          <p:spPr bwMode="invGray">
            <a:xfrm>
              <a:off x="2305" y="2676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5" name="Rectangle 22"/>
            <p:cNvSpPr>
              <a:spLocks noChangeArrowheads="1"/>
            </p:cNvSpPr>
            <p:nvPr/>
          </p:nvSpPr>
          <p:spPr bwMode="auto">
            <a:xfrm>
              <a:off x="2300" y="2480"/>
              <a:ext cx="32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act</a:t>
              </a:r>
            </a:p>
          </p:txBody>
        </p:sp>
      </p:grpSp>
      <p:sp>
        <p:nvSpPr>
          <p:cNvPr id="4101" name="Text Box 23"/>
          <p:cNvSpPr txBox="1">
            <a:spLocks noChangeArrowheads="1"/>
          </p:cNvSpPr>
          <p:nvPr/>
        </p:nvSpPr>
        <p:spPr bwMode="auto">
          <a:xfrm>
            <a:off x="6929145" y="3018429"/>
            <a:ext cx="1373774" cy="862417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– Add</a:t>
            </a:r>
            <a:r>
              <a:rPr lang="de-DE" dirty="0" smtClean="0"/>
              <a:t>Element </a:t>
            </a:r>
            <a:r>
              <a:rPr lang="de-AT" dirty="0" smtClean="0"/>
              <a:t>(4)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err="1" smtClean="0">
                <a:latin typeface="Courier New" pitchFamily="49" charset="0"/>
              </a:rPr>
              <a:t>void</a:t>
            </a:r>
            <a:r>
              <a:rPr lang="de-AT" sz="1400" dirty="0" smtClean="0">
                <a:latin typeface="Courier New" pitchFamily="49" charset="0"/>
              </a:rPr>
              <a:t> List::</a:t>
            </a:r>
            <a:r>
              <a:rPr lang="de-AT" sz="1400" dirty="0" err="1" smtClean="0">
                <a:latin typeface="Courier New" pitchFamily="49" charset="0"/>
              </a:rPr>
              <a:t>AddElement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ItemType</a:t>
            </a:r>
            <a:r>
              <a:rPr lang="de-AT" sz="1400" dirty="0" smtClean="0">
                <a:latin typeface="Courier New" pitchFamily="49" charset="0"/>
              </a:rPr>
              <a:t> a, 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Element* 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, *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smtClean="0">
                <a:latin typeface="Courier New" pitchFamily="49" charset="0"/>
              </a:rPr>
              <a:t>2;</a:t>
            </a:r>
            <a:endParaRPr lang="de-AT" sz="1400" dirty="0" smtClean="0">
              <a:latin typeface="Courier New" pitchFamily="49" charset="0"/>
            </a:endParaRP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if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 == </a:t>
            </a:r>
            <a:r>
              <a:rPr lang="de-AT" sz="1400" dirty="0" smtClean="0">
                <a:latin typeface="Courier New" pitchFamily="49" charset="0"/>
              </a:rPr>
              <a:t>1) </a:t>
            </a:r>
            <a:r>
              <a:rPr lang="de-AT" sz="1400" dirty="0" smtClean="0">
                <a:latin typeface="Courier New" pitchFamily="49" charset="0"/>
              </a:rPr>
              <a:t>Add(a);</a:t>
            </a:r>
            <a:br>
              <a:rPr lang="de-AT" sz="1400" dirty="0" smtClean="0">
                <a:latin typeface="Courier New" pitchFamily="49" charset="0"/>
              </a:rPr>
            </a:br>
            <a:r>
              <a:rPr lang="de-AT" sz="1400" dirty="0" err="1" smtClean="0">
                <a:latin typeface="Courier New" pitchFamily="49" charset="0"/>
              </a:rPr>
              <a:t>else</a:t>
            </a:r>
            <a:r>
              <a:rPr lang="de-AT" sz="14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b="1" dirty="0" err="1" smtClean="0">
                <a:latin typeface="Courier New" pitchFamily="49" charset="0"/>
              </a:rPr>
              <a:t>act</a:t>
            </a:r>
            <a:r>
              <a:rPr lang="de-AT" sz="1400" b="1" dirty="0" smtClean="0">
                <a:latin typeface="Courier New" pitchFamily="49" charset="0"/>
              </a:rPr>
              <a:t> = </a:t>
            </a:r>
            <a:r>
              <a:rPr lang="de-AT" sz="1400" b="1" dirty="0" err="1" smtClean="0">
                <a:latin typeface="Courier New" pitchFamily="49" charset="0"/>
              </a:rPr>
              <a:t>head</a:t>
            </a:r>
            <a:r>
              <a:rPr lang="de-AT" sz="1400" b="1" dirty="0" smtClean="0">
                <a:latin typeface="Courier New" pitchFamily="49" charset="0"/>
              </a:rPr>
              <a:t>-&gt;</a:t>
            </a:r>
            <a:r>
              <a:rPr lang="de-AT" sz="1400" b="1" dirty="0" err="1" smtClean="0">
                <a:latin typeface="Courier New" pitchFamily="49" charset="0"/>
              </a:rPr>
              <a:t>next</a:t>
            </a:r>
            <a:r>
              <a:rPr lang="de-AT" sz="14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while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!= 0 &amp;&amp;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&lt;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new</a:t>
            </a:r>
            <a:r>
              <a:rPr lang="de-AT" sz="1400" dirty="0" smtClean="0">
                <a:latin typeface="Courier New" pitchFamily="49" charset="0"/>
              </a:rPr>
              <a:t> Element;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value</a:t>
            </a:r>
            <a:r>
              <a:rPr lang="de-AT" sz="1400" dirty="0" smtClean="0">
                <a:latin typeface="Courier New" pitchFamily="49" charset="0"/>
              </a:rPr>
              <a:t> = a;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endParaRPr lang="de-AT" sz="500" dirty="0" smtClean="0">
              <a:latin typeface="Courier New" pitchFamily="49" charset="0"/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2627313" y="3810000"/>
            <a:ext cx="5678487" cy="2438400"/>
            <a:chOff x="366" y="2432"/>
            <a:chExt cx="3577" cy="1536"/>
          </a:xfrm>
        </p:grpSpPr>
        <p:sp>
          <p:nvSpPr>
            <p:cNvPr id="5126" name="Rectangle 5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27" name="Rectangle 6"/>
            <p:cNvSpPr>
              <a:spLocks noChangeArrowheads="1"/>
            </p:cNvSpPr>
            <p:nvPr/>
          </p:nvSpPr>
          <p:spPr bwMode="invGray">
            <a:xfrm>
              <a:off x="2933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28" name="Rectangle 7"/>
            <p:cNvSpPr>
              <a:spLocks noChangeArrowheads="1"/>
            </p:cNvSpPr>
            <p:nvPr/>
          </p:nvSpPr>
          <p:spPr bwMode="invGray">
            <a:xfrm>
              <a:off x="3608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5129" name="Rectangle 8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5130" name="Group 9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5143" name="Rectangle 10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144" name="Rectangle 11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5131" name="Line 12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2" name="Line 13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5133" name="Group 14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5141" name="Rectangle 15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142" name="Rectangle 16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5134" name="Line 17"/>
            <p:cNvSpPr>
              <a:spLocks noChangeShapeType="1"/>
            </p:cNvSpPr>
            <p:nvPr/>
          </p:nvSpPr>
          <p:spPr bwMode="invGray">
            <a:xfrm>
              <a:off x="2544" y="389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5" name="Rectangle 18"/>
            <p:cNvSpPr>
              <a:spLocks noChangeArrowheads="1"/>
            </p:cNvSpPr>
            <p:nvPr/>
          </p:nvSpPr>
          <p:spPr bwMode="invGray">
            <a:xfrm>
              <a:off x="1450" y="267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6" name="Rectangle 19"/>
            <p:cNvSpPr>
              <a:spLocks noChangeArrowheads="1"/>
            </p:cNvSpPr>
            <p:nvPr/>
          </p:nvSpPr>
          <p:spPr bwMode="auto">
            <a:xfrm>
              <a:off x="1392" y="243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pred</a:t>
              </a:r>
            </a:p>
          </p:txBody>
        </p:sp>
        <p:sp>
          <p:nvSpPr>
            <p:cNvPr id="5137" name="Line 20"/>
            <p:cNvSpPr>
              <a:spLocks noChangeShapeType="1"/>
            </p:cNvSpPr>
            <p:nvPr/>
          </p:nvSpPr>
          <p:spPr bwMode="invGray">
            <a:xfrm flipH="1">
              <a:off x="1440" y="2745"/>
              <a:ext cx="174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8" name="Rectangle 21"/>
            <p:cNvSpPr>
              <a:spLocks noChangeArrowheads="1"/>
            </p:cNvSpPr>
            <p:nvPr/>
          </p:nvSpPr>
          <p:spPr bwMode="invGray">
            <a:xfrm>
              <a:off x="2305" y="2676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9" name="Rectangle 22"/>
            <p:cNvSpPr>
              <a:spLocks noChangeArrowheads="1"/>
            </p:cNvSpPr>
            <p:nvPr/>
          </p:nvSpPr>
          <p:spPr bwMode="auto">
            <a:xfrm>
              <a:off x="2300" y="2480"/>
              <a:ext cx="32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act</a:t>
              </a:r>
            </a:p>
          </p:txBody>
        </p:sp>
        <p:sp>
          <p:nvSpPr>
            <p:cNvPr id="5140" name="Line 23"/>
            <p:cNvSpPr>
              <a:spLocks noChangeShapeType="1"/>
            </p:cNvSpPr>
            <p:nvPr/>
          </p:nvSpPr>
          <p:spPr bwMode="invGray">
            <a:xfrm flipH="1">
              <a:off x="2160" y="2750"/>
              <a:ext cx="313" cy="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5125" name="Text Box 24"/>
          <p:cNvSpPr txBox="1">
            <a:spLocks noChangeArrowheads="1"/>
          </p:cNvSpPr>
          <p:nvPr/>
        </p:nvSpPr>
        <p:spPr bwMode="auto">
          <a:xfrm>
            <a:off x="6929145" y="3018429"/>
            <a:ext cx="1373774" cy="862417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2</a:t>
            </a:r>
            <a:endParaRPr lang="de-DE" sz="20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– Add</a:t>
            </a:r>
            <a:r>
              <a:rPr lang="de-DE" dirty="0" smtClean="0"/>
              <a:t>Element </a:t>
            </a:r>
            <a:r>
              <a:rPr lang="de-AT" dirty="0" smtClean="0"/>
              <a:t>(5)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err="1" smtClean="0">
                <a:latin typeface="Courier New" pitchFamily="49" charset="0"/>
              </a:rPr>
              <a:t>void</a:t>
            </a:r>
            <a:r>
              <a:rPr lang="de-AT" sz="1400" dirty="0" smtClean="0">
                <a:latin typeface="Courier New" pitchFamily="49" charset="0"/>
              </a:rPr>
              <a:t> List::</a:t>
            </a:r>
            <a:r>
              <a:rPr lang="de-AT" sz="1400" dirty="0" err="1" smtClean="0">
                <a:latin typeface="Courier New" pitchFamily="49" charset="0"/>
              </a:rPr>
              <a:t>AddElement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ItemType</a:t>
            </a:r>
            <a:r>
              <a:rPr lang="de-AT" sz="1400" dirty="0" smtClean="0">
                <a:latin typeface="Courier New" pitchFamily="49" charset="0"/>
              </a:rPr>
              <a:t> a, 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Element* 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, *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smtClean="0">
                <a:latin typeface="Courier New" pitchFamily="49" charset="0"/>
              </a:rPr>
              <a:t>2;</a:t>
            </a:r>
            <a:endParaRPr lang="de-AT" sz="1400" dirty="0" smtClean="0">
              <a:latin typeface="Courier New" pitchFamily="49" charset="0"/>
            </a:endParaRP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if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 == </a:t>
            </a:r>
            <a:r>
              <a:rPr lang="de-AT" sz="1400" dirty="0" smtClean="0">
                <a:latin typeface="Courier New" pitchFamily="49" charset="0"/>
              </a:rPr>
              <a:t>1) </a:t>
            </a:r>
            <a:r>
              <a:rPr lang="de-AT" sz="1400" dirty="0" smtClean="0">
                <a:latin typeface="Courier New" pitchFamily="49" charset="0"/>
              </a:rPr>
              <a:t>Add(a);</a:t>
            </a:r>
            <a:br>
              <a:rPr lang="de-AT" sz="1400" dirty="0" smtClean="0">
                <a:latin typeface="Courier New" pitchFamily="49" charset="0"/>
              </a:rPr>
            </a:br>
            <a:r>
              <a:rPr lang="de-AT" sz="1400" dirty="0" err="1" smtClean="0">
                <a:latin typeface="Courier New" pitchFamily="49" charset="0"/>
              </a:rPr>
              <a:t>else</a:t>
            </a:r>
            <a:r>
              <a:rPr lang="de-AT" sz="14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while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!= 0 &amp;&amp;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&lt;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b="1" dirty="0" err="1" smtClean="0">
                <a:latin typeface="Courier New" pitchFamily="49" charset="0"/>
              </a:rPr>
              <a:t>pred</a:t>
            </a:r>
            <a:r>
              <a:rPr lang="de-AT" sz="1400" b="1" dirty="0" smtClean="0">
                <a:latin typeface="Courier New" pitchFamily="49" charset="0"/>
              </a:rPr>
              <a:t> = </a:t>
            </a:r>
            <a:r>
              <a:rPr lang="de-AT" sz="1400" b="1" dirty="0" err="1" smtClean="0">
                <a:latin typeface="Courier New" pitchFamily="49" charset="0"/>
              </a:rPr>
              <a:t>act</a:t>
            </a:r>
            <a:r>
              <a:rPr lang="de-AT" sz="14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new</a:t>
            </a:r>
            <a:r>
              <a:rPr lang="de-AT" sz="1400" dirty="0" smtClean="0">
                <a:latin typeface="Courier New" pitchFamily="49" charset="0"/>
              </a:rPr>
              <a:t> Element;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value</a:t>
            </a:r>
            <a:r>
              <a:rPr lang="de-AT" sz="1400" dirty="0" smtClean="0">
                <a:latin typeface="Courier New" pitchFamily="49" charset="0"/>
              </a:rPr>
              <a:t> = a;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}</a:t>
            </a: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6929145" y="3018429"/>
            <a:ext cx="1373774" cy="862417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2</a:t>
            </a:r>
            <a:endParaRPr lang="de-DE" sz="2000" dirty="0">
              <a:latin typeface="Arial" charset="0"/>
            </a:endParaRPr>
          </a:p>
        </p:txBody>
      </p:sp>
      <p:grpSp>
        <p:nvGrpSpPr>
          <p:cNvPr id="6149" name="Group 5"/>
          <p:cNvGrpSpPr>
            <a:grpSpLocks/>
          </p:cNvGrpSpPr>
          <p:nvPr/>
        </p:nvGrpSpPr>
        <p:grpSpPr bwMode="auto">
          <a:xfrm>
            <a:off x="2627313" y="3810000"/>
            <a:ext cx="5678487" cy="2438400"/>
            <a:chOff x="366" y="2432"/>
            <a:chExt cx="3577" cy="1536"/>
          </a:xfrm>
        </p:grpSpPr>
        <p:sp>
          <p:nvSpPr>
            <p:cNvPr id="6150" name="Rectangle 6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51" name="Rectangle 7"/>
            <p:cNvSpPr>
              <a:spLocks noChangeArrowheads="1"/>
            </p:cNvSpPr>
            <p:nvPr/>
          </p:nvSpPr>
          <p:spPr bwMode="invGray">
            <a:xfrm>
              <a:off x="2933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invGray">
            <a:xfrm>
              <a:off x="3608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6154" name="Group 10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6168" name="Rectangle 11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6169" name="Rectangle 12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6155" name="Line 13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56" name="Line 14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6157" name="Group 15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6166" name="Rectangle 16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6167" name="Rectangle 17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6158" name="Line 18"/>
            <p:cNvSpPr>
              <a:spLocks noChangeShapeType="1"/>
            </p:cNvSpPr>
            <p:nvPr/>
          </p:nvSpPr>
          <p:spPr bwMode="invGray">
            <a:xfrm>
              <a:off x="2544" y="389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59" name="Rectangle 19"/>
            <p:cNvSpPr>
              <a:spLocks noChangeArrowheads="1"/>
            </p:cNvSpPr>
            <p:nvPr/>
          </p:nvSpPr>
          <p:spPr bwMode="invGray">
            <a:xfrm>
              <a:off x="2305" y="2676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0" name="Rectangle 20"/>
            <p:cNvSpPr>
              <a:spLocks noChangeArrowheads="1"/>
            </p:cNvSpPr>
            <p:nvPr/>
          </p:nvSpPr>
          <p:spPr bwMode="auto">
            <a:xfrm>
              <a:off x="2300" y="2480"/>
              <a:ext cx="32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act</a:t>
              </a:r>
            </a:p>
          </p:txBody>
        </p:sp>
        <p:sp>
          <p:nvSpPr>
            <p:cNvPr id="6161" name="Line 21"/>
            <p:cNvSpPr>
              <a:spLocks noChangeShapeType="1"/>
            </p:cNvSpPr>
            <p:nvPr/>
          </p:nvSpPr>
          <p:spPr bwMode="invGray">
            <a:xfrm flipH="1">
              <a:off x="2160" y="2750"/>
              <a:ext cx="313" cy="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2" name="Line 22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3" name="Rectangle 23"/>
            <p:cNvSpPr>
              <a:spLocks noChangeArrowheads="1"/>
            </p:cNvSpPr>
            <p:nvPr/>
          </p:nvSpPr>
          <p:spPr bwMode="invGray">
            <a:xfrm>
              <a:off x="1450" y="267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4" name="Rectangle 24"/>
            <p:cNvSpPr>
              <a:spLocks noChangeArrowheads="1"/>
            </p:cNvSpPr>
            <p:nvPr/>
          </p:nvSpPr>
          <p:spPr bwMode="auto">
            <a:xfrm>
              <a:off x="1392" y="2432"/>
              <a:ext cx="4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pred</a:t>
              </a:r>
            </a:p>
          </p:txBody>
        </p:sp>
        <p:sp>
          <p:nvSpPr>
            <p:cNvPr id="6165" name="Freeform 25"/>
            <p:cNvSpPr>
              <a:spLocks/>
            </p:cNvSpPr>
            <p:nvPr/>
          </p:nvSpPr>
          <p:spPr bwMode="auto">
            <a:xfrm>
              <a:off x="1632" y="2736"/>
              <a:ext cx="528" cy="1056"/>
            </a:xfrm>
            <a:custGeom>
              <a:avLst/>
              <a:gdLst>
                <a:gd name="T0" fmla="*/ 0 w 528"/>
                <a:gd name="T1" fmla="*/ 0 h 960"/>
                <a:gd name="T2" fmla="*/ 432 w 528"/>
                <a:gd name="T3" fmla="*/ 192 h 960"/>
                <a:gd name="T4" fmla="*/ 528 w 528"/>
                <a:gd name="T5" fmla="*/ 96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0"/>
                  </a:moveTo>
                  <a:cubicBezTo>
                    <a:pt x="172" y="16"/>
                    <a:pt x="344" y="32"/>
                    <a:pt x="432" y="192"/>
                  </a:cubicBezTo>
                  <a:cubicBezTo>
                    <a:pt x="520" y="352"/>
                    <a:pt x="512" y="832"/>
                    <a:pt x="528" y="96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lIns="92075" tIns="46038" rIns="92075" bIns="46038" anchor="ctr"/>
            <a:lstStyle/>
            <a:p>
              <a:endParaRPr lang="de-A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– Add</a:t>
            </a:r>
            <a:r>
              <a:rPr lang="de-DE" dirty="0" smtClean="0"/>
              <a:t>Element </a:t>
            </a:r>
            <a:r>
              <a:rPr lang="de-AT" dirty="0" smtClean="0"/>
              <a:t>(6)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err="1" smtClean="0">
                <a:latin typeface="Courier New" pitchFamily="49" charset="0"/>
              </a:rPr>
              <a:t>void</a:t>
            </a:r>
            <a:r>
              <a:rPr lang="de-AT" sz="1400" dirty="0" smtClean="0">
                <a:latin typeface="Courier New" pitchFamily="49" charset="0"/>
              </a:rPr>
              <a:t> List::</a:t>
            </a:r>
            <a:r>
              <a:rPr lang="de-AT" sz="1400" dirty="0" err="1" smtClean="0">
                <a:latin typeface="Courier New" pitchFamily="49" charset="0"/>
              </a:rPr>
              <a:t>AddElement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ItemType</a:t>
            </a:r>
            <a:r>
              <a:rPr lang="de-AT" sz="1400" dirty="0" smtClean="0">
                <a:latin typeface="Courier New" pitchFamily="49" charset="0"/>
              </a:rPr>
              <a:t> a, 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Element* 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, *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smtClean="0">
                <a:latin typeface="Courier New" pitchFamily="49" charset="0"/>
              </a:rPr>
              <a:t>2;</a:t>
            </a:r>
            <a:endParaRPr lang="de-AT" sz="1400" dirty="0" smtClean="0">
              <a:latin typeface="Courier New" pitchFamily="49" charset="0"/>
            </a:endParaRP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if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 == </a:t>
            </a:r>
            <a:r>
              <a:rPr lang="de-AT" sz="1400" dirty="0" smtClean="0">
                <a:latin typeface="Courier New" pitchFamily="49" charset="0"/>
              </a:rPr>
              <a:t>1) </a:t>
            </a:r>
            <a:r>
              <a:rPr lang="de-AT" sz="1400" dirty="0" smtClean="0">
                <a:latin typeface="Courier New" pitchFamily="49" charset="0"/>
              </a:rPr>
              <a:t>Add(a);</a:t>
            </a:r>
            <a:br>
              <a:rPr lang="de-AT" sz="1400" dirty="0" smtClean="0">
                <a:latin typeface="Courier New" pitchFamily="49" charset="0"/>
              </a:rPr>
            </a:br>
            <a:r>
              <a:rPr lang="de-AT" sz="1400" dirty="0" err="1" smtClean="0">
                <a:latin typeface="Courier New" pitchFamily="49" charset="0"/>
              </a:rPr>
              <a:t>else</a:t>
            </a:r>
            <a:r>
              <a:rPr lang="de-AT" sz="14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while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!= 0 &amp;&amp;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&lt;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b="1" dirty="0" err="1" smtClean="0">
                <a:latin typeface="Courier New" pitchFamily="49" charset="0"/>
              </a:rPr>
              <a:t>act</a:t>
            </a:r>
            <a:r>
              <a:rPr lang="de-AT" sz="1400" b="1" dirty="0" smtClean="0">
                <a:latin typeface="Courier New" pitchFamily="49" charset="0"/>
              </a:rPr>
              <a:t> = </a:t>
            </a:r>
            <a:r>
              <a:rPr lang="de-AT" sz="1400" b="1" dirty="0" err="1" smtClean="0">
                <a:latin typeface="Courier New" pitchFamily="49" charset="0"/>
              </a:rPr>
              <a:t>act</a:t>
            </a:r>
            <a:r>
              <a:rPr lang="de-AT" sz="1400" b="1" dirty="0" smtClean="0">
                <a:latin typeface="Courier New" pitchFamily="49" charset="0"/>
              </a:rPr>
              <a:t>-&gt;</a:t>
            </a:r>
            <a:r>
              <a:rPr lang="de-AT" sz="1400" b="1" dirty="0" err="1" smtClean="0">
                <a:latin typeface="Courier New" pitchFamily="49" charset="0"/>
              </a:rPr>
              <a:t>next</a:t>
            </a:r>
            <a:r>
              <a:rPr lang="de-AT" sz="14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b="1" dirty="0" smtClean="0">
                <a:latin typeface="Courier New" pitchFamily="49" charset="0"/>
              </a:rPr>
              <a:t>			</a:t>
            </a:r>
            <a:r>
              <a:rPr lang="de-AT" sz="1400" b="1" dirty="0" err="1" smtClean="0">
                <a:latin typeface="Courier New" pitchFamily="49" charset="0"/>
              </a:rPr>
              <a:t>actpos</a:t>
            </a:r>
            <a:r>
              <a:rPr lang="de-AT" sz="1400" b="1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new</a:t>
            </a:r>
            <a:r>
              <a:rPr lang="de-AT" sz="1400" dirty="0" smtClean="0">
                <a:latin typeface="Courier New" pitchFamily="49" charset="0"/>
              </a:rPr>
              <a:t> Element;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value</a:t>
            </a:r>
            <a:r>
              <a:rPr lang="de-AT" sz="1400" dirty="0" smtClean="0">
                <a:latin typeface="Courier New" pitchFamily="49" charset="0"/>
              </a:rPr>
              <a:t> = a;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6929145" y="3018429"/>
            <a:ext cx="1373774" cy="862417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</p:txBody>
      </p:sp>
      <p:grpSp>
        <p:nvGrpSpPr>
          <p:cNvPr id="7173" name="Group 5"/>
          <p:cNvGrpSpPr>
            <a:grpSpLocks/>
          </p:cNvGrpSpPr>
          <p:nvPr/>
        </p:nvGrpSpPr>
        <p:grpSpPr bwMode="auto">
          <a:xfrm>
            <a:off x="2627313" y="3810000"/>
            <a:ext cx="5678487" cy="2438400"/>
            <a:chOff x="366" y="2432"/>
            <a:chExt cx="3577" cy="1536"/>
          </a:xfrm>
        </p:grpSpPr>
        <p:sp>
          <p:nvSpPr>
            <p:cNvPr id="7174" name="Rectangle 6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75" name="Rectangle 7"/>
            <p:cNvSpPr>
              <a:spLocks noChangeArrowheads="1"/>
            </p:cNvSpPr>
            <p:nvPr/>
          </p:nvSpPr>
          <p:spPr bwMode="invGray">
            <a:xfrm>
              <a:off x="2933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invGray">
            <a:xfrm>
              <a:off x="3608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7178" name="Group 10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7192" name="Rectangle 11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7193" name="Rectangle 12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7179" name="Line 13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0" name="Line 14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7181" name="Group 15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7190" name="Rectangle 16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7191" name="Rectangle 17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7182" name="Line 18"/>
            <p:cNvSpPr>
              <a:spLocks noChangeShapeType="1"/>
            </p:cNvSpPr>
            <p:nvPr/>
          </p:nvSpPr>
          <p:spPr bwMode="invGray">
            <a:xfrm>
              <a:off x="2544" y="3897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3" name="Line 19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4" name="Rectangle 20"/>
            <p:cNvSpPr>
              <a:spLocks noChangeArrowheads="1"/>
            </p:cNvSpPr>
            <p:nvPr/>
          </p:nvSpPr>
          <p:spPr bwMode="invGray">
            <a:xfrm>
              <a:off x="1450" y="267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5" name="Rectangle 21"/>
            <p:cNvSpPr>
              <a:spLocks noChangeArrowheads="1"/>
            </p:cNvSpPr>
            <p:nvPr/>
          </p:nvSpPr>
          <p:spPr bwMode="auto">
            <a:xfrm>
              <a:off x="1392" y="243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pred</a:t>
              </a:r>
            </a:p>
          </p:txBody>
        </p:sp>
        <p:sp>
          <p:nvSpPr>
            <p:cNvPr id="7186" name="Rectangle 22"/>
            <p:cNvSpPr>
              <a:spLocks noChangeArrowheads="1"/>
            </p:cNvSpPr>
            <p:nvPr/>
          </p:nvSpPr>
          <p:spPr bwMode="invGray">
            <a:xfrm>
              <a:off x="2305" y="2676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7" name="Rectangle 23"/>
            <p:cNvSpPr>
              <a:spLocks noChangeArrowheads="1"/>
            </p:cNvSpPr>
            <p:nvPr/>
          </p:nvSpPr>
          <p:spPr bwMode="auto">
            <a:xfrm>
              <a:off x="2300" y="2480"/>
              <a:ext cx="32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act</a:t>
              </a:r>
            </a:p>
          </p:txBody>
        </p:sp>
        <p:sp>
          <p:nvSpPr>
            <p:cNvPr id="7188" name="Line 24"/>
            <p:cNvSpPr>
              <a:spLocks noChangeShapeType="1"/>
            </p:cNvSpPr>
            <p:nvPr/>
          </p:nvSpPr>
          <p:spPr bwMode="invGray">
            <a:xfrm>
              <a:off x="2473" y="2750"/>
              <a:ext cx="599" cy="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9" name="Freeform 25"/>
            <p:cNvSpPr>
              <a:spLocks/>
            </p:cNvSpPr>
            <p:nvPr/>
          </p:nvSpPr>
          <p:spPr bwMode="auto">
            <a:xfrm>
              <a:off x="1632" y="2736"/>
              <a:ext cx="528" cy="1056"/>
            </a:xfrm>
            <a:custGeom>
              <a:avLst/>
              <a:gdLst>
                <a:gd name="T0" fmla="*/ 0 w 528"/>
                <a:gd name="T1" fmla="*/ 0 h 960"/>
                <a:gd name="T2" fmla="*/ 432 w 528"/>
                <a:gd name="T3" fmla="*/ 192 h 960"/>
                <a:gd name="T4" fmla="*/ 528 w 528"/>
                <a:gd name="T5" fmla="*/ 96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0"/>
                  </a:moveTo>
                  <a:cubicBezTo>
                    <a:pt x="172" y="16"/>
                    <a:pt x="344" y="32"/>
                    <a:pt x="432" y="192"/>
                  </a:cubicBezTo>
                  <a:cubicBezTo>
                    <a:pt x="520" y="352"/>
                    <a:pt x="512" y="832"/>
                    <a:pt x="528" y="96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lIns="92075" tIns="46038" rIns="92075" bIns="46038" anchor="ctr"/>
            <a:lstStyle/>
            <a:p>
              <a:endParaRPr lang="de-A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– Add</a:t>
            </a:r>
            <a:r>
              <a:rPr lang="de-DE" dirty="0" smtClean="0"/>
              <a:t>Element </a:t>
            </a:r>
            <a:r>
              <a:rPr lang="de-AT" dirty="0" smtClean="0"/>
              <a:t>(7)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err="1" smtClean="0">
                <a:latin typeface="Courier New" pitchFamily="49" charset="0"/>
              </a:rPr>
              <a:t>void</a:t>
            </a:r>
            <a:r>
              <a:rPr lang="de-AT" sz="1400" dirty="0" smtClean="0">
                <a:latin typeface="Courier New" pitchFamily="49" charset="0"/>
              </a:rPr>
              <a:t> List::</a:t>
            </a:r>
            <a:r>
              <a:rPr lang="de-AT" sz="1400" dirty="0" err="1" smtClean="0">
                <a:latin typeface="Courier New" pitchFamily="49" charset="0"/>
              </a:rPr>
              <a:t>AddElement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ItemType</a:t>
            </a:r>
            <a:r>
              <a:rPr lang="de-AT" sz="1400" dirty="0" smtClean="0">
                <a:latin typeface="Courier New" pitchFamily="49" charset="0"/>
              </a:rPr>
              <a:t> a, 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Element* 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, *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smtClean="0">
                <a:latin typeface="Courier New" pitchFamily="49" charset="0"/>
              </a:rPr>
              <a:t>2;</a:t>
            </a:r>
            <a:endParaRPr lang="de-AT" sz="1400" dirty="0" smtClean="0">
              <a:latin typeface="Courier New" pitchFamily="49" charset="0"/>
            </a:endParaRP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if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 == </a:t>
            </a:r>
            <a:r>
              <a:rPr lang="de-AT" sz="1400" dirty="0" smtClean="0">
                <a:latin typeface="Courier New" pitchFamily="49" charset="0"/>
              </a:rPr>
              <a:t>1) </a:t>
            </a:r>
            <a:r>
              <a:rPr lang="de-AT" sz="1400" dirty="0" smtClean="0">
                <a:latin typeface="Courier New" pitchFamily="49" charset="0"/>
              </a:rPr>
              <a:t>Add(a);</a:t>
            </a:r>
            <a:br>
              <a:rPr lang="de-AT" sz="1400" dirty="0" smtClean="0">
                <a:latin typeface="Courier New" pitchFamily="49" charset="0"/>
              </a:rPr>
            </a:br>
            <a:r>
              <a:rPr lang="de-AT" sz="1400" dirty="0" err="1" smtClean="0">
                <a:latin typeface="Courier New" pitchFamily="49" charset="0"/>
              </a:rPr>
              <a:t>else</a:t>
            </a:r>
            <a:r>
              <a:rPr lang="de-AT" sz="14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while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!= 0 &amp;&amp;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&lt;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b="1" dirty="0" err="1" smtClean="0">
                <a:latin typeface="Courier New" pitchFamily="49" charset="0"/>
              </a:rPr>
              <a:t>pred</a:t>
            </a:r>
            <a:r>
              <a:rPr lang="de-AT" sz="1400" b="1" dirty="0" smtClean="0">
                <a:latin typeface="Courier New" pitchFamily="49" charset="0"/>
              </a:rPr>
              <a:t>-&gt;</a:t>
            </a:r>
            <a:r>
              <a:rPr lang="de-AT" sz="1400" b="1" dirty="0" err="1" smtClean="0">
                <a:latin typeface="Courier New" pitchFamily="49" charset="0"/>
              </a:rPr>
              <a:t>next</a:t>
            </a:r>
            <a:r>
              <a:rPr lang="de-AT" sz="1400" b="1" dirty="0" smtClean="0">
                <a:latin typeface="Courier New" pitchFamily="49" charset="0"/>
              </a:rPr>
              <a:t> = </a:t>
            </a:r>
            <a:r>
              <a:rPr lang="de-AT" sz="1400" b="1" dirty="0" err="1" smtClean="0">
                <a:latin typeface="Courier New" pitchFamily="49" charset="0"/>
              </a:rPr>
              <a:t>new</a:t>
            </a:r>
            <a:r>
              <a:rPr lang="de-AT" sz="1400" b="1" dirty="0" smtClean="0">
                <a:latin typeface="Courier New" pitchFamily="49" charset="0"/>
              </a:rPr>
              <a:t> Element;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value</a:t>
            </a:r>
            <a:r>
              <a:rPr lang="de-AT" sz="1400" dirty="0" smtClean="0">
                <a:latin typeface="Courier New" pitchFamily="49" charset="0"/>
              </a:rPr>
              <a:t> = a;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6932320" y="3021604"/>
            <a:ext cx="1373774" cy="862417"/>
          </a:xfrm>
          <a:prstGeom prst="rect">
            <a:avLst/>
          </a:prstGeom>
          <a:noFill/>
          <a:ln w="12700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</p:txBody>
      </p:sp>
      <p:sp>
        <p:nvSpPr>
          <p:cNvPr id="8197" name="Rectangle 6"/>
          <p:cNvSpPr>
            <a:spLocks noChangeArrowheads="1"/>
          </p:cNvSpPr>
          <p:nvPr/>
        </p:nvSpPr>
        <p:spPr bwMode="invGray">
          <a:xfrm>
            <a:off x="2738438" y="51117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invGray">
          <a:xfrm>
            <a:off x="6702425" y="6013450"/>
            <a:ext cx="1074738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invGray">
          <a:xfrm>
            <a:off x="7773988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auto">
          <a:xfrm>
            <a:off x="2627313" y="47990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8201" name="Group 10"/>
          <p:cNvGrpSpPr>
            <a:grpSpLocks/>
          </p:cNvGrpSpPr>
          <p:nvPr/>
        </p:nvGrpSpPr>
        <p:grpSpPr bwMode="auto">
          <a:xfrm>
            <a:off x="3646488" y="5105400"/>
            <a:ext cx="1619250" cy="230188"/>
            <a:chOff x="1399" y="3591"/>
            <a:chExt cx="1020" cy="145"/>
          </a:xfrm>
        </p:grpSpPr>
        <p:sp>
          <p:nvSpPr>
            <p:cNvPr id="8218" name="Rectangle 11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8219" name="Rectangle 12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8202" name="Line 13"/>
          <p:cNvSpPr>
            <a:spLocks noChangeShapeType="1"/>
          </p:cNvSpPr>
          <p:nvPr/>
        </p:nvSpPr>
        <p:spPr bwMode="invGray">
          <a:xfrm>
            <a:off x="5018088" y="5219700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3" name="Line 14"/>
          <p:cNvSpPr>
            <a:spLocks noChangeShapeType="1"/>
          </p:cNvSpPr>
          <p:nvPr/>
        </p:nvSpPr>
        <p:spPr bwMode="invGray">
          <a:xfrm>
            <a:off x="3036888" y="52339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8204" name="Group 15"/>
          <p:cNvGrpSpPr>
            <a:grpSpLocks/>
          </p:cNvGrpSpPr>
          <p:nvPr/>
        </p:nvGrpSpPr>
        <p:grpSpPr bwMode="auto">
          <a:xfrm>
            <a:off x="4721225" y="6018213"/>
            <a:ext cx="1619250" cy="230187"/>
            <a:chOff x="2679" y="3591"/>
            <a:chExt cx="1020" cy="145"/>
          </a:xfrm>
        </p:grpSpPr>
        <p:sp>
          <p:nvSpPr>
            <p:cNvPr id="8216" name="Rectangle 16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8217" name="Rectangle 17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8205" name="Line 18"/>
          <p:cNvSpPr>
            <a:spLocks noChangeShapeType="1"/>
          </p:cNvSpPr>
          <p:nvPr/>
        </p:nvSpPr>
        <p:spPr bwMode="invGray">
          <a:xfrm>
            <a:off x="5018088" y="5219700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6" name="Rectangle 19"/>
          <p:cNvSpPr>
            <a:spLocks noChangeArrowheads="1"/>
          </p:cNvSpPr>
          <p:nvPr/>
        </p:nvSpPr>
        <p:spPr bwMode="invGray">
          <a:xfrm>
            <a:off x="4348163" y="41910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7" name="Rectangle 20"/>
          <p:cNvSpPr>
            <a:spLocks noChangeArrowheads="1"/>
          </p:cNvSpPr>
          <p:nvPr/>
        </p:nvSpPr>
        <p:spPr bwMode="auto">
          <a:xfrm>
            <a:off x="4256088" y="3810000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pred</a:t>
            </a:r>
          </a:p>
        </p:txBody>
      </p:sp>
      <p:sp>
        <p:nvSpPr>
          <p:cNvPr id="8208" name="Rectangle 21"/>
          <p:cNvSpPr>
            <a:spLocks noChangeArrowheads="1"/>
          </p:cNvSpPr>
          <p:nvPr/>
        </p:nvSpPr>
        <p:spPr bwMode="invGray">
          <a:xfrm>
            <a:off x="5705475" y="419735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9" name="Rectangle 22"/>
          <p:cNvSpPr>
            <a:spLocks noChangeArrowheads="1"/>
          </p:cNvSpPr>
          <p:nvPr/>
        </p:nvSpPr>
        <p:spPr bwMode="auto">
          <a:xfrm>
            <a:off x="5697538" y="3886200"/>
            <a:ext cx="5222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act</a:t>
            </a:r>
          </a:p>
        </p:txBody>
      </p:sp>
      <p:sp>
        <p:nvSpPr>
          <p:cNvPr id="8210" name="Line 23"/>
          <p:cNvSpPr>
            <a:spLocks noChangeShapeType="1"/>
          </p:cNvSpPr>
          <p:nvPr/>
        </p:nvSpPr>
        <p:spPr bwMode="invGray">
          <a:xfrm>
            <a:off x="5972175" y="4314825"/>
            <a:ext cx="950913" cy="162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5883275" y="5113338"/>
            <a:ext cx="1619250" cy="230187"/>
            <a:chOff x="2679" y="3591"/>
            <a:chExt cx="1020" cy="145"/>
          </a:xfrm>
        </p:grpSpPr>
        <p:sp>
          <p:nvSpPr>
            <p:cNvPr id="8214" name="Rectangle 25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8215" name="Rectangle 26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341019" name="Line 27"/>
          <p:cNvSpPr>
            <a:spLocks noChangeShapeType="1"/>
          </p:cNvSpPr>
          <p:nvPr/>
        </p:nvSpPr>
        <p:spPr bwMode="invGray">
          <a:xfrm flipV="1">
            <a:off x="6084888" y="5334000"/>
            <a:ext cx="0" cy="793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13" name="Freeform 28"/>
          <p:cNvSpPr>
            <a:spLocks/>
          </p:cNvSpPr>
          <p:nvPr/>
        </p:nvSpPr>
        <p:spPr bwMode="auto">
          <a:xfrm>
            <a:off x="4637088" y="4292600"/>
            <a:ext cx="838200" cy="1676400"/>
          </a:xfrm>
          <a:custGeom>
            <a:avLst/>
            <a:gdLst>
              <a:gd name="T0" fmla="*/ 0 w 528"/>
              <a:gd name="T1" fmla="*/ 0 h 960"/>
              <a:gd name="T2" fmla="*/ 432 w 528"/>
              <a:gd name="T3" fmla="*/ 192 h 960"/>
              <a:gd name="T4" fmla="*/ 528 w 528"/>
              <a:gd name="T5" fmla="*/ 960 h 960"/>
              <a:gd name="T6" fmla="*/ 0 60000 65536"/>
              <a:gd name="T7" fmla="*/ 0 60000 65536"/>
              <a:gd name="T8" fmla="*/ 0 60000 65536"/>
              <a:gd name="T9" fmla="*/ 0 w 528"/>
              <a:gd name="T10" fmla="*/ 0 h 960"/>
              <a:gd name="T11" fmla="*/ 528 w 528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0">
                <a:moveTo>
                  <a:pt x="0" y="0"/>
                </a:moveTo>
                <a:cubicBezTo>
                  <a:pt x="172" y="16"/>
                  <a:pt x="344" y="32"/>
                  <a:pt x="432" y="192"/>
                </a:cubicBezTo>
                <a:cubicBezTo>
                  <a:pt x="520" y="352"/>
                  <a:pt x="512" y="832"/>
                  <a:pt x="52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1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0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– Add</a:t>
            </a:r>
            <a:r>
              <a:rPr lang="de-DE" dirty="0" smtClean="0"/>
              <a:t>Element </a:t>
            </a:r>
            <a:r>
              <a:rPr lang="de-AT" dirty="0" smtClean="0"/>
              <a:t>(8)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err="1" smtClean="0">
                <a:latin typeface="Courier New" pitchFamily="49" charset="0"/>
              </a:rPr>
              <a:t>void</a:t>
            </a:r>
            <a:r>
              <a:rPr lang="de-AT" sz="1400" dirty="0" smtClean="0">
                <a:latin typeface="Courier New" pitchFamily="49" charset="0"/>
              </a:rPr>
              <a:t> List::</a:t>
            </a:r>
            <a:r>
              <a:rPr lang="de-AT" sz="1400" dirty="0" err="1" smtClean="0">
                <a:latin typeface="Courier New" pitchFamily="49" charset="0"/>
              </a:rPr>
              <a:t>AddElement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ItemType</a:t>
            </a:r>
            <a:r>
              <a:rPr lang="de-AT" sz="1400" dirty="0" smtClean="0">
                <a:latin typeface="Courier New" pitchFamily="49" charset="0"/>
              </a:rPr>
              <a:t> a, 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Element* 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, *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smtClean="0">
                <a:latin typeface="Courier New" pitchFamily="49" charset="0"/>
              </a:rPr>
              <a:t>2;</a:t>
            </a:r>
            <a:endParaRPr lang="de-AT" sz="1400" dirty="0" smtClean="0">
              <a:latin typeface="Courier New" pitchFamily="49" charset="0"/>
            </a:endParaRP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if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 == </a:t>
            </a:r>
            <a:r>
              <a:rPr lang="de-AT" sz="1400" dirty="0" smtClean="0">
                <a:latin typeface="Courier New" pitchFamily="49" charset="0"/>
              </a:rPr>
              <a:t>1) </a:t>
            </a:r>
            <a:r>
              <a:rPr lang="de-AT" sz="1400" dirty="0" smtClean="0">
                <a:latin typeface="Courier New" pitchFamily="49" charset="0"/>
              </a:rPr>
              <a:t>Add(a);</a:t>
            </a:r>
            <a:br>
              <a:rPr lang="de-AT" sz="1400" dirty="0" smtClean="0">
                <a:latin typeface="Courier New" pitchFamily="49" charset="0"/>
              </a:rPr>
            </a:br>
            <a:r>
              <a:rPr lang="de-AT" sz="1400" dirty="0" err="1" smtClean="0">
                <a:latin typeface="Courier New" pitchFamily="49" charset="0"/>
              </a:rPr>
              <a:t>else</a:t>
            </a:r>
            <a:r>
              <a:rPr lang="de-AT" sz="14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while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!= 0 &amp;&amp;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&lt;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new</a:t>
            </a:r>
            <a:r>
              <a:rPr lang="de-AT" sz="1400" dirty="0" smtClean="0">
                <a:latin typeface="Courier New" pitchFamily="49" charset="0"/>
              </a:rPr>
              <a:t> Element;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b="1" dirty="0" smtClean="0">
                <a:latin typeface="Courier New" pitchFamily="49" charset="0"/>
              </a:rPr>
              <a:t>	</a:t>
            </a:r>
            <a:r>
              <a:rPr lang="de-AT" sz="1400" b="1" dirty="0" err="1" smtClean="0">
                <a:latin typeface="Courier New" pitchFamily="49" charset="0"/>
              </a:rPr>
              <a:t>pred</a:t>
            </a:r>
            <a:r>
              <a:rPr lang="de-AT" sz="1400" b="1" dirty="0" smtClean="0">
                <a:latin typeface="Courier New" pitchFamily="49" charset="0"/>
              </a:rPr>
              <a:t>-&gt;</a:t>
            </a:r>
            <a:r>
              <a:rPr lang="de-AT" sz="1400" b="1" dirty="0" err="1" smtClean="0">
                <a:latin typeface="Courier New" pitchFamily="49" charset="0"/>
              </a:rPr>
              <a:t>next</a:t>
            </a:r>
            <a:r>
              <a:rPr lang="de-AT" sz="1400" b="1" dirty="0" smtClean="0">
                <a:latin typeface="Courier New" pitchFamily="49" charset="0"/>
              </a:rPr>
              <a:t>-&gt;</a:t>
            </a:r>
            <a:r>
              <a:rPr lang="de-AT" sz="1400" b="1" dirty="0" err="1" smtClean="0">
                <a:latin typeface="Courier New" pitchFamily="49" charset="0"/>
              </a:rPr>
              <a:t>value</a:t>
            </a:r>
            <a:r>
              <a:rPr lang="de-AT" sz="1400" b="1" dirty="0" smtClean="0">
                <a:latin typeface="Courier New" pitchFamily="49" charset="0"/>
              </a:rPr>
              <a:t> = a;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6932320" y="3021604"/>
            <a:ext cx="1373774" cy="862417"/>
          </a:xfrm>
          <a:prstGeom prst="rect">
            <a:avLst/>
          </a:prstGeom>
          <a:noFill/>
          <a:ln w="12700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</p:txBody>
      </p:sp>
      <p:grpSp>
        <p:nvGrpSpPr>
          <p:cNvPr id="9221" name="Group 5"/>
          <p:cNvGrpSpPr>
            <a:grpSpLocks/>
          </p:cNvGrpSpPr>
          <p:nvPr/>
        </p:nvGrpSpPr>
        <p:grpSpPr bwMode="auto">
          <a:xfrm>
            <a:off x="2627313" y="3810000"/>
            <a:ext cx="5678487" cy="2438400"/>
            <a:chOff x="366" y="2432"/>
            <a:chExt cx="3577" cy="1536"/>
          </a:xfrm>
        </p:grpSpPr>
        <p:sp>
          <p:nvSpPr>
            <p:cNvPr id="9222" name="Rectangle 6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23" name="Rectangle 7"/>
            <p:cNvSpPr>
              <a:spLocks noChangeArrowheads="1"/>
            </p:cNvSpPr>
            <p:nvPr/>
          </p:nvSpPr>
          <p:spPr bwMode="invGray">
            <a:xfrm>
              <a:off x="2933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24" name="Rectangle 8"/>
            <p:cNvSpPr>
              <a:spLocks noChangeArrowheads="1"/>
            </p:cNvSpPr>
            <p:nvPr/>
          </p:nvSpPr>
          <p:spPr bwMode="invGray">
            <a:xfrm>
              <a:off x="3608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9225" name="Rectangle 9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9226" name="Group 10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9244" name="Rectangle 11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9245" name="Rectangle 12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9227" name="Line 13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28" name="Line 14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9229" name="Group 15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9242" name="Rectangle 16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9243" name="Rectangle 17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9230" name="Line 18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31" name="Rectangle 19"/>
            <p:cNvSpPr>
              <a:spLocks noChangeArrowheads="1"/>
            </p:cNvSpPr>
            <p:nvPr/>
          </p:nvSpPr>
          <p:spPr bwMode="invGray">
            <a:xfrm>
              <a:off x="1450" y="267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32" name="Rectangle 20"/>
            <p:cNvSpPr>
              <a:spLocks noChangeArrowheads="1"/>
            </p:cNvSpPr>
            <p:nvPr/>
          </p:nvSpPr>
          <p:spPr bwMode="auto">
            <a:xfrm>
              <a:off x="1392" y="2432"/>
              <a:ext cx="43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pred</a:t>
              </a:r>
            </a:p>
          </p:txBody>
        </p:sp>
        <p:sp>
          <p:nvSpPr>
            <p:cNvPr id="9233" name="Rectangle 21"/>
            <p:cNvSpPr>
              <a:spLocks noChangeArrowheads="1"/>
            </p:cNvSpPr>
            <p:nvPr/>
          </p:nvSpPr>
          <p:spPr bwMode="invGray">
            <a:xfrm>
              <a:off x="2305" y="2676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34" name="Rectangle 22"/>
            <p:cNvSpPr>
              <a:spLocks noChangeArrowheads="1"/>
            </p:cNvSpPr>
            <p:nvPr/>
          </p:nvSpPr>
          <p:spPr bwMode="auto">
            <a:xfrm>
              <a:off x="2300" y="2480"/>
              <a:ext cx="32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act</a:t>
              </a:r>
            </a:p>
          </p:txBody>
        </p:sp>
        <p:sp>
          <p:nvSpPr>
            <p:cNvPr id="9235" name="Line 23"/>
            <p:cNvSpPr>
              <a:spLocks noChangeShapeType="1"/>
            </p:cNvSpPr>
            <p:nvPr/>
          </p:nvSpPr>
          <p:spPr bwMode="invGray">
            <a:xfrm>
              <a:off x="2473" y="2750"/>
              <a:ext cx="599" cy="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9236" name="Group 24"/>
            <p:cNvGrpSpPr>
              <a:grpSpLocks/>
            </p:cNvGrpSpPr>
            <p:nvPr/>
          </p:nvGrpSpPr>
          <p:grpSpPr bwMode="auto">
            <a:xfrm>
              <a:off x="2417" y="3253"/>
              <a:ext cx="1020" cy="145"/>
              <a:chOff x="2679" y="3591"/>
              <a:chExt cx="1020" cy="145"/>
            </a:xfrm>
          </p:grpSpPr>
          <p:sp>
            <p:nvSpPr>
              <p:cNvPr id="9240" name="Rectangle 25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9241" name="Rectangle 26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9237" name="Line 27"/>
            <p:cNvSpPr>
              <a:spLocks noChangeShapeType="1"/>
            </p:cNvSpPr>
            <p:nvPr/>
          </p:nvSpPr>
          <p:spPr bwMode="invGray">
            <a:xfrm flipV="1">
              <a:off x="2544" y="3392"/>
              <a:ext cx="0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38" name="Text Box 28"/>
            <p:cNvSpPr txBox="1">
              <a:spLocks noChangeArrowheads="1"/>
            </p:cNvSpPr>
            <p:nvPr/>
          </p:nvSpPr>
          <p:spPr bwMode="auto">
            <a:xfrm>
              <a:off x="2706" y="3187"/>
              <a:ext cx="205" cy="25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 lIns="92075" tIns="46038" rIns="92075" bIns="46038" anchor="ctr">
              <a:spAutoFit/>
            </a:bodyPr>
            <a:lstStyle/>
            <a:p>
              <a:pPr algn="ctr">
                <a:lnSpc>
                  <a:spcPct val="100000"/>
                </a:lnSpc>
                <a:spcBef>
                  <a:spcPct val="50000"/>
                </a:spcBef>
              </a:pPr>
              <a:r>
                <a:rPr lang="de-DE" sz="2000">
                  <a:latin typeface="Arial" charset="0"/>
                </a:rPr>
                <a:t>a</a:t>
              </a:r>
            </a:p>
          </p:txBody>
        </p:sp>
        <p:sp>
          <p:nvSpPr>
            <p:cNvPr id="9239" name="Freeform 29"/>
            <p:cNvSpPr>
              <a:spLocks/>
            </p:cNvSpPr>
            <p:nvPr/>
          </p:nvSpPr>
          <p:spPr bwMode="auto">
            <a:xfrm>
              <a:off x="1632" y="2736"/>
              <a:ext cx="528" cy="1056"/>
            </a:xfrm>
            <a:custGeom>
              <a:avLst/>
              <a:gdLst>
                <a:gd name="T0" fmla="*/ 0 w 528"/>
                <a:gd name="T1" fmla="*/ 0 h 960"/>
                <a:gd name="T2" fmla="*/ 432 w 528"/>
                <a:gd name="T3" fmla="*/ 192 h 960"/>
                <a:gd name="T4" fmla="*/ 528 w 528"/>
                <a:gd name="T5" fmla="*/ 96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0"/>
                  </a:moveTo>
                  <a:cubicBezTo>
                    <a:pt x="172" y="16"/>
                    <a:pt x="344" y="32"/>
                    <a:pt x="432" y="192"/>
                  </a:cubicBezTo>
                  <a:cubicBezTo>
                    <a:pt x="520" y="352"/>
                    <a:pt x="512" y="832"/>
                    <a:pt x="528" y="96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lIns="92075" tIns="46038" rIns="92075" bIns="46038" anchor="ctr"/>
            <a:lstStyle/>
            <a:p>
              <a:endParaRPr lang="de-A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– Add</a:t>
            </a:r>
            <a:r>
              <a:rPr lang="de-DE" dirty="0" smtClean="0"/>
              <a:t>Element </a:t>
            </a:r>
            <a:r>
              <a:rPr lang="de-AT" dirty="0" smtClean="0"/>
              <a:t>(9)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err="1" smtClean="0">
                <a:latin typeface="Courier New" pitchFamily="49" charset="0"/>
              </a:rPr>
              <a:t>void</a:t>
            </a:r>
            <a:r>
              <a:rPr lang="de-AT" sz="1400" dirty="0" smtClean="0">
                <a:latin typeface="Courier New" pitchFamily="49" charset="0"/>
              </a:rPr>
              <a:t> List::</a:t>
            </a:r>
            <a:r>
              <a:rPr lang="de-AT" sz="1400" dirty="0" err="1" smtClean="0">
                <a:latin typeface="Courier New" pitchFamily="49" charset="0"/>
              </a:rPr>
              <a:t>AddElement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ItemType</a:t>
            </a:r>
            <a:r>
              <a:rPr lang="de-AT" sz="1400" dirty="0" smtClean="0">
                <a:latin typeface="Courier New" pitchFamily="49" charset="0"/>
              </a:rPr>
              <a:t> a, 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Element* 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, *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int</a:t>
            </a:r>
            <a:r>
              <a:rPr lang="de-AT" sz="1400" dirty="0" smtClean="0">
                <a:latin typeface="Courier New" pitchFamily="49" charset="0"/>
              </a:rPr>
              <a:t>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smtClean="0">
                <a:latin typeface="Courier New" pitchFamily="49" charset="0"/>
              </a:rPr>
              <a:t>2;</a:t>
            </a:r>
            <a:endParaRPr lang="de-AT" sz="1400" dirty="0" smtClean="0">
              <a:latin typeface="Courier New" pitchFamily="49" charset="0"/>
            </a:endParaRP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</a:t>
            </a:r>
            <a:r>
              <a:rPr lang="de-AT" sz="1400" dirty="0" err="1" smtClean="0">
                <a:latin typeface="Courier New" pitchFamily="49" charset="0"/>
              </a:rPr>
              <a:t>if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 == </a:t>
            </a:r>
            <a:r>
              <a:rPr lang="de-AT" sz="1400" dirty="0" smtClean="0">
                <a:latin typeface="Courier New" pitchFamily="49" charset="0"/>
              </a:rPr>
              <a:t>1) </a:t>
            </a:r>
            <a:r>
              <a:rPr lang="de-AT" sz="1400" dirty="0" smtClean="0">
                <a:latin typeface="Courier New" pitchFamily="49" charset="0"/>
              </a:rPr>
              <a:t>Add(a);</a:t>
            </a:r>
            <a:br>
              <a:rPr lang="de-AT" sz="1400" dirty="0" smtClean="0">
                <a:latin typeface="Courier New" pitchFamily="49" charset="0"/>
              </a:rPr>
            </a:br>
            <a:r>
              <a:rPr lang="de-AT" sz="1400" dirty="0" err="1" smtClean="0">
                <a:latin typeface="Courier New" pitchFamily="49" charset="0"/>
              </a:rPr>
              <a:t>else</a:t>
            </a:r>
            <a:r>
              <a:rPr lang="de-AT" sz="14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head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while</a:t>
            </a:r>
            <a:r>
              <a:rPr lang="de-AT" sz="1400" dirty="0" smtClean="0">
                <a:latin typeface="Courier New" pitchFamily="49" charset="0"/>
              </a:rPr>
              <a:t>(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!= 0 &amp;&amp; 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 &lt; </a:t>
            </a:r>
            <a:r>
              <a:rPr lang="de-AT" sz="1400" dirty="0" err="1" smtClean="0">
                <a:latin typeface="Courier New" pitchFamily="49" charset="0"/>
              </a:rPr>
              <a:t>pos</a:t>
            </a:r>
            <a:r>
              <a:rPr lang="de-AT" sz="14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act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	</a:t>
            </a:r>
            <a:r>
              <a:rPr lang="de-AT" sz="1400" dirty="0" err="1" smtClean="0">
                <a:latin typeface="Courier New" pitchFamily="49" charset="0"/>
              </a:rPr>
              <a:t>actpos</a:t>
            </a:r>
            <a:r>
              <a:rPr lang="de-AT" sz="14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 = </a:t>
            </a:r>
            <a:r>
              <a:rPr lang="de-AT" sz="1400" dirty="0" err="1" smtClean="0">
                <a:latin typeface="Courier New" pitchFamily="49" charset="0"/>
              </a:rPr>
              <a:t>new</a:t>
            </a:r>
            <a:r>
              <a:rPr lang="de-AT" sz="1400" dirty="0" smtClean="0">
                <a:latin typeface="Courier New" pitchFamily="49" charset="0"/>
              </a:rPr>
              <a:t> Element;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dirty="0" err="1" smtClean="0">
                <a:latin typeface="Courier New" pitchFamily="49" charset="0"/>
              </a:rPr>
              <a:t>pred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next</a:t>
            </a:r>
            <a:r>
              <a:rPr lang="de-AT" sz="1400" dirty="0" smtClean="0">
                <a:latin typeface="Courier New" pitchFamily="49" charset="0"/>
              </a:rPr>
              <a:t>-&gt;</a:t>
            </a:r>
            <a:r>
              <a:rPr lang="de-AT" sz="1400" dirty="0" err="1" smtClean="0">
                <a:latin typeface="Courier New" pitchFamily="49" charset="0"/>
              </a:rPr>
              <a:t>value</a:t>
            </a:r>
            <a:r>
              <a:rPr lang="de-AT" sz="1400" dirty="0" smtClean="0">
                <a:latin typeface="Courier New" pitchFamily="49" charset="0"/>
              </a:rPr>
              <a:t> = a;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	</a:t>
            </a:r>
            <a:r>
              <a:rPr lang="de-AT" sz="1400" b="1" dirty="0" err="1" smtClean="0">
                <a:latin typeface="Courier New" pitchFamily="49" charset="0"/>
              </a:rPr>
              <a:t>pred</a:t>
            </a:r>
            <a:r>
              <a:rPr lang="de-AT" sz="1400" b="1" dirty="0" smtClean="0">
                <a:latin typeface="Courier New" pitchFamily="49" charset="0"/>
              </a:rPr>
              <a:t>-&gt;</a:t>
            </a:r>
            <a:r>
              <a:rPr lang="de-AT" sz="1400" b="1" dirty="0" err="1" smtClean="0">
                <a:latin typeface="Courier New" pitchFamily="49" charset="0"/>
              </a:rPr>
              <a:t>next</a:t>
            </a:r>
            <a:r>
              <a:rPr lang="de-AT" sz="1400" b="1" dirty="0" smtClean="0">
                <a:latin typeface="Courier New" pitchFamily="49" charset="0"/>
              </a:rPr>
              <a:t>-&gt;</a:t>
            </a:r>
            <a:r>
              <a:rPr lang="de-AT" sz="1400" b="1" dirty="0" err="1" smtClean="0">
                <a:latin typeface="Courier New" pitchFamily="49" charset="0"/>
              </a:rPr>
              <a:t>next</a:t>
            </a:r>
            <a:r>
              <a:rPr lang="de-AT" sz="1400" b="1" dirty="0" smtClean="0">
                <a:latin typeface="Courier New" pitchFamily="49" charset="0"/>
              </a:rPr>
              <a:t> = </a:t>
            </a:r>
            <a:r>
              <a:rPr lang="de-AT" sz="1400" b="1" dirty="0" err="1" smtClean="0">
                <a:latin typeface="Courier New" pitchFamily="49" charset="0"/>
              </a:rPr>
              <a:t>act</a:t>
            </a:r>
            <a:r>
              <a:rPr lang="de-AT" sz="14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80000"/>
              </a:lnSpc>
              <a:buFontTx/>
              <a:buNone/>
            </a:pPr>
            <a:r>
              <a:rPr lang="de-AT" sz="1400" dirty="0" smtClean="0">
                <a:latin typeface="Courier New" pitchFamily="49" charset="0"/>
              </a:rPr>
              <a:t>}</a:t>
            </a: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6932320" y="3021604"/>
            <a:ext cx="1373774" cy="862417"/>
          </a:xfrm>
          <a:prstGeom prst="rect">
            <a:avLst/>
          </a:prstGeom>
          <a:noFill/>
          <a:ln w="12700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</p:txBody>
      </p:sp>
      <p:sp>
        <p:nvSpPr>
          <p:cNvPr id="10245" name="Rectangle 6"/>
          <p:cNvSpPr>
            <a:spLocks noChangeArrowheads="1"/>
          </p:cNvSpPr>
          <p:nvPr/>
        </p:nvSpPr>
        <p:spPr bwMode="invGray">
          <a:xfrm>
            <a:off x="2738438" y="51117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6" name="Rectangle 7"/>
          <p:cNvSpPr>
            <a:spLocks noChangeArrowheads="1"/>
          </p:cNvSpPr>
          <p:nvPr/>
        </p:nvSpPr>
        <p:spPr bwMode="invGray">
          <a:xfrm>
            <a:off x="6702425" y="6013450"/>
            <a:ext cx="1074738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47" name="Rectangle 8"/>
          <p:cNvSpPr>
            <a:spLocks noChangeArrowheads="1"/>
          </p:cNvSpPr>
          <p:nvPr/>
        </p:nvSpPr>
        <p:spPr bwMode="invGray">
          <a:xfrm>
            <a:off x="7773988" y="60134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10248" name="Rectangle 9"/>
          <p:cNvSpPr>
            <a:spLocks noChangeArrowheads="1"/>
          </p:cNvSpPr>
          <p:nvPr/>
        </p:nvSpPr>
        <p:spPr bwMode="auto">
          <a:xfrm>
            <a:off x="2627313" y="47990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10249" name="Group 10"/>
          <p:cNvGrpSpPr>
            <a:grpSpLocks/>
          </p:cNvGrpSpPr>
          <p:nvPr/>
        </p:nvGrpSpPr>
        <p:grpSpPr bwMode="auto">
          <a:xfrm>
            <a:off x="3646488" y="5105400"/>
            <a:ext cx="1619250" cy="230188"/>
            <a:chOff x="1399" y="3591"/>
            <a:chExt cx="1020" cy="145"/>
          </a:xfrm>
        </p:grpSpPr>
        <p:sp>
          <p:nvSpPr>
            <p:cNvPr id="10268" name="Rectangle 11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0269" name="Rectangle 12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0250" name="Line 13"/>
          <p:cNvSpPr>
            <a:spLocks noChangeShapeType="1"/>
          </p:cNvSpPr>
          <p:nvPr/>
        </p:nvSpPr>
        <p:spPr bwMode="invGray">
          <a:xfrm>
            <a:off x="5018088" y="5219700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1" name="Line 14"/>
          <p:cNvSpPr>
            <a:spLocks noChangeShapeType="1"/>
          </p:cNvSpPr>
          <p:nvPr/>
        </p:nvSpPr>
        <p:spPr bwMode="invGray">
          <a:xfrm>
            <a:off x="3036888" y="52339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10252" name="Group 15"/>
          <p:cNvGrpSpPr>
            <a:grpSpLocks/>
          </p:cNvGrpSpPr>
          <p:nvPr/>
        </p:nvGrpSpPr>
        <p:grpSpPr bwMode="auto">
          <a:xfrm>
            <a:off x="4721225" y="6018213"/>
            <a:ext cx="1619250" cy="230187"/>
            <a:chOff x="2679" y="3591"/>
            <a:chExt cx="1020" cy="145"/>
          </a:xfrm>
        </p:grpSpPr>
        <p:sp>
          <p:nvSpPr>
            <p:cNvPr id="10266" name="Rectangle 16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0267" name="Rectangle 17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0253" name="Line 18"/>
          <p:cNvSpPr>
            <a:spLocks noChangeShapeType="1"/>
          </p:cNvSpPr>
          <p:nvPr/>
        </p:nvSpPr>
        <p:spPr bwMode="invGray">
          <a:xfrm>
            <a:off x="5018088" y="5219700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4" name="Rectangle 19"/>
          <p:cNvSpPr>
            <a:spLocks noChangeArrowheads="1"/>
          </p:cNvSpPr>
          <p:nvPr/>
        </p:nvSpPr>
        <p:spPr bwMode="invGray">
          <a:xfrm>
            <a:off x="4348163" y="41910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5" name="Rectangle 20"/>
          <p:cNvSpPr>
            <a:spLocks noChangeArrowheads="1"/>
          </p:cNvSpPr>
          <p:nvPr/>
        </p:nvSpPr>
        <p:spPr bwMode="auto">
          <a:xfrm>
            <a:off x="4256088" y="3810000"/>
            <a:ext cx="692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pred</a:t>
            </a:r>
          </a:p>
        </p:txBody>
      </p:sp>
      <p:sp>
        <p:nvSpPr>
          <p:cNvPr id="10256" name="Rectangle 21"/>
          <p:cNvSpPr>
            <a:spLocks noChangeArrowheads="1"/>
          </p:cNvSpPr>
          <p:nvPr/>
        </p:nvSpPr>
        <p:spPr bwMode="invGray">
          <a:xfrm>
            <a:off x="5705475" y="419735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57" name="Rectangle 22"/>
          <p:cNvSpPr>
            <a:spLocks noChangeArrowheads="1"/>
          </p:cNvSpPr>
          <p:nvPr/>
        </p:nvSpPr>
        <p:spPr bwMode="auto">
          <a:xfrm>
            <a:off x="5697538" y="3886200"/>
            <a:ext cx="5222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act</a:t>
            </a:r>
          </a:p>
        </p:txBody>
      </p:sp>
      <p:sp>
        <p:nvSpPr>
          <p:cNvPr id="10258" name="Line 23"/>
          <p:cNvSpPr>
            <a:spLocks noChangeShapeType="1"/>
          </p:cNvSpPr>
          <p:nvPr/>
        </p:nvSpPr>
        <p:spPr bwMode="invGray">
          <a:xfrm>
            <a:off x="5972175" y="4314825"/>
            <a:ext cx="950913" cy="16287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10259" name="Group 24"/>
          <p:cNvGrpSpPr>
            <a:grpSpLocks/>
          </p:cNvGrpSpPr>
          <p:nvPr/>
        </p:nvGrpSpPr>
        <p:grpSpPr bwMode="auto">
          <a:xfrm>
            <a:off x="5883275" y="5113338"/>
            <a:ext cx="1619250" cy="230187"/>
            <a:chOff x="2679" y="3591"/>
            <a:chExt cx="1020" cy="145"/>
          </a:xfrm>
        </p:grpSpPr>
        <p:sp>
          <p:nvSpPr>
            <p:cNvPr id="10264" name="Rectangle 25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0265" name="Rectangle 26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0260" name="Line 27"/>
          <p:cNvSpPr>
            <a:spLocks noChangeShapeType="1"/>
          </p:cNvSpPr>
          <p:nvPr/>
        </p:nvSpPr>
        <p:spPr bwMode="invGray">
          <a:xfrm flipV="1">
            <a:off x="6084888" y="5334000"/>
            <a:ext cx="0" cy="793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61" name="Line 28"/>
          <p:cNvSpPr>
            <a:spLocks noChangeShapeType="1"/>
          </p:cNvSpPr>
          <p:nvPr/>
        </p:nvSpPr>
        <p:spPr bwMode="invGray">
          <a:xfrm>
            <a:off x="7227888" y="5229225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10262" name="Text Box 29"/>
          <p:cNvSpPr txBox="1">
            <a:spLocks noChangeArrowheads="1"/>
          </p:cNvSpPr>
          <p:nvPr/>
        </p:nvSpPr>
        <p:spPr bwMode="auto">
          <a:xfrm>
            <a:off x="6342063" y="5008563"/>
            <a:ext cx="325437" cy="3968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>
                <a:latin typeface="Arial" charset="0"/>
              </a:rPr>
              <a:t>a</a:t>
            </a:r>
          </a:p>
        </p:txBody>
      </p:sp>
      <p:sp>
        <p:nvSpPr>
          <p:cNvPr id="10263" name="Freeform 30"/>
          <p:cNvSpPr>
            <a:spLocks/>
          </p:cNvSpPr>
          <p:nvPr/>
        </p:nvSpPr>
        <p:spPr bwMode="auto">
          <a:xfrm>
            <a:off x="4637088" y="4292600"/>
            <a:ext cx="838200" cy="1676400"/>
          </a:xfrm>
          <a:custGeom>
            <a:avLst/>
            <a:gdLst>
              <a:gd name="T0" fmla="*/ 0 w 528"/>
              <a:gd name="T1" fmla="*/ 0 h 960"/>
              <a:gd name="T2" fmla="*/ 432 w 528"/>
              <a:gd name="T3" fmla="*/ 192 h 960"/>
              <a:gd name="T4" fmla="*/ 528 w 528"/>
              <a:gd name="T5" fmla="*/ 960 h 960"/>
              <a:gd name="T6" fmla="*/ 0 60000 65536"/>
              <a:gd name="T7" fmla="*/ 0 60000 65536"/>
              <a:gd name="T8" fmla="*/ 0 60000 65536"/>
              <a:gd name="T9" fmla="*/ 0 w 528"/>
              <a:gd name="T10" fmla="*/ 0 h 960"/>
              <a:gd name="T11" fmla="*/ 528 w 528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0">
                <a:moveTo>
                  <a:pt x="0" y="0"/>
                </a:moveTo>
                <a:cubicBezTo>
                  <a:pt x="172" y="16"/>
                  <a:pt x="344" y="32"/>
                  <a:pt x="432" y="192"/>
                </a:cubicBezTo>
                <a:cubicBezTo>
                  <a:pt x="520" y="352"/>
                  <a:pt x="512" y="832"/>
                  <a:pt x="52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BS08 - template">
  <a:themeElements>
    <a:clrScheme name="Vorlage_KBE_epsylon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_KBE_epsylon_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rlage_KBE_epsylon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 ListeDynamischEinfuegen</Template>
  <TotalTime>0</TotalTime>
  <Words>291</Words>
  <Application>Microsoft Office PowerPoint</Application>
  <PresentationFormat>Bildschirmpräsentation (4:3)</PresentationFormat>
  <Paragraphs>242</Paragraphs>
  <Slides>10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7" baseType="lpstr">
      <vt:lpstr>Arial</vt:lpstr>
      <vt:lpstr>Arial Narrow</vt:lpstr>
      <vt:lpstr>Courier New</vt:lpstr>
      <vt:lpstr>Georgia</vt:lpstr>
      <vt:lpstr>Times New Roman</vt:lpstr>
      <vt:lpstr>Wingdings</vt:lpstr>
      <vt:lpstr>DBS08 - template</vt:lpstr>
      <vt:lpstr>Queue - dynamisch - AddElement (1)</vt:lpstr>
      <vt:lpstr>Queue - dynamisch – AddElement (2)</vt:lpstr>
      <vt:lpstr>Queue - dynamisch – AddElement (3)</vt:lpstr>
      <vt:lpstr>Queue - dynamisch – AddElement (4)</vt:lpstr>
      <vt:lpstr>Queue - dynamisch – AddElement (5)</vt:lpstr>
      <vt:lpstr>Queue - dynamisch – AddElement (6)</vt:lpstr>
      <vt:lpstr>Queue - dynamisch – AddElement (7)</vt:lpstr>
      <vt:lpstr>Queue - dynamisch – AddElement (8)</vt:lpstr>
      <vt:lpstr>Queue - dynamisch – AddElement (9)</vt:lpstr>
      <vt:lpstr>Queue - dynamisch – AddElement (10)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schiki</dc:creator>
  <cp:lastModifiedBy>schiki</cp:lastModifiedBy>
  <cp:revision>77</cp:revision>
  <dcterms:created xsi:type="dcterms:W3CDTF">1601-01-01T00:00:00Z</dcterms:created>
  <dcterms:modified xsi:type="dcterms:W3CDTF">2015-04-20T16:05:30Z</dcterms:modified>
</cp:coreProperties>
</file>