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7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1" r:id="rId13"/>
    <p:sldId id="259" r:id="rId14"/>
    <p:sldId id="258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401" autoAdjust="0"/>
  </p:normalViewPr>
  <p:slideViewPr>
    <p:cSldViewPr>
      <p:cViewPr varScale="1">
        <p:scale>
          <a:sx n="74" d="100"/>
          <a:sy n="74" d="100"/>
        </p:scale>
        <p:origin x="-16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5597-E641-4B3E-9632-F63208AE47CD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C08B0-882E-48B7-A3F6-9AB972342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C08B0-882E-48B7-A3F6-9AB972342C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83D3214-9BF7-4E3E-9669-8A1616BCE5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2A87E6-C3F8-46A0-8A17-01533A241C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Ubuntu" pitchFamily="34" charset="0"/>
              </a:rPr>
              <a:t>Charts and Visualizations</a:t>
            </a:r>
            <a:endParaRPr lang="en-US" dirty="0">
              <a:latin typeface="Ubuntu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Ubuntu" pitchFamily="34" charset="0"/>
              </a:rPr>
              <a:t>To study the various types of visualizations in dashboard creation</a:t>
            </a:r>
            <a:br>
              <a:rPr lang="en-US" dirty="0" smtClean="0">
                <a:latin typeface="Ubuntu" pitchFamily="34" charset="0"/>
              </a:rPr>
            </a:br>
            <a:r>
              <a:rPr lang="en-US" dirty="0" smtClean="0">
                <a:latin typeface="Ubuntu" pitchFamily="34" charset="0"/>
              </a:rPr>
              <a:t/>
            </a:r>
            <a:br>
              <a:rPr lang="en-US" dirty="0" smtClean="0">
                <a:latin typeface="Ubuntu" pitchFamily="34" charset="0"/>
              </a:rPr>
            </a:br>
            <a:r>
              <a:rPr lang="en-US" sz="1500" dirty="0" smtClean="0">
                <a:latin typeface="Ubuntu" pitchFamily="34" charset="0"/>
              </a:rPr>
              <a:t>Mikhil </a:t>
            </a:r>
            <a:r>
              <a:rPr lang="en-US" sz="1500" dirty="0" smtClean="0">
                <a:latin typeface="Ubuntu" pitchFamily="34" charset="0"/>
              </a:rPr>
              <a:t>Mistry</a:t>
            </a:r>
            <a:r>
              <a:rPr lang="en-US" sz="1500" dirty="0">
                <a:latin typeface="Ubuntu" pitchFamily="34" charset="0"/>
              </a:rPr>
              <a:t/>
            </a:r>
            <a:br>
              <a:rPr lang="en-US" sz="1500" dirty="0">
                <a:latin typeface="Ubuntu" pitchFamily="34" charset="0"/>
              </a:rPr>
            </a:br>
            <a:r>
              <a:rPr lang="en-US" sz="1500" dirty="0" smtClean="0">
                <a:latin typeface="Ubuntu" pitchFamily="34" charset="0"/>
              </a:rPr>
              <a:t>August 15, 2025</a:t>
            </a:r>
            <a:endParaRPr lang="en-US" sz="1500" dirty="0">
              <a:latin typeface="Ubuntu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Scattered </a:t>
            </a:r>
            <a:r>
              <a:rPr lang="en-US" dirty="0" smtClean="0"/>
              <a:t>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2004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Relationship between two </a:t>
            </a:r>
            <a:r>
              <a:rPr lang="en-US" sz="2000" dirty="0" smtClean="0"/>
              <a:t>variables</a:t>
            </a:r>
          </a:p>
          <a:p>
            <a:r>
              <a:rPr lang="en-US" sz="2000" dirty="0"/>
              <a:t>Identifies correlations, clusters, and outliers</a:t>
            </a:r>
          </a:p>
          <a:p>
            <a:r>
              <a:rPr lang="en-US" sz="2000" dirty="0"/>
              <a:t>Relationship between ad spend and sales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074" name="Picture 2" descr="Data Visual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2209800"/>
            <a:ext cx="4886741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9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4290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Hierarchical data with size-based </a:t>
            </a:r>
            <a:r>
              <a:rPr lang="en-US" sz="2000" dirty="0" smtClean="0"/>
              <a:t>rectangles</a:t>
            </a:r>
          </a:p>
          <a:p>
            <a:r>
              <a:rPr lang="en-US" sz="2000" dirty="0"/>
              <a:t>Shows proportion and hierarchy in one view</a:t>
            </a:r>
          </a:p>
          <a:p>
            <a:r>
              <a:rPr lang="en-US" sz="2000" dirty="0"/>
              <a:t>Revenue contribution by product categories and subcategories</a:t>
            </a:r>
          </a:p>
          <a:p>
            <a:endParaRPr lang="en-US" sz="2000" dirty="0"/>
          </a:p>
        </p:txBody>
      </p:sp>
      <p:pic>
        <p:nvPicPr>
          <p:cNvPr id="4098" name="Picture 2" descr="Treemap: A Quick Guide with PowerPoint Templates Inclu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5000565" cy="32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0480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Analyze and explain data</a:t>
            </a:r>
          </a:p>
          <a:p>
            <a:r>
              <a:rPr lang="en-US" sz="2400" dirty="0" smtClean="0"/>
              <a:t>Drill down on a quantitative variable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135" y="2286000"/>
            <a:ext cx="503924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03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deal with dates very frequently in our data models</a:t>
            </a:r>
          </a:p>
          <a:p>
            <a:r>
              <a:rPr lang="en-US" sz="2400" dirty="0" smtClean="0"/>
              <a:t>Power BI makes it easy with the `CALENDAR` function</a:t>
            </a:r>
          </a:p>
          <a:p>
            <a:r>
              <a:rPr lang="en-US" sz="2400" dirty="0" smtClean="0"/>
              <a:t>Use the minimum and maximum date rages from your data source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4419600" cy="224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1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Ubuntu" pitchFamily="34" charset="0"/>
              </a:rPr>
              <a:t>Check for missing values</a:t>
            </a:r>
          </a:p>
          <a:p>
            <a:r>
              <a:rPr lang="en-US" sz="2000" dirty="0" smtClean="0">
                <a:latin typeface="Ubuntu" pitchFamily="34" charset="0"/>
              </a:rPr>
              <a:t>Check if categories are correct</a:t>
            </a:r>
          </a:p>
          <a:p>
            <a:r>
              <a:rPr lang="en-US" sz="2000" dirty="0" smtClean="0">
                <a:latin typeface="Ubuntu" pitchFamily="34" charset="0"/>
              </a:rPr>
              <a:t>Use Power BI helper functions</a:t>
            </a:r>
          </a:p>
          <a:p>
            <a:r>
              <a:rPr lang="en-US" sz="2000" dirty="0" smtClean="0">
                <a:latin typeface="Ubuntu" pitchFamily="34" charset="0"/>
              </a:rPr>
              <a:t>Look for trends, blank rows, column names</a:t>
            </a:r>
          </a:p>
          <a:p>
            <a:endParaRPr lang="en-US" sz="2400" dirty="0">
              <a:latin typeface="Ubuntu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3769599" cy="250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Awesome resources we’ll use throughout the course</a:t>
            </a:r>
          </a:p>
          <a:p>
            <a:r>
              <a:rPr lang="en-US" dirty="0" smtClean="0"/>
              <a:t>Resources:</a:t>
            </a:r>
          </a:p>
          <a:p>
            <a:pPr lvl="1"/>
            <a:r>
              <a:rPr lang="en-US" dirty="0" smtClean="0"/>
              <a:t>WiseOwl.co.uk</a:t>
            </a:r>
          </a:p>
          <a:p>
            <a:pPr lvl="1"/>
            <a:r>
              <a:rPr lang="en-US" dirty="0" smtClean="0"/>
              <a:t>Microsoft Fabric Community</a:t>
            </a:r>
          </a:p>
          <a:p>
            <a:pPr lvl="1"/>
            <a:r>
              <a:rPr lang="en-US" dirty="0" smtClean="0"/>
              <a:t>GeekForGeeks</a:t>
            </a:r>
          </a:p>
          <a:p>
            <a:pPr lvl="1"/>
            <a:r>
              <a:rPr lang="en-US" dirty="0" smtClean="0"/>
              <a:t>Powerbidocs.com</a:t>
            </a:r>
          </a:p>
          <a:p>
            <a:pPr lvl="1"/>
            <a:r>
              <a:rPr lang="en-US" dirty="0" smtClean="0"/>
              <a:t>Dax.do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7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038600" cy="432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Ubuntu" pitchFamily="34" charset="0"/>
              </a:rPr>
              <a:t>Best used for</a:t>
            </a:r>
          </a:p>
          <a:p>
            <a:pPr lvl="1"/>
            <a:r>
              <a:rPr lang="en-US" sz="2200" dirty="0" smtClean="0">
                <a:latin typeface="Ubuntu" pitchFamily="34" charset="0"/>
              </a:rPr>
              <a:t>Comparing quantities across categories</a:t>
            </a:r>
          </a:p>
          <a:p>
            <a:r>
              <a:rPr lang="en-US" sz="2400" dirty="0" smtClean="0">
                <a:latin typeface="Ubuntu" pitchFamily="34" charset="0"/>
              </a:rPr>
              <a:t>Key insights:</a:t>
            </a:r>
          </a:p>
          <a:p>
            <a:pPr lvl="1"/>
            <a:r>
              <a:rPr lang="en-US" sz="2200" dirty="0" smtClean="0">
                <a:latin typeface="Ubuntu" pitchFamily="34" charset="0"/>
              </a:rPr>
              <a:t>Shows differences in each item clearly</a:t>
            </a:r>
            <a:endParaRPr lang="en-US" sz="2200" dirty="0">
              <a:latin typeface="Ubuntu" pitchFamily="34" charset="0"/>
            </a:endParaRPr>
          </a:p>
          <a:p>
            <a:r>
              <a:rPr lang="en-US" sz="2400" dirty="0" smtClean="0">
                <a:latin typeface="Ubuntu" pitchFamily="34" charset="0"/>
              </a:rPr>
              <a:t>Real world example:</a:t>
            </a:r>
            <a:endParaRPr lang="en-US" sz="2400" dirty="0">
              <a:latin typeface="Ubuntu" pitchFamily="34" charset="0"/>
            </a:endParaRPr>
          </a:p>
          <a:p>
            <a:pPr lvl="1"/>
            <a:r>
              <a:rPr lang="en-US" sz="2200" dirty="0" smtClean="0">
                <a:latin typeface="Ubuntu" pitchFamily="34" charset="0"/>
              </a:rPr>
              <a:t>Sales by product category</a:t>
            </a:r>
            <a:endParaRPr lang="en-US" sz="2200" dirty="0">
              <a:latin typeface="Ubuntu" pitchFamily="34" charset="0"/>
            </a:endParaRPr>
          </a:p>
        </p:txBody>
      </p:sp>
      <p:pic>
        <p:nvPicPr>
          <p:cNvPr id="1026" name="Picture 2" descr="What is a Bar Char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850799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3429000" cy="3907536"/>
          </a:xfrm>
        </p:spPr>
        <p:txBody>
          <a:bodyPr>
            <a:normAutofit/>
          </a:bodyPr>
          <a:lstStyle/>
          <a:p>
            <a:r>
              <a:rPr lang="en-US" sz="2000" dirty="0"/>
              <a:t>Showing contribution of parts to a </a:t>
            </a:r>
            <a:r>
              <a:rPr lang="en-US" sz="2000" dirty="0" smtClean="0"/>
              <a:t>whole</a:t>
            </a:r>
          </a:p>
          <a:p>
            <a:r>
              <a:rPr lang="en-US" sz="2000" dirty="0"/>
              <a:t>Highlights category breakdown within total </a:t>
            </a:r>
            <a:r>
              <a:rPr lang="en-US" sz="2000" dirty="0" smtClean="0"/>
              <a:t>values</a:t>
            </a:r>
          </a:p>
          <a:p>
            <a:r>
              <a:rPr lang="en-US" sz="2000" dirty="0"/>
              <a:t>Department-wise budget breakdown within total company budget</a:t>
            </a:r>
          </a:p>
        </p:txBody>
      </p:sp>
      <p:pic>
        <p:nvPicPr>
          <p:cNvPr id="5122" name="Picture 2" descr="100% Stacked Bar Chart | 100% Stacked Bar Chart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510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4290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Trends over </a:t>
            </a:r>
            <a:r>
              <a:rPr lang="en-US" sz="2000" dirty="0" smtClean="0"/>
              <a:t>time</a:t>
            </a:r>
          </a:p>
          <a:p>
            <a:r>
              <a:rPr lang="en-US" sz="2000" dirty="0"/>
              <a:t>Shows growth, decline, and </a:t>
            </a:r>
            <a:r>
              <a:rPr lang="en-US" sz="2000" dirty="0" smtClean="0"/>
              <a:t>patterns</a:t>
            </a:r>
          </a:p>
          <a:p>
            <a:r>
              <a:rPr lang="en-US" sz="2000" dirty="0"/>
              <a:t>Website traffic trends for the last 12 months</a:t>
            </a:r>
          </a:p>
        </p:txBody>
      </p:sp>
      <p:pic>
        <p:nvPicPr>
          <p:cNvPr id="4098" name="Picture 2" descr="Line Charts Interpretation Test Questions and Answ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50485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360141"/>
            <a:ext cx="41148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Cumulative trends over </a:t>
            </a:r>
            <a:r>
              <a:rPr lang="en-US" sz="2000" dirty="0" smtClean="0"/>
              <a:t>time</a:t>
            </a:r>
          </a:p>
          <a:p>
            <a:r>
              <a:rPr lang="en-US" sz="2000" dirty="0"/>
              <a:t>Emphasizes magnitude along with </a:t>
            </a:r>
            <a:r>
              <a:rPr lang="en-US" sz="2000" dirty="0" smtClean="0"/>
              <a:t>trend</a:t>
            </a:r>
          </a:p>
          <a:p>
            <a:r>
              <a:rPr lang="en-US" sz="2000" dirty="0"/>
              <a:t>Cumulative number of app downloads over time</a:t>
            </a:r>
          </a:p>
        </p:txBody>
      </p:sp>
      <p:pic>
        <p:nvPicPr>
          <p:cNvPr id="6146" name="Picture 2" descr="what is an area graph, how does an area graph work, and what is an are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497855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Ribbon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505200" cy="4325112"/>
          </a:xfrm>
        </p:spPr>
        <p:txBody>
          <a:bodyPr>
            <a:normAutofit/>
          </a:bodyPr>
          <a:lstStyle/>
          <a:p>
            <a:r>
              <a:rPr lang="en-US" sz="1800" dirty="0"/>
              <a:t>Comparing ranking/position changes of categories over </a:t>
            </a:r>
            <a:r>
              <a:rPr lang="en-US" sz="1800" dirty="0" smtClean="0"/>
              <a:t>time</a:t>
            </a:r>
          </a:p>
          <a:p>
            <a:r>
              <a:rPr lang="en-US" sz="1800" dirty="0"/>
              <a:t>Shows which category leads at each point in time and how ranks </a:t>
            </a:r>
            <a:r>
              <a:rPr lang="en-US" sz="1800" dirty="0" smtClean="0"/>
              <a:t>shift</a:t>
            </a:r>
          </a:p>
          <a:p>
            <a:r>
              <a:rPr lang="en-US" sz="1800" dirty="0"/>
              <a:t>Market share of telecom operators over months (to see which operator goes from #3 → #1</a:t>
            </a:r>
            <a:endParaRPr lang="en-US" sz="1800" dirty="0"/>
          </a:p>
        </p:txBody>
      </p:sp>
      <p:pic>
        <p:nvPicPr>
          <p:cNvPr id="7170" name="Picture 2" descr="Power BI Visualizations | Complete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4322653" cy="4127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27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Funnel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0480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Analyze and visualize data</a:t>
            </a:r>
          </a:p>
          <a:p>
            <a:r>
              <a:rPr lang="en-US" sz="2400" dirty="0" smtClean="0"/>
              <a:t>Examples can be—tracking applications, sales leads</a:t>
            </a:r>
            <a:endParaRPr lang="en-US" sz="2400" dirty="0"/>
          </a:p>
        </p:txBody>
      </p:sp>
      <p:pic>
        <p:nvPicPr>
          <p:cNvPr id="8194" name="Picture 2" descr="Power BI Funnel Chart - Complete tutorial - EnjoyShare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4962696" cy="378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</a:t>
            </a:r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2766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Showing percentage </a:t>
            </a:r>
            <a:r>
              <a:rPr lang="en-US" sz="2000" dirty="0" smtClean="0"/>
              <a:t>share</a:t>
            </a:r>
          </a:p>
          <a:p>
            <a:r>
              <a:rPr lang="en-US" sz="2000" dirty="0"/>
              <a:t>Good for quick share comparison (use sparingly)</a:t>
            </a:r>
          </a:p>
          <a:p>
            <a:r>
              <a:rPr lang="en-US" sz="2000" dirty="0"/>
              <a:t>Market share of smartphone brands</a:t>
            </a:r>
          </a:p>
          <a:p>
            <a:endParaRPr lang="en-US" sz="2000" dirty="0"/>
          </a:p>
        </p:txBody>
      </p:sp>
      <p:pic>
        <p:nvPicPr>
          <p:cNvPr id="1026" name="Picture 2" descr="45 Free Pie Chart Templates (Word, Excel &amp; PDF) ᐅ Template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106" y="1905000"/>
            <a:ext cx="5057024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Donut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124200" cy="4325112"/>
          </a:xfrm>
        </p:spPr>
        <p:txBody>
          <a:bodyPr>
            <a:normAutofit/>
          </a:bodyPr>
          <a:lstStyle/>
          <a:p>
            <a:r>
              <a:rPr lang="en-US" sz="2000" dirty="0"/>
              <a:t>Percentage share with center label</a:t>
            </a:r>
          </a:p>
          <a:p>
            <a:r>
              <a:rPr lang="en-US" sz="2000" dirty="0"/>
              <a:t>Similar to pie but space for labeling center</a:t>
            </a:r>
          </a:p>
          <a:p>
            <a:r>
              <a:rPr lang="en-US" sz="2000" dirty="0"/>
              <a:t>Customer type breakdown (new </a:t>
            </a:r>
            <a:r>
              <a:rPr lang="en-US" sz="2000" dirty="0" err="1"/>
              <a:t>vs</a:t>
            </a:r>
            <a:r>
              <a:rPr lang="en-US" sz="2000" dirty="0"/>
              <a:t> returning)</a:t>
            </a:r>
          </a:p>
          <a:p>
            <a:endParaRPr lang="en-US" sz="2000" dirty="0"/>
          </a:p>
        </p:txBody>
      </p:sp>
      <p:pic>
        <p:nvPicPr>
          <p:cNvPr id="2050" name="Picture 2" descr="Remake: Pie-in-a-Donut Chart - PolicyViz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1400" y="1981200"/>
            <a:ext cx="5181600" cy="46641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18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1562</TotalTime>
  <Words>328</Words>
  <Application>Microsoft Office PowerPoint</Application>
  <PresentationFormat>On-screen Show (4:3)</PresentationFormat>
  <Paragraphs>65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Charts and Visualizations</vt:lpstr>
      <vt:lpstr>Bar Charts</vt:lpstr>
      <vt:lpstr>Stacked Bar Charts</vt:lpstr>
      <vt:lpstr>Line Charts</vt:lpstr>
      <vt:lpstr>Area Charts</vt:lpstr>
      <vt:lpstr>Ribbon Charts</vt:lpstr>
      <vt:lpstr>Funnel Charts</vt:lpstr>
      <vt:lpstr>Pie Charts</vt:lpstr>
      <vt:lpstr>Donut Charts</vt:lpstr>
      <vt:lpstr>Scattered Plots</vt:lpstr>
      <vt:lpstr>Tree Maps</vt:lpstr>
      <vt:lpstr>Decomposition Tree</vt:lpstr>
      <vt:lpstr>Adding a calendar</vt:lpstr>
      <vt:lpstr>Data cleaning steps</vt:lpstr>
      <vt:lpstr>Learning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and Visualizations</dc:title>
  <dc:creator>MKHLZ</dc:creator>
  <cp:lastModifiedBy>MKHLZ</cp:lastModifiedBy>
  <cp:revision>47</cp:revision>
  <dcterms:created xsi:type="dcterms:W3CDTF">2025-08-15T05:24:05Z</dcterms:created>
  <dcterms:modified xsi:type="dcterms:W3CDTF">2025-08-16T08:23:52Z</dcterms:modified>
</cp:coreProperties>
</file>