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584F05E-CB76-4686-BE00-FA542BB5A33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7CD30448-BBCE-404A-A08F-9CECA369AFB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Power BI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Important core concepts</a:t>
            </a:r>
          </a:p>
          <a:p>
            <a:r>
              <a:rPr lang="en-US" smtClean="0"/>
              <a:t>DAX Functions</a:t>
            </a:r>
            <a:endParaRPr lang="en-US"/>
          </a:p>
        </p:txBody>
      </p:sp>
      <p:pic>
        <p:nvPicPr>
          <p:cNvPr id="1026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42900"/>
            <a:ext cx="18288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95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876300"/>
            <a:ext cx="6096000" cy="3657599"/>
          </a:xfrm>
        </p:spPr>
        <p:txBody>
          <a:bodyPr/>
          <a:lstStyle/>
          <a:p>
            <a:r>
              <a:rPr lang="en-US" b="1"/>
              <a:t>Definition</a:t>
            </a:r>
            <a:r>
              <a:rPr lang="en-US"/>
              <a:t>: A new column that you add to a table, computed row by row.</a:t>
            </a:r>
          </a:p>
          <a:p>
            <a:r>
              <a:rPr lang="en-US" b="1"/>
              <a:t>Evaluation Context</a:t>
            </a:r>
            <a:r>
              <a:rPr lang="en-US"/>
              <a:t>: Computed </a:t>
            </a:r>
            <a:r>
              <a:rPr lang="en-US" b="1"/>
              <a:t>at data refresh / load time</a:t>
            </a:r>
            <a:r>
              <a:rPr lang="en-US"/>
              <a:t> and stored in the model.</a:t>
            </a:r>
          </a:p>
          <a:p>
            <a:r>
              <a:rPr lang="en-US" b="1"/>
              <a:t>Storage</a:t>
            </a:r>
            <a:r>
              <a:rPr lang="en-US"/>
              <a:t>: Takes up space in the model (increases file size).</a:t>
            </a:r>
          </a:p>
          <a:p>
            <a:r>
              <a:rPr lang="en-US" b="1"/>
              <a:t>Use Case</a:t>
            </a:r>
            <a:r>
              <a:rPr lang="en-US"/>
              <a:t>: When you need a value </a:t>
            </a:r>
            <a:r>
              <a:rPr lang="en-US" b="1"/>
              <a:t>for each row</a:t>
            </a:r>
            <a:r>
              <a:rPr lang="en-US"/>
              <a:t> that can be used in relationships, filters, or visuals.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Calculated Columns</a:t>
            </a:r>
            <a:endParaRPr lang="en-US"/>
          </a:p>
        </p:txBody>
      </p:sp>
      <p:pic>
        <p:nvPicPr>
          <p:cNvPr id="4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42900"/>
            <a:ext cx="12573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03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066800"/>
            <a:ext cx="6096000" cy="3657599"/>
          </a:xfrm>
        </p:spPr>
        <p:txBody>
          <a:bodyPr/>
          <a:lstStyle/>
          <a:p>
            <a:r>
              <a:rPr lang="en-US" b="1"/>
              <a:t>Definition</a:t>
            </a:r>
            <a:r>
              <a:rPr lang="en-US"/>
              <a:t>: A calculation defined on the fly, </a:t>
            </a:r>
            <a:r>
              <a:rPr lang="en-US" b="1"/>
              <a:t>evaluated based on filter context</a:t>
            </a:r>
            <a:r>
              <a:rPr lang="en-US"/>
              <a:t> in the report.</a:t>
            </a:r>
          </a:p>
          <a:p>
            <a:r>
              <a:rPr lang="en-US" b="1"/>
              <a:t>Evaluation Context</a:t>
            </a:r>
            <a:r>
              <a:rPr lang="en-US"/>
              <a:t>: Calculated dynamically depending on rows, filters, and slicers applied.</a:t>
            </a:r>
          </a:p>
          <a:p>
            <a:r>
              <a:rPr lang="en-US" b="1"/>
              <a:t>Storage</a:t>
            </a:r>
            <a:r>
              <a:rPr lang="en-US"/>
              <a:t>: Does not add extra storage – only the formula is stored.</a:t>
            </a:r>
          </a:p>
          <a:p>
            <a:r>
              <a:rPr lang="en-US" b="1"/>
              <a:t>Use Case</a:t>
            </a:r>
            <a:r>
              <a:rPr lang="en-US"/>
              <a:t>: When you need </a:t>
            </a:r>
            <a:r>
              <a:rPr lang="en-US" b="1"/>
              <a:t>aggregations or calculations</a:t>
            </a:r>
            <a:r>
              <a:rPr lang="en-US"/>
              <a:t> (sum, average, ratio, % of total) that change depending on filters.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Measures</a:t>
            </a:r>
            <a:endParaRPr lang="en-US"/>
          </a:p>
        </p:txBody>
      </p:sp>
      <p:pic>
        <p:nvPicPr>
          <p:cNvPr id="4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42900"/>
            <a:ext cx="12573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07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762000"/>
            <a:ext cx="6172200" cy="3962400"/>
          </a:xfrm>
        </p:spPr>
        <p:txBody>
          <a:bodyPr/>
          <a:lstStyle/>
          <a:p>
            <a:r>
              <a:rPr lang="en-US"/>
              <a:t>If it’s </a:t>
            </a:r>
            <a:r>
              <a:rPr lang="en-US" b="1"/>
              <a:t>row-level logic</a:t>
            </a:r>
            <a:r>
              <a:rPr lang="en-US"/>
              <a:t> → use </a:t>
            </a:r>
            <a:r>
              <a:rPr lang="en-US" b="1"/>
              <a:t>Calculated Column</a:t>
            </a:r>
            <a:r>
              <a:rPr lang="en-US"/>
              <a:t>.</a:t>
            </a:r>
          </a:p>
          <a:p>
            <a:r>
              <a:rPr lang="en-US"/>
              <a:t>If it’s </a:t>
            </a:r>
            <a:r>
              <a:rPr lang="en-US" b="1"/>
              <a:t>aggregation / dynamic KPI</a:t>
            </a:r>
            <a:r>
              <a:rPr lang="en-US"/>
              <a:t> → use </a:t>
            </a:r>
            <a:r>
              <a:rPr lang="en-US" b="1"/>
              <a:t>Measure</a:t>
            </a:r>
            <a:r>
              <a:rPr lang="en-US"/>
              <a:t>.</a:t>
            </a:r>
          </a:p>
          <a:p>
            <a:r>
              <a:rPr lang="en-US" b="1"/>
              <a:t>Calculated Column</a:t>
            </a:r>
            <a:r>
              <a:rPr lang="en-US"/>
              <a:t> = Like adding a new column in Excel (stored in sheet, fixed for each row).</a:t>
            </a:r>
          </a:p>
          <a:p>
            <a:r>
              <a:rPr lang="en-US" b="1"/>
              <a:t>Measure</a:t>
            </a:r>
            <a:r>
              <a:rPr lang="en-US"/>
              <a:t> = Like writing a formula in a Pivot Table (calculated dynamically depending on filters).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Rule of Thumb</a:t>
            </a:r>
            <a:endParaRPr lang="en-US"/>
          </a:p>
        </p:txBody>
      </p:sp>
      <p:pic>
        <p:nvPicPr>
          <p:cNvPr id="4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42900"/>
            <a:ext cx="12573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56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18156"/>
              </p:ext>
            </p:extLst>
          </p:nvPr>
        </p:nvGraphicFramePr>
        <p:xfrm>
          <a:off x="685800" y="990600"/>
          <a:ext cx="6019800" cy="3663598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676400"/>
                <a:gridCol w="2057400"/>
                <a:gridCol w="2286000"/>
              </a:tblGrid>
              <a:tr h="419725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Feature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Calculated Column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Measure</a:t>
                      </a:r>
                    </a:p>
                  </a:txBody>
                  <a:tcPr marL="59961" marR="59961" marT="29980" marB="29980" anchor="ctr"/>
                </a:tc>
              </a:tr>
              <a:tr h="419725">
                <a:tc>
                  <a:txBody>
                    <a:bodyPr/>
                    <a:lstStyle/>
                    <a:p>
                      <a:r>
                        <a:rPr lang="en-US" sz="1200"/>
                        <a:t>When calculated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 data refresh, stored in model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At query time, based on filters</a:t>
                      </a:r>
                    </a:p>
                  </a:txBody>
                  <a:tcPr marL="59961" marR="59961" marT="29980" marB="29980" anchor="ctr"/>
                </a:tc>
              </a:tr>
              <a:tr h="419725">
                <a:tc>
                  <a:txBody>
                    <a:bodyPr/>
                    <a:lstStyle/>
                    <a:p>
                      <a:r>
                        <a:rPr lang="en-US" sz="1200"/>
                        <a:t>Storage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Increases data size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Lightweight (just formula)</a:t>
                      </a:r>
                    </a:p>
                  </a:txBody>
                  <a:tcPr marL="59961" marR="59961" marT="29980" marB="29980" anchor="ctr"/>
                </a:tc>
              </a:tr>
              <a:tr h="599607">
                <a:tc>
                  <a:txBody>
                    <a:bodyPr/>
                    <a:lstStyle/>
                    <a:p>
                      <a:r>
                        <a:rPr lang="en-US" sz="1200"/>
                        <a:t>Row </a:t>
                      </a:r>
                      <a:r>
                        <a:rPr lang="en-US" sz="1200" err="1"/>
                        <a:t>vs</a:t>
                      </a:r>
                      <a:r>
                        <a:rPr lang="en-US" sz="1200"/>
                        <a:t> Aggregate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Works row by row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Works on aggregations / totals</a:t>
                      </a:r>
                    </a:p>
                  </a:txBody>
                  <a:tcPr marL="59961" marR="59961" marT="29980" marB="29980" anchor="ctr"/>
                </a:tc>
              </a:tr>
              <a:tr h="599607">
                <a:tc>
                  <a:txBody>
                    <a:bodyPr/>
                    <a:lstStyle/>
                    <a:p>
                      <a:r>
                        <a:rPr lang="en-US" sz="1200"/>
                        <a:t>Filter context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Static (value doesn’t change with filters)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Dynamic (changes with slicers, visuals)</a:t>
                      </a:r>
                    </a:p>
                  </a:txBody>
                  <a:tcPr marL="59961" marR="59961" marT="29980" marB="29980" anchor="ctr"/>
                </a:tc>
              </a:tr>
              <a:tr h="599607">
                <a:tc>
                  <a:txBody>
                    <a:bodyPr/>
                    <a:lstStyle/>
                    <a:p>
                      <a:r>
                        <a:rPr lang="en-US" sz="1200"/>
                        <a:t>Use in relationships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Can be used as a key in relationships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Cannot be used in relationships</a:t>
                      </a:r>
                    </a:p>
                  </a:txBody>
                  <a:tcPr marL="59961" marR="59961" marT="29980" marB="29980" anchor="ctr"/>
                </a:tc>
              </a:tr>
              <a:tr h="599607">
                <a:tc>
                  <a:txBody>
                    <a:bodyPr/>
                    <a:lstStyle/>
                    <a:p>
                      <a:r>
                        <a:rPr lang="en-US" sz="1200"/>
                        <a:t>Typical Use Case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Derived field per row (e.g., Profit = Sales - Cost)</a:t>
                      </a:r>
                    </a:p>
                  </a:txBody>
                  <a:tcPr marL="59961" marR="59961" marT="29980" marB="29980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KPIs, totals, ratios, % share, YOY growth</a:t>
                      </a:r>
                    </a:p>
                  </a:txBody>
                  <a:tcPr marL="59961" marR="59961" marT="29980" marB="29980" anchor="ctr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4876800"/>
            <a:ext cx="8458200" cy="914400"/>
          </a:xfrm>
        </p:spPr>
        <p:txBody>
          <a:bodyPr/>
          <a:lstStyle/>
          <a:p>
            <a:r>
              <a:rPr lang="en-US" sz="3600" smtClean="0"/>
              <a:t>Key differences (Columns &amp; Measures)</a:t>
            </a:r>
            <a:endParaRPr lang="en-US" sz="3600"/>
          </a:p>
        </p:txBody>
      </p:sp>
      <p:pic>
        <p:nvPicPr>
          <p:cNvPr id="5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42900"/>
            <a:ext cx="12573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339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Calculate total sales </a:t>
            </a:r>
            <a:r>
              <a:rPr lang="en-US" smtClean="0"/>
              <a:t>amount</a:t>
            </a:r>
          </a:p>
          <a:p>
            <a:pPr lvl="1"/>
            <a:r>
              <a:rPr lang="en-US" smtClean="0"/>
              <a:t>Total </a:t>
            </a:r>
            <a:r>
              <a:rPr lang="en-US"/>
              <a:t>Sales = SUM(Sales[Amount]) </a:t>
            </a:r>
            <a:endParaRPr lang="en-US" smtClean="0"/>
          </a:p>
          <a:p>
            <a:endParaRPr lang="en-US"/>
          </a:p>
          <a:p>
            <a:r>
              <a:rPr lang="en-US"/>
              <a:t>Calculate total </a:t>
            </a:r>
            <a:r>
              <a:rPr lang="en-US" sz="2300"/>
              <a:t>quantity</a:t>
            </a:r>
            <a:r>
              <a:rPr lang="en-US"/>
              <a:t> </a:t>
            </a:r>
            <a:r>
              <a:rPr lang="en-US" smtClean="0"/>
              <a:t>sold</a:t>
            </a:r>
          </a:p>
          <a:p>
            <a:pPr lvl="1"/>
            <a:r>
              <a:rPr lang="en-US" smtClean="0"/>
              <a:t>Total </a:t>
            </a:r>
            <a:r>
              <a:rPr lang="en-US"/>
              <a:t>Quantity = SUM(Sales[Quantity</a:t>
            </a:r>
            <a:r>
              <a:rPr lang="en-US" smtClean="0"/>
              <a:t>])</a:t>
            </a:r>
          </a:p>
          <a:p>
            <a:endParaRPr lang="en-US"/>
          </a:p>
          <a:p>
            <a:r>
              <a:rPr lang="en-US" smtClean="0"/>
              <a:t>Profit </a:t>
            </a:r>
            <a:r>
              <a:rPr lang="en-US"/>
              <a:t>= Revenue – </a:t>
            </a:r>
            <a:r>
              <a:rPr lang="en-US" smtClean="0"/>
              <a:t>Cost</a:t>
            </a:r>
          </a:p>
          <a:p>
            <a:pPr lvl="1"/>
            <a:r>
              <a:rPr lang="en-US" smtClean="0"/>
              <a:t>Profit </a:t>
            </a:r>
            <a:r>
              <a:rPr lang="en-US"/>
              <a:t>= Sales[Revenue] - Sales[Cost</a:t>
            </a:r>
            <a:r>
              <a:rPr lang="en-US" smtClean="0"/>
              <a:t>]</a:t>
            </a:r>
          </a:p>
          <a:p>
            <a:pPr marL="384048" lvl="1" indent="0">
              <a:buNone/>
            </a:pPr>
            <a:endParaRPr lang="en-US" smtClean="0"/>
          </a:p>
          <a:p>
            <a:r>
              <a:rPr lang="en-US" smtClean="0"/>
              <a:t>Minimum </a:t>
            </a:r>
            <a:r>
              <a:rPr lang="en-US"/>
              <a:t>order </a:t>
            </a:r>
            <a:r>
              <a:rPr lang="en-US" smtClean="0"/>
              <a:t>amount</a:t>
            </a:r>
            <a:endParaRPr lang="en-US"/>
          </a:p>
          <a:p>
            <a:pPr lvl="1"/>
            <a:r>
              <a:rPr lang="en-US"/>
              <a:t>Min Order = MIN(Sales[Amount</a:t>
            </a:r>
            <a:r>
              <a:rPr lang="en-US" smtClean="0"/>
              <a:t>])</a:t>
            </a:r>
          </a:p>
          <a:p>
            <a:pPr lvl="1"/>
            <a:endParaRPr lang="en-US" smtClean="0"/>
          </a:p>
          <a:p>
            <a:r>
              <a:rPr lang="en-US"/>
              <a:t>Maximum discount </a:t>
            </a:r>
            <a:r>
              <a:rPr lang="en-US" smtClean="0"/>
              <a:t>offered</a:t>
            </a:r>
          </a:p>
          <a:p>
            <a:pPr lvl="1"/>
            <a:r>
              <a:rPr lang="en-US"/>
              <a:t>Max Discount = MAX(Sales[Discount])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Basic DAX Functions</a:t>
            </a:r>
            <a:endParaRPr lang="en-US"/>
          </a:p>
        </p:txBody>
      </p:sp>
      <p:pic>
        <p:nvPicPr>
          <p:cNvPr id="5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42900"/>
            <a:ext cx="12573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7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762000"/>
            <a:ext cx="6096000" cy="3657599"/>
          </a:xfrm>
        </p:spPr>
        <p:txBody>
          <a:bodyPr>
            <a:normAutofit lnSpcReduction="10000"/>
          </a:bodyPr>
          <a:lstStyle/>
          <a:p>
            <a:r>
              <a:rPr lang="en-US" sz="1800"/>
              <a:t>Year to Year (</a:t>
            </a:r>
            <a:r>
              <a:rPr lang="en-US" sz="1800" err="1"/>
              <a:t>YoY</a:t>
            </a:r>
            <a:r>
              <a:rPr lang="en-US" sz="1800"/>
              <a:t>) Sales</a:t>
            </a:r>
          </a:p>
          <a:p>
            <a:pPr lvl="1"/>
            <a:r>
              <a:rPr lang="en-US" sz="1600"/>
              <a:t>YTD Sales = TOTALYTD([Total Sales], Sales[</a:t>
            </a:r>
            <a:r>
              <a:rPr lang="en-US" sz="1600" err="1"/>
              <a:t>OrderDate</a:t>
            </a:r>
            <a:r>
              <a:rPr lang="en-US" sz="1600"/>
              <a:t>])</a:t>
            </a:r>
          </a:p>
          <a:p>
            <a:r>
              <a:rPr lang="en-US" sz="1800" smtClean="0"/>
              <a:t>Month to Month (</a:t>
            </a:r>
            <a:r>
              <a:rPr lang="en-US" sz="1800" err="1" smtClean="0"/>
              <a:t>YoY</a:t>
            </a:r>
            <a:r>
              <a:rPr lang="en-US" sz="1800"/>
              <a:t>) Sales</a:t>
            </a:r>
          </a:p>
          <a:p>
            <a:pPr lvl="1"/>
            <a:r>
              <a:rPr lang="en-US" sz="1600" smtClean="0"/>
              <a:t>YTD Sales = TOTALYTD([Total Sales], Sales[</a:t>
            </a:r>
            <a:r>
              <a:rPr lang="en-US" sz="1600" err="1" smtClean="0"/>
              <a:t>OrderDate</a:t>
            </a:r>
            <a:r>
              <a:rPr lang="en-US" sz="1600" smtClean="0"/>
              <a:t>])</a:t>
            </a:r>
          </a:p>
          <a:p>
            <a:r>
              <a:rPr lang="en-US" sz="1800" smtClean="0"/>
              <a:t>Previous Year’s Sales</a:t>
            </a:r>
          </a:p>
          <a:p>
            <a:pPr lvl="1"/>
            <a:r>
              <a:rPr lang="en-US" sz="1600"/>
              <a:t>Sales LY = CALCULATE([Total Sales], SAMEPERIODLASTYEAR(Sales[</a:t>
            </a:r>
            <a:r>
              <a:rPr lang="en-US" sz="1600" err="1"/>
              <a:t>OrderDate</a:t>
            </a:r>
            <a:r>
              <a:rPr lang="en-US" sz="1600" smtClean="0"/>
              <a:t>]))</a:t>
            </a:r>
            <a:endParaRPr lang="en-US" sz="1800" smtClean="0"/>
          </a:p>
          <a:p>
            <a:r>
              <a:rPr lang="en-US" sz="1800" smtClean="0"/>
              <a:t>Previous Quarter’s Sales</a:t>
            </a:r>
          </a:p>
          <a:p>
            <a:pPr lvl="1"/>
            <a:r>
              <a:rPr lang="en-US" sz="1600" smtClean="0"/>
              <a:t>Sales </a:t>
            </a:r>
            <a:r>
              <a:rPr lang="en-US" sz="1600"/>
              <a:t>LQ = CALCULATE([Total Sales], PREVIOUSQUARTER(Sales[</a:t>
            </a:r>
            <a:r>
              <a:rPr lang="en-US" sz="1600" err="1"/>
              <a:t>OrderDate</a:t>
            </a:r>
            <a:r>
              <a:rPr lang="en-US" sz="1600" smtClean="0"/>
              <a:t>]))</a:t>
            </a:r>
            <a:endParaRPr lang="en-US" sz="1600"/>
          </a:p>
          <a:p>
            <a:r>
              <a:rPr lang="en-US" sz="1800" smtClean="0"/>
              <a:t>Moving </a:t>
            </a:r>
            <a:r>
              <a:rPr lang="en-US" sz="1800"/>
              <a:t>average sales (3 months</a:t>
            </a:r>
            <a:r>
              <a:rPr lang="en-US" sz="1800" smtClean="0"/>
              <a:t>)</a:t>
            </a:r>
          </a:p>
          <a:p>
            <a:pPr lvl="1"/>
            <a:r>
              <a:rPr lang="en-US" sz="1400"/>
              <a:t>3M </a:t>
            </a:r>
            <a:r>
              <a:rPr lang="en-US" sz="1400" err="1"/>
              <a:t>Avg</a:t>
            </a:r>
            <a:r>
              <a:rPr lang="en-US" sz="1400"/>
              <a:t> = AVERAGEX(DATESINPERIOD(Sales[</a:t>
            </a:r>
            <a:r>
              <a:rPr lang="en-US" sz="1400" err="1"/>
              <a:t>OrderDate</a:t>
            </a:r>
            <a:r>
              <a:rPr lang="en-US" sz="1400"/>
              <a:t>], MAX(Sales[</a:t>
            </a:r>
            <a:r>
              <a:rPr lang="en-US" sz="1400" err="1"/>
              <a:t>OrderDate</a:t>
            </a:r>
            <a:r>
              <a:rPr lang="en-US" sz="1400"/>
              <a:t>]), -3, MONTH), [Total Sales])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mtClean="0"/>
              <a:t>Time Intelligence Functions</a:t>
            </a:r>
            <a:endParaRPr lang="en-US" sz="4400"/>
          </a:p>
        </p:txBody>
      </p:sp>
      <p:pic>
        <p:nvPicPr>
          <p:cNvPr id="4" name="Picture 2" descr="Microsoft Power BI Pr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42900"/>
            <a:ext cx="1257300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6164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126</TotalTime>
  <Words>455</Words>
  <Application>Microsoft Office PowerPoint</Application>
  <PresentationFormat>On-screen Show (4:3)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Elemental</vt:lpstr>
      <vt:lpstr>Power BI</vt:lpstr>
      <vt:lpstr>Calculated Columns</vt:lpstr>
      <vt:lpstr>Measures</vt:lpstr>
      <vt:lpstr>Rule of Thumb</vt:lpstr>
      <vt:lpstr>Key differences (Columns &amp; Measures)</vt:lpstr>
      <vt:lpstr>Basic DAX Functions</vt:lpstr>
      <vt:lpstr>Time Intelligence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MKHLZ</dc:creator>
  <cp:lastModifiedBy>MKHLZ</cp:lastModifiedBy>
  <cp:revision>28</cp:revision>
  <dcterms:created xsi:type="dcterms:W3CDTF">2025-08-16T08:03:38Z</dcterms:created>
  <dcterms:modified xsi:type="dcterms:W3CDTF">2025-08-16T10:09:54Z</dcterms:modified>
</cp:coreProperties>
</file>