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7"/>
  </p:notesMasterIdLst>
  <p:sldIdLst>
    <p:sldId id="256" r:id="rId2"/>
    <p:sldId id="257" r:id="rId3"/>
    <p:sldId id="258" r:id="rId4"/>
    <p:sldId id="259" r:id="rId5"/>
    <p:sldId id="260" r:id="rId6"/>
    <p:sldId id="262" r:id="rId7"/>
    <p:sldId id="263" r:id="rId8"/>
    <p:sldId id="264" r:id="rId9"/>
    <p:sldId id="265" r:id="rId10"/>
    <p:sldId id="280" r:id="rId11"/>
    <p:sldId id="281" r:id="rId12"/>
    <p:sldId id="282" r:id="rId13"/>
    <p:sldId id="283" r:id="rId14"/>
    <p:sldId id="284" r:id="rId15"/>
    <p:sldId id="285"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Montserrat Light" panose="00000400000000000000" pitchFamily="2" charset="0"/>
      <p:regular r:id="rId30"/>
      <p:bold r:id="rId31"/>
      <p:italic r:id="rId32"/>
      <p:boldItalic r:id="rId33"/>
    </p:embeddedFont>
    <p:embeddedFont>
      <p:font typeface="Montserrat Medium" panose="00000600000000000000"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15" autoAdjust="0"/>
  </p:normalViewPr>
  <p:slideViewPr>
    <p:cSldViewPr snapToGrid="0">
      <p:cViewPr varScale="1">
        <p:scale>
          <a:sx n="103" d="100"/>
          <a:sy n="103" d="100"/>
        </p:scale>
        <p:origin x="1854" y="108"/>
      </p:cViewPr>
      <p:guideLst>
        <p:guide orient="horz" pos="2160"/>
        <p:guide pos="3840"/>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0" Type="http://schemas.openxmlformats.org/officeDocument/2006/relationships/font" Target="fonts/font3.fntdata"/><Relationship Id="rId41" Type="http://schemas.openxmlformats.org/officeDocument/2006/relationships/font" Target="fonts/font2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68D3D-D94F-428E-9C4D-A51AAA2F371F}"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1C55E17E-4AD6-426F-87C5-283F0AEF2B47}">
      <dgm:prSet phldrT="[Text]" custT="1"/>
      <dgm:spPr/>
      <dgm:t>
        <a:bodyPr/>
        <a:lstStyle/>
        <a:p>
          <a:pPr>
            <a:buNone/>
          </a:pPr>
          <a:r>
            <a:rPr lang="en-US" sz="1200" b="1" dirty="0">
              <a:solidFill>
                <a:schemeClr val="bg1"/>
              </a:solidFill>
              <a:latin typeface="Times New Roman"/>
              <a:ea typeface="Times New Roman"/>
              <a:cs typeface="Times New Roman"/>
              <a:sym typeface="Times New Roman"/>
            </a:rPr>
            <a:t>Data Collection</a:t>
          </a:r>
          <a:endParaRPr lang="en-US" sz="1200" dirty="0">
            <a:solidFill>
              <a:schemeClr val="bg1"/>
            </a:solidFill>
          </a:endParaRPr>
        </a:p>
      </dgm:t>
    </dgm:pt>
    <dgm:pt modelId="{C5D660EA-0AE0-497A-A9CE-2E8832E88A7B}" type="parTrans" cxnId="{28C3AAE3-6E73-4886-82A5-642254FA067F}">
      <dgm:prSet/>
      <dgm:spPr/>
      <dgm:t>
        <a:bodyPr/>
        <a:lstStyle/>
        <a:p>
          <a:endParaRPr lang="en-US"/>
        </a:p>
      </dgm:t>
    </dgm:pt>
    <dgm:pt modelId="{3C215BF4-27FF-4C2E-8F14-26A63830ED27}" type="sibTrans" cxnId="{28C3AAE3-6E73-4886-82A5-642254FA067F}">
      <dgm:prSet/>
      <dgm:spPr/>
      <dgm:t>
        <a:bodyPr/>
        <a:lstStyle/>
        <a:p>
          <a:endParaRPr lang="en-US"/>
        </a:p>
      </dgm:t>
    </dgm:pt>
    <dgm:pt modelId="{32ACF0A2-EA7A-4905-B148-0413D4E78010}">
      <dgm:prSet phldrT="[Text]" custT="1"/>
      <dgm:spPr/>
      <dgm:t>
        <a:bodyPr/>
        <a:lstStyle/>
        <a:p>
          <a:r>
            <a:rPr lang="en-US" sz="1000" b="1" dirty="0">
              <a:solidFill>
                <a:schemeClr val="tx1"/>
              </a:solidFill>
              <a:latin typeface="Times New Roman"/>
              <a:ea typeface="Times New Roman"/>
              <a:cs typeface="Times New Roman"/>
              <a:sym typeface="Times New Roman"/>
            </a:rPr>
            <a:t>Validity</a:t>
          </a:r>
          <a:endParaRPr lang="en-US" sz="1000" dirty="0">
            <a:solidFill>
              <a:schemeClr val="tx1"/>
            </a:solidFill>
          </a:endParaRPr>
        </a:p>
      </dgm:t>
    </dgm:pt>
    <dgm:pt modelId="{C8841DBE-D395-4EA2-A950-CEDC881A0431}" type="parTrans" cxnId="{02803A74-F7B3-478E-9B1E-DEF9BE3D67F6}">
      <dgm:prSet/>
      <dgm:spPr/>
      <dgm:t>
        <a:bodyPr/>
        <a:lstStyle/>
        <a:p>
          <a:endParaRPr lang="en-US"/>
        </a:p>
      </dgm:t>
    </dgm:pt>
    <dgm:pt modelId="{44DF8A3E-79D1-4B34-A7F1-3E2DC3D9A1AC}" type="sibTrans" cxnId="{02803A74-F7B3-478E-9B1E-DEF9BE3D67F6}">
      <dgm:prSet/>
      <dgm:spPr/>
      <dgm:t>
        <a:bodyPr/>
        <a:lstStyle/>
        <a:p>
          <a:endParaRPr lang="en-US"/>
        </a:p>
      </dgm:t>
    </dgm:pt>
    <dgm:pt modelId="{A9F52669-AED8-475A-9E2D-259566ABA1B7}">
      <dgm:prSet phldrT="[Text]" custT="1"/>
      <dgm:spPr/>
      <dgm:t>
        <a:bodyPr/>
        <a:lstStyle/>
        <a:p>
          <a:r>
            <a:rPr lang="en-US" sz="1200" b="1" i="1" u="none" dirty="0"/>
            <a:t>Reliability</a:t>
          </a:r>
          <a:endParaRPr lang="en-US" sz="1200" dirty="0"/>
        </a:p>
      </dgm:t>
    </dgm:pt>
    <dgm:pt modelId="{A860388D-EFA4-4068-855E-CF3066899780}" type="parTrans" cxnId="{EB1874BF-8DF9-4D8B-A771-0369E6AFAB4F}">
      <dgm:prSet/>
      <dgm:spPr/>
      <dgm:t>
        <a:bodyPr/>
        <a:lstStyle/>
        <a:p>
          <a:endParaRPr lang="en-US"/>
        </a:p>
      </dgm:t>
    </dgm:pt>
    <dgm:pt modelId="{063C46B7-212F-4B00-88DD-4ECA6479D2F2}" type="sibTrans" cxnId="{EB1874BF-8DF9-4D8B-A771-0369E6AFAB4F}">
      <dgm:prSet/>
      <dgm:spPr/>
      <dgm:t>
        <a:bodyPr/>
        <a:lstStyle/>
        <a:p>
          <a:endParaRPr lang="en-US"/>
        </a:p>
      </dgm:t>
    </dgm:pt>
    <dgm:pt modelId="{325358DA-BF61-46FE-8E29-E5AEEF601FA1}">
      <dgm:prSet phldrT="[Text]" custT="1"/>
      <dgm:spPr/>
      <dgm:t>
        <a:bodyPr/>
        <a:lstStyle/>
        <a:p>
          <a:pPr algn="r">
            <a:buClr>
              <a:schemeClr val="dk1"/>
            </a:buClr>
            <a:buSzPts val="1100"/>
            <a:buFont typeface="Arial"/>
            <a:buNone/>
          </a:pPr>
          <a:r>
            <a:rPr lang="en-US" sz="1000" b="1" dirty="0">
              <a:solidFill>
                <a:schemeClr val="dk1"/>
              </a:solidFill>
              <a:latin typeface="Times New Roman"/>
              <a:ea typeface="Times New Roman"/>
              <a:cs typeface="Times New Roman"/>
              <a:sym typeface="Times New Roman"/>
            </a:rPr>
            <a:t>Data Analysis</a:t>
          </a:r>
          <a:endParaRPr lang="en-US" sz="1000" dirty="0"/>
        </a:p>
      </dgm:t>
    </dgm:pt>
    <dgm:pt modelId="{350D404A-CD1B-4ED4-9231-8E4C03C0BAF1}" type="parTrans" cxnId="{EE2F1745-0349-4902-B42D-68B68CA7EDF4}">
      <dgm:prSet/>
      <dgm:spPr/>
      <dgm:t>
        <a:bodyPr/>
        <a:lstStyle/>
        <a:p>
          <a:endParaRPr lang="en-US"/>
        </a:p>
      </dgm:t>
    </dgm:pt>
    <dgm:pt modelId="{7CB15E24-0003-470B-863B-E3EDF72DB01C}" type="sibTrans" cxnId="{EE2F1745-0349-4902-B42D-68B68CA7EDF4}">
      <dgm:prSet/>
      <dgm:spPr/>
      <dgm:t>
        <a:bodyPr/>
        <a:lstStyle/>
        <a:p>
          <a:endParaRPr lang="en-US"/>
        </a:p>
      </dgm:t>
    </dgm:pt>
    <dgm:pt modelId="{CFDDFE33-1CE2-4D1F-951A-918CF3A7AD51}">
      <dgm:prSet phldrT="[Text]" custT="1"/>
      <dgm:spPr/>
      <dgm:t>
        <a:bodyPr/>
        <a:lstStyle/>
        <a:p>
          <a:r>
            <a:rPr lang="en-US" sz="1200" b="1" i="1" u="none" dirty="0"/>
            <a:t>Privacy</a:t>
          </a:r>
          <a:endParaRPr lang="en-US" sz="1200" dirty="0"/>
        </a:p>
      </dgm:t>
    </dgm:pt>
    <dgm:pt modelId="{99DF0C3A-6D20-4A4F-A581-9801E201E40E}" type="parTrans" cxnId="{97B75439-D18A-4949-A5CF-A60CE31E562C}">
      <dgm:prSet/>
      <dgm:spPr/>
      <dgm:t>
        <a:bodyPr/>
        <a:lstStyle/>
        <a:p>
          <a:endParaRPr lang="en-US"/>
        </a:p>
      </dgm:t>
    </dgm:pt>
    <dgm:pt modelId="{BC3830F3-986C-4F3A-B0E6-3A1FFEFE7B43}" type="sibTrans" cxnId="{97B75439-D18A-4949-A5CF-A60CE31E562C}">
      <dgm:prSet/>
      <dgm:spPr/>
      <dgm:t>
        <a:bodyPr/>
        <a:lstStyle/>
        <a:p>
          <a:endParaRPr lang="en-US"/>
        </a:p>
      </dgm:t>
    </dgm:pt>
    <dgm:pt modelId="{24B1DE62-8BDD-428D-AD63-B6E366D87371}">
      <dgm:prSet phldrT="[Text]" custT="1"/>
      <dgm:spPr/>
      <dgm:t>
        <a:bodyPr/>
        <a:lstStyle/>
        <a:p>
          <a:pPr algn="r">
            <a:buClr>
              <a:schemeClr val="dk1"/>
            </a:buClr>
            <a:buSzPts val="1100"/>
            <a:buFont typeface="Arial"/>
            <a:buNone/>
          </a:pPr>
          <a:r>
            <a:rPr lang="en-US" sz="1000" b="1" dirty="0">
              <a:solidFill>
                <a:schemeClr val="dk1"/>
              </a:solidFill>
              <a:latin typeface="Times New Roman"/>
              <a:ea typeface="Times New Roman"/>
              <a:cs typeface="Times New Roman"/>
              <a:sym typeface="Times New Roman"/>
            </a:rPr>
            <a:t>Ethical Considerations</a:t>
          </a:r>
          <a:endParaRPr lang="en-US" sz="1000" dirty="0"/>
        </a:p>
      </dgm:t>
    </dgm:pt>
    <dgm:pt modelId="{000B3229-5FE6-410E-86ED-2BA2110723CF}" type="parTrans" cxnId="{28FA13DD-26CB-45FB-9AE5-B4FDD0917C5E}">
      <dgm:prSet/>
      <dgm:spPr/>
      <dgm:t>
        <a:bodyPr/>
        <a:lstStyle/>
        <a:p>
          <a:endParaRPr lang="en-US"/>
        </a:p>
      </dgm:t>
    </dgm:pt>
    <dgm:pt modelId="{6794A6D8-7390-4229-85C0-F3CB866F6716}" type="sibTrans" cxnId="{28FA13DD-26CB-45FB-9AE5-B4FDD0917C5E}">
      <dgm:prSet/>
      <dgm:spPr/>
      <dgm:t>
        <a:bodyPr/>
        <a:lstStyle/>
        <a:p>
          <a:endParaRPr lang="en-US"/>
        </a:p>
      </dgm:t>
    </dgm:pt>
    <dgm:pt modelId="{215FD914-746C-4F0F-B554-71B11DD6D328}">
      <dgm:prSet phldrT="[Text]" custT="1"/>
      <dgm:spPr/>
      <dgm:t>
        <a:bodyPr/>
        <a:lstStyle/>
        <a:p>
          <a:r>
            <a:rPr lang="en-US" sz="1200" b="1" i="1" u="none" dirty="0"/>
            <a:t>Security</a:t>
          </a:r>
          <a:endParaRPr lang="en-US" sz="1200" dirty="0"/>
        </a:p>
      </dgm:t>
    </dgm:pt>
    <dgm:pt modelId="{85A0BE23-1FC7-4C7A-9C96-B3AE9EA12137}" type="parTrans" cxnId="{BAAE3E46-CFA7-4F79-8D59-A18D1604E22E}">
      <dgm:prSet/>
      <dgm:spPr/>
      <dgm:t>
        <a:bodyPr/>
        <a:lstStyle/>
        <a:p>
          <a:endParaRPr lang="en-US"/>
        </a:p>
      </dgm:t>
    </dgm:pt>
    <dgm:pt modelId="{6C9AE1C3-B470-4CD7-89D8-4E0DA6FDCBB5}" type="sibTrans" cxnId="{BAAE3E46-CFA7-4F79-8D59-A18D1604E22E}">
      <dgm:prSet/>
      <dgm:spPr/>
      <dgm:t>
        <a:bodyPr/>
        <a:lstStyle/>
        <a:p>
          <a:endParaRPr lang="en-US"/>
        </a:p>
      </dgm:t>
    </dgm:pt>
    <dgm:pt modelId="{1E052F25-BBB0-41A0-955A-6944EA4B0AEB}">
      <dgm:prSet phldrT="[Text]" custT="1"/>
      <dgm:spPr/>
      <dgm:t>
        <a:bodyPr/>
        <a:lstStyle/>
        <a:p>
          <a:r>
            <a:rPr lang="en-US" sz="1000" dirty="0"/>
            <a:t>Limitation</a:t>
          </a:r>
        </a:p>
      </dgm:t>
    </dgm:pt>
    <dgm:pt modelId="{43C8D5C9-9553-4EBC-9EAC-168A0FCB5ECA}" type="parTrans" cxnId="{7E5D4C9D-E4B3-41C1-A233-2416EB7902B5}">
      <dgm:prSet/>
      <dgm:spPr/>
      <dgm:t>
        <a:bodyPr/>
        <a:lstStyle/>
        <a:p>
          <a:endParaRPr lang="en-US"/>
        </a:p>
      </dgm:t>
    </dgm:pt>
    <dgm:pt modelId="{B3E2D0B3-5E3F-4A6F-8A59-03735700825D}" type="sibTrans" cxnId="{7E5D4C9D-E4B3-41C1-A233-2416EB7902B5}">
      <dgm:prSet/>
      <dgm:spPr/>
      <dgm:t>
        <a:bodyPr/>
        <a:lstStyle/>
        <a:p>
          <a:endParaRPr lang="en-US"/>
        </a:p>
      </dgm:t>
    </dgm:pt>
    <dgm:pt modelId="{05496AE0-36C5-4507-BC9B-2D269BC27585}" type="pres">
      <dgm:prSet presAssocID="{27268D3D-D94F-428E-9C4D-A51AAA2F371F}" presName="cycleMatrixDiagram" presStyleCnt="0">
        <dgm:presLayoutVars>
          <dgm:chMax val="1"/>
          <dgm:dir/>
          <dgm:animLvl val="lvl"/>
          <dgm:resizeHandles val="exact"/>
        </dgm:presLayoutVars>
      </dgm:prSet>
      <dgm:spPr/>
    </dgm:pt>
    <dgm:pt modelId="{840D6A58-0DDE-4BDA-8F4E-5251B7EC7A14}" type="pres">
      <dgm:prSet presAssocID="{27268D3D-D94F-428E-9C4D-A51AAA2F371F}" presName="children" presStyleCnt="0"/>
      <dgm:spPr/>
    </dgm:pt>
    <dgm:pt modelId="{90A69BCF-2064-406E-9D99-2EB97DC7DAA6}" type="pres">
      <dgm:prSet presAssocID="{27268D3D-D94F-428E-9C4D-A51AAA2F371F}" presName="child1group" presStyleCnt="0"/>
      <dgm:spPr/>
    </dgm:pt>
    <dgm:pt modelId="{5364808E-8547-48FF-9ECA-A6D5653E18C8}" type="pres">
      <dgm:prSet presAssocID="{27268D3D-D94F-428E-9C4D-A51AAA2F371F}" presName="child1" presStyleLbl="bgAcc1" presStyleIdx="0" presStyleCnt="4"/>
      <dgm:spPr/>
    </dgm:pt>
    <dgm:pt modelId="{E2893D55-F4FB-4909-94E2-FA6C4182907F}" type="pres">
      <dgm:prSet presAssocID="{27268D3D-D94F-428E-9C4D-A51AAA2F371F}" presName="child1Text" presStyleLbl="bgAcc1" presStyleIdx="0" presStyleCnt="4">
        <dgm:presLayoutVars>
          <dgm:bulletEnabled val="1"/>
        </dgm:presLayoutVars>
      </dgm:prSet>
      <dgm:spPr/>
    </dgm:pt>
    <dgm:pt modelId="{AC48FD07-C82E-4205-8844-7C2AA438F036}" type="pres">
      <dgm:prSet presAssocID="{27268D3D-D94F-428E-9C4D-A51AAA2F371F}" presName="child2group" presStyleCnt="0"/>
      <dgm:spPr/>
    </dgm:pt>
    <dgm:pt modelId="{EF8DBC61-98D1-49D8-9798-CB9CB00C51B4}" type="pres">
      <dgm:prSet presAssocID="{27268D3D-D94F-428E-9C4D-A51AAA2F371F}" presName="child2" presStyleLbl="bgAcc1" presStyleIdx="1" presStyleCnt="4" custScaleX="90572" custLinFactNeighborX="56199"/>
      <dgm:spPr/>
    </dgm:pt>
    <dgm:pt modelId="{322FD391-5821-4431-BEE3-585EC5314B72}" type="pres">
      <dgm:prSet presAssocID="{27268D3D-D94F-428E-9C4D-A51AAA2F371F}" presName="child2Text" presStyleLbl="bgAcc1" presStyleIdx="1" presStyleCnt="4">
        <dgm:presLayoutVars>
          <dgm:bulletEnabled val="1"/>
        </dgm:presLayoutVars>
      </dgm:prSet>
      <dgm:spPr/>
    </dgm:pt>
    <dgm:pt modelId="{C394D68F-E66E-4D09-9D96-5E3E7BCD3792}" type="pres">
      <dgm:prSet presAssocID="{27268D3D-D94F-428E-9C4D-A51AAA2F371F}" presName="child3group" presStyleCnt="0"/>
      <dgm:spPr/>
    </dgm:pt>
    <dgm:pt modelId="{26F389D9-CFD2-41A1-8DE4-FD86C0FCDC5C}" type="pres">
      <dgm:prSet presAssocID="{27268D3D-D94F-428E-9C4D-A51AAA2F371F}" presName="child3" presStyleLbl="bgAcc1" presStyleIdx="2" presStyleCnt="4" custScaleX="93910" custLinFactNeighborX="68466"/>
      <dgm:spPr/>
    </dgm:pt>
    <dgm:pt modelId="{80779B58-F746-49F4-BE91-7252A2D0BBD7}" type="pres">
      <dgm:prSet presAssocID="{27268D3D-D94F-428E-9C4D-A51AAA2F371F}" presName="child3Text" presStyleLbl="bgAcc1" presStyleIdx="2" presStyleCnt="4">
        <dgm:presLayoutVars>
          <dgm:bulletEnabled val="1"/>
        </dgm:presLayoutVars>
      </dgm:prSet>
      <dgm:spPr/>
    </dgm:pt>
    <dgm:pt modelId="{931B6DE3-F8E1-4F83-A4EB-8B84CC284011}" type="pres">
      <dgm:prSet presAssocID="{27268D3D-D94F-428E-9C4D-A51AAA2F371F}" presName="child4group" presStyleCnt="0"/>
      <dgm:spPr/>
    </dgm:pt>
    <dgm:pt modelId="{861FB1EC-585D-4414-934E-CDFA4E35D665}" type="pres">
      <dgm:prSet presAssocID="{27268D3D-D94F-428E-9C4D-A51AAA2F371F}" presName="child4" presStyleLbl="bgAcc1" presStyleIdx="3" presStyleCnt="4"/>
      <dgm:spPr/>
    </dgm:pt>
    <dgm:pt modelId="{54886FE4-5072-40F6-9E26-2D9CD58A1EB5}" type="pres">
      <dgm:prSet presAssocID="{27268D3D-D94F-428E-9C4D-A51AAA2F371F}" presName="child4Text" presStyleLbl="bgAcc1" presStyleIdx="3" presStyleCnt="4">
        <dgm:presLayoutVars>
          <dgm:bulletEnabled val="1"/>
        </dgm:presLayoutVars>
      </dgm:prSet>
      <dgm:spPr/>
    </dgm:pt>
    <dgm:pt modelId="{F8B02C2D-D2A3-4AB4-9EF5-159BDD638EBE}" type="pres">
      <dgm:prSet presAssocID="{27268D3D-D94F-428E-9C4D-A51AAA2F371F}" presName="childPlaceholder" presStyleCnt="0"/>
      <dgm:spPr/>
    </dgm:pt>
    <dgm:pt modelId="{7450D359-A153-4711-8729-F5D616770BCC}" type="pres">
      <dgm:prSet presAssocID="{27268D3D-D94F-428E-9C4D-A51AAA2F371F}" presName="circle" presStyleCnt="0"/>
      <dgm:spPr/>
    </dgm:pt>
    <dgm:pt modelId="{65530078-A6BE-4577-BF54-E16F90205CD7}" type="pres">
      <dgm:prSet presAssocID="{27268D3D-D94F-428E-9C4D-A51AAA2F371F}" presName="quadrant1" presStyleLbl="node1" presStyleIdx="0" presStyleCnt="4">
        <dgm:presLayoutVars>
          <dgm:chMax val="1"/>
          <dgm:bulletEnabled val="1"/>
        </dgm:presLayoutVars>
      </dgm:prSet>
      <dgm:spPr/>
    </dgm:pt>
    <dgm:pt modelId="{CCB34C8A-27AD-4940-AF04-EC20AA6C6416}" type="pres">
      <dgm:prSet presAssocID="{27268D3D-D94F-428E-9C4D-A51AAA2F371F}" presName="quadrant2" presStyleLbl="node1" presStyleIdx="1" presStyleCnt="4">
        <dgm:presLayoutVars>
          <dgm:chMax val="1"/>
          <dgm:bulletEnabled val="1"/>
        </dgm:presLayoutVars>
      </dgm:prSet>
      <dgm:spPr/>
    </dgm:pt>
    <dgm:pt modelId="{878DE4C8-F63D-4791-9B18-4BBC447E9BF0}" type="pres">
      <dgm:prSet presAssocID="{27268D3D-D94F-428E-9C4D-A51AAA2F371F}" presName="quadrant3" presStyleLbl="node1" presStyleIdx="2" presStyleCnt="4">
        <dgm:presLayoutVars>
          <dgm:chMax val="1"/>
          <dgm:bulletEnabled val="1"/>
        </dgm:presLayoutVars>
      </dgm:prSet>
      <dgm:spPr/>
    </dgm:pt>
    <dgm:pt modelId="{92BF1847-8475-4C8F-8C22-B4AEC124AADA}" type="pres">
      <dgm:prSet presAssocID="{27268D3D-D94F-428E-9C4D-A51AAA2F371F}" presName="quadrant4" presStyleLbl="node1" presStyleIdx="3" presStyleCnt="4">
        <dgm:presLayoutVars>
          <dgm:chMax val="1"/>
          <dgm:bulletEnabled val="1"/>
        </dgm:presLayoutVars>
      </dgm:prSet>
      <dgm:spPr/>
    </dgm:pt>
    <dgm:pt modelId="{4607CB5B-E55C-4764-ADD8-822E1E04F71D}" type="pres">
      <dgm:prSet presAssocID="{27268D3D-D94F-428E-9C4D-A51AAA2F371F}" presName="quadrantPlaceholder" presStyleCnt="0"/>
      <dgm:spPr/>
    </dgm:pt>
    <dgm:pt modelId="{298761FA-AFF9-4753-9737-084FF27ABC8D}" type="pres">
      <dgm:prSet presAssocID="{27268D3D-D94F-428E-9C4D-A51AAA2F371F}" presName="center1" presStyleLbl="fgShp" presStyleIdx="0" presStyleCnt="2"/>
      <dgm:spPr/>
    </dgm:pt>
    <dgm:pt modelId="{7C0CDF54-D10E-4864-8413-FB7D8F60E52F}" type="pres">
      <dgm:prSet presAssocID="{27268D3D-D94F-428E-9C4D-A51AAA2F371F}" presName="center2" presStyleLbl="fgShp" presStyleIdx="1" presStyleCnt="2"/>
      <dgm:spPr/>
    </dgm:pt>
  </dgm:ptLst>
  <dgm:cxnLst>
    <dgm:cxn modelId="{06704D06-F957-477B-BA69-FBF056005FF9}" type="presOf" srcId="{215FD914-746C-4F0F-B554-71B11DD6D328}" destId="{92BF1847-8475-4C8F-8C22-B4AEC124AADA}" srcOrd="0" destOrd="0" presId="urn:microsoft.com/office/officeart/2005/8/layout/cycle4"/>
    <dgm:cxn modelId="{37A52230-2594-4CEE-8AF7-A5810A04C718}" type="presOf" srcId="{1C55E17E-4AD6-426F-87C5-283F0AEF2B47}" destId="{65530078-A6BE-4577-BF54-E16F90205CD7}" srcOrd="0" destOrd="0" presId="urn:microsoft.com/office/officeart/2005/8/layout/cycle4"/>
    <dgm:cxn modelId="{97B75439-D18A-4949-A5CF-A60CE31E562C}" srcId="{27268D3D-D94F-428E-9C4D-A51AAA2F371F}" destId="{CFDDFE33-1CE2-4D1F-951A-918CF3A7AD51}" srcOrd="2" destOrd="0" parTransId="{99DF0C3A-6D20-4A4F-A581-9801E201E40E}" sibTransId="{BC3830F3-986C-4F3A-B0E6-3A1FFEFE7B43}"/>
    <dgm:cxn modelId="{05D33544-4207-4D76-890F-B16EB2E06173}" type="presOf" srcId="{325358DA-BF61-46FE-8E29-E5AEEF601FA1}" destId="{EF8DBC61-98D1-49D8-9798-CB9CB00C51B4}" srcOrd="0" destOrd="0" presId="urn:microsoft.com/office/officeart/2005/8/layout/cycle4"/>
    <dgm:cxn modelId="{EE2F1745-0349-4902-B42D-68B68CA7EDF4}" srcId="{A9F52669-AED8-475A-9E2D-259566ABA1B7}" destId="{325358DA-BF61-46FE-8E29-E5AEEF601FA1}" srcOrd="0" destOrd="0" parTransId="{350D404A-CD1B-4ED4-9231-8E4C03C0BAF1}" sibTransId="{7CB15E24-0003-470B-863B-E3EDF72DB01C}"/>
    <dgm:cxn modelId="{BAAE3E46-CFA7-4F79-8D59-A18D1604E22E}" srcId="{27268D3D-D94F-428E-9C4D-A51AAA2F371F}" destId="{215FD914-746C-4F0F-B554-71B11DD6D328}" srcOrd="3" destOrd="0" parTransId="{85A0BE23-1FC7-4C7A-9C96-B3AE9EA12137}" sibTransId="{6C9AE1C3-B470-4CD7-89D8-4E0DA6FDCBB5}"/>
    <dgm:cxn modelId="{D5B1BA47-B056-418E-A5F9-8038BEB5F0D1}" type="presOf" srcId="{1E052F25-BBB0-41A0-955A-6944EA4B0AEB}" destId="{54886FE4-5072-40F6-9E26-2D9CD58A1EB5}" srcOrd="1" destOrd="0" presId="urn:microsoft.com/office/officeart/2005/8/layout/cycle4"/>
    <dgm:cxn modelId="{02803A74-F7B3-478E-9B1E-DEF9BE3D67F6}" srcId="{1C55E17E-4AD6-426F-87C5-283F0AEF2B47}" destId="{32ACF0A2-EA7A-4905-B148-0413D4E78010}" srcOrd="0" destOrd="0" parTransId="{C8841DBE-D395-4EA2-A950-CEDC881A0431}" sibTransId="{44DF8A3E-79D1-4B34-A7F1-3E2DC3D9A1AC}"/>
    <dgm:cxn modelId="{BB235A7D-BFBA-49AA-BEC9-F3862C775135}" type="presOf" srcId="{1E052F25-BBB0-41A0-955A-6944EA4B0AEB}" destId="{861FB1EC-585D-4414-934E-CDFA4E35D665}" srcOrd="0" destOrd="0" presId="urn:microsoft.com/office/officeart/2005/8/layout/cycle4"/>
    <dgm:cxn modelId="{7E5D4C9D-E4B3-41C1-A233-2416EB7902B5}" srcId="{215FD914-746C-4F0F-B554-71B11DD6D328}" destId="{1E052F25-BBB0-41A0-955A-6944EA4B0AEB}" srcOrd="0" destOrd="0" parTransId="{43C8D5C9-9553-4EBC-9EAC-168A0FCB5ECA}" sibTransId="{B3E2D0B3-5E3F-4A6F-8A59-03735700825D}"/>
    <dgm:cxn modelId="{C68D5DA4-1127-425F-8784-93BB148D9877}" type="presOf" srcId="{24B1DE62-8BDD-428D-AD63-B6E366D87371}" destId="{80779B58-F746-49F4-BE91-7252A2D0BBD7}" srcOrd="1" destOrd="0" presId="urn:microsoft.com/office/officeart/2005/8/layout/cycle4"/>
    <dgm:cxn modelId="{EB1874BF-8DF9-4D8B-A771-0369E6AFAB4F}" srcId="{27268D3D-D94F-428E-9C4D-A51AAA2F371F}" destId="{A9F52669-AED8-475A-9E2D-259566ABA1B7}" srcOrd="1" destOrd="0" parTransId="{A860388D-EFA4-4068-855E-CF3066899780}" sibTransId="{063C46B7-212F-4B00-88DD-4ECA6479D2F2}"/>
    <dgm:cxn modelId="{4D8C09CA-4A6B-4545-8786-8CC21E8B02A4}" type="presOf" srcId="{32ACF0A2-EA7A-4905-B148-0413D4E78010}" destId="{E2893D55-F4FB-4909-94E2-FA6C4182907F}" srcOrd="1" destOrd="0" presId="urn:microsoft.com/office/officeart/2005/8/layout/cycle4"/>
    <dgm:cxn modelId="{4E6FD6CF-5CCD-4329-B7FF-5263F7E1AA35}" type="presOf" srcId="{32ACF0A2-EA7A-4905-B148-0413D4E78010}" destId="{5364808E-8547-48FF-9ECA-A6D5653E18C8}" srcOrd="0" destOrd="0" presId="urn:microsoft.com/office/officeart/2005/8/layout/cycle4"/>
    <dgm:cxn modelId="{52272BD0-0F62-46D1-85E4-7A2FD8BEBC79}" type="presOf" srcId="{CFDDFE33-1CE2-4D1F-951A-918CF3A7AD51}" destId="{878DE4C8-F63D-4791-9B18-4BBC447E9BF0}" srcOrd="0" destOrd="0" presId="urn:microsoft.com/office/officeart/2005/8/layout/cycle4"/>
    <dgm:cxn modelId="{28FA13DD-26CB-45FB-9AE5-B4FDD0917C5E}" srcId="{CFDDFE33-1CE2-4D1F-951A-918CF3A7AD51}" destId="{24B1DE62-8BDD-428D-AD63-B6E366D87371}" srcOrd="0" destOrd="0" parTransId="{000B3229-5FE6-410E-86ED-2BA2110723CF}" sibTransId="{6794A6D8-7390-4229-85C0-F3CB866F6716}"/>
    <dgm:cxn modelId="{28C3AAE3-6E73-4886-82A5-642254FA067F}" srcId="{27268D3D-D94F-428E-9C4D-A51AAA2F371F}" destId="{1C55E17E-4AD6-426F-87C5-283F0AEF2B47}" srcOrd="0" destOrd="0" parTransId="{C5D660EA-0AE0-497A-A9CE-2E8832E88A7B}" sibTransId="{3C215BF4-27FF-4C2E-8F14-26A63830ED27}"/>
    <dgm:cxn modelId="{8D33CFEB-3EEB-4802-892E-B582632004CD}" type="presOf" srcId="{325358DA-BF61-46FE-8E29-E5AEEF601FA1}" destId="{322FD391-5821-4431-BEE3-585EC5314B72}" srcOrd="1" destOrd="0" presId="urn:microsoft.com/office/officeart/2005/8/layout/cycle4"/>
    <dgm:cxn modelId="{925D0DF0-99FC-4EAD-AD8E-D3503479E23B}" type="presOf" srcId="{24B1DE62-8BDD-428D-AD63-B6E366D87371}" destId="{26F389D9-CFD2-41A1-8DE4-FD86C0FCDC5C}" srcOrd="0" destOrd="0" presId="urn:microsoft.com/office/officeart/2005/8/layout/cycle4"/>
    <dgm:cxn modelId="{6613F4FB-D9C4-4FCD-87D9-CE684746E819}" type="presOf" srcId="{27268D3D-D94F-428E-9C4D-A51AAA2F371F}" destId="{05496AE0-36C5-4507-BC9B-2D269BC27585}" srcOrd="0" destOrd="0" presId="urn:microsoft.com/office/officeart/2005/8/layout/cycle4"/>
    <dgm:cxn modelId="{6E710BFD-691A-41DE-BCC7-F0B8C21DBF22}" type="presOf" srcId="{A9F52669-AED8-475A-9E2D-259566ABA1B7}" destId="{CCB34C8A-27AD-4940-AF04-EC20AA6C6416}" srcOrd="0" destOrd="0" presId="urn:microsoft.com/office/officeart/2005/8/layout/cycle4"/>
    <dgm:cxn modelId="{BDB723E8-7750-4BDA-A1E4-C6F92A119957}" type="presParOf" srcId="{05496AE0-36C5-4507-BC9B-2D269BC27585}" destId="{840D6A58-0DDE-4BDA-8F4E-5251B7EC7A14}" srcOrd="0" destOrd="0" presId="urn:microsoft.com/office/officeart/2005/8/layout/cycle4"/>
    <dgm:cxn modelId="{BACF4FEE-B3EC-4C67-A06C-0A32093F6EDF}" type="presParOf" srcId="{840D6A58-0DDE-4BDA-8F4E-5251B7EC7A14}" destId="{90A69BCF-2064-406E-9D99-2EB97DC7DAA6}" srcOrd="0" destOrd="0" presId="urn:microsoft.com/office/officeart/2005/8/layout/cycle4"/>
    <dgm:cxn modelId="{0EE511C3-BBA2-477F-B4C3-BA3E079D4FE5}" type="presParOf" srcId="{90A69BCF-2064-406E-9D99-2EB97DC7DAA6}" destId="{5364808E-8547-48FF-9ECA-A6D5653E18C8}" srcOrd="0" destOrd="0" presId="urn:microsoft.com/office/officeart/2005/8/layout/cycle4"/>
    <dgm:cxn modelId="{B61E83E8-72E9-4F76-84EC-D923A6086BB3}" type="presParOf" srcId="{90A69BCF-2064-406E-9D99-2EB97DC7DAA6}" destId="{E2893D55-F4FB-4909-94E2-FA6C4182907F}" srcOrd="1" destOrd="0" presId="urn:microsoft.com/office/officeart/2005/8/layout/cycle4"/>
    <dgm:cxn modelId="{44E5B439-9B90-4FC5-8DBC-BBC340490E9D}" type="presParOf" srcId="{840D6A58-0DDE-4BDA-8F4E-5251B7EC7A14}" destId="{AC48FD07-C82E-4205-8844-7C2AA438F036}" srcOrd="1" destOrd="0" presId="urn:microsoft.com/office/officeart/2005/8/layout/cycle4"/>
    <dgm:cxn modelId="{B888764C-47DC-41F8-BF99-5B152E7DB73B}" type="presParOf" srcId="{AC48FD07-C82E-4205-8844-7C2AA438F036}" destId="{EF8DBC61-98D1-49D8-9798-CB9CB00C51B4}" srcOrd="0" destOrd="0" presId="urn:microsoft.com/office/officeart/2005/8/layout/cycle4"/>
    <dgm:cxn modelId="{34A06389-695C-4D5D-B58E-CECBBF28EC2B}" type="presParOf" srcId="{AC48FD07-C82E-4205-8844-7C2AA438F036}" destId="{322FD391-5821-4431-BEE3-585EC5314B72}" srcOrd="1" destOrd="0" presId="urn:microsoft.com/office/officeart/2005/8/layout/cycle4"/>
    <dgm:cxn modelId="{41E90CDB-5D7D-477D-8557-44B098C3E410}" type="presParOf" srcId="{840D6A58-0DDE-4BDA-8F4E-5251B7EC7A14}" destId="{C394D68F-E66E-4D09-9D96-5E3E7BCD3792}" srcOrd="2" destOrd="0" presId="urn:microsoft.com/office/officeart/2005/8/layout/cycle4"/>
    <dgm:cxn modelId="{AEC8AA1F-EB1A-4A72-A31D-BF08E4EA82B9}" type="presParOf" srcId="{C394D68F-E66E-4D09-9D96-5E3E7BCD3792}" destId="{26F389D9-CFD2-41A1-8DE4-FD86C0FCDC5C}" srcOrd="0" destOrd="0" presId="urn:microsoft.com/office/officeart/2005/8/layout/cycle4"/>
    <dgm:cxn modelId="{E01E364E-DD6B-4AD2-A360-24ABB1B9F9C5}" type="presParOf" srcId="{C394D68F-E66E-4D09-9D96-5E3E7BCD3792}" destId="{80779B58-F746-49F4-BE91-7252A2D0BBD7}" srcOrd="1" destOrd="0" presId="urn:microsoft.com/office/officeart/2005/8/layout/cycle4"/>
    <dgm:cxn modelId="{F5F4FD2F-FAA5-4053-BF8A-CC95436A923B}" type="presParOf" srcId="{840D6A58-0DDE-4BDA-8F4E-5251B7EC7A14}" destId="{931B6DE3-F8E1-4F83-A4EB-8B84CC284011}" srcOrd="3" destOrd="0" presId="urn:microsoft.com/office/officeart/2005/8/layout/cycle4"/>
    <dgm:cxn modelId="{CCB37802-46B2-4B7E-893B-AB2018FC0735}" type="presParOf" srcId="{931B6DE3-F8E1-4F83-A4EB-8B84CC284011}" destId="{861FB1EC-585D-4414-934E-CDFA4E35D665}" srcOrd="0" destOrd="0" presId="urn:microsoft.com/office/officeart/2005/8/layout/cycle4"/>
    <dgm:cxn modelId="{97DE66A6-31D6-4ACE-AF8E-E65A7545BFFF}" type="presParOf" srcId="{931B6DE3-F8E1-4F83-A4EB-8B84CC284011}" destId="{54886FE4-5072-40F6-9E26-2D9CD58A1EB5}" srcOrd="1" destOrd="0" presId="urn:microsoft.com/office/officeart/2005/8/layout/cycle4"/>
    <dgm:cxn modelId="{8E37BE18-A2D8-41A7-B72B-A5D5482891C2}" type="presParOf" srcId="{840D6A58-0DDE-4BDA-8F4E-5251B7EC7A14}" destId="{F8B02C2D-D2A3-4AB4-9EF5-159BDD638EBE}" srcOrd="4" destOrd="0" presId="urn:microsoft.com/office/officeart/2005/8/layout/cycle4"/>
    <dgm:cxn modelId="{0B542DD8-FFCB-414E-A5A5-59491C902663}" type="presParOf" srcId="{05496AE0-36C5-4507-BC9B-2D269BC27585}" destId="{7450D359-A153-4711-8729-F5D616770BCC}" srcOrd="1" destOrd="0" presId="urn:microsoft.com/office/officeart/2005/8/layout/cycle4"/>
    <dgm:cxn modelId="{0434C9A2-A835-4FDE-95A5-B6B3594E4549}" type="presParOf" srcId="{7450D359-A153-4711-8729-F5D616770BCC}" destId="{65530078-A6BE-4577-BF54-E16F90205CD7}" srcOrd="0" destOrd="0" presId="urn:microsoft.com/office/officeart/2005/8/layout/cycle4"/>
    <dgm:cxn modelId="{3F1DE85E-F212-47AB-9FA1-810B6D12327A}" type="presParOf" srcId="{7450D359-A153-4711-8729-F5D616770BCC}" destId="{CCB34C8A-27AD-4940-AF04-EC20AA6C6416}" srcOrd="1" destOrd="0" presId="urn:microsoft.com/office/officeart/2005/8/layout/cycle4"/>
    <dgm:cxn modelId="{5BAF330E-5240-40B6-84F0-7BBBC863C90C}" type="presParOf" srcId="{7450D359-A153-4711-8729-F5D616770BCC}" destId="{878DE4C8-F63D-4791-9B18-4BBC447E9BF0}" srcOrd="2" destOrd="0" presId="urn:microsoft.com/office/officeart/2005/8/layout/cycle4"/>
    <dgm:cxn modelId="{6796D2E8-38EE-447C-9E17-453343A1919F}" type="presParOf" srcId="{7450D359-A153-4711-8729-F5D616770BCC}" destId="{92BF1847-8475-4C8F-8C22-B4AEC124AADA}" srcOrd="3" destOrd="0" presId="urn:microsoft.com/office/officeart/2005/8/layout/cycle4"/>
    <dgm:cxn modelId="{BD89615C-152E-4C60-A8C4-14CFAE4ED4B6}" type="presParOf" srcId="{7450D359-A153-4711-8729-F5D616770BCC}" destId="{4607CB5B-E55C-4764-ADD8-822E1E04F71D}" srcOrd="4" destOrd="0" presId="urn:microsoft.com/office/officeart/2005/8/layout/cycle4"/>
    <dgm:cxn modelId="{ECD0A676-C9D2-4E47-A4CE-94774C379F2D}" type="presParOf" srcId="{05496AE0-36C5-4507-BC9B-2D269BC27585}" destId="{298761FA-AFF9-4753-9737-084FF27ABC8D}" srcOrd="2" destOrd="0" presId="urn:microsoft.com/office/officeart/2005/8/layout/cycle4"/>
    <dgm:cxn modelId="{39D80A96-C036-42A7-AF4E-BFCC5216F636}" type="presParOf" srcId="{05496AE0-36C5-4507-BC9B-2D269BC27585}" destId="{7C0CDF54-D10E-4864-8413-FB7D8F60E52F}"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389D9-CFD2-41A1-8DE4-FD86C0FCDC5C}">
      <dsp:nvSpPr>
        <dsp:cNvPr id="0" name=""/>
        <dsp:cNvSpPr/>
      </dsp:nvSpPr>
      <dsp:spPr>
        <a:xfrm>
          <a:off x="4360968" y="2543182"/>
          <a:ext cx="1735031" cy="11967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r" defTabSz="444500">
            <a:lnSpc>
              <a:spcPct val="90000"/>
            </a:lnSpc>
            <a:spcBef>
              <a:spcPct val="0"/>
            </a:spcBef>
            <a:spcAft>
              <a:spcPct val="15000"/>
            </a:spcAft>
            <a:buClr>
              <a:schemeClr val="dk1"/>
            </a:buClr>
            <a:buSzPts val="1100"/>
            <a:buFont typeface="Arial"/>
            <a:buNone/>
          </a:pPr>
          <a:r>
            <a:rPr lang="en-US" sz="1000" b="1" kern="1200" dirty="0">
              <a:solidFill>
                <a:schemeClr val="dk1"/>
              </a:solidFill>
              <a:latin typeface="Times New Roman"/>
              <a:ea typeface="Times New Roman"/>
              <a:cs typeface="Times New Roman"/>
              <a:sym typeface="Times New Roman"/>
            </a:rPr>
            <a:t>Ethical Considerations</a:t>
          </a:r>
          <a:endParaRPr lang="en-US" sz="1000" kern="1200" dirty="0"/>
        </a:p>
      </dsp:txBody>
      <dsp:txXfrm>
        <a:off x="4907767" y="2868670"/>
        <a:ext cx="1161942" cy="845013"/>
      </dsp:txXfrm>
    </dsp:sp>
    <dsp:sp modelId="{861FB1EC-585D-4414-934E-CDFA4E35D665}">
      <dsp:nvSpPr>
        <dsp:cNvPr id="0" name=""/>
        <dsp:cNvSpPr/>
      </dsp:nvSpPr>
      <dsp:spPr>
        <a:xfrm>
          <a:off x="617016" y="2543182"/>
          <a:ext cx="1847547" cy="11967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a:t>Limitation</a:t>
          </a:r>
        </a:p>
      </dsp:txBody>
      <dsp:txXfrm>
        <a:off x="643306" y="2868670"/>
        <a:ext cx="1240703" cy="845013"/>
      </dsp:txXfrm>
    </dsp:sp>
    <dsp:sp modelId="{EF8DBC61-98D1-49D8-9798-CB9CB00C51B4}">
      <dsp:nvSpPr>
        <dsp:cNvPr id="0" name=""/>
        <dsp:cNvSpPr/>
      </dsp:nvSpPr>
      <dsp:spPr>
        <a:xfrm>
          <a:off x="4422639" y="0"/>
          <a:ext cx="1673360" cy="11967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r" defTabSz="444500">
            <a:lnSpc>
              <a:spcPct val="90000"/>
            </a:lnSpc>
            <a:spcBef>
              <a:spcPct val="0"/>
            </a:spcBef>
            <a:spcAft>
              <a:spcPct val="15000"/>
            </a:spcAft>
            <a:buClr>
              <a:schemeClr val="dk1"/>
            </a:buClr>
            <a:buSzPts val="1100"/>
            <a:buFont typeface="Arial"/>
            <a:buNone/>
          </a:pPr>
          <a:r>
            <a:rPr lang="en-US" sz="1000" b="1" kern="1200" dirty="0">
              <a:solidFill>
                <a:schemeClr val="dk1"/>
              </a:solidFill>
              <a:latin typeface="Times New Roman"/>
              <a:ea typeface="Times New Roman"/>
              <a:cs typeface="Times New Roman"/>
              <a:sym typeface="Times New Roman"/>
            </a:rPr>
            <a:t>Data Analysis</a:t>
          </a:r>
          <a:endParaRPr lang="en-US" sz="1000" kern="1200" dirty="0"/>
        </a:p>
      </dsp:txBody>
      <dsp:txXfrm>
        <a:off x="4950937" y="26290"/>
        <a:ext cx="1118772" cy="845013"/>
      </dsp:txXfrm>
    </dsp:sp>
    <dsp:sp modelId="{5364808E-8547-48FF-9ECA-A6D5653E18C8}">
      <dsp:nvSpPr>
        <dsp:cNvPr id="0" name=""/>
        <dsp:cNvSpPr/>
      </dsp:nvSpPr>
      <dsp:spPr>
        <a:xfrm>
          <a:off x="617016" y="0"/>
          <a:ext cx="1847547" cy="11967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b="1" kern="1200" dirty="0">
              <a:solidFill>
                <a:schemeClr val="tx1"/>
              </a:solidFill>
              <a:latin typeface="Times New Roman"/>
              <a:ea typeface="Times New Roman"/>
              <a:cs typeface="Times New Roman"/>
              <a:sym typeface="Times New Roman"/>
            </a:rPr>
            <a:t>Validity</a:t>
          </a:r>
          <a:endParaRPr lang="en-US" sz="1000" kern="1200" dirty="0">
            <a:solidFill>
              <a:schemeClr val="tx1"/>
            </a:solidFill>
          </a:endParaRPr>
        </a:p>
      </dsp:txBody>
      <dsp:txXfrm>
        <a:off x="643306" y="26290"/>
        <a:ext cx="1240703" cy="845013"/>
      </dsp:txXfrm>
    </dsp:sp>
    <dsp:sp modelId="{65530078-A6BE-4577-BF54-E16F90205CD7}">
      <dsp:nvSpPr>
        <dsp:cNvPr id="0" name=""/>
        <dsp:cNvSpPr/>
      </dsp:nvSpPr>
      <dsp:spPr>
        <a:xfrm>
          <a:off x="1391191" y="213178"/>
          <a:ext cx="1619408" cy="161940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Times New Roman"/>
              <a:ea typeface="Times New Roman"/>
              <a:cs typeface="Times New Roman"/>
              <a:sym typeface="Times New Roman"/>
            </a:rPr>
            <a:t>Data Collection</a:t>
          </a:r>
          <a:endParaRPr lang="en-US" sz="1200" kern="1200" dirty="0">
            <a:solidFill>
              <a:schemeClr val="bg1"/>
            </a:solidFill>
          </a:endParaRPr>
        </a:p>
      </dsp:txBody>
      <dsp:txXfrm>
        <a:off x="1865505" y="687492"/>
        <a:ext cx="1145094" cy="1145094"/>
      </dsp:txXfrm>
    </dsp:sp>
    <dsp:sp modelId="{CCB34C8A-27AD-4940-AF04-EC20AA6C6416}">
      <dsp:nvSpPr>
        <dsp:cNvPr id="0" name=""/>
        <dsp:cNvSpPr/>
      </dsp:nvSpPr>
      <dsp:spPr>
        <a:xfrm rot="5400000">
          <a:off x="3085399" y="213178"/>
          <a:ext cx="1619408" cy="161940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i="1" u="none" kern="1200" dirty="0"/>
            <a:t>Reliability</a:t>
          </a:r>
          <a:endParaRPr lang="en-US" sz="1200" kern="1200" dirty="0"/>
        </a:p>
      </dsp:txBody>
      <dsp:txXfrm rot="-5400000">
        <a:off x="3085399" y="687492"/>
        <a:ext cx="1145094" cy="1145094"/>
      </dsp:txXfrm>
    </dsp:sp>
    <dsp:sp modelId="{878DE4C8-F63D-4791-9B18-4BBC447E9BF0}">
      <dsp:nvSpPr>
        <dsp:cNvPr id="0" name=""/>
        <dsp:cNvSpPr/>
      </dsp:nvSpPr>
      <dsp:spPr>
        <a:xfrm rot="10800000">
          <a:off x="3085399" y="1907386"/>
          <a:ext cx="1619408" cy="161940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i="1" u="none" kern="1200" dirty="0"/>
            <a:t>Privacy</a:t>
          </a:r>
          <a:endParaRPr lang="en-US" sz="1200" kern="1200" dirty="0"/>
        </a:p>
      </dsp:txBody>
      <dsp:txXfrm rot="10800000">
        <a:off x="3085399" y="1907386"/>
        <a:ext cx="1145094" cy="1145094"/>
      </dsp:txXfrm>
    </dsp:sp>
    <dsp:sp modelId="{92BF1847-8475-4C8F-8C22-B4AEC124AADA}">
      <dsp:nvSpPr>
        <dsp:cNvPr id="0" name=""/>
        <dsp:cNvSpPr/>
      </dsp:nvSpPr>
      <dsp:spPr>
        <a:xfrm rot="16200000">
          <a:off x="1391191" y="1907386"/>
          <a:ext cx="1619408" cy="161940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i="1" u="none" kern="1200" dirty="0"/>
            <a:t>Security</a:t>
          </a:r>
          <a:endParaRPr lang="en-US" sz="1200" kern="1200" dirty="0"/>
        </a:p>
      </dsp:txBody>
      <dsp:txXfrm rot="5400000">
        <a:off x="1865505" y="1907386"/>
        <a:ext cx="1145094" cy="1145094"/>
      </dsp:txXfrm>
    </dsp:sp>
    <dsp:sp modelId="{298761FA-AFF9-4753-9737-084FF27ABC8D}">
      <dsp:nvSpPr>
        <dsp:cNvPr id="0" name=""/>
        <dsp:cNvSpPr/>
      </dsp:nvSpPr>
      <dsp:spPr>
        <a:xfrm>
          <a:off x="2768436" y="1533389"/>
          <a:ext cx="559126" cy="4861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0CDF54-D10E-4864-8413-FB7D8F60E52F}">
      <dsp:nvSpPr>
        <dsp:cNvPr id="0" name=""/>
        <dsp:cNvSpPr/>
      </dsp:nvSpPr>
      <dsp:spPr>
        <a:xfrm rot="10800000">
          <a:off x="2768436" y="1720388"/>
          <a:ext cx="559126" cy="4861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ir.cput.ac.za/bitstream/20.500.11838/1615/1/203043553_van_rensburg_lc_mtech_tourism_2015.pdf" TargetMode="External"/><Relationship Id="rId3" Type="http://schemas.openxmlformats.org/officeDocument/2006/relationships/hyperlink" Target="https://doi.org/10.3390/ijerph17207366" TargetMode="External"/><Relationship Id="rId7" Type="http://schemas.openxmlformats.org/officeDocument/2006/relationships/hyperlink" Target="https://quintess.com/"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ww.businessperspectives.org/images/pdf/applications/publishing/templates/article/assets/15690/PPM_2021_04_Phan.pdf" TargetMode="External"/><Relationship Id="rId5" Type="http://schemas.openxmlformats.org/officeDocument/2006/relationships/hyperlink" Target="http://carinadizonmaellt.com/LANGRES/pdf/30.pdf." TargetMode="External"/><Relationship Id="rId4" Type="http://schemas.openxmlformats.org/officeDocument/2006/relationships/hyperlink" Target="https://dsf.berkeley.edu/jmh/papers/cleaning-unece.pdf"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200000"/>
              </a:lnSpc>
              <a:spcBef>
                <a:spcPts val="0"/>
              </a:spcBef>
              <a:spcAft>
                <a:spcPts val="0"/>
              </a:spcAft>
              <a:buClr>
                <a:schemeClr val="dk1"/>
              </a:buClr>
              <a:buSzPts val="1100"/>
              <a:buFont typeface="Arial"/>
              <a:buNone/>
            </a:pPr>
            <a:r>
              <a:rPr lang="en-US" sz="1200" b="1" i="1" dirty="0">
                <a:latin typeface="Times New Roman"/>
                <a:ea typeface="Times New Roman"/>
                <a:cs typeface="Times New Roman"/>
                <a:sym typeface="Times New Roman"/>
              </a:rPr>
              <a:t>Data Collection</a:t>
            </a:r>
            <a:endParaRPr sz="1200" b="1" i="1" dirty="0">
              <a:latin typeface="Times New Roman"/>
              <a:ea typeface="Times New Roman"/>
              <a:cs typeface="Times New Roman"/>
              <a:sym typeface="Times New Roman"/>
            </a:endParaRPr>
          </a:p>
          <a:p>
            <a:pPr marL="0" lvl="0" indent="457200" algn="l" rtl="0">
              <a:lnSpc>
                <a:spcPct val="200000"/>
              </a:lnSpc>
              <a:spcBef>
                <a:spcPts val="0"/>
              </a:spcBef>
              <a:spcAft>
                <a:spcPts val="0"/>
              </a:spcAft>
              <a:buNone/>
            </a:pPr>
            <a:r>
              <a:rPr lang="en-US" sz="1200" dirty="0">
                <a:latin typeface="Times New Roman"/>
                <a:ea typeface="Times New Roman"/>
                <a:cs typeface="Times New Roman"/>
                <a:sym typeface="Times New Roman"/>
              </a:rPr>
              <a:t>There are many data collection methods and tools that can be used in quantitative research. To begin with, historical data will need to be identified within the Sunshine data warehouse in order to acquire the data needed to test the hypothesis.</a:t>
            </a:r>
            <a:endParaRPr sz="1200" dirty="0">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US" sz="1200" b="1" i="1" dirty="0">
                <a:solidFill>
                  <a:srgbClr val="0E101A"/>
                </a:solidFill>
                <a:latin typeface="Times New Roman"/>
                <a:ea typeface="Times New Roman"/>
                <a:cs typeface="Times New Roman"/>
                <a:sym typeface="Times New Roman"/>
              </a:rPr>
              <a:t>Data Analysis</a:t>
            </a:r>
            <a:endParaRPr sz="1200" b="1" i="1" dirty="0">
              <a:solidFill>
                <a:srgbClr val="0E101A"/>
              </a:solidFill>
              <a:latin typeface="Times New Roman"/>
              <a:ea typeface="Times New Roman"/>
              <a:cs typeface="Times New Roman"/>
              <a:sym typeface="Times New Roman"/>
            </a:endParaRPr>
          </a:p>
          <a:p>
            <a:pPr marL="0" lvl="0" indent="457200" algn="l" rtl="0">
              <a:lnSpc>
                <a:spcPct val="200000"/>
              </a:lnSpc>
              <a:spcBef>
                <a:spcPts val="0"/>
              </a:spcBef>
              <a:spcAft>
                <a:spcPts val="0"/>
              </a:spcAft>
              <a:buNone/>
            </a:pPr>
            <a:r>
              <a:rPr lang="en-US" sz="1200" dirty="0">
                <a:solidFill>
                  <a:srgbClr val="0E101A"/>
                </a:solidFill>
                <a:latin typeface="Times New Roman"/>
                <a:ea typeface="Times New Roman"/>
                <a:cs typeface="Times New Roman"/>
                <a:sym typeface="Times New Roman"/>
              </a:rPr>
              <a:t>There are many techniques to use for analyzing data to select, and they all work for the potential outcome analysts are hoping to achieve (Stevens, 2011). The Summary Statistics is a common step to summarize and provide information about the dataset. Clustering the data will help to identify the market segments among the distribution channels.</a:t>
            </a:r>
            <a:endParaRPr sz="1200" dirty="0">
              <a:solidFill>
                <a:srgbClr val="0E101A"/>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US" sz="1200" b="1" dirty="0">
                <a:solidFill>
                  <a:srgbClr val="0E101A"/>
                </a:solidFill>
                <a:latin typeface="Times New Roman"/>
                <a:ea typeface="Times New Roman"/>
                <a:cs typeface="Times New Roman"/>
                <a:sym typeface="Times New Roman"/>
              </a:rPr>
              <a:t>Limitations</a:t>
            </a:r>
            <a:endParaRPr sz="1200" b="1" dirty="0">
              <a:solidFill>
                <a:srgbClr val="0E101A"/>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US" sz="1200" b="1" dirty="0">
                <a:solidFill>
                  <a:srgbClr val="0E101A"/>
                </a:solidFill>
                <a:latin typeface="Times New Roman"/>
                <a:ea typeface="Times New Roman"/>
                <a:cs typeface="Times New Roman"/>
                <a:sym typeface="Times New Roman"/>
              </a:rPr>
              <a:t>	</a:t>
            </a:r>
            <a:r>
              <a:rPr lang="en-US" sz="1200" dirty="0">
                <a:solidFill>
                  <a:srgbClr val="0E101A"/>
                </a:solidFill>
                <a:latin typeface="Times New Roman"/>
                <a:ea typeface="Times New Roman"/>
                <a:cs typeface="Times New Roman"/>
                <a:sym typeface="Times New Roman"/>
              </a:rPr>
              <a:t>While all attempts are being made to create a comprehensive look at the impact of COVID 19 on Quintess reservations and the extent to which increasing availability encourages reservations, this study is limited by the data that will be used in the study. As this study primarily targets data sets from the previous 24 months, it is inherently limited by its ability to acknowledge Quintess Collection growth patterns for the years prior to COVID-19.</a:t>
            </a:r>
            <a:endParaRPr sz="1200" dirty="0">
              <a:solidFill>
                <a:srgbClr val="0E101A"/>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US" sz="1200" b="1" dirty="0">
                <a:solidFill>
                  <a:srgbClr val="0E101A"/>
                </a:solidFill>
                <a:latin typeface="Times New Roman"/>
                <a:ea typeface="Times New Roman"/>
                <a:cs typeface="Times New Roman"/>
                <a:sym typeface="Times New Roman"/>
              </a:rPr>
              <a:t>Ethical Considerations</a:t>
            </a:r>
            <a:endParaRPr sz="1200" dirty="0">
              <a:solidFill>
                <a:srgbClr val="0E101A"/>
              </a:solidFill>
              <a:latin typeface="Times New Roman"/>
              <a:ea typeface="Times New Roman"/>
              <a:cs typeface="Times New Roman"/>
              <a:sym typeface="Times New Roman"/>
            </a:endParaRPr>
          </a:p>
          <a:p>
            <a:pPr marL="0" lvl="0" indent="457200" algn="l" rtl="0">
              <a:lnSpc>
                <a:spcPct val="200000"/>
              </a:lnSpc>
              <a:spcBef>
                <a:spcPts val="0"/>
              </a:spcBef>
              <a:spcAft>
                <a:spcPts val="0"/>
              </a:spcAft>
              <a:buNone/>
            </a:pPr>
            <a:r>
              <a:rPr lang="en-US" sz="1200" dirty="0">
                <a:solidFill>
                  <a:srgbClr val="0E101A"/>
                </a:solidFill>
                <a:latin typeface="Times New Roman"/>
                <a:ea typeface="Times New Roman"/>
                <a:cs typeface="Times New Roman"/>
                <a:sym typeface="Times New Roman"/>
              </a:rPr>
              <a:t>This study strives to create recommendations following an investigation of the data that will answer the primary research questions and test the hypothesis of the study. To ensure that the data that results from this study is accurate and meaningful, it is important to consider the ethical implications of the study, including identifying ways to ensure the validity and reliability of the project. A study that does not ensure validity and reliability will not produce beneficial results.</a:t>
            </a:r>
            <a:endParaRPr sz="1200" dirty="0">
              <a:solidFill>
                <a:srgbClr val="0E101A"/>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US" sz="1200" b="1" i="1" dirty="0">
                <a:solidFill>
                  <a:srgbClr val="0E101A"/>
                </a:solidFill>
                <a:latin typeface="Times New Roman"/>
                <a:ea typeface="Times New Roman"/>
                <a:cs typeface="Times New Roman"/>
                <a:sym typeface="Times New Roman"/>
              </a:rPr>
              <a:t>Validity </a:t>
            </a:r>
            <a:endParaRPr sz="1200" b="1" i="1" dirty="0">
              <a:solidFill>
                <a:srgbClr val="0E101A"/>
              </a:solidFill>
              <a:latin typeface="Times New Roman"/>
              <a:ea typeface="Times New Roman"/>
              <a:cs typeface="Times New Roman"/>
              <a:sym typeface="Times New Roman"/>
            </a:endParaRPr>
          </a:p>
          <a:p>
            <a:pPr marL="0" lvl="0" indent="457200" algn="l" rtl="0">
              <a:lnSpc>
                <a:spcPct val="200000"/>
              </a:lnSpc>
              <a:spcBef>
                <a:spcPts val="0"/>
              </a:spcBef>
              <a:spcAft>
                <a:spcPts val="0"/>
              </a:spcAft>
              <a:buNone/>
            </a:pPr>
            <a:r>
              <a:rPr lang="en-US" sz="1200" dirty="0">
                <a:solidFill>
                  <a:srgbClr val="0E101A"/>
                </a:solidFill>
                <a:latin typeface="Times New Roman"/>
                <a:ea typeface="Times New Roman"/>
                <a:cs typeface="Times New Roman"/>
                <a:sym typeface="Times New Roman"/>
              </a:rPr>
              <a:t>The concept of validity in quantitative research refers to the extent to which a topic is accurately measured and looks at how comprehensive the data and analysis are with respect to the variables (</a:t>
            </a:r>
            <a:r>
              <a:rPr lang="en-US" sz="1200" dirty="0" err="1">
                <a:solidFill>
                  <a:srgbClr val="0E101A"/>
                </a:solidFill>
                <a:latin typeface="Times New Roman"/>
                <a:ea typeface="Times New Roman"/>
                <a:cs typeface="Times New Roman"/>
                <a:sym typeface="Times New Roman"/>
              </a:rPr>
              <a:t>Heale</a:t>
            </a:r>
            <a:r>
              <a:rPr lang="en-US" sz="1200" dirty="0">
                <a:solidFill>
                  <a:srgbClr val="0E101A"/>
                </a:solidFill>
                <a:latin typeface="Times New Roman"/>
                <a:ea typeface="Times New Roman"/>
                <a:cs typeface="Times New Roman"/>
                <a:sym typeface="Times New Roman"/>
              </a:rPr>
              <a:t> &amp; Twycross, 2015).</a:t>
            </a:r>
          </a:p>
          <a:p>
            <a:pPr marL="0" lvl="0" indent="457200" algn="l" rtl="0">
              <a:lnSpc>
                <a:spcPct val="200000"/>
              </a:lnSpc>
              <a:spcBef>
                <a:spcPts val="0"/>
              </a:spcBef>
              <a:spcAft>
                <a:spcPts val="0"/>
              </a:spcAft>
              <a:buNone/>
            </a:pPr>
            <a:endParaRPr lang="en-US" sz="1200" dirty="0">
              <a:solidFill>
                <a:srgbClr val="0E101A"/>
              </a:solidFill>
              <a:latin typeface="Times New Roman"/>
              <a:ea typeface="Times New Roman"/>
              <a:cs typeface="Times New Roman"/>
              <a:sym typeface="Times New Roman"/>
            </a:endParaRPr>
          </a:p>
          <a:p>
            <a:pPr rtl="0">
              <a:spcBef>
                <a:spcPts val="0"/>
              </a:spcBef>
              <a:spcAft>
                <a:spcPts val="0"/>
              </a:spcAft>
            </a:pPr>
            <a:r>
              <a:rPr lang="en-US" sz="1800" b="1" i="1" u="none" strike="noStrike" dirty="0">
                <a:solidFill>
                  <a:srgbClr val="0E101A"/>
                </a:solidFill>
                <a:effectLst/>
                <a:latin typeface="Times New Roman" panose="02020603050405020304" pitchFamily="18" charset="0"/>
              </a:rPr>
              <a:t>Reliability</a:t>
            </a:r>
            <a:endParaRPr lang="en-US" sz="3200" b="0" dirty="0">
              <a:effectLst/>
            </a:endParaRPr>
          </a:p>
          <a:p>
            <a:pPr indent="457200" rtl="0">
              <a:spcBef>
                <a:spcPts val="0"/>
              </a:spcBef>
              <a:spcAft>
                <a:spcPts val="0"/>
              </a:spcAft>
            </a:pPr>
            <a:r>
              <a:rPr lang="en-US" sz="1800" b="0" i="0" u="none" strike="noStrike" dirty="0">
                <a:solidFill>
                  <a:srgbClr val="0E101A"/>
                </a:solidFill>
                <a:effectLst/>
                <a:latin typeface="Times New Roman" panose="02020603050405020304" pitchFamily="18" charset="0"/>
              </a:rPr>
              <a:t>The concept of reliability in quantitative research refers to the consistency of the results (</a:t>
            </a:r>
            <a:r>
              <a:rPr lang="en-US" sz="1800" b="0" i="0" u="none" strike="noStrike" dirty="0" err="1">
                <a:solidFill>
                  <a:srgbClr val="0E101A"/>
                </a:solidFill>
                <a:effectLst/>
                <a:latin typeface="Times New Roman" panose="02020603050405020304" pitchFamily="18" charset="0"/>
              </a:rPr>
              <a:t>Heale</a:t>
            </a:r>
            <a:r>
              <a:rPr lang="en-US" sz="1800" b="0" i="0" u="none" strike="noStrike" dirty="0">
                <a:solidFill>
                  <a:srgbClr val="0E101A"/>
                </a:solidFill>
                <a:effectLst/>
                <a:latin typeface="Times New Roman" panose="02020603050405020304" pitchFamily="18" charset="0"/>
              </a:rPr>
              <a:t> &amp; Twycross, 2015) obtained through “repeated measurements under the same circumstances using the same measuring instrument” (</a:t>
            </a:r>
            <a:r>
              <a:rPr lang="en-US" sz="1800" b="0" i="0" u="none" strike="noStrike" dirty="0" err="1">
                <a:solidFill>
                  <a:srgbClr val="0E101A"/>
                </a:solidFill>
                <a:effectLst/>
                <a:latin typeface="Times New Roman" panose="02020603050405020304" pitchFamily="18" charset="0"/>
              </a:rPr>
              <a:t>Sürücü</a:t>
            </a:r>
            <a:r>
              <a:rPr lang="en-US" sz="1800" b="0" i="0" u="none" strike="noStrike" dirty="0">
                <a:solidFill>
                  <a:srgbClr val="0E101A"/>
                </a:solidFill>
                <a:effectLst/>
                <a:latin typeface="Times New Roman" panose="02020603050405020304" pitchFamily="18" charset="0"/>
              </a:rPr>
              <a:t> &amp; </a:t>
            </a:r>
            <a:r>
              <a:rPr lang="en-US" sz="1800" b="0" i="0" u="none" strike="noStrike" dirty="0" err="1">
                <a:solidFill>
                  <a:srgbClr val="0E101A"/>
                </a:solidFill>
                <a:effectLst/>
                <a:latin typeface="Times New Roman" panose="02020603050405020304" pitchFamily="18" charset="0"/>
              </a:rPr>
              <a:t>Maslakçı</a:t>
            </a:r>
            <a:r>
              <a:rPr lang="en-US" sz="1800" b="0" i="0" u="none" strike="noStrike" dirty="0">
                <a:solidFill>
                  <a:srgbClr val="0E101A"/>
                </a:solidFill>
                <a:effectLst/>
                <a:latin typeface="Times New Roman" panose="02020603050405020304" pitchFamily="18" charset="0"/>
              </a:rPr>
              <a:t>, 2020, p. 2695). </a:t>
            </a:r>
            <a:endParaRPr lang="en-US" sz="3200" b="0" dirty="0">
              <a:effectLst/>
            </a:endParaRPr>
          </a:p>
          <a:p>
            <a:pPr rtl="0">
              <a:spcBef>
                <a:spcPts val="0"/>
              </a:spcBef>
              <a:spcAft>
                <a:spcPts val="0"/>
              </a:spcAft>
            </a:pPr>
            <a:br>
              <a:rPr lang="en-US" sz="3200" dirty="0"/>
            </a:br>
            <a:r>
              <a:rPr lang="en-US" sz="1800" b="1" i="1" u="none" strike="noStrike" dirty="0">
                <a:solidFill>
                  <a:srgbClr val="0E101A"/>
                </a:solidFill>
                <a:effectLst/>
                <a:latin typeface="Times New Roman" panose="02020603050405020304" pitchFamily="18" charset="0"/>
              </a:rPr>
              <a:t>Security</a:t>
            </a:r>
            <a:endParaRPr lang="en-US" sz="3200" b="0" dirty="0">
              <a:effectLst/>
            </a:endParaRPr>
          </a:p>
          <a:p>
            <a:pPr indent="457200" rtl="0">
              <a:spcBef>
                <a:spcPts val="0"/>
              </a:spcBef>
              <a:spcAft>
                <a:spcPts val="0"/>
              </a:spcAft>
            </a:pPr>
            <a:r>
              <a:rPr lang="en-US" sz="1800" b="0" i="0" u="none" strike="noStrike" dirty="0">
                <a:solidFill>
                  <a:srgbClr val="0E101A"/>
                </a:solidFill>
                <a:effectLst/>
                <a:latin typeface="Times New Roman" panose="02020603050405020304" pitchFamily="18" charset="0"/>
              </a:rPr>
              <a:t>Security within quantitative research refers to all security measures taken within the data collection and analysis process (</a:t>
            </a:r>
            <a:r>
              <a:rPr lang="en-US" sz="1800" b="0" i="0" u="none" strike="noStrike" dirty="0" err="1">
                <a:solidFill>
                  <a:srgbClr val="0E101A"/>
                </a:solidFill>
                <a:effectLst/>
                <a:latin typeface="Times New Roman" panose="02020603050405020304" pitchFamily="18" charset="0"/>
              </a:rPr>
              <a:t>Maayan</a:t>
            </a:r>
            <a:r>
              <a:rPr lang="en-US" sz="1800" b="0" i="0" u="none" strike="noStrike" dirty="0">
                <a:solidFill>
                  <a:srgbClr val="0E101A"/>
                </a:solidFill>
                <a:effectLst/>
                <a:latin typeface="Times New Roman" panose="02020603050405020304" pitchFamily="18" charset="0"/>
              </a:rPr>
              <a:t>, 2020). In addition, </a:t>
            </a:r>
            <a:r>
              <a:rPr lang="en-US" sz="1800" b="0" i="0" u="none" strike="noStrike" dirty="0" err="1">
                <a:solidFill>
                  <a:srgbClr val="0E101A"/>
                </a:solidFill>
                <a:effectLst/>
                <a:latin typeface="Times New Roman" panose="02020603050405020304" pitchFamily="18" charset="0"/>
              </a:rPr>
              <a:t>Davix</a:t>
            </a:r>
            <a:r>
              <a:rPr lang="en-US" sz="1800" b="0" i="0" u="none" strike="noStrike" dirty="0">
                <a:solidFill>
                  <a:srgbClr val="0E101A"/>
                </a:solidFill>
                <a:effectLst/>
                <a:latin typeface="Times New Roman" panose="02020603050405020304" pitchFamily="18" charset="0"/>
              </a:rPr>
              <a:t> and Patterson (2012) explained that security also refers to the security of the data as it moves through each entity in a data chain (p. 25). </a:t>
            </a:r>
            <a:endParaRPr lang="en-US" sz="3200" b="0" dirty="0">
              <a:effectLst/>
            </a:endParaRPr>
          </a:p>
          <a:p>
            <a:pPr rtl="0">
              <a:spcBef>
                <a:spcPts val="0"/>
              </a:spcBef>
              <a:spcAft>
                <a:spcPts val="0"/>
              </a:spcAft>
            </a:pPr>
            <a:br>
              <a:rPr lang="en-US" sz="3200" dirty="0"/>
            </a:br>
            <a:r>
              <a:rPr lang="en-US" sz="1800" b="1" i="1" u="none" strike="noStrike" dirty="0">
                <a:solidFill>
                  <a:srgbClr val="0E101A"/>
                </a:solidFill>
                <a:effectLst/>
                <a:latin typeface="Times New Roman" panose="02020603050405020304" pitchFamily="18" charset="0"/>
              </a:rPr>
              <a:t>Privacy</a:t>
            </a:r>
            <a:endParaRPr lang="en-US" sz="3200" b="0" dirty="0">
              <a:effectLst/>
            </a:endParaRPr>
          </a:p>
          <a:p>
            <a:pPr indent="457200" rtl="0">
              <a:spcBef>
                <a:spcPts val="0"/>
              </a:spcBef>
              <a:spcAft>
                <a:spcPts val="0"/>
              </a:spcAft>
            </a:pPr>
            <a:r>
              <a:rPr lang="en-US" sz="1800" b="0" i="0" u="none" strike="noStrike" dirty="0">
                <a:solidFill>
                  <a:srgbClr val="0E101A"/>
                </a:solidFill>
                <a:effectLst/>
                <a:latin typeface="Times New Roman" panose="02020603050405020304" pitchFamily="18" charset="0"/>
              </a:rPr>
              <a:t>Discussions about privacy, specifically in relation to big data, are also critical to consider as personal information about individuals is more readily available through open access to data as well as the degree of control individuals have over their data given to private entities (Davis &amp; Patterson, 2012).</a:t>
            </a:r>
            <a:endParaRPr lang="en-US" sz="3200" b="0" dirty="0">
              <a:effectLst/>
            </a:endParaRPr>
          </a:p>
          <a:p>
            <a:br>
              <a:rPr lang="en-US" sz="3200" dirty="0"/>
            </a:br>
            <a:endParaRPr sz="1200" dirty="0">
              <a:solidFill>
                <a:srgbClr val="0E101A"/>
              </a:solidFill>
              <a:latin typeface="Times New Roman"/>
              <a:ea typeface="Times New Roman"/>
              <a:cs typeface="Times New Roman"/>
              <a:sym typeface="Times New Roman"/>
            </a:endParaRPr>
          </a:p>
          <a:p>
            <a:pPr marL="0" lvl="0" indent="457200" algn="l" rtl="0">
              <a:lnSpc>
                <a:spcPct val="200000"/>
              </a:lnSpc>
              <a:spcBef>
                <a:spcPts val="0"/>
              </a:spcBef>
              <a:spcAft>
                <a:spcPts val="0"/>
              </a:spcAft>
              <a:buClr>
                <a:schemeClr val="dk1"/>
              </a:buClr>
              <a:buSzPts val="1100"/>
              <a:buFont typeface="Arial"/>
              <a:buNone/>
            </a:pPr>
            <a:endParaRPr sz="1200" dirty="0">
              <a:solidFill>
                <a:srgbClr val="0E101A"/>
              </a:solidFill>
              <a:latin typeface="Times New Roman"/>
              <a:ea typeface="Times New Roman"/>
              <a:cs typeface="Times New Roman"/>
              <a:sym typeface="Times New Roman"/>
            </a:endParaRPr>
          </a:p>
        </p:txBody>
      </p:sp>
      <p:sp>
        <p:nvSpPr>
          <p:cNvPr id="179" name="Google Shape;1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4330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457200" rtl="0">
              <a:spcBef>
                <a:spcPts val="0"/>
              </a:spcBef>
              <a:spcAft>
                <a:spcPts val="0"/>
              </a:spcAft>
            </a:pPr>
            <a:r>
              <a:rPr lang="en-US" sz="1800" b="0" i="0" u="none" strike="noStrike" dirty="0">
                <a:solidFill>
                  <a:srgbClr val="0E101A"/>
                </a:solidFill>
                <a:effectLst/>
                <a:latin typeface="Times New Roman" panose="02020603050405020304" pitchFamily="18" charset="0"/>
              </a:rPr>
              <a:t>The findings of this study will be presented based upon the primary research questions guiding this study. The reporting of the findings regarding the hypothesis will be included in the discussion about the third research question. </a:t>
            </a:r>
          </a:p>
          <a:p>
            <a:pPr indent="457200" rtl="0">
              <a:spcBef>
                <a:spcPts val="0"/>
              </a:spcBef>
              <a:spcAft>
                <a:spcPts val="0"/>
              </a:spcAft>
            </a:pPr>
            <a:endParaRPr lang="en-US" sz="3200" b="0" dirty="0">
              <a:effectLst/>
            </a:endParaRPr>
          </a:p>
          <a:p>
            <a:pPr rtl="0">
              <a:spcBef>
                <a:spcPts val="0"/>
              </a:spcBef>
              <a:spcAft>
                <a:spcPts val="0"/>
              </a:spcAft>
            </a:pPr>
            <a:r>
              <a:rPr lang="en-US" sz="1800" b="0" i="0" u="none" strike="noStrike" dirty="0">
                <a:solidFill>
                  <a:srgbClr val="0E101A"/>
                </a:solidFill>
                <a:effectLst/>
                <a:latin typeface="Times New Roman" panose="02020603050405020304" pitchFamily="18" charset="0"/>
              </a:rPr>
              <a:t> The dataset range fell between March 2019 to March 2020, the date most travel restrictions were established. The top five destinations were San Diego, Wine Country, Orlando, Costa Rico, and Charleston. sales were very high in all destinations except Charleston, which had below average sales. Despite not having high sales prior to the travel ban, Charleston was included as it became a top destination following COVID travel restrictions. </a:t>
            </a:r>
          </a:p>
          <a:p>
            <a:pPr rtl="0">
              <a:spcBef>
                <a:spcPts val="0"/>
              </a:spcBef>
              <a:spcAft>
                <a:spcPts val="0"/>
              </a:spcAft>
            </a:pPr>
            <a:endParaRPr lang="en-US" sz="1800" b="0" i="0" u="none" strike="noStrike" dirty="0">
              <a:solidFill>
                <a:srgbClr val="0E101A"/>
              </a:solidFill>
              <a:effectLst/>
              <a:latin typeface="Times New Roman" panose="02020603050405020304" pitchFamily="18" charset="0"/>
            </a:endParaRPr>
          </a:p>
          <a:p>
            <a:pPr rtl="0">
              <a:spcBef>
                <a:spcPts val="0"/>
              </a:spcBef>
              <a:spcAft>
                <a:spcPts val="0"/>
              </a:spcAft>
            </a:pPr>
            <a:r>
              <a:rPr lang="en-US" sz="1800" b="0" i="0" u="none" strike="noStrike" dirty="0">
                <a:solidFill>
                  <a:srgbClr val="0E101A"/>
                </a:solidFill>
                <a:effectLst/>
                <a:latin typeface="Times New Roman" panose="02020603050405020304" pitchFamily="18" charset="0"/>
              </a:rPr>
              <a:t>The dataset </a:t>
            </a:r>
            <a:r>
              <a:rPr lang="en-US" sz="1800" b="0" i="0" u="none" strike="noStrike" dirty="0">
                <a:solidFill>
                  <a:srgbClr val="000000"/>
                </a:solidFill>
                <a:effectLst/>
                <a:latin typeface="Times New Roman" panose="02020603050405020304" pitchFamily="18" charset="0"/>
              </a:rPr>
              <a:t> pulled for the twelve months following the implementation of travel restrictions, there is a stark difference in the leading channels driving sales, and the top destinations. First, in looking at the top channel driving sales, Diamond P4 is no longer the leader. Time and Place Customer bookings exceeded the bookings. This is likely because Time and Place reservations are most used for domestic travel in more economical destinations, as opposed to high end luxury destinations. </a:t>
            </a:r>
            <a:endParaRPr lang="en-US" sz="9600" b="0" dirty="0">
              <a:effectLst/>
            </a:endParaRPr>
          </a:p>
          <a:p>
            <a:br>
              <a:rPr lang="en-US" sz="9600" dirty="0"/>
            </a:br>
            <a:endParaRPr lang="en-US" sz="6600" b="0" dirty="0">
              <a:effectLst/>
            </a:endParaRPr>
          </a:p>
          <a:p>
            <a:br>
              <a:rPr lang="en-US" sz="6600" dirty="0"/>
            </a:br>
            <a:br>
              <a:rPr lang="en-US" sz="3200" dirty="0"/>
            </a:br>
            <a:endParaRPr sz="1200" dirty="0">
              <a:solidFill>
                <a:srgbClr val="0E101A"/>
              </a:solidFill>
              <a:latin typeface="Times New Roman"/>
              <a:ea typeface="Times New Roman"/>
              <a:cs typeface="Times New Roman"/>
              <a:sym typeface="Times New Roman"/>
            </a:endParaRPr>
          </a:p>
        </p:txBody>
      </p:sp>
      <p:sp>
        <p:nvSpPr>
          <p:cNvPr id="179" name="Google Shape;1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688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Utilizing the current booking data and creating a visualization graph to present the booked nights as of March 1st, 2021, we can see that there is a percentage increase in the nights booked which is up to 25.8% compared to the same period last year.</a:t>
            </a:r>
            <a:endParaRPr lang="en-US" sz="4400" b="0" dirty="0">
              <a:effectLst/>
            </a:endParaRPr>
          </a:p>
          <a:p>
            <a:br>
              <a:rPr lang="en-US" sz="4400" dirty="0"/>
            </a:br>
            <a:br>
              <a:rPr lang="en-US" sz="9600" dirty="0"/>
            </a:br>
            <a:endParaRPr lang="en-US" sz="6600" b="0" dirty="0">
              <a:effectLst/>
            </a:endParaRPr>
          </a:p>
          <a:p>
            <a:br>
              <a:rPr lang="en-US" sz="6600" dirty="0"/>
            </a:br>
            <a:br>
              <a:rPr lang="en-US" sz="3200" dirty="0"/>
            </a:br>
            <a:endParaRPr sz="1200" dirty="0">
              <a:solidFill>
                <a:srgbClr val="0E101A"/>
              </a:solidFill>
              <a:latin typeface="Times New Roman"/>
              <a:ea typeface="Times New Roman"/>
              <a:cs typeface="Times New Roman"/>
              <a:sym typeface="Times New Roman"/>
            </a:endParaRPr>
          </a:p>
        </p:txBody>
      </p:sp>
      <p:sp>
        <p:nvSpPr>
          <p:cNvPr id="179" name="Google Shape;1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2104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457200" rtl="0">
              <a:spcBef>
                <a:spcPts val="0"/>
              </a:spcBef>
              <a:spcAft>
                <a:spcPts val="0"/>
              </a:spcAft>
            </a:pPr>
            <a:r>
              <a:rPr lang="en-US" sz="1800" b="0" i="0" u="none" strike="noStrike" dirty="0">
                <a:solidFill>
                  <a:srgbClr val="000000"/>
                </a:solidFill>
                <a:effectLst/>
                <a:latin typeface="Times New Roman" panose="02020603050405020304" pitchFamily="18" charset="0"/>
              </a:rPr>
              <a:t>In comparing the means of the booked nights between the datasets before and during the Covid travel restrictions were put into place, there was an average difference of 5.13 and a p-value of 0.02443. This means that the null hypothesis can be rejected. This means there is no difference between average nights and conclude that there is likely a difference in average booked nights before and after the Covid travel ban.</a:t>
            </a:r>
            <a:br>
              <a:rPr lang="en-US" sz="9600" dirty="0"/>
            </a:br>
            <a:endParaRPr lang="en-US" sz="6600" b="0" dirty="0">
              <a:effectLst/>
            </a:endParaRPr>
          </a:p>
          <a:p>
            <a:br>
              <a:rPr lang="en-US" sz="6600" dirty="0"/>
            </a:br>
            <a:br>
              <a:rPr lang="en-US" sz="3200" dirty="0"/>
            </a:br>
            <a:endParaRPr sz="1200" dirty="0">
              <a:solidFill>
                <a:srgbClr val="0E101A"/>
              </a:solidFill>
              <a:latin typeface="Times New Roman"/>
              <a:ea typeface="Times New Roman"/>
              <a:cs typeface="Times New Roman"/>
              <a:sym typeface="Times New Roman"/>
            </a:endParaRPr>
          </a:p>
        </p:txBody>
      </p:sp>
      <p:sp>
        <p:nvSpPr>
          <p:cNvPr id="179" name="Google Shape;1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011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457200" rtl="0">
              <a:spcBef>
                <a:spcPts val="0"/>
              </a:spcBef>
              <a:spcAft>
                <a:spcPts val="0"/>
              </a:spcAft>
            </a:pPr>
            <a:r>
              <a:rPr lang="en-US" sz="1800" b="0" i="0" u="none" strike="noStrike" dirty="0">
                <a:solidFill>
                  <a:srgbClr val="000000"/>
                </a:solidFill>
                <a:effectLst/>
                <a:latin typeface="Times New Roman" panose="02020603050405020304" pitchFamily="18" charset="0"/>
              </a:rPr>
              <a:t>Due to the Covid travel ban, The Quintess collection had a significant loss in making reservations. </a:t>
            </a:r>
          </a:p>
          <a:p>
            <a:pPr indent="457200" rtl="0">
              <a:spcBef>
                <a:spcPts val="0"/>
              </a:spcBef>
              <a:spcAft>
                <a:spcPts val="0"/>
              </a:spcAft>
            </a:pPr>
            <a:r>
              <a:rPr lang="en-US" sz="1800" b="0" i="0" u="none" strike="noStrike" dirty="0">
                <a:solidFill>
                  <a:srgbClr val="000000"/>
                </a:solidFill>
                <a:effectLst/>
                <a:latin typeface="Times New Roman" panose="02020603050405020304" pitchFamily="18" charset="0"/>
              </a:rPr>
              <a:t>Despite this significant loss in reservations, properties such as Charleston had an unexpected rise in reservations and became a top contender against much more prominent destinations prior to COVID.</a:t>
            </a:r>
          </a:p>
          <a:p>
            <a:pPr indent="457200" rtl="0">
              <a:spcBef>
                <a:spcPts val="0"/>
              </a:spcBef>
              <a:spcAft>
                <a:spcPts val="0"/>
              </a:spcAft>
            </a:pPr>
            <a:r>
              <a:rPr lang="en-US" sz="1800" b="0" i="0" u="none" strike="noStrike" dirty="0">
                <a:solidFill>
                  <a:srgbClr val="000000"/>
                </a:solidFill>
                <a:effectLst/>
                <a:latin typeface="Times New Roman" panose="02020603050405020304" pitchFamily="18" charset="0"/>
              </a:rPr>
              <a:t> With this information in mind, it appears that domestic destinations in the mainland United States fared better despite travel restrictions. </a:t>
            </a:r>
          </a:p>
          <a:p>
            <a:pPr indent="457200" rtl="0">
              <a:spcBef>
                <a:spcPts val="0"/>
              </a:spcBef>
              <a:spcAft>
                <a:spcPts val="0"/>
              </a:spcAft>
            </a:pPr>
            <a:r>
              <a:rPr lang="en-US" sz="1800" b="0" i="0" u="none" strike="noStrike" dirty="0">
                <a:solidFill>
                  <a:srgbClr val="000000"/>
                </a:solidFill>
                <a:effectLst/>
                <a:latin typeface="Times New Roman" panose="02020603050405020304" pitchFamily="18" charset="0"/>
              </a:rPr>
              <a:t>As the </a:t>
            </a:r>
            <a:r>
              <a:rPr lang="en-US" sz="1800" b="0" i="0" u="none" strike="noStrike" dirty="0" err="1">
                <a:solidFill>
                  <a:srgbClr val="000000"/>
                </a:solidFill>
                <a:effectLst/>
                <a:latin typeface="Times New Roman" panose="02020603050405020304" pitchFamily="18" charset="0"/>
              </a:rPr>
              <a:t>Arrivalist</a:t>
            </a:r>
            <a:r>
              <a:rPr lang="en-US" sz="1800" b="0" i="0" u="none" strike="noStrike" dirty="0">
                <a:solidFill>
                  <a:srgbClr val="000000"/>
                </a:solidFill>
                <a:effectLst/>
                <a:latin typeface="Times New Roman" panose="02020603050405020304" pitchFamily="18" charset="0"/>
              </a:rPr>
              <a:t> (n.d.), a public daily travel index also alludes, local destinations are thriving. </a:t>
            </a:r>
          </a:p>
          <a:p>
            <a:pPr indent="457200" rtl="0">
              <a:spcBef>
                <a:spcPts val="0"/>
              </a:spcBef>
              <a:spcAft>
                <a:spcPts val="0"/>
              </a:spcAft>
            </a:pPr>
            <a:r>
              <a:rPr lang="en-US" sz="1800" b="0" i="0" u="none" strike="noStrike" dirty="0">
                <a:solidFill>
                  <a:srgbClr val="000000"/>
                </a:solidFill>
                <a:effectLst/>
                <a:latin typeface="Times New Roman" panose="02020603050405020304" pitchFamily="18" charset="0"/>
              </a:rPr>
              <a:t>As a recommendation, stakeholders should consider adding additional local destinations that are within driving distance for members. </a:t>
            </a:r>
            <a:endParaRPr lang="en-US" sz="4400" b="0" dirty="0">
              <a:effectLst/>
            </a:endParaRPr>
          </a:p>
          <a:p>
            <a:br>
              <a:rPr lang="en-US" sz="4400" dirty="0"/>
            </a:br>
            <a:br>
              <a:rPr lang="en-US" sz="6600" dirty="0"/>
            </a:br>
            <a:br>
              <a:rPr lang="en-US" sz="3200" dirty="0"/>
            </a:br>
            <a:endParaRPr sz="1200" dirty="0">
              <a:solidFill>
                <a:srgbClr val="0E101A"/>
              </a:solidFill>
              <a:latin typeface="Times New Roman"/>
              <a:ea typeface="Times New Roman"/>
              <a:cs typeface="Times New Roman"/>
              <a:sym typeface="Times New Roman"/>
            </a:endParaRPr>
          </a:p>
        </p:txBody>
      </p:sp>
      <p:sp>
        <p:nvSpPr>
          <p:cNvPr id="179" name="Google Shape;1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9826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rtl="0">
              <a:spcBef>
                <a:spcPts val="0"/>
              </a:spcBef>
              <a:spcAft>
                <a:spcPts val="0"/>
              </a:spcAft>
            </a:pPr>
            <a:r>
              <a:rPr lang="en-US" sz="1800" b="0" i="0" u="none" strike="noStrike" dirty="0" err="1">
                <a:solidFill>
                  <a:srgbClr val="000000"/>
                </a:solidFill>
                <a:effectLst/>
                <a:latin typeface="Times New Roman" panose="02020603050405020304" pitchFamily="18" charset="0"/>
              </a:rPr>
              <a:t>Apuke</a:t>
            </a:r>
            <a:r>
              <a:rPr lang="en-US" sz="1800" b="0" i="0" u="none" strike="noStrike" dirty="0">
                <a:solidFill>
                  <a:srgbClr val="000000"/>
                </a:solidFill>
                <a:effectLst/>
                <a:latin typeface="Times New Roman" panose="02020603050405020304" pitchFamily="18" charset="0"/>
              </a:rPr>
              <a:t>, O. D. (2017). Quantitative research methods: A synopsis approach</a:t>
            </a:r>
            <a:r>
              <a:rPr lang="en-US" sz="1800" b="0" i="1" u="none" strike="noStrike" dirty="0">
                <a:solidFill>
                  <a:srgbClr val="000000"/>
                </a:solidFill>
                <a:effectLst/>
                <a:latin typeface="Times New Roman" panose="02020603050405020304" pitchFamily="18" charset="0"/>
              </a:rPr>
              <a:t>. Arabian Journal </a:t>
            </a:r>
            <a:endParaRPr lang="en-US" sz="4400" b="0" dirty="0">
              <a:effectLst/>
            </a:endParaRPr>
          </a:p>
          <a:p>
            <a:pPr indent="457200" rtl="0">
              <a:spcBef>
                <a:spcPts val="0"/>
              </a:spcBef>
              <a:spcAft>
                <a:spcPts val="0"/>
              </a:spcAft>
            </a:pPr>
            <a:r>
              <a:rPr lang="en-US" sz="1800" b="0" i="1" u="none" strike="noStrike" dirty="0">
                <a:solidFill>
                  <a:srgbClr val="000000"/>
                </a:solidFill>
                <a:effectLst/>
                <a:latin typeface="Times New Roman" panose="02020603050405020304" pitchFamily="18" charset="0"/>
              </a:rPr>
              <a:t>of Business and Management Review (Kuwait Chapter), 6(10), 40-47</a:t>
            </a:r>
            <a:r>
              <a:rPr lang="en-US" sz="1800" b="0" i="0" u="none" strike="noStrike" dirty="0">
                <a:solidFill>
                  <a:srgbClr val="000000"/>
                </a:solidFill>
                <a:effectLst/>
                <a:latin typeface="Times New Roman" panose="02020603050405020304" pitchFamily="18" charset="0"/>
              </a:rPr>
              <a:t>.</a:t>
            </a:r>
            <a:endParaRPr lang="en-US" sz="4400" b="0" dirty="0">
              <a:effectLst/>
            </a:endParaRPr>
          </a:p>
          <a:p>
            <a:pPr indent="-457200" rtl="0">
              <a:spcBef>
                <a:spcPts val="0"/>
              </a:spcBef>
              <a:spcAft>
                <a:spcPts val="0"/>
              </a:spcAft>
            </a:pPr>
            <a:r>
              <a:rPr lang="en-US" sz="1800" b="0" i="0" u="none" strike="noStrike" dirty="0" err="1">
                <a:solidFill>
                  <a:srgbClr val="000000"/>
                </a:solidFill>
                <a:effectLst/>
                <a:latin typeface="Times New Roman" panose="02020603050405020304" pitchFamily="18" charset="0"/>
              </a:rPr>
              <a:t>Arrivalist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n.d</a:t>
            </a:r>
            <a:r>
              <a:rPr lang="en-US" sz="1800" b="0" i="0" u="none" strike="noStrike" dirty="0">
                <a:solidFill>
                  <a:srgbClr val="000000"/>
                </a:solidFill>
                <a:effectLst/>
                <a:latin typeface="Times New Roman" panose="02020603050405020304" pitchFamily="18" charset="0"/>
              </a:rPr>
              <a:t>). </a:t>
            </a:r>
            <a:r>
              <a:rPr lang="en-US" sz="1800" b="0" i="1" u="none" strike="noStrike" dirty="0">
                <a:solidFill>
                  <a:srgbClr val="000000"/>
                </a:solidFill>
                <a:effectLst/>
                <a:latin typeface="Times New Roman" panose="02020603050405020304" pitchFamily="18" charset="0"/>
              </a:rPr>
              <a:t>Daily travel index</a:t>
            </a:r>
            <a:r>
              <a:rPr lang="en-US" sz="1800" b="0" i="0" u="none" strike="noStrike" dirty="0">
                <a:solidFill>
                  <a:srgbClr val="000000"/>
                </a:solidFill>
                <a:effectLst/>
                <a:latin typeface="Times New Roman" panose="02020603050405020304" pitchFamily="18" charset="0"/>
              </a:rPr>
              <a:t>. Retrieved October 20, 2021 https://www.arrivalist.com/Daily-Travel-index/</a:t>
            </a:r>
            <a:endParaRPr lang="en-US" sz="44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Cohen, D., &amp; Crabtree, B. (July 2006). Audit Trail. </a:t>
            </a:r>
            <a:r>
              <a:rPr lang="en-US" sz="1800" b="0" i="1" u="none" strike="noStrike" dirty="0">
                <a:solidFill>
                  <a:srgbClr val="000000"/>
                </a:solidFill>
                <a:effectLst/>
                <a:latin typeface="Times New Roman" panose="02020603050405020304" pitchFamily="18" charset="0"/>
              </a:rPr>
              <a:t>Qualitative Research Guidelines Project. </a:t>
            </a:r>
            <a:endParaRPr lang="en-US" sz="4400" b="0" dirty="0">
              <a:effectLst/>
            </a:endParaRPr>
          </a:p>
          <a:p>
            <a:pPr indent="457200" rtl="0">
              <a:spcBef>
                <a:spcPts val="0"/>
              </a:spcBef>
              <a:spcAft>
                <a:spcPts val="0"/>
              </a:spcAft>
            </a:pPr>
            <a:r>
              <a:rPr lang="en-US" sz="1800" b="0" i="0" u="none" strike="noStrike" dirty="0">
                <a:solidFill>
                  <a:srgbClr val="000000"/>
                </a:solidFill>
                <a:effectLst/>
                <a:latin typeface="Times New Roman" panose="02020603050405020304" pitchFamily="18" charset="0"/>
              </a:rPr>
              <a:t>http://www.qualres.org/HomeAudi-3700.html</a:t>
            </a:r>
            <a:endParaRPr lang="en-US" sz="44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Creswell, J. W., &amp; Creswell, D. J. (2018). </a:t>
            </a:r>
            <a:r>
              <a:rPr lang="en-US" sz="1800" b="0" i="1" u="none" strike="noStrike" dirty="0">
                <a:solidFill>
                  <a:srgbClr val="000000"/>
                </a:solidFill>
                <a:effectLst/>
                <a:latin typeface="Times New Roman" panose="02020603050405020304" pitchFamily="18" charset="0"/>
              </a:rPr>
              <a:t>Research design: Qualitative, quantitative, and </a:t>
            </a:r>
            <a:endParaRPr lang="en-US" sz="4400" b="0" dirty="0">
              <a:effectLst/>
            </a:endParaRPr>
          </a:p>
          <a:p>
            <a:pPr indent="457200" rtl="0">
              <a:spcBef>
                <a:spcPts val="0"/>
              </a:spcBef>
              <a:spcAft>
                <a:spcPts val="0"/>
              </a:spcAft>
            </a:pPr>
            <a:r>
              <a:rPr lang="en-US" sz="1800" b="0" i="1" u="none" strike="noStrike" dirty="0">
                <a:solidFill>
                  <a:srgbClr val="000000"/>
                </a:solidFill>
                <a:effectLst/>
                <a:latin typeface="Times New Roman" panose="02020603050405020304" pitchFamily="18" charset="0"/>
              </a:rPr>
              <a:t>mixed methods approaches.</a:t>
            </a:r>
            <a:r>
              <a:rPr lang="en-US" sz="1800" b="0" i="0" u="none" strike="noStrike" dirty="0">
                <a:solidFill>
                  <a:srgbClr val="000000"/>
                </a:solidFill>
                <a:effectLst/>
                <a:latin typeface="Times New Roman" panose="02020603050405020304" pitchFamily="18" charset="0"/>
              </a:rPr>
              <a:t> (5th edition). Sage Publications, Inc.</a:t>
            </a:r>
            <a:endParaRPr lang="en-US" sz="4400" b="0" dirty="0">
              <a:effectLst/>
            </a:endParaRPr>
          </a:p>
          <a:p>
            <a:pPr rtl="0">
              <a:spcBef>
                <a:spcPts val="0"/>
              </a:spcBef>
              <a:spcAft>
                <a:spcPts val="0"/>
              </a:spcAft>
            </a:pPr>
            <a:r>
              <a:rPr lang="en-US" sz="1800" b="0" i="0" u="none" strike="noStrike" dirty="0" err="1">
                <a:solidFill>
                  <a:srgbClr val="000000"/>
                </a:solidFill>
                <a:effectLst/>
                <a:latin typeface="Times New Roman" panose="02020603050405020304" pitchFamily="18" charset="0"/>
              </a:rPr>
              <a:t>Davahli</a:t>
            </a:r>
            <a:r>
              <a:rPr lang="en-US" sz="1800" b="0" i="0" u="none" strike="noStrike" dirty="0">
                <a:solidFill>
                  <a:srgbClr val="000000"/>
                </a:solidFill>
                <a:effectLst/>
                <a:latin typeface="Times New Roman" panose="02020603050405020304" pitchFamily="18" charset="0"/>
              </a:rPr>
              <a:t>, M. R., </a:t>
            </a:r>
            <a:r>
              <a:rPr lang="en-US" sz="1800" b="0" i="0" u="none" strike="noStrike" dirty="0" err="1">
                <a:solidFill>
                  <a:srgbClr val="000000"/>
                </a:solidFill>
                <a:effectLst/>
                <a:latin typeface="Times New Roman" panose="02020603050405020304" pitchFamily="18" charset="0"/>
              </a:rPr>
              <a:t>Karwowski</a:t>
            </a:r>
            <a:r>
              <a:rPr lang="en-US" sz="1800" b="0" i="0" u="none" strike="noStrike" dirty="0">
                <a:solidFill>
                  <a:srgbClr val="000000"/>
                </a:solidFill>
                <a:effectLst/>
                <a:latin typeface="Times New Roman" panose="02020603050405020304" pitchFamily="18" charset="0"/>
              </a:rPr>
              <a:t>, W., </a:t>
            </a:r>
            <a:r>
              <a:rPr lang="en-US" sz="1800" b="0" i="0" u="none" strike="noStrike" dirty="0" err="1">
                <a:solidFill>
                  <a:srgbClr val="000000"/>
                </a:solidFill>
                <a:effectLst/>
                <a:latin typeface="Times New Roman" panose="02020603050405020304" pitchFamily="18" charset="0"/>
              </a:rPr>
              <a:t>Sonmez</a:t>
            </a:r>
            <a:r>
              <a:rPr lang="en-US" sz="1800" b="0" i="0" u="none" strike="noStrike" dirty="0">
                <a:solidFill>
                  <a:srgbClr val="000000"/>
                </a:solidFill>
                <a:effectLst/>
                <a:latin typeface="Times New Roman" panose="02020603050405020304" pitchFamily="18" charset="0"/>
              </a:rPr>
              <a:t>, S., &amp; </a:t>
            </a:r>
            <a:r>
              <a:rPr lang="en-US" sz="1800" b="0" i="0" u="none" strike="noStrike" dirty="0" err="1">
                <a:solidFill>
                  <a:srgbClr val="000000"/>
                </a:solidFill>
                <a:effectLst/>
                <a:latin typeface="Times New Roman" panose="02020603050405020304" pitchFamily="18" charset="0"/>
              </a:rPr>
              <a:t>Apostolopoulos</a:t>
            </a:r>
            <a:r>
              <a:rPr lang="en-US" sz="1800" b="0" i="0" u="none" strike="noStrike" dirty="0">
                <a:solidFill>
                  <a:srgbClr val="000000"/>
                </a:solidFill>
                <a:effectLst/>
                <a:latin typeface="Times New Roman" panose="02020603050405020304" pitchFamily="18" charset="0"/>
              </a:rPr>
              <a:t>, Y. (2020). The hospitality </a:t>
            </a:r>
            <a:endParaRPr lang="en-US" sz="44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industry in the face of the COVID-19 pandemic: Current topics and research methods. </a:t>
            </a:r>
            <a:r>
              <a:rPr lang="en-US" sz="1800" b="0" i="1" u="none" strike="noStrike" dirty="0">
                <a:solidFill>
                  <a:srgbClr val="000000"/>
                </a:solidFill>
                <a:effectLst/>
                <a:latin typeface="Times New Roman" panose="02020603050405020304" pitchFamily="18" charset="0"/>
              </a:rPr>
              <a:t>International Journal of Environmental Research and Public Health, 17</a:t>
            </a:r>
            <a:r>
              <a:rPr lang="en-US" sz="1800" b="0" i="0" u="none" strike="noStrike" dirty="0">
                <a:solidFill>
                  <a:srgbClr val="000000"/>
                </a:solidFill>
                <a:effectLst/>
                <a:latin typeface="Times New Roman" panose="02020603050405020304" pitchFamily="18" charset="0"/>
              </a:rPr>
              <a:t>(20). </a:t>
            </a:r>
            <a:r>
              <a:rPr lang="en-US" sz="1800" b="0" i="0" u="sng" strike="noStrike" dirty="0">
                <a:solidFill>
                  <a:srgbClr val="1155CC"/>
                </a:solidFill>
                <a:effectLst/>
                <a:latin typeface="Times New Roman" panose="02020603050405020304" pitchFamily="18" charset="0"/>
                <a:hlinkClick r:id="rId3"/>
              </a:rPr>
              <a:t>https://doi.org/10.3390/ijerph17207366</a:t>
            </a:r>
            <a:endParaRPr lang="en-US" sz="44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Davis, K., &amp; Patterson, D. (2012). </a:t>
            </a:r>
            <a:r>
              <a:rPr lang="en-US" sz="1800" b="0" i="1" u="none" strike="noStrike" dirty="0">
                <a:solidFill>
                  <a:srgbClr val="000000"/>
                </a:solidFill>
                <a:effectLst/>
                <a:latin typeface="Times New Roman" panose="02020603050405020304" pitchFamily="18" charset="0"/>
              </a:rPr>
              <a:t>Ethics of big data. </a:t>
            </a:r>
            <a:r>
              <a:rPr lang="en-US" sz="1800" b="0" i="0" u="none" strike="noStrike" dirty="0">
                <a:solidFill>
                  <a:srgbClr val="000000"/>
                </a:solidFill>
                <a:effectLst/>
                <a:latin typeface="Times New Roman" panose="02020603050405020304" pitchFamily="18" charset="0"/>
              </a:rPr>
              <a:t>O’Reilly Media. </a:t>
            </a:r>
            <a:endParaRPr lang="en-US" sz="44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Deane, S. (January 26, 2021). 2021 Airbnb statistics: Usage, demographic, and revenue growth. </a:t>
            </a:r>
            <a:endParaRPr lang="en-US" sz="4400" b="0" dirty="0">
              <a:effectLst/>
            </a:endParaRPr>
          </a:p>
          <a:p>
            <a:pPr indent="457200" rtl="0">
              <a:spcBef>
                <a:spcPts val="0"/>
              </a:spcBef>
              <a:spcAft>
                <a:spcPts val="0"/>
              </a:spcAft>
            </a:pPr>
            <a:r>
              <a:rPr lang="en-US" sz="1800" b="0" i="1" u="none" strike="noStrike" dirty="0">
                <a:solidFill>
                  <a:srgbClr val="000000"/>
                </a:solidFill>
                <a:effectLst/>
                <a:latin typeface="Times New Roman" panose="02020603050405020304" pitchFamily="18" charset="0"/>
              </a:rPr>
              <a:t>Stratos Jet Charters, Ind. </a:t>
            </a:r>
            <a:r>
              <a:rPr lang="en-US" sz="1800" b="0" i="0" u="none" strike="noStrike" dirty="0">
                <a:solidFill>
                  <a:srgbClr val="000000"/>
                </a:solidFill>
                <a:effectLst/>
                <a:latin typeface="Times New Roman" panose="02020603050405020304" pitchFamily="18" charset="0"/>
              </a:rPr>
              <a:t>https://www.stratosjets.com/blog/airbnb-statistics/</a:t>
            </a:r>
            <a:endParaRPr lang="en-US" sz="4400" b="0" dirty="0">
              <a:effectLst/>
            </a:endParaRPr>
          </a:p>
          <a:p>
            <a:pPr marL="304800" rtl="0">
              <a:spcBef>
                <a:spcPts val="0"/>
              </a:spcBef>
              <a:spcAft>
                <a:spcPts val="0"/>
              </a:spcAft>
            </a:pPr>
            <a:r>
              <a:rPr lang="en-US" sz="1800" b="0" i="0" u="none" strike="noStrike" dirty="0">
                <a:solidFill>
                  <a:srgbClr val="000000"/>
                </a:solidFill>
                <a:effectLst/>
                <a:latin typeface="Times New Roman" panose="02020603050405020304" pitchFamily="18" charset="0"/>
              </a:rPr>
              <a:t>Dietrich, D., Heller, B., &amp; Yang, B. (2015). </a:t>
            </a:r>
            <a:r>
              <a:rPr lang="en-US" sz="1800" b="0" i="1" u="none" strike="noStrike" dirty="0">
                <a:solidFill>
                  <a:srgbClr val="000000"/>
                </a:solidFill>
                <a:effectLst/>
                <a:latin typeface="Times New Roman" panose="02020603050405020304" pitchFamily="18" charset="0"/>
              </a:rPr>
              <a:t>Data science &amp; big data analytics: Discovering, analyzing, visualizing, and presenting data</a:t>
            </a:r>
            <a:r>
              <a:rPr lang="en-US" sz="1800" b="0" i="0" u="none" strike="noStrike" dirty="0">
                <a:solidFill>
                  <a:srgbClr val="000000"/>
                </a:solidFill>
                <a:effectLst/>
                <a:latin typeface="Times New Roman" panose="02020603050405020304" pitchFamily="18" charset="0"/>
              </a:rPr>
              <a:t>. John Wiley &amp; Sons, Inc.</a:t>
            </a:r>
            <a:endParaRPr lang="en-US" sz="44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Farrugia, P., </a:t>
            </a:r>
            <a:r>
              <a:rPr lang="en-US" sz="1800" b="0" i="0" u="none" strike="noStrike" dirty="0" err="1">
                <a:solidFill>
                  <a:srgbClr val="000000"/>
                </a:solidFill>
                <a:effectLst/>
                <a:latin typeface="Times New Roman" panose="02020603050405020304" pitchFamily="18" charset="0"/>
              </a:rPr>
              <a:t>Petrisor</a:t>
            </a:r>
            <a:r>
              <a:rPr lang="en-US" sz="1800" b="0" i="0" u="none" strike="noStrike" dirty="0">
                <a:solidFill>
                  <a:srgbClr val="000000"/>
                </a:solidFill>
                <a:effectLst/>
                <a:latin typeface="Times New Roman" panose="02020603050405020304" pitchFamily="18" charset="0"/>
              </a:rPr>
              <a:t>, B. A., </a:t>
            </a:r>
            <a:r>
              <a:rPr lang="en-US" sz="1800" b="0" i="0" u="none" strike="noStrike" dirty="0" err="1">
                <a:solidFill>
                  <a:srgbClr val="000000"/>
                </a:solidFill>
                <a:effectLst/>
                <a:latin typeface="Times New Roman" panose="02020603050405020304" pitchFamily="18" charset="0"/>
              </a:rPr>
              <a:t>Farrokhyar</a:t>
            </a:r>
            <a:r>
              <a:rPr lang="en-US" sz="1800" b="0" i="0" u="none" strike="noStrike" dirty="0">
                <a:solidFill>
                  <a:srgbClr val="000000"/>
                </a:solidFill>
                <a:effectLst/>
                <a:latin typeface="Times New Roman" panose="02020603050405020304" pitchFamily="18" charset="0"/>
              </a:rPr>
              <a:t>, M., &amp; Bhandari, M. (2009). Research questions, hypotheses and objectives. </a:t>
            </a:r>
            <a:r>
              <a:rPr lang="en-US" sz="1800" b="0" i="1" u="none" strike="noStrike" dirty="0">
                <a:solidFill>
                  <a:srgbClr val="000000"/>
                </a:solidFill>
                <a:effectLst/>
                <a:latin typeface="Times New Roman" panose="02020603050405020304" pitchFamily="18" charset="0"/>
              </a:rPr>
              <a:t>Canadian Medical Association, 53</a:t>
            </a:r>
            <a:r>
              <a:rPr lang="en-US" sz="1800" b="0" i="0" u="none" strike="noStrike" dirty="0">
                <a:solidFill>
                  <a:srgbClr val="000000"/>
                </a:solidFill>
                <a:effectLst/>
                <a:latin typeface="Times New Roman" panose="02020603050405020304" pitchFamily="18" charset="0"/>
              </a:rPr>
              <a:t>(4), 278 - 281.</a:t>
            </a:r>
            <a:endParaRPr lang="en-US" sz="44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Hand, D. J. (2018). Aspects of data ethics in a changing world: Where are we now? </a:t>
            </a:r>
            <a:r>
              <a:rPr lang="en-US" sz="1800" b="0" i="1" u="none" strike="noStrike" dirty="0">
                <a:solidFill>
                  <a:srgbClr val="000000"/>
                </a:solidFill>
                <a:effectLst/>
                <a:latin typeface="Times New Roman" panose="02020603050405020304" pitchFamily="18" charset="0"/>
              </a:rPr>
              <a:t>Big Data, </a:t>
            </a:r>
            <a:endParaRPr lang="en-US" sz="4400" b="0" dirty="0">
              <a:effectLst/>
            </a:endParaRPr>
          </a:p>
          <a:p>
            <a:pPr indent="457200" rtl="0">
              <a:spcBef>
                <a:spcPts val="0"/>
              </a:spcBef>
              <a:spcAft>
                <a:spcPts val="0"/>
              </a:spcAft>
            </a:pPr>
            <a:r>
              <a:rPr lang="en-US" sz="1800" b="0" i="1" u="none" strike="noStrike" dirty="0">
                <a:solidFill>
                  <a:srgbClr val="000000"/>
                </a:solidFill>
                <a:effectLst/>
                <a:latin typeface="Times New Roman" panose="02020603050405020304" pitchFamily="18" charset="0"/>
              </a:rPr>
              <a:t>6</a:t>
            </a:r>
            <a:r>
              <a:rPr lang="en-US" sz="1800" b="0" i="0" u="none" strike="noStrike" dirty="0">
                <a:solidFill>
                  <a:srgbClr val="000000"/>
                </a:solidFill>
                <a:effectLst/>
                <a:latin typeface="Times New Roman" panose="02020603050405020304" pitchFamily="18" charset="0"/>
              </a:rPr>
              <a:t>(3), 176-190. http://doi.org/10.1089/big.2018.0083</a:t>
            </a:r>
            <a:endParaRPr lang="en-US" sz="44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Hariri, R. H., Fredericks, E. M. &amp; Bowers, K. M. (2019). Uncertainty in big data analytics: </a:t>
            </a:r>
            <a:endParaRPr lang="en-US" sz="4400" b="0" dirty="0">
              <a:effectLst/>
            </a:endParaRPr>
          </a:p>
          <a:p>
            <a:pPr indent="457200" rtl="0">
              <a:spcBef>
                <a:spcPts val="0"/>
              </a:spcBef>
              <a:spcAft>
                <a:spcPts val="0"/>
              </a:spcAft>
            </a:pPr>
            <a:r>
              <a:rPr lang="en-US" sz="1800" b="0" i="0" u="none" strike="noStrike" dirty="0">
                <a:solidFill>
                  <a:srgbClr val="000000"/>
                </a:solidFill>
                <a:effectLst/>
                <a:latin typeface="Times New Roman" panose="02020603050405020304" pitchFamily="18" charset="0"/>
              </a:rPr>
              <a:t>Survey, opportunities, and challenges. </a:t>
            </a:r>
            <a:r>
              <a:rPr lang="en-US" sz="1800" b="0" i="1" u="none" strike="noStrike" dirty="0">
                <a:solidFill>
                  <a:srgbClr val="000000"/>
                </a:solidFill>
                <a:effectLst/>
                <a:latin typeface="Times New Roman" panose="02020603050405020304" pitchFamily="18" charset="0"/>
              </a:rPr>
              <a:t>Journal of Big Data, 6</a:t>
            </a:r>
            <a:r>
              <a:rPr lang="en-US" sz="1800" b="0" i="0" u="none" strike="noStrike" dirty="0">
                <a:solidFill>
                  <a:srgbClr val="000000"/>
                </a:solidFill>
                <a:effectLst/>
                <a:latin typeface="Times New Roman" panose="02020603050405020304" pitchFamily="18" charset="0"/>
              </a:rPr>
              <a:t>(44), 278 - 281. </a:t>
            </a:r>
            <a:endParaRPr lang="en-US" sz="44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https://doi.org/10.1186/s40537-019-0206-3</a:t>
            </a:r>
            <a:endParaRPr lang="en-US" sz="4400" b="0" dirty="0">
              <a:effectLst/>
            </a:endParaRPr>
          </a:p>
          <a:p>
            <a:pPr rtl="0">
              <a:spcBef>
                <a:spcPts val="0"/>
              </a:spcBef>
              <a:spcAft>
                <a:spcPts val="0"/>
              </a:spcAft>
            </a:pPr>
            <a:r>
              <a:rPr lang="en-US" sz="1800" b="0" i="0" u="none" strike="noStrike" dirty="0" err="1">
                <a:solidFill>
                  <a:srgbClr val="000000"/>
                </a:solidFill>
                <a:effectLst/>
                <a:latin typeface="Times New Roman" panose="02020603050405020304" pitchFamily="18" charset="0"/>
              </a:rPr>
              <a:t>Heale</a:t>
            </a:r>
            <a:r>
              <a:rPr lang="en-US" sz="1800" b="0" i="0" u="none" strike="noStrike" dirty="0">
                <a:solidFill>
                  <a:srgbClr val="000000"/>
                </a:solidFill>
                <a:effectLst/>
                <a:latin typeface="Times New Roman" panose="02020603050405020304" pitchFamily="18" charset="0"/>
              </a:rPr>
              <a:t>, R., &amp; Twycross, R. (2015). Validity and reliability in quantitative studies. </a:t>
            </a:r>
            <a:r>
              <a:rPr lang="en-US" sz="1800" b="0" i="1" u="none" strike="noStrike" dirty="0">
                <a:solidFill>
                  <a:srgbClr val="000000"/>
                </a:solidFill>
                <a:effectLst/>
                <a:latin typeface="Times New Roman" panose="02020603050405020304" pitchFamily="18" charset="0"/>
              </a:rPr>
              <a:t>Evidence Based </a:t>
            </a:r>
            <a:endParaRPr lang="en-US" sz="4400" b="0" dirty="0">
              <a:effectLst/>
            </a:endParaRPr>
          </a:p>
          <a:p>
            <a:pPr indent="457200" rtl="0">
              <a:spcBef>
                <a:spcPts val="0"/>
              </a:spcBef>
              <a:spcAft>
                <a:spcPts val="0"/>
              </a:spcAft>
            </a:pPr>
            <a:r>
              <a:rPr lang="en-US" sz="1800" b="0" i="1" u="none" strike="noStrike" dirty="0">
                <a:solidFill>
                  <a:srgbClr val="000000"/>
                </a:solidFill>
                <a:effectLst/>
                <a:latin typeface="Times New Roman" panose="02020603050405020304" pitchFamily="18" charset="0"/>
              </a:rPr>
              <a:t>Nursing, 18</a:t>
            </a:r>
            <a:r>
              <a:rPr lang="en-US" sz="1800" b="0" i="0" u="none" strike="noStrike" dirty="0">
                <a:solidFill>
                  <a:srgbClr val="000000"/>
                </a:solidFill>
                <a:effectLst/>
                <a:latin typeface="Times New Roman" panose="02020603050405020304" pitchFamily="18" charset="0"/>
              </a:rPr>
              <a:t>(3), 66-67. https://ebn.bmj.com/content/ebnurs/18/3/66.full.pdf</a:t>
            </a:r>
            <a:endParaRPr lang="en-US" sz="44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Hellerstein, J. M. (2008). </a:t>
            </a:r>
            <a:r>
              <a:rPr lang="en-US" sz="1800" b="0" i="1" u="none" strike="noStrike" dirty="0">
                <a:solidFill>
                  <a:srgbClr val="000000"/>
                </a:solidFill>
                <a:effectLst/>
                <a:latin typeface="Times New Roman" panose="02020603050405020304" pitchFamily="18" charset="0"/>
              </a:rPr>
              <a:t>Quantitative data cleaning for large databases</a:t>
            </a:r>
            <a:r>
              <a:rPr lang="en-US" sz="1800" b="0" i="0" u="none" strike="noStrike" dirty="0">
                <a:solidFill>
                  <a:srgbClr val="000000"/>
                </a:solidFill>
                <a:effectLst/>
                <a:latin typeface="Times New Roman" panose="02020603050405020304" pitchFamily="18" charset="0"/>
              </a:rPr>
              <a:t>. United Nations </a:t>
            </a:r>
            <a:endParaRPr lang="en-US" sz="44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Economic Commission for Europe (UNECE). UC Berkeley. </a:t>
            </a:r>
            <a:r>
              <a:rPr lang="en-US" sz="1800" b="0" i="0" u="sng" strike="noStrike" dirty="0">
                <a:solidFill>
                  <a:srgbClr val="1155CC"/>
                </a:solidFill>
                <a:effectLst/>
                <a:latin typeface="Times New Roman" panose="02020603050405020304" pitchFamily="18" charset="0"/>
                <a:hlinkClick r:id="rId4"/>
              </a:rPr>
              <a:t>https://dsf.berkeley.edu/jmh/papers/cleaning-unece.pdf</a:t>
            </a:r>
            <a:endParaRPr lang="en-US" sz="4400" b="0" dirty="0">
              <a:effectLst/>
            </a:endParaRPr>
          </a:p>
          <a:p>
            <a:pPr rtl="0">
              <a:spcBef>
                <a:spcPts val="0"/>
              </a:spcBef>
              <a:spcAft>
                <a:spcPts val="0"/>
              </a:spcAft>
            </a:pPr>
            <a:r>
              <a:rPr lang="en-US" sz="1800" b="0" i="0" u="none" strike="noStrike" dirty="0">
                <a:solidFill>
                  <a:srgbClr val="222222"/>
                </a:solidFill>
                <a:effectLst/>
                <a:latin typeface="Times New Roman" panose="02020603050405020304" pitchFamily="18" charset="0"/>
              </a:rPr>
              <a:t>Lantz, B. (2019). </a:t>
            </a:r>
            <a:r>
              <a:rPr lang="en-US" sz="1800" b="0" i="1" u="none" strike="noStrike" dirty="0">
                <a:solidFill>
                  <a:srgbClr val="222222"/>
                </a:solidFill>
                <a:effectLst/>
                <a:latin typeface="Times New Roman" panose="02020603050405020304" pitchFamily="18" charset="0"/>
              </a:rPr>
              <a:t>Machine learning with R: Expert techniques for predictive modeling</a:t>
            </a:r>
            <a:r>
              <a:rPr lang="en-US" sz="1800" b="0" i="0" u="none" strike="noStrike" dirty="0">
                <a:solidFill>
                  <a:srgbClr val="222222"/>
                </a:solidFill>
                <a:effectLst/>
                <a:latin typeface="Times New Roman" panose="02020603050405020304" pitchFamily="18" charset="0"/>
              </a:rPr>
              <a:t> (3rd ed.). </a:t>
            </a:r>
            <a:endParaRPr lang="en-US" sz="4400" b="0" dirty="0">
              <a:effectLst/>
            </a:endParaRPr>
          </a:p>
          <a:p>
            <a:pPr indent="457200" rtl="0">
              <a:spcBef>
                <a:spcPts val="0"/>
              </a:spcBef>
              <a:spcAft>
                <a:spcPts val="0"/>
              </a:spcAft>
            </a:pPr>
            <a:r>
              <a:rPr lang="en-US" sz="1800" b="0" i="0" u="none" strike="noStrike" dirty="0" err="1">
                <a:solidFill>
                  <a:srgbClr val="222222"/>
                </a:solidFill>
                <a:effectLst/>
                <a:latin typeface="Times New Roman" panose="02020603050405020304" pitchFamily="18" charset="0"/>
              </a:rPr>
              <a:t>Packt</a:t>
            </a:r>
            <a:r>
              <a:rPr lang="en-US" sz="1800" b="0" i="0" u="none" strike="noStrike" dirty="0">
                <a:solidFill>
                  <a:srgbClr val="222222"/>
                </a:solidFill>
                <a:effectLst/>
                <a:latin typeface="Times New Roman" panose="02020603050405020304" pitchFamily="18" charset="0"/>
              </a:rPr>
              <a:t> Publishing.</a:t>
            </a:r>
            <a:endParaRPr lang="en-US" sz="4400" b="0" dirty="0">
              <a:effectLst/>
            </a:endParaRPr>
          </a:p>
          <a:p>
            <a:pPr rtl="0">
              <a:spcBef>
                <a:spcPts val="0"/>
              </a:spcBef>
              <a:spcAft>
                <a:spcPts val="0"/>
              </a:spcAft>
            </a:pPr>
            <a:r>
              <a:rPr lang="en-US" sz="1800" b="0" i="0" u="none" strike="noStrike" dirty="0" err="1">
                <a:solidFill>
                  <a:srgbClr val="000000"/>
                </a:solidFill>
                <a:effectLst/>
                <a:latin typeface="Times New Roman" panose="02020603050405020304" pitchFamily="18" charset="0"/>
              </a:rPr>
              <a:t>Maayan</a:t>
            </a:r>
            <a:r>
              <a:rPr lang="en-US" sz="1800" b="0" i="0" u="none" strike="noStrike" dirty="0">
                <a:solidFill>
                  <a:srgbClr val="000000"/>
                </a:solidFill>
                <a:effectLst/>
                <a:latin typeface="Times New Roman" panose="02020603050405020304" pitchFamily="18" charset="0"/>
              </a:rPr>
              <a:t>, G. D. (2020). </a:t>
            </a:r>
            <a:r>
              <a:rPr lang="en-US" sz="1800" b="0" i="1" u="none" strike="noStrike" dirty="0">
                <a:solidFill>
                  <a:srgbClr val="000000"/>
                </a:solidFill>
                <a:effectLst/>
                <a:latin typeface="Times New Roman" panose="02020603050405020304" pitchFamily="18" charset="0"/>
              </a:rPr>
              <a:t>Big data security: Challenges and solutions. </a:t>
            </a:r>
            <a:r>
              <a:rPr lang="en-US" sz="1800" b="0" i="0" u="none" strike="noStrike" dirty="0">
                <a:solidFill>
                  <a:srgbClr val="000000"/>
                </a:solidFill>
                <a:effectLst/>
                <a:latin typeface="Times New Roman" panose="02020603050405020304" pitchFamily="18" charset="0"/>
              </a:rPr>
              <a:t>DATAVERSITY. </a:t>
            </a:r>
            <a:endParaRPr lang="en-US" sz="4400" b="0" dirty="0">
              <a:effectLst/>
            </a:endParaRPr>
          </a:p>
          <a:p>
            <a:pPr indent="457200" rtl="0">
              <a:spcBef>
                <a:spcPts val="0"/>
              </a:spcBef>
              <a:spcAft>
                <a:spcPts val="0"/>
              </a:spcAft>
            </a:pPr>
            <a:r>
              <a:rPr lang="en-US" sz="1800" b="0" i="0" u="none" strike="noStrike" dirty="0">
                <a:solidFill>
                  <a:srgbClr val="000000"/>
                </a:solidFill>
                <a:effectLst/>
                <a:latin typeface="Times New Roman" panose="02020603050405020304" pitchFamily="18" charset="0"/>
              </a:rPr>
              <a:t>https://www.dataversity.net/big-data-security-challenges-and-solutions/#</a:t>
            </a:r>
            <a:endParaRPr lang="en-US" sz="4400" b="0" dirty="0">
              <a:effectLst/>
            </a:endParaRPr>
          </a:p>
          <a:p>
            <a:pPr rtl="0">
              <a:spcBef>
                <a:spcPts val="0"/>
              </a:spcBef>
              <a:spcAft>
                <a:spcPts val="0"/>
              </a:spcAft>
            </a:pPr>
            <a:r>
              <a:rPr lang="en-US" sz="1800" b="0" i="0" u="none" strike="noStrike" dirty="0" err="1">
                <a:solidFill>
                  <a:srgbClr val="000000"/>
                </a:solidFill>
                <a:effectLst/>
                <a:latin typeface="Times New Roman" panose="02020603050405020304" pitchFamily="18" charset="0"/>
              </a:rPr>
              <a:t>Manyika</a:t>
            </a:r>
            <a:r>
              <a:rPr lang="en-US" sz="1800" b="0" i="0" u="none" strike="noStrike" dirty="0">
                <a:solidFill>
                  <a:srgbClr val="000000"/>
                </a:solidFill>
                <a:effectLst/>
                <a:latin typeface="Times New Roman" panose="02020603050405020304" pitchFamily="18" charset="0"/>
              </a:rPr>
              <a:t>, J., Chui, M., Brown, B., </a:t>
            </a:r>
            <a:r>
              <a:rPr lang="en-US" sz="1800" b="0" i="0" u="none" strike="noStrike" dirty="0" err="1">
                <a:solidFill>
                  <a:srgbClr val="000000"/>
                </a:solidFill>
                <a:effectLst/>
                <a:latin typeface="Times New Roman" panose="02020603050405020304" pitchFamily="18" charset="0"/>
              </a:rPr>
              <a:t>Bughin</a:t>
            </a:r>
            <a:r>
              <a:rPr lang="en-US" sz="1800" b="0" i="0" u="none" strike="noStrike" dirty="0">
                <a:solidFill>
                  <a:srgbClr val="000000"/>
                </a:solidFill>
                <a:effectLst/>
                <a:latin typeface="Times New Roman" panose="02020603050405020304" pitchFamily="18" charset="0"/>
              </a:rPr>
              <a:t>, J., Dobbs, R., Roxburgh, C., &amp; Hung Byers, A. </a:t>
            </a:r>
            <a:endParaRPr lang="en-US" sz="44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(2011, May 1). Big data: The next frontier of innovation, competition, and productivity. </a:t>
            </a:r>
            <a:r>
              <a:rPr lang="en-US" sz="1800" b="0" i="1" u="none" strike="noStrike" dirty="0">
                <a:solidFill>
                  <a:srgbClr val="000000"/>
                </a:solidFill>
                <a:effectLst/>
                <a:latin typeface="Times New Roman" panose="02020603050405020304" pitchFamily="18" charset="0"/>
              </a:rPr>
              <a:t>McKinsey Global Institute. </a:t>
            </a:r>
            <a:r>
              <a:rPr lang="en-US" sz="1800" b="0" i="0" u="none" strike="noStrike" dirty="0">
                <a:solidFill>
                  <a:srgbClr val="000000"/>
                </a:solidFill>
                <a:effectLst/>
                <a:latin typeface="Times New Roman" panose="02020603050405020304" pitchFamily="18" charset="0"/>
              </a:rPr>
              <a:t>https://www.mckinsey.com/business-functions/mckinsey-digital/our-insights/big-data-the-next-frontier-for-innovation</a:t>
            </a:r>
            <a:endParaRPr lang="en-US" sz="44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Marr, B. (2016). </a:t>
            </a:r>
            <a:r>
              <a:rPr lang="en-US" sz="1800" b="0" i="1" u="none" strike="noStrike" dirty="0">
                <a:solidFill>
                  <a:srgbClr val="000000"/>
                </a:solidFill>
                <a:effectLst/>
                <a:latin typeface="Times New Roman" panose="02020603050405020304" pitchFamily="18" charset="0"/>
              </a:rPr>
              <a:t>Big data: How 45 successful companies used big data, analytics, and metrics to </a:t>
            </a:r>
            <a:endParaRPr lang="en-US" sz="4400" b="0" dirty="0">
              <a:effectLst/>
            </a:endParaRPr>
          </a:p>
          <a:p>
            <a:pPr marL="457200" rtl="0">
              <a:spcBef>
                <a:spcPts val="0"/>
              </a:spcBef>
              <a:spcAft>
                <a:spcPts val="0"/>
              </a:spcAft>
            </a:pPr>
            <a:r>
              <a:rPr lang="en-US" sz="1800" b="0" i="1" u="none" strike="noStrike" dirty="0">
                <a:solidFill>
                  <a:srgbClr val="000000"/>
                </a:solidFill>
                <a:effectLst/>
                <a:latin typeface="Times New Roman" panose="02020603050405020304" pitchFamily="18" charset="0"/>
              </a:rPr>
              <a:t>make better decisions and improve performance. </a:t>
            </a:r>
            <a:r>
              <a:rPr lang="en-US" sz="1800" b="0" i="0" u="none" strike="noStrike" dirty="0">
                <a:solidFill>
                  <a:srgbClr val="000000"/>
                </a:solidFill>
                <a:effectLst/>
                <a:latin typeface="Times New Roman" panose="02020603050405020304" pitchFamily="18" charset="0"/>
              </a:rPr>
              <a:t>John Willey and Co.</a:t>
            </a:r>
            <a:endParaRPr lang="en-US" sz="44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Stevens, E. (2021, October 1). The 7 most useful data analysis techniques. </a:t>
            </a:r>
            <a:r>
              <a:rPr lang="en-US" sz="1800" b="0" i="1" u="none" strike="noStrike" dirty="0">
                <a:solidFill>
                  <a:srgbClr val="000000"/>
                </a:solidFill>
                <a:effectLst/>
                <a:latin typeface="Times New Roman" panose="02020603050405020304" pitchFamily="18" charset="0"/>
              </a:rPr>
              <a:t>Career Foundry. </a:t>
            </a:r>
            <a:endParaRPr lang="en-US" sz="44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Retrieved from https://careerfoundry.com/en/blog/data-analytics/data-analysis-techniques/</a:t>
            </a:r>
            <a:endParaRPr lang="en-US" sz="4400" b="0" dirty="0">
              <a:effectLst/>
            </a:endParaRPr>
          </a:p>
          <a:p>
            <a:pPr indent="-457200" rtl="0">
              <a:spcBef>
                <a:spcPts val="0"/>
              </a:spcBef>
              <a:spcAft>
                <a:spcPts val="0"/>
              </a:spcAft>
            </a:pPr>
            <a:br>
              <a:rPr lang="en-US" sz="4400" b="0" dirty="0">
                <a:effectLst/>
              </a:rPr>
            </a:br>
            <a:r>
              <a:rPr lang="en-US" sz="1800" b="0" i="0" u="none" strike="noStrike" dirty="0" err="1">
                <a:solidFill>
                  <a:srgbClr val="000000"/>
                </a:solidFill>
                <a:effectLst/>
                <a:latin typeface="Times New Roman" panose="02020603050405020304" pitchFamily="18" charset="0"/>
              </a:rPr>
              <a:t>Sukamolson</a:t>
            </a:r>
            <a:r>
              <a:rPr lang="en-US" sz="1800" b="0" i="0" u="none" strike="noStrike" dirty="0">
                <a:solidFill>
                  <a:srgbClr val="000000"/>
                </a:solidFill>
                <a:effectLst/>
                <a:latin typeface="Times New Roman" panose="02020603050405020304" pitchFamily="18" charset="0"/>
              </a:rPr>
              <a:t>, S. (2017). </a:t>
            </a:r>
            <a:r>
              <a:rPr lang="en-US" sz="1800" b="0" i="1" u="none" strike="noStrike" dirty="0">
                <a:solidFill>
                  <a:srgbClr val="000000"/>
                </a:solidFill>
                <a:effectLst/>
                <a:latin typeface="Times New Roman" panose="02020603050405020304" pitchFamily="18" charset="0"/>
              </a:rPr>
              <a:t>Fundamentals of quantitative research.</a:t>
            </a:r>
            <a:r>
              <a:rPr lang="en-US" sz="1800" b="0" i="0" u="none" strike="noStrike" dirty="0">
                <a:solidFill>
                  <a:srgbClr val="000000"/>
                </a:solidFill>
                <a:effectLst/>
                <a:latin typeface="Times New Roman" panose="02020603050405020304" pitchFamily="18" charset="0"/>
              </a:rPr>
              <a:t> Chulalongkorn University Language Institute. (pp. 1-20). Retrieved from </a:t>
            </a:r>
            <a:r>
              <a:rPr lang="en-US" sz="1800" b="0" i="0" u="sng" strike="noStrike" dirty="0">
                <a:solidFill>
                  <a:srgbClr val="1155CC"/>
                </a:solidFill>
                <a:effectLst/>
                <a:latin typeface="Times New Roman" panose="02020603050405020304" pitchFamily="18" charset="0"/>
                <a:hlinkClick r:id="rId5"/>
              </a:rPr>
              <a:t>http://carinadizonmaellt.com/LANGRES/pdf/30.pdf</a:t>
            </a:r>
            <a:r>
              <a:rPr lang="en-US" sz="1800" b="0" i="0" u="none" strike="noStrike" dirty="0">
                <a:solidFill>
                  <a:srgbClr val="000000"/>
                </a:solidFill>
                <a:effectLst/>
                <a:latin typeface="Times New Roman" panose="02020603050405020304" pitchFamily="18" charset="0"/>
              </a:rPr>
              <a:t> ​​</a:t>
            </a:r>
            <a:endParaRPr lang="en-US" sz="44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Phan, T. K., Nguyen, T. H. T., Dang, T. H., &amp; Le, K. N. (2021). Non-financial factors affecting </a:t>
            </a:r>
            <a:endParaRPr lang="en-US" sz="44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the operational performance of hospitality companies: Evidence from Vietnam. </a:t>
            </a:r>
            <a:r>
              <a:rPr lang="en-US" sz="1800" b="0" i="1" u="none" strike="noStrike" dirty="0">
                <a:solidFill>
                  <a:srgbClr val="000000"/>
                </a:solidFill>
                <a:effectLst/>
                <a:latin typeface="Times New Roman" panose="02020603050405020304" pitchFamily="18" charset="0"/>
              </a:rPr>
              <a:t>Problems and Perspectives in Management</a:t>
            </a:r>
            <a:r>
              <a:rPr lang="en-US" sz="1800" b="0" i="0" u="none" strike="noStrike" dirty="0">
                <a:solidFill>
                  <a:srgbClr val="000000"/>
                </a:solidFill>
                <a:effectLst/>
                <a:latin typeface="Times New Roman" panose="02020603050405020304" pitchFamily="18" charset="0"/>
              </a:rPr>
              <a:t>, 19(4), 48. </a:t>
            </a:r>
            <a:r>
              <a:rPr lang="en-US" sz="1800" b="0" i="0" u="sng" strike="noStrike" dirty="0">
                <a:solidFill>
                  <a:srgbClr val="1155CC"/>
                </a:solidFill>
                <a:effectLst/>
                <a:latin typeface="Times New Roman" panose="02020603050405020304" pitchFamily="18" charset="0"/>
                <a:hlinkClick r:id="rId6"/>
              </a:rPr>
              <a:t>https://www.businessperspectives.org/images/pdf/applications/publishing/templates/article/assets/15690/PPM_2021_04_Phan.pdf</a:t>
            </a:r>
            <a:endParaRPr lang="en-US" sz="4400" b="0" dirty="0">
              <a:effectLst/>
            </a:endParaRPr>
          </a:p>
          <a:p>
            <a:pPr rtl="0">
              <a:spcBef>
                <a:spcPts val="1000"/>
              </a:spcBef>
              <a:spcAft>
                <a:spcPts val="0"/>
              </a:spcAft>
            </a:pPr>
            <a:r>
              <a:rPr lang="en-US" sz="1800" b="0" i="0" u="none" strike="noStrike" dirty="0">
                <a:solidFill>
                  <a:srgbClr val="000000"/>
                </a:solidFill>
                <a:effectLst/>
                <a:latin typeface="Times New Roman" panose="02020603050405020304" pitchFamily="18" charset="0"/>
              </a:rPr>
              <a:t>Quintess Collections. (n.d.). </a:t>
            </a:r>
            <a:r>
              <a:rPr lang="en-US" sz="1800" b="0" i="1" u="none" strike="noStrike" dirty="0">
                <a:solidFill>
                  <a:srgbClr val="000000"/>
                </a:solidFill>
                <a:effectLst/>
                <a:latin typeface="Times New Roman" panose="02020603050405020304" pitchFamily="18" charset="0"/>
              </a:rPr>
              <a:t>Quintess Collections. </a:t>
            </a:r>
            <a:r>
              <a:rPr lang="en-US" sz="1800" b="0" i="0" u="none" strike="noStrike" dirty="0">
                <a:solidFill>
                  <a:srgbClr val="000000"/>
                </a:solidFill>
                <a:effectLst/>
                <a:latin typeface="Times New Roman" panose="02020603050405020304" pitchFamily="18" charset="0"/>
              </a:rPr>
              <a:t>Quintess. Retrieved October 1, 2021, from </a:t>
            </a:r>
            <a:endParaRPr lang="en-US" sz="4400" b="0" dirty="0">
              <a:effectLst/>
            </a:endParaRPr>
          </a:p>
          <a:p>
            <a:pPr indent="457200" rtl="0">
              <a:spcBef>
                <a:spcPts val="0"/>
              </a:spcBef>
              <a:spcAft>
                <a:spcPts val="0"/>
              </a:spcAft>
            </a:pPr>
            <a:r>
              <a:rPr lang="en-US" sz="1800" b="0" i="0" u="sng" strike="noStrike" dirty="0">
                <a:solidFill>
                  <a:srgbClr val="1155CC"/>
                </a:solidFill>
                <a:effectLst/>
                <a:latin typeface="Times New Roman" panose="02020603050405020304" pitchFamily="18" charset="0"/>
                <a:hlinkClick r:id="rId7"/>
              </a:rPr>
              <a:t>https://quintess.com/</a:t>
            </a:r>
            <a:endParaRPr lang="en-US" sz="4400" b="0" dirty="0">
              <a:effectLst/>
            </a:endParaRPr>
          </a:p>
          <a:p>
            <a:pPr rtl="0">
              <a:spcBef>
                <a:spcPts val="0"/>
              </a:spcBef>
              <a:spcAft>
                <a:spcPts val="0"/>
              </a:spcAft>
            </a:pPr>
            <a:r>
              <a:rPr lang="en-US" sz="1800" b="0" i="0" u="none" strike="noStrike" dirty="0" err="1">
                <a:solidFill>
                  <a:srgbClr val="000000"/>
                </a:solidFill>
                <a:effectLst/>
                <a:latin typeface="Times New Roman" panose="02020603050405020304" pitchFamily="18" charset="0"/>
              </a:rPr>
              <a:t>Sürücü</a:t>
            </a:r>
            <a:r>
              <a:rPr lang="en-US" sz="1800" b="0" i="0" u="none" strike="noStrike" dirty="0">
                <a:solidFill>
                  <a:srgbClr val="000000"/>
                </a:solidFill>
                <a:effectLst/>
                <a:latin typeface="Times New Roman" panose="02020603050405020304" pitchFamily="18" charset="0"/>
              </a:rPr>
              <a:t>, L. &amp; </a:t>
            </a:r>
            <a:r>
              <a:rPr lang="en-US" sz="1800" b="0" i="0" u="none" strike="noStrike" dirty="0" err="1">
                <a:solidFill>
                  <a:srgbClr val="000000"/>
                </a:solidFill>
                <a:effectLst/>
                <a:latin typeface="Times New Roman" panose="02020603050405020304" pitchFamily="18" charset="0"/>
              </a:rPr>
              <a:t>Maslakçı</a:t>
            </a:r>
            <a:r>
              <a:rPr lang="en-US" sz="1800" b="0" i="0" u="none" strike="noStrike" dirty="0">
                <a:solidFill>
                  <a:srgbClr val="000000"/>
                </a:solidFill>
                <a:effectLst/>
                <a:latin typeface="Times New Roman" panose="02020603050405020304" pitchFamily="18" charset="0"/>
              </a:rPr>
              <a:t>, A. (2020). Validity and reliability in quantitative research. </a:t>
            </a:r>
            <a:r>
              <a:rPr lang="en-US" sz="1800" b="0" i="1" u="none" strike="noStrike" dirty="0">
                <a:solidFill>
                  <a:srgbClr val="000000"/>
                </a:solidFill>
                <a:effectLst/>
                <a:latin typeface="Times New Roman" panose="02020603050405020304" pitchFamily="18" charset="0"/>
              </a:rPr>
              <a:t>Business &amp; </a:t>
            </a:r>
            <a:endParaRPr lang="en-US" sz="4400" b="0" dirty="0">
              <a:effectLst/>
            </a:endParaRPr>
          </a:p>
          <a:p>
            <a:pPr marL="457200" rtl="0">
              <a:spcBef>
                <a:spcPts val="0"/>
              </a:spcBef>
              <a:spcAft>
                <a:spcPts val="0"/>
              </a:spcAft>
            </a:pPr>
            <a:r>
              <a:rPr lang="en-US" sz="1800" b="0" i="1" u="none" strike="noStrike" dirty="0">
                <a:solidFill>
                  <a:srgbClr val="000000"/>
                </a:solidFill>
                <a:effectLst/>
                <a:latin typeface="Times New Roman" panose="02020603050405020304" pitchFamily="18" charset="0"/>
              </a:rPr>
              <a:t>Management Studies: An International Journal, 8</a:t>
            </a:r>
            <a:r>
              <a:rPr lang="en-US" sz="1800" b="0" i="0" u="none" strike="noStrike" dirty="0">
                <a:solidFill>
                  <a:srgbClr val="000000"/>
                </a:solidFill>
                <a:effectLst/>
                <a:latin typeface="Times New Roman" panose="02020603050405020304" pitchFamily="18" charset="0"/>
              </a:rPr>
              <a:t>(3), 2694-2726. http://dx.doi.org/10.15295/bmij.v8i3.1540</a:t>
            </a:r>
            <a:endParaRPr lang="en-US" sz="44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Van Rensburg, L. C. (2015).</a:t>
            </a:r>
            <a:r>
              <a:rPr lang="en-US" sz="1800" b="0" i="1" u="none" strike="noStrike" dirty="0">
                <a:solidFill>
                  <a:srgbClr val="000000"/>
                </a:solidFill>
                <a:effectLst/>
                <a:latin typeface="Times New Roman" panose="02020603050405020304" pitchFamily="18" charset="0"/>
              </a:rPr>
              <a:t> The financial impact of environmental management on operations </a:t>
            </a:r>
            <a:endParaRPr lang="en-US" sz="4400" b="0" dirty="0">
              <a:effectLst/>
            </a:endParaRPr>
          </a:p>
          <a:p>
            <a:pPr marL="457200" rtl="0">
              <a:spcBef>
                <a:spcPts val="0"/>
              </a:spcBef>
              <a:spcAft>
                <a:spcPts val="0"/>
              </a:spcAft>
            </a:pPr>
            <a:r>
              <a:rPr lang="en-US" sz="1800" b="0" i="1" u="none" strike="noStrike" dirty="0">
                <a:solidFill>
                  <a:srgbClr val="000000"/>
                </a:solidFill>
                <a:effectLst/>
                <a:latin typeface="Times New Roman" panose="02020603050405020304" pitchFamily="18" charset="0"/>
              </a:rPr>
              <a:t>in selected hotels in Cape Town South Africa</a:t>
            </a:r>
            <a:r>
              <a:rPr lang="en-US" sz="1800" b="0" i="0" u="none" strike="noStrike" dirty="0">
                <a:solidFill>
                  <a:srgbClr val="000000"/>
                </a:solidFill>
                <a:effectLst/>
                <a:latin typeface="Times New Roman" panose="02020603050405020304" pitchFamily="18" charset="0"/>
              </a:rPr>
              <a:t> (Doctoral dissertation, Cape Peninsula University of Technology). </a:t>
            </a:r>
            <a:r>
              <a:rPr lang="en-US" sz="1800" b="0" i="0" u="sng" strike="noStrike" dirty="0">
                <a:solidFill>
                  <a:srgbClr val="000000"/>
                </a:solidFill>
                <a:effectLst/>
                <a:latin typeface="Times New Roman" panose="02020603050405020304" pitchFamily="18" charset="0"/>
                <a:hlinkClick r:id="rId8"/>
              </a:rPr>
              <a:t>http://ir.cput.ac.za/bitstream/20.500.11838/1615/1/203043553_van_rensburg_lc_mtech_tourism_2015.pdf</a:t>
            </a:r>
            <a:endParaRPr lang="en-US" sz="4400" b="0" dirty="0">
              <a:effectLst/>
            </a:endParaRPr>
          </a:p>
          <a:p>
            <a:br>
              <a:rPr lang="en-US" sz="4400" dirty="0"/>
            </a:br>
            <a:br>
              <a:rPr lang="en-US" sz="4400" dirty="0"/>
            </a:br>
            <a:br>
              <a:rPr lang="en-US" sz="6600" dirty="0"/>
            </a:br>
            <a:br>
              <a:rPr lang="en-US" sz="3200" dirty="0"/>
            </a:br>
            <a:endParaRPr sz="1200" dirty="0">
              <a:solidFill>
                <a:srgbClr val="0E101A"/>
              </a:solidFill>
              <a:latin typeface="Times New Roman"/>
              <a:ea typeface="Times New Roman"/>
              <a:cs typeface="Times New Roman"/>
              <a:sym typeface="Times New Roman"/>
            </a:endParaRPr>
          </a:p>
        </p:txBody>
      </p:sp>
      <p:sp>
        <p:nvSpPr>
          <p:cNvPr id="179" name="Google Shape;1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3940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1700">
                <a:latin typeface="Roboto"/>
                <a:ea typeface="Roboto"/>
                <a:cs typeface="Roboto"/>
                <a:sym typeface="Roboto"/>
              </a:rPr>
              <a:t>Quintess Collections believes in “bringing families and friends together, under one roof, in luxury vacation homes around the world - to gather and play in beautiful spaces, and to create memories that will live on forever” (Quintess Collections, 2021). </a:t>
            </a:r>
            <a:endParaRPr sz="1600">
              <a:latin typeface="Arial"/>
              <a:ea typeface="Arial"/>
              <a:cs typeface="Arial"/>
              <a:sym typeface="Arial"/>
            </a:endParaRPr>
          </a:p>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200">
                <a:solidFill>
                  <a:srgbClr val="009BCF"/>
                </a:solidFill>
                <a:latin typeface="Times New Roman"/>
                <a:ea typeface="Times New Roman"/>
                <a:cs typeface="Times New Roman"/>
                <a:sym typeface="Times New Roman"/>
              </a:rPr>
              <a:t>As a travel company, the travel restrictions put in place at the height of COVID-19 significantly impacted the company's financial outlook. With travel beginning to resume, the company is looking to business intelligence and data analytics to provide insight that will help growth and future revenue. </a:t>
            </a:r>
            <a:endParaRPr sz="1200">
              <a:solidFill>
                <a:srgbClr val="009BCF"/>
              </a:solidFill>
              <a:latin typeface="Times New Roman"/>
              <a:ea typeface="Times New Roman"/>
              <a:cs typeface="Times New Roman"/>
              <a:sym typeface="Times New Roman"/>
            </a:endParaRPr>
          </a:p>
          <a:p>
            <a:pPr marL="0" lvl="0" indent="0" algn="r" rtl="0">
              <a:lnSpc>
                <a:spcPct val="150000"/>
              </a:lnSpc>
              <a:spcBef>
                <a:spcPts val="0"/>
              </a:spcBef>
              <a:spcAft>
                <a:spcPts val="0"/>
              </a:spcAft>
              <a:buClr>
                <a:schemeClr val="dk1"/>
              </a:buClr>
              <a:buSzPts val="1100"/>
              <a:buFont typeface="Arial"/>
              <a:buNone/>
            </a:pPr>
            <a:endParaRPr sz="1700">
              <a:solidFill>
                <a:srgbClr val="009BCF"/>
              </a:solidFill>
              <a:latin typeface="Roboto"/>
              <a:ea typeface="Roboto"/>
              <a:cs typeface="Roboto"/>
              <a:sym typeface="Roboto"/>
            </a:endParaRPr>
          </a:p>
          <a:p>
            <a:pPr marL="0" lvl="0" indent="0" algn="r" rtl="0">
              <a:lnSpc>
                <a:spcPct val="150000"/>
              </a:lnSpc>
              <a:spcBef>
                <a:spcPts val="0"/>
              </a:spcBef>
              <a:spcAft>
                <a:spcPts val="0"/>
              </a:spcAft>
              <a:buClr>
                <a:schemeClr val="dk1"/>
              </a:buClr>
              <a:buFont typeface="Arial"/>
              <a:buNone/>
            </a:pPr>
            <a:endParaRPr sz="1700">
              <a:solidFill>
                <a:srgbClr val="009BCF"/>
              </a:solidFill>
              <a:latin typeface="Roboto"/>
              <a:ea typeface="Roboto"/>
              <a:cs typeface="Roboto"/>
              <a:sym typeface="Roboto"/>
            </a:endParaRPr>
          </a:p>
          <a:p>
            <a:pPr marL="0" lvl="0" indent="0" algn="r" rtl="0">
              <a:lnSpc>
                <a:spcPct val="150000"/>
              </a:lnSpc>
              <a:spcBef>
                <a:spcPts val="0"/>
              </a:spcBef>
              <a:spcAft>
                <a:spcPts val="0"/>
              </a:spcAft>
              <a:buClr>
                <a:schemeClr val="dk1"/>
              </a:buClr>
              <a:buFont typeface="Arial"/>
              <a:buNone/>
            </a:pPr>
            <a:endParaRPr sz="1700" i="1">
              <a:solidFill>
                <a:srgbClr val="009BCF"/>
              </a:solidFill>
              <a:latin typeface="Roboto"/>
              <a:ea typeface="Roboto"/>
              <a:cs typeface="Roboto"/>
              <a:sym typeface="Roboto"/>
            </a:endParaRPr>
          </a:p>
          <a:p>
            <a:pPr marL="0" lvl="0" indent="0" algn="l" rtl="0">
              <a:spcBef>
                <a:spcPts val="0"/>
              </a:spcBef>
              <a:spcAft>
                <a:spcPts val="0"/>
              </a:spcAft>
              <a:buNone/>
            </a:pPr>
            <a:endParaRPr/>
          </a:p>
        </p:txBody>
      </p:sp>
      <p:sp>
        <p:nvSpPr>
          <p:cNvPr id="72" name="Google Shape;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8690d72b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Font typeface="Arial"/>
              <a:buNone/>
            </a:pPr>
            <a:r>
              <a:rPr lang="en-US" sz="1200">
                <a:latin typeface="Times New Roman"/>
                <a:ea typeface="Times New Roman"/>
                <a:cs typeface="Times New Roman"/>
                <a:sym typeface="Times New Roman"/>
              </a:rPr>
              <a:t>As Quintess is looking forward to increasing revenues to recover from the significant financial loss that occurred due to COVID, all stakeholders are looking towards the data for information that will help guide strategic decisions as well as promote stability and growth for the company. Through looking at past data trends, forecasting future revenue opportunities, and providing insight and recommendations based upon historical data, this study strives to address the complex organizational needs of Quintess Collections through a quantitative research approach.</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p:txBody>
      </p:sp>
      <p:sp>
        <p:nvSpPr>
          <p:cNvPr id="79" name="Google Shape;79;gf8690d72b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457200" algn="l" rtl="0">
              <a:lnSpc>
                <a:spcPct val="200000"/>
              </a:lnSpc>
              <a:spcBef>
                <a:spcPts val="0"/>
              </a:spcBef>
              <a:spcAft>
                <a:spcPts val="0"/>
              </a:spcAft>
              <a:buNone/>
            </a:pPr>
            <a:r>
              <a:rPr lang="en-US" sz="1200" dirty="0">
                <a:latin typeface="Times New Roman"/>
                <a:ea typeface="Times New Roman"/>
                <a:cs typeface="Times New Roman"/>
                <a:sym typeface="Times New Roman"/>
              </a:rPr>
              <a:t>Quintess Collections, while being a travel company, does have significant differences from other travel companies that are leading competitors such as Airbnb. Airbnb launched in 2008, four years later than Quintess, with 1.5 million listings across 34,000 cities.  Even though Airbnb is a fast-growing business with an extensive home's portfolio selection (Deane, 2021), Quintess Collections is still in business because of its travel experience that exceeds the needs and expectations of each market segment with the highest level of quality. Competitors like Airbnb provide travel experiences for clients at a greater range of price point and service levels. Conversely, Quintess Collections targets a wealthier clientele, and the standard of service matches the higher price point. The service standards are rendered by each service partner and offer a complete portfolio of high-end accommodations, including luxury resort villas, private residences, and five-star hotels and resorts across multiple industry market segments. The higher price point of Quintess Collection properties, and the significant downturn in the economy from COVID-19, have contributed significantly to a bleak financial outlook for Quintess Collections. </a:t>
            </a:r>
            <a:endParaRPr sz="1200" dirty="0">
              <a:latin typeface="Times New Roman"/>
              <a:ea typeface="Times New Roman"/>
              <a:cs typeface="Times New Roman"/>
              <a:sym typeface="Times New Roman"/>
            </a:endParaRPr>
          </a:p>
          <a:p>
            <a:pPr marL="0" lvl="0" indent="457200" algn="l" rtl="0">
              <a:lnSpc>
                <a:spcPct val="200000"/>
              </a:lnSpc>
              <a:spcBef>
                <a:spcPts val="0"/>
              </a:spcBef>
              <a:spcAft>
                <a:spcPts val="0"/>
              </a:spcAft>
              <a:buClr>
                <a:schemeClr val="dk1"/>
              </a:buClr>
              <a:buSzPts val="1100"/>
              <a:buFont typeface="Arial"/>
              <a:buNone/>
            </a:pPr>
            <a:endParaRPr sz="1200" dirty="0">
              <a:latin typeface="Times New Roman"/>
              <a:ea typeface="Times New Roman"/>
              <a:cs typeface="Times New Roman"/>
              <a:sym typeface="Times New Roman"/>
            </a:endParaRPr>
          </a:p>
        </p:txBody>
      </p:sp>
      <p:sp>
        <p:nvSpPr>
          <p:cNvPr id="85" name="Google Shape;8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a:latin typeface="Times New Roman"/>
                <a:ea typeface="Times New Roman"/>
                <a:cs typeface="Times New Roman"/>
                <a:sym typeface="Times New Roman"/>
              </a:rPr>
              <a:t>The hospitality Business has numerous circumstances that impacted business performance significantly before the COVID travel ban. Phan et al. (2021) argued that non-financial factors that influence the hospitality business, such as the quality of services, the level of compliance the company can offer to customers, resource utilization, and market orientation, have a vital role in determining profitability. The study further explored hotels located in Vietnam and incorporated evidence that directly and indirectly impacted the effects of the non-financial factors.</a:t>
            </a:r>
            <a:r>
              <a:rPr lang="en-US"/>
              <a:t> </a:t>
            </a:r>
            <a:endParaRPr/>
          </a:p>
        </p:txBody>
      </p:sp>
      <p:sp>
        <p:nvSpPr>
          <p:cNvPr id="117" name="Google Shape;1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600">
                <a:latin typeface="Roboto"/>
                <a:ea typeface="Roboto"/>
                <a:cs typeface="Roboto"/>
                <a:sym typeface="Roboto"/>
              </a:rPr>
              <a:t>Through looking at past data trends, forecasting future revenue opportunities, and providing insight and recommendations based upon historical data, this study strives to address the complex organizational needs of Quintess Collections through a quantitative research approach. Focusing on the following three questions, this study seeks to create recommendations for Quintess that will support the company growth goals:</a:t>
            </a:r>
            <a:endParaRPr sz="160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600">
              <a:latin typeface="Roboto"/>
              <a:ea typeface="Roboto"/>
              <a:cs typeface="Roboto"/>
              <a:sym typeface="Roboto"/>
            </a:endParaRPr>
          </a:p>
          <a:p>
            <a:pPr marL="0" lvl="0" indent="0" algn="l" rtl="0">
              <a:spcBef>
                <a:spcPts val="0"/>
              </a:spcBef>
              <a:spcAft>
                <a:spcPts val="0"/>
              </a:spcAft>
              <a:buClr>
                <a:schemeClr val="dk1"/>
              </a:buClr>
              <a:buFont typeface="Arial"/>
              <a:buNone/>
            </a:pPr>
            <a:endParaRPr sz="1600">
              <a:latin typeface="Roboto"/>
              <a:ea typeface="Roboto"/>
              <a:cs typeface="Roboto"/>
              <a:sym typeface="Roboto"/>
            </a:endParaRPr>
          </a:p>
          <a:p>
            <a:pPr marL="0" lvl="0" indent="0" algn="l" rtl="0">
              <a:spcBef>
                <a:spcPts val="0"/>
              </a:spcBef>
              <a:spcAft>
                <a:spcPts val="0"/>
              </a:spcAft>
              <a:buNone/>
            </a:pPr>
            <a:endParaRPr/>
          </a:p>
        </p:txBody>
      </p:sp>
      <p:sp>
        <p:nvSpPr>
          <p:cNvPr id="137" name="Google Shape;13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800">
                <a:solidFill>
                  <a:srgbClr val="0E101A"/>
                </a:solidFill>
                <a:latin typeface="Arial"/>
                <a:ea typeface="Arial"/>
                <a:cs typeface="Arial"/>
                <a:sym typeface="Arial"/>
              </a:rPr>
              <a:t>The hypothesis of this study is as follows: Extending contracts to add additional availability for bookings for the highest-demand destinations (San Diego, Wine Country, Orlando, Costa Rica, and Charleston) will increase reservations by twenty percent, resulting in increased revenue for Quintess Collections.</a:t>
            </a:r>
            <a:endParaRPr sz="1800">
              <a:solidFill>
                <a:srgbClr val="0E101A"/>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a:solidFill>
                  <a:srgbClr val="0E101A"/>
                </a:solidFill>
                <a:latin typeface="Arial"/>
                <a:ea typeface="Arial"/>
                <a:cs typeface="Arial"/>
                <a:sym typeface="Arial"/>
              </a:rPr>
              <a:t>Through this hypothesis, this study seeks to determine the relationship between the independent variable, the extended contract for each property to add availability for bookings, and the dependent variable, or outcome variable, which is the number of reservations made to establish causality. </a:t>
            </a:r>
            <a:endParaRPr sz="1800">
              <a:solidFill>
                <a:srgbClr val="0E101A"/>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a:solidFill>
                <a:srgbClr val="0E101A"/>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a:solidFill>
                <a:srgbClr val="0E101A"/>
              </a:solidFill>
              <a:latin typeface="Arial"/>
              <a:ea typeface="Arial"/>
              <a:cs typeface="Arial"/>
              <a:sym typeface="Arial"/>
            </a:endParaRPr>
          </a:p>
          <a:p>
            <a:pPr marL="0" lvl="0" indent="0" algn="l" rtl="0">
              <a:spcBef>
                <a:spcPts val="0"/>
              </a:spcBef>
              <a:spcAft>
                <a:spcPts val="0"/>
              </a:spcAft>
              <a:buNone/>
            </a:pPr>
            <a:endParaRPr/>
          </a:p>
        </p:txBody>
      </p:sp>
      <p:sp>
        <p:nvSpPr>
          <p:cNvPr id="149" name="Google Shape;1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457200" algn="l" rtl="0">
              <a:lnSpc>
                <a:spcPct val="200000"/>
              </a:lnSpc>
              <a:spcBef>
                <a:spcPts val="0"/>
              </a:spcBef>
              <a:spcAft>
                <a:spcPts val="0"/>
              </a:spcAft>
              <a:buClr>
                <a:schemeClr val="dk1"/>
              </a:buClr>
              <a:buSzPts val="1100"/>
              <a:buFont typeface="Arial"/>
              <a:buNone/>
            </a:pPr>
            <a:r>
              <a:rPr lang="en-US" sz="1200">
                <a:solidFill>
                  <a:srgbClr val="0E101A"/>
                </a:solidFill>
                <a:latin typeface="Times New Roman"/>
                <a:ea typeface="Times New Roman"/>
                <a:cs typeface="Times New Roman"/>
                <a:sym typeface="Times New Roman"/>
              </a:rPr>
              <a:t>Through looking at past data trends, forecasting future revenue opportunities, and providing insight and recommendations based upon historical data, this study strives to address the complex organizational needs of Quintess Collections through a quantitative research approach.</a:t>
            </a:r>
            <a:endParaRPr sz="1200" b="1">
              <a:solidFill>
                <a:srgbClr val="0E101A"/>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US" sz="1200" b="1" i="1">
                <a:solidFill>
                  <a:srgbClr val="0E101A"/>
                </a:solidFill>
                <a:latin typeface="Times New Roman"/>
                <a:ea typeface="Times New Roman"/>
                <a:cs typeface="Times New Roman"/>
                <a:sym typeface="Times New Roman"/>
              </a:rPr>
              <a:t>Datasets</a:t>
            </a:r>
            <a:endParaRPr sz="1200" b="1" i="1">
              <a:solidFill>
                <a:srgbClr val="0E101A"/>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US" sz="1200">
                <a:solidFill>
                  <a:srgbClr val="0E101A"/>
                </a:solidFill>
                <a:latin typeface="Times New Roman"/>
                <a:ea typeface="Times New Roman"/>
                <a:cs typeface="Times New Roman"/>
                <a:sym typeface="Times New Roman"/>
              </a:rPr>
              <a:t>         Within a quantitative research design, there are numerous sources of data and variables that can be used to gain insight. In designing the study, it is important to keep in mind that the analysis of data is not the only important aspect of a quantitative study. The most important part of setting up a quantitative study, according to Sukamolson (2017), is identifying the correct data source and collection instruments. </a:t>
            </a:r>
            <a:endParaRPr sz="1200">
              <a:solidFill>
                <a:srgbClr val="0E101A"/>
              </a:solidFill>
              <a:latin typeface="Times New Roman"/>
              <a:ea typeface="Times New Roman"/>
              <a:cs typeface="Times New Roman"/>
              <a:sym typeface="Times New Roman"/>
            </a:endParaRPr>
          </a:p>
          <a:p>
            <a:pPr marL="0" lvl="0" indent="457200" algn="l" rtl="0">
              <a:lnSpc>
                <a:spcPct val="200000"/>
              </a:lnSpc>
              <a:spcBef>
                <a:spcPts val="0"/>
              </a:spcBef>
              <a:spcAft>
                <a:spcPts val="0"/>
              </a:spcAft>
              <a:buNone/>
            </a:pPr>
            <a:r>
              <a:rPr lang="en-US" sz="1200">
                <a:solidFill>
                  <a:srgbClr val="0E101A"/>
                </a:solidFill>
                <a:latin typeface="Times New Roman"/>
                <a:ea typeface="Times New Roman"/>
                <a:cs typeface="Times New Roman"/>
                <a:sym typeface="Times New Roman"/>
              </a:rPr>
              <a:t>With this data focus in mind, this study may best be approached through causal-comparative research, as it requires an investigation of a precise problem that has already been identified (COVID travel restrictions), and an in-depth evaluation of the effect of the situation (Apuke, 2017). </a:t>
            </a:r>
            <a:endParaRPr sz="1200">
              <a:solidFill>
                <a:srgbClr val="0E101A"/>
              </a:solidFill>
              <a:latin typeface="Times New Roman"/>
              <a:ea typeface="Times New Roman"/>
              <a:cs typeface="Times New Roman"/>
              <a:sym typeface="Times New Roman"/>
            </a:endParaRPr>
          </a:p>
          <a:p>
            <a:pPr marL="0" lvl="0" indent="0" algn="l" rtl="0">
              <a:lnSpc>
                <a:spcPct val="200000"/>
              </a:lnSpc>
              <a:spcBef>
                <a:spcPts val="0"/>
              </a:spcBef>
              <a:spcAft>
                <a:spcPts val="0"/>
              </a:spcAft>
              <a:buClr>
                <a:schemeClr val="dk1"/>
              </a:buClr>
              <a:buSzPts val="1100"/>
              <a:buFont typeface="Arial"/>
              <a:buNone/>
            </a:pPr>
            <a:r>
              <a:rPr lang="en-US" sz="1200" b="1" i="1">
                <a:latin typeface="Times New Roman"/>
                <a:ea typeface="Times New Roman"/>
                <a:cs typeface="Times New Roman"/>
                <a:sym typeface="Times New Roman"/>
              </a:rPr>
              <a:t>Causal-Comparative Research Approach</a:t>
            </a:r>
            <a:endParaRPr sz="1200">
              <a:solidFill>
                <a:srgbClr val="0E101A"/>
              </a:solidFill>
              <a:latin typeface="Times New Roman"/>
              <a:ea typeface="Times New Roman"/>
              <a:cs typeface="Times New Roman"/>
              <a:sym typeface="Times New Roman"/>
            </a:endParaRPr>
          </a:p>
          <a:p>
            <a:pPr marL="0" lvl="0" indent="457200" algn="l" rtl="0">
              <a:lnSpc>
                <a:spcPct val="200000"/>
              </a:lnSpc>
              <a:spcBef>
                <a:spcPts val="0"/>
              </a:spcBef>
              <a:spcAft>
                <a:spcPts val="0"/>
              </a:spcAft>
              <a:buClr>
                <a:schemeClr val="dk1"/>
              </a:buClr>
              <a:buSzPts val="1100"/>
              <a:buFont typeface="Arial"/>
              <a:buNone/>
            </a:pPr>
            <a:r>
              <a:rPr lang="en-US" sz="1200">
                <a:solidFill>
                  <a:srgbClr val="0E101A"/>
                </a:solidFill>
                <a:latin typeface="Times New Roman"/>
                <a:ea typeface="Times New Roman"/>
                <a:cs typeface="Times New Roman"/>
                <a:sym typeface="Times New Roman"/>
              </a:rPr>
              <a:t>This study intends to examine data from the previous twelve to twenty-four months to determine the relationship between extending the contracts by allowing more available nights and the nights booked. </a:t>
            </a:r>
            <a:endParaRPr sz="1200">
              <a:solidFill>
                <a:srgbClr val="0E101A"/>
              </a:solidFill>
              <a:latin typeface="Times New Roman"/>
              <a:ea typeface="Times New Roman"/>
              <a:cs typeface="Times New Roman"/>
              <a:sym typeface="Times New Roman"/>
            </a:endParaRPr>
          </a:p>
          <a:p>
            <a:pPr marL="0" lvl="0" indent="457200" algn="l" rtl="0">
              <a:lnSpc>
                <a:spcPct val="200000"/>
              </a:lnSpc>
              <a:spcBef>
                <a:spcPts val="0"/>
              </a:spcBef>
              <a:spcAft>
                <a:spcPts val="0"/>
              </a:spcAft>
              <a:buClr>
                <a:schemeClr val="dk1"/>
              </a:buClr>
              <a:buSzPts val="1100"/>
              <a:buFont typeface="Arial"/>
              <a:buNone/>
            </a:pPr>
            <a:r>
              <a:rPr lang="en-US" sz="1200">
                <a:solidFill>
                  <a:srgbClr val="0E101A"/>
                </a:solidFill>
                <a:latin typeface="Times New Roman"/>
                <a:ea typeface="Times New Roman"/>
                <a:cs typeface="Times New Roman"/>
                <a:sym typeface="Times New Roman"/>
              </a:rPr>
              <a:t>With this data focus in mind, this study may best be approached through causal-comparative research, as it requires an investigation of a precise problem that has already been identified (COVID travel restrictions), and an in-depth evaluation of the effect of the situation (Apuke, 2017). </a:t>
            </a:r>
            <a:endParaRPr sz="1200">
              <a:solidFill>
                <a:srgbClr val="0E101A"/>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US" sz="1200" b="1">
                <a:solidFill>
                  <a:srgbClr val="0E101A"/>
                </a:solidFill>
                <a:latin typeface="Times New Roman"/>
                <a:ea typeface="Times New Roman"/>
                <a:cs typeface="Times New Roman"/>
                <a:sym typeface="Times New Roman"/>
              </a:rPr>
              <a:t>Methodology</a:t>
            </a:r>
            <a:endParaRPr sz="1200" b="1">
              <a:solidFill>
                <a:srgbClr val="0E101A"/>
              </a:solidFill>
              <a:latin typeface="Times New Roman"/>
              <a:ea typeface="Times New Roman"/>
              <a:cs typeface="Times New Roman"/>
              <a:sym typeface="Times New Roman"/>
            </a:endParaRPr>
          </a:p>
          <a:p>
            <a:pPr marL="0" lvl="0" indent="457200" algn="l" rtl="0">
              <a:lnSpc>
                <a:spcPct val="200000"/>
              </a:lnSpc>
              <a:spcBef>
                <a:spcPts val="0"/>
              </a:spcBef>
              <a:spcAft>
                <a:spcPts val="0"/>
              </a:spcAft>
              <a:buNone/>
            </a:pPr>
            <a:r>
              <a:rPr lang="en-US" sz="1200">
                <a:solidFill>
                  <a:srgbClr val="0E101A"/>
                </a:solidFill>
                <a:latin typeface="Times New Roman"/>
                <a:ea typeface="Times New Roman"/>
                <a:cs typeface="Times New Roman"/>
                <a:sym typeface="Times New Roman"/>
              </a:rPr>
              <a:t>According to Creswell and Creswell (2018), “quantitative research is an approach for testing objective theories by examining the relationship among variables” (p. 4). Quantitative research is suitable for this study about Quintess Collections as it requires an in-depth analysis of reservation, cancellation, and arrival data. </a:t>
            </a:r>
            <a:endParaRPr sz="1200">
              <a:solidFill>
                <a:srgbClr val="0E101A"/>
              </a:solidFill>
              <a:latin typeface="Times New Roman"/>
              <a:ea typeface="Times New Roman"/>
              <a:cs typeface="Times New Roman"/>
              <a:sym typeface="Times New Roman"/>
            </a:endParaRPr>
          </a:p>
          <a:p>
            <a:pPr marL="0" lvl="0" indent="457200" algn="l" rtl="0">
              <a:lnSpc>
                <a:spcPct val="200000"/>
              </a:lnSpc>
              <a:spcBef>
                <a:spcPts val="0"/>
              </a:spcBef>
              <a:spcAft>
                <a:spcPts val="0"/>
              </a:spcAft>
              <a:buClr>
                <a:schemeClr val="dk1"/>
              </a:buClr>
              <a:buSzPts val="1100"/>
              <a:buFont typeface="Arial"/>
              <a:buNone/>
            </a:pPr>
            <a:endParaRPr sz="1200">
              <a:solidFill>
                <a:srgbClr val="0E101A"/>
              </a:solidFill>
              <a:latin typeface="Times New Roman"/>
              <a:ea typeface="Times New Roman"/>
              <a:cs typeface="Times New Roman"/>
              <a:sym typeface="Times New Roman"/>
            </a:endParaRPr>
          </a:p>
          <a:p>
            <a:pPr marL="0" lvl="0" indent="457200" algn="l" rtl="0">
              <a:lnSpc>
                <a:spcPct val="200000"/>
              </a:lnSpc>
              <a:spcBef>
                <a:spcPts val="0"/>
              </a:spcBef>
              <a:spcAft>
                <a:spcPts val="0"/>
              </a:spcAft>
              <a:buNone/>
            </a:pPr>
            <a:endParaRPr sz="1200">
              <a:solidFill>
                <a:srgbClr val="0E101A"/>
              </a:solidFill>
              <a:latin typeface="Times New Roman"/>
              <a:ea typeface="Times New Roman"/>
              <a:cs typeface="Times New Roman"/>
              <a:sym typeface="Times New Roman"/>
            </a:endParaRPr>
          </a:p>
          <a:p>
            <a:pPr marL="0" lvl="0" indent="457200" algn="l" rtl="0">
              <a:lnSpc>
                <a:spcPct val="200000"/>
              </a:lnSpc>
              <a:spcBef>
                <a:spcPts val="0"/>
              </a:spcBef>
              <a:spcAft>
                <a:spcPts val="0"/>
              </a:spcAft>
              <a:buClr>
                <a:schemeClr val="dk1"/>
              </a:buClr>
              <a:buSzPts val="1100"/>
              <a:buFont typeface="Arial"/>
              <a:buNone/>
            </a:pPr>
            <a:endParaRPr sz="1200">
              <a:solidFill>
                <a:srgbClr val="0E101A"/>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1">
  <p:cSld name="01">
    <p:spTree>
      <p:nvGrpSpPr>
        <p:cNvPr id="1" name="Shape 10"/>
        <p:cNvGrpSpPr/>
        <p:nvPr/>
      </p:nvGrpSpPr>
      <p:grpSpPr>
        <a:xfrm>
          <a:off x="0" y="0"/>
          <a:ext cx="0" cy="0"/>
          <a:chOff x="0" y="0"/>
          <a:chExt cx="0" cy="0"/>
        </a:xfrm>
      </p:grpSpPr>
      <p:sp>
        <p:nvSpPr>
          <p:cNvPr id="11" name="Google Shape;11;p2"/>
          <p:cNvSpPr>
            <a:spLocks noGrp="1"/>
          </p:cNvSpPr>
          <p:nvPr>
            <p:ph type="pic" idx="2"/>
          </p:nvPr>
        </p:nvSpPr>
        <p:spPr>
          <a:xfrm>
            <a:off x="0" y="0"/>
            <a:ext cx="9143999"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5">
  <p:cSld name="15">
    <p:spTree>
      <p:nvGrpSpPr>
        <p:cNvPr id="1" name="Shape 49"/>
        <p:cNvGrpSpPr/>
        <p:nvPr/>
      </p:nvGrpSpPr>
      <p:grpSpPr>
        <a:xfrm>
          <a:off x="0" y="0"/>
          <a:ext cx="0" cy="0"/>
          <a:chOff x="0" y="0"/>
          <a:chExt cx="0" cy="0"/>
        </a:xfrm>
      </p:grpSpPr>
      <p:sp>
        <p:nvSpPr>
          <p:cNvPr id="50" name="Google Shape;50;p16"/>
          <p:cNvSpPr>
            <a:spLocks noGrp="1"/>
          </p:cNvSpPr>
          <p:nvPr>
            <p:ph type="pic" idx="2"/>
          </p:nvPr>
        </p:nvSpPr>
        <p:spPr>
          <a:xfrm>
            <a:off x="563563" y="563563"/>
            <a:ext cx="1793875" cy="40163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1" name="Google Shape;51;p16"/>
          <p:cNvSpPr>
            <a:spLocks noGrp="1"/>
          </p:cNvSpPr>
          <p:nvPr>
            <p:ph type="pic" idx="3"/>
          </p:nvPr>
        </p:nvSpPr>
        <p:spPr>
          <a:xfrm>
            <a:off x="2356758" y="563881"/>
            <a:ext cx="2074333" cy="200787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2" name="Google Shape;52;p16"/>
          <p:cNvSpPr>
            <a:spLocks noGrp="1"/>
          </p:cNvSpPr>
          <p:nvPr>
            <p:ph type="pic" idx="4"/>
          </p:nvPr>
        </p:nvSpPr>
        <p:spPr>
          <a:xfrm>
            <a:off x="4431091" y="563881"/>
            <a:ext cx="2074333" cy="200787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6"/>
          <p:cNvSpPr>
            <a:spLocks noGrp="1"/>
          </p:cNvSpPr>
          <p:nvPr>
            <p:ph type="pic" idx="5"/>
          </p:nvPr>
        </p:nvSpPr>
        <p:spPr>
          <a:xfrm>
            <a:off x="6505425" y="563881"/>
            <a:ext cx="2074333" cy="200787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4" name="Google Shape;54;p16"/>
          <p:cNvSpPr>
            <a:spLocks noGrp="1"/>
          </p:cNvSpPr>
          <p:nvPr>
            <p:ph type="pic" idx="6"/>
          </p:nvPr>
        </p:nvSpPr>
        <p:spPr>
          <a:xfrm>
            <a:off x="2356758" y="2571750"/>
            <a:ext cx="2074333" cy="200787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2">
  <p:cSld name="02">
    <p:spTree>
      <p:nvGrpSpPr>
        <p:cNvPr id="1" name="Shape 12"/>
        <p:cNvGrpSpPr/>
        <p:nvPr/>
      </p:nvGrpSpPr>
      <p:grpSpPr>
        <a:xfrm>
          <a:off x="0" y="0"/>
          <a:ext cx="0" cy="0"/>
          <a:chOff x="0" y="0"/>
          <a:chExt cx="0" cy="0"/>
        </a:xfrm>
      </p:grpSpPr>
      <p:sp>
        <p:nvSpPr>
          <p:cNvPr id="13" name="Google Shape;13;p3"/>
          <p:cNvSpPr>
            <a:spLocks noGrp="1"/>
          </p:cNvSpPr>
          <p:nvPr>
            <p:ph type="pic" idx="2"/>
          </p:nvPr>
        </p:nvSpPr>
        <p:spPr>
          <a:xfrm>
            <a:off x="6135688" y="1247775"/>
            <a:ext cx="2322512" cy="29130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3">
  <p:cSld name="03">
    <p:spTree>
      <p:nvGrpSpPr>
        <p:cNvPr id="1" name="Shape 14"/>
        <p:cNvGrpSpPr/>
        <p:nvPr/>
      </p:nvGrpSpPr>
      <p:grpSpPr>
        <a:xfrm>
          <a:off x="0" y="0"/>
          <a:ext cx="0" cy="0"/>
          <a:chOff x="0" y="0"/>
          <a:chExt cx="0" cy="0"/>
        </a:xfrm>
      </p:grpSpPr>
      <p:sp>
        <p:nvSpPr>
          <p:cNvPr id="15" name="Google Shape;15;p4"/>
          <p:cNvSpPr>
            <a:spLocks noGrp="1"/>
          </p:cNvSpPr>
          <p:nvPr>
            <p:ph type="pic" idx="2"/>
          </p:nvPr>
        </p:nvSpPr>
        <p:spPr>
          <a:xfrm>
            <a:off x="0" y="0"/>
            <a:ext cx="43434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6">
  <p:cSld name="06">
    <p:spTree>
      <p:nvGrpSpPr>
        <p:cNvPr id="1" name="Shape 20"/>
        <p:cNvGrpSpPr/>
        <p:nvPr/>
      </p:nvGrpSpPr>
      <p:grpSpPr>
        <a:xfrm>
          <a:off x="0" y="0"/>
          <a:ext cx="0" cy="0"/>
          <a:chOff x="0" y="0"/>
          <a:chExt cx="0" cy="0"/>
        </a:xfrm>
      </p:grpSpPr>
      <p:sp>
        <p:nvSpPr>
          <p:cNvPr id="21" name="Google Shape;21;p7"/>
          <p:cNvSpPr>
            <a:spLocks noGrp="1"/>
          </p:cNvSpPr>
          <p:nvPr>
            <p:ph type="pic" idx="2"/>
          </p:nvPr>
        </p:nvSpPr>
        <p:spPr>
          <a:xfrm>
            <a:off x="1" y="1"/>
            <a:ext cx="9144000" cy="30479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8">
  <p:cSld name="08">
    <p:spTree>
      <p:nvGrpSpPr>
        <p:cNvPr id="1" name="Shape 22"/>
        <p:cNvGrpSpPr/>
        <p:nvPr/>
      </p:nvGrpSpPr>
      <p:grpSpPr>
        <a:xfrm>
          <a:off x="0" y="0"/>
          <a:ext cx="0" cy="0"/>
          <a:chOff x="0" y="0"/>
          <a:chExt cx="0" cy="0"/>
        </a:xfrm>
      </p:grpSpPr>
      <p:sp>
        <p:nvSpPr>
          <p:cNvPr id="23" name="Google Shape;23;p8"/>
          <p:cNvSpPr>
            <a:spLocks noGrp="1"/>
          </p:cNvSpPr>
          <p:nvPr>
            <p:ph type="pic" idx="2"/>
          </p:nvPr>
        </p:nvSpPr>
        <p:spPr>
          <a:xfrm>
            <a:off x="4702175" y="0"/>
            <a:ext cx="4441825"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2">
  <p:cSld name="12">
    <p:spTree>
      <p:nvGrpSpPr>
        <p:cNvPr id="1" name="Shape 24"/>
        <p:cNvGrpSpPr/>
        <p:nvPr/>
      </p:nvGrpSpPr>
      <p:grpSpPr>
        <a:xfrm>
          <a:off x="0" y="0"/>
          <a:ext cx="0" cy="0"/>
          <a:chOff x="0" y="0"/>
          <a:chExt cx="0" cy="0"/>
        </a:xfrm>
      </p:grpSpPr>
      <p:sp>
        <p:nvSpPr>
          <p:cNvPr id="25" name="Google Shape;25;p9"/>
          <p:cNvSpPr>
            <a:spLocks noGrp="1"/>
          </p:cNvSpPr>
          <p:nvPr>
            <p:ph type="pic" idx="2"/>
          </p:nvPr>
        </p:nvSpPr>
        <p:spPr>
          <a:xfrm>
            <a:off x="1209675" y="1443038"/>
            <a:ext cx="1697038" cy="1697037"/>
          </a:xfrm>
          <a:prstGeom prst="roundRect">
            <a:avLst>
              <a:gd name="adj" fmla="val 16667"/>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6" name="Google Shape;26;p9"/>
          <p:cNvSpPr>
            <a:spLocks noGrp="1"/>
          </p:cNvSpPr>
          <p:nvPr>
            <p:ph type="pic" idx="3"/>
          </p:nvPr>
        </p:nvSpPr>
        <p:spPr>
          <a:xfrm>
            <a:off x="3723596" y="1443038"/>
            <a:ext cx="1697038" cy="1697037"/>
          </a:xfrm>
          <a:prstGeom prst="roundRect">
            <a:avLst>
              <a:gd name="adj" fmla="val 16667"/>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7" name="Google Shape;27;p9"/>
          <p:cNvSpPr>
            <a:spLocks noGrp="1"/>
          </p:cNvSpPr>
          <p:nvPr>
            <p:ph type="pic" idx="4"/>
          </p:nvPr>
        </p:nvSpPr>
        <p:spPr>
          <a:xfrm>
            <a:off x="6237294" y="1443038"/>
            <a:ext cx="1697038" cy="1697037"/>
          </a:xfrm>
          <a:prstGeom prst="roundRect">
            <a:avLst>
              <a:gd name="adj" fmla="val 16667"/>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7">
  <p:cSld name="07">
    <p:spTree>
      <p:nvGrpSpPr>
        <p:cNvPr id="1" name="Shape 30"/>
        <p:cNvGrpSpPr/>
        <p:nvPr/>
      </p:nvGrpSpPr>
      <p:grpSpPr>
        <a:xfrm>
          <a:off x="0" y="0"/>
          <a:ext cx="0" cy="0"/>
          <a:chOff x="0" y="0"/>
          <a:chExt cx="0" cy="0"/>
        </a:xfrm>
      </p:grpSpPr>
      <p:sp>
        <p:nvSpPr>
          <p:cNvPr id="31" name="Google Shape;31;p11"/>
          <p:cNvSpPr>
            <a:spLocks noGrp="1"/>
          </p:cNvSpPr>
          <p:nvPr>
            <p:ph type="pic" idx="2"/>
          </p:nvPr>
        </p:nvSpPr>
        <p:spPr>
          <a:xfrm>
            <a:off x="7191375" y="1003300"/>
            <a:ext cx="1952625" cy="3136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3">
  <p:cSld name="13">
    <p:spTree>
      <p:nvGrpSpPr>
        <p:cNvPr id="1" name="Shape 41"/>
        <p:cNvGrpSpPr/>
        <p:nvPr/>
      </p:nvGrpSpPr>
      <p:grpSpPr>
        <a:xfrm>
          <a:off x="0" y="0"/>
          <a:ext cx="0" cy="0"/>
          <a:chOff x="0" y="0"/>
          <a:chExt cx="0" cy="0"/>
        </a:xfrm>
      </p:grpSpPr>
      <p:sp>
        <p:nvSpPr>
          <p:cNvPr id="42" name="Google Shape;42;p14"/>
          <p:cNvSpPr>
            <a:spLocks noGrp="1"/>
          </p:cNvSpPr>
          <p:nvPr>
            <p:ph type="pic" idx="2"/>
          </p:nvPr>
        </p:nvSpPr>
        <p:spPr>
          <a:xfrm>
            <a:off x="4191000" y="558800"/>
            <a:ext cx="1397000" cy="4025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3" name="Google Shape;43;p14"/>
          <p:cNvSpPr>
            <a:spLocks noGrp="1"/>
          </p:cNvSpPr>
          <p:nvPr>
            <p:ph type="pic" idx="3"/>
          </p:nvPr>
        </p:nvSpPr>
        <p:spPr>
          <a:xfrm>
            <a:off x="5664200" y="558800"/>
            <a:ext cx="1397000" cy="268393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4" name="Google Shape;44;p14"/>
          <p:cNvSpPr>
            <a:spLocks noGrp="1"/>
          </p:cNvSpPr>
          <p:nvPr>
            <p:ph type="pic" idx="4"/>
          </p:nvPr>
        </p:nvSpPr>
        <p:spPr>
          <a:xfrm>
            <a:off x="7134225" y="1900767"/>
            <a:ext cx="1397000" cy="268393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4">
  <p:cSld name="14">
    <p:spTree>
      <p:nvGrpSpPr>
        <p:cNvPr id="1" name="Shape 45"/>
        <p:cNvGrpSpPr/>
        <p:nvPr/>
      </p:nvGrpSpPr>
      <p:grpSpPr>
        <a:xfrm>
          <a:off x="0" y="0"/>
          <a:ext cx="0" cy="0"/>
          <a:chOff x="0" y="0"/>
          <a:chExt cx="0" cy="0"/>
        </a:xfrm>
      </p:grpSpPr>
      <p:sp>
        <p:nvSpPr>
          <p:cNvPr id="46" name="Google Shape;46;p15"/>
          <p:cNvSpPr>
            <a:spLocks noGrp="1"/>
          </p:cNvSpPr>
          <p:nvPr>
            <p:ph type="pic" idx="2"/>
          </p:nvPr>
        </p:nvSpPr>
        <p:spPr>
          <a:xfrm>
            <a:off x="635000" y="676275"/>
            <a:ext cx="3606800" cy="17716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7" name="Google Shape;47;p15"/>
          <p:cNvSpPr>
            <a:spLocks noGrp="1"/>
          </p:cNvSpPr>
          <p:nvPr>
            <p:ph type="pic" idx="3"/>
          </p:nvPr>
        </p:nvSpPr>
        <p:spPr>
          <a:xfrm>
            <a:off x="635000" y="2695575"/>
            <a:ext cx="3606800" cy="17716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8" name="Google Shape;48;p15"/>
          <p:cNvSpPr>
            <a:spLocks noGrp="1"/>
          </p:cNvSpPr>
          <p:nvPr>
            <p:ph type="pic" idx="4"/>
          </p:nvPr>
        </p:nvSpPr>
        <p:spPr>
          <a:xfrm>
            <a:off x="4504688" y="676274"/>
            <a:ext cx="1822451" cy="379094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60" r:id="rId8"/>
    <p:sldLayoutId id="2147483661"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8"/>
          <p:cNvSpPr/>
          <p:nvPr/>
        </p:nvSpPr>
        <p:spPr>
          <a:xfrm>
            <a:off x="0" y="2"/>
            <a:ext cx="9144000" cy="5143500"/>
          </a:xfrm>
          <a:prstGeom prst="rect">
            <a:avLst/>
          </a:prstGeom>
          <a:gradFill>
            <a:gsLst>
              <a:gs pos="0">
                <a:schemeClr val="accent5"/>
              </a:gs>
              <a:gs pos="100000">
                <a:schemeClr val="accent3"/>
              </a:gs>
            </a:gsLst>
            <a:lin ang="108014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2" name="Google Shape;62;p18"/>
          <p:cNvSpPr txBox="1"/>
          <p:nvPr/>
        </p:nvSpPr>
        <p:spPr>
          <a:xfrm>
            <a:off x="489123" y="2004863"/>
            <a:ext cx="8294100" cy="8076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lt1"/>
              </a:buClr>
              <a:buSzPts val="5000"/>
              <a:buFont typeface="Montserrat"/>
              <a:buNone/>
            </a:pPr>
            <a:r>
              <a:rPr lang="en-US" sz="5000" b="1">
                <a:solidFill>
                  <a:schemeClr val="lt1"/>
                </a:solidFill>
                <a:latin typeface="Montserrat"/>
                <a:ea typeface="Montserrat"/>
                <a:cs typeface="Montserrat"/>
                <a:sym typeface="Montserrat"/>
              </a:rPr>
              <a:t>Capstone Project</a:t>
            </a:r>
            <a:endParaRPr sz="5000" b="0" i="0" u="none" strike="noStrike" cap="none">
              <a:solidFill>
                <a:schemeClr val="lt1"/>
              </a:solidFill>
              <a:latin typeface="Montserrat Light"/>
              <a:ea typeface="Montserrat Light"/>
              <a:cs typeface="Montserrat Light"/>
              <a:sym typeface="Montserrat Light"/>
            </a:endParaRPr>
          </a:p>
        </p:txBody>
      </p:sp>
      <p:sp>
        <p:nvSpPr>
          <p:cNvPr id="63" name="Google Shape;63;p18"/>
          <p:cNvSpPr/>
          <p:nvPr/>
        </p:nvSpPr>
        <p:spPr>
          <a:xfrm>
            <a:off x="669749" y="3010617"/>
            <a:ext cx="7804500" cy="1935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lt1"/>
                </a:solidFill>
                <a:latin typeface="Roboto"/>
                <a:ea typeface="Roboto"/>
                <a:cs typeface="Roboto"/>
                <a:sym typeface="Roboto"/>
              </a:rPr>
              <a:t>Mahmoud A. Kholif</a:t>
            </a:r>
            <a:endParaRPr sz="2400" b="1" dirty="0">
              <a:solidFill>
                <a:schemeClr val="lt1"/>
              </a:solidFill>
              <a:latin typeface="Roboto"/>
              <a:ea typeface="Roboto"/>
              <a:cs typeface="Roboto"/>
              <a:sym typeface="Roboto"/>
            </a:endParaRPr>
          </a:p>
          <a:p>
            <a:pPr marL="0" marR="0" lvl="0" indent="0" algn="ctr" rtl="0">
              <a:spcBef>
                <a:spcPts val="0"/>
              </a:spcBef>
              <a:spcAft>
                <a:spcPts val="0"/>
              </a:spcAft>
              <a:buNone/>
            </a:pPr>
            <a:endParaRPr sz="2000" dirty="0">
              <a:solidFill>
                <a:schemeClr val="lt1"/>
              </a:solidFill>
              <a:latin typeface="Roboto"/>
              <a:ea typeface="Roboto"/>
              <a:cs typeface="Roboto"/>
              <a:sym typeface="Roboto"/>
            </a:endParaRPr>
          </a:p>
          <a:p>
            <a:pPr marL="0" marR="0" lvl="0" indent="0" algn="ctr" rtl="0">
              <a:spcBef>
                <a:spcPts val="0"/>
              </a:spcBef>
              <a:spcAft>
                <a:spcPts val="0"/>
              </a:spcAft>
              <a:buNone/>
            </a:pPr>
            <a:r>
              <a:rPr lang="en-US" sz="2000" b="1" dirty="0">
                <a:solidFill>
                  <a:schemeClr val="lt1"/>
                </a:solidFill>
                <a:latin typeface="Roboto"/>
                <a:ea typeface="Roboto"/>
                <a:cs typeface="Roboto"/>
                <a:sym typeface="Roboto"/>
              </a:rPr>
              <a:t>Colorado State University Global</a:t>
            </a:r>
            <a:endParaRPr sz="2000" b="1" dirty="0">
              <a:solidFill>
                <a:schemeClr val="lt1"/>
              </a:solidFill>
              <a:latin typeface="Roboto"/>
              <a:ea typeface="Roboto"/>
              <a:cs typeface="Roboto"/>
              <a:sym typeface="Roboto"/>
            </a:endParaRPr>
          </a:p>
          <a:p>
            <a:pPr marL="0" marR="0" lvl="0" indent="0" algn="ctr" rtl="0">
              <a:spcBef>
                <a:spcPts val="0"/>
              </a:spcBef>
              <a:spcAft>
                <a:spcPts val="0"/>
              </a:spcAft>
              <a:buNone/>
            </a:pPr>
            <a:r>
              <a:rPr lang="en-US" sz="2000" b="1" dirty="0">
                <a:solidFill>
                  <a:schemeClr val="lt1"/>
                </a:solidFill>
                <a:latin typeface="Roboto"/>
                <a:ea typeface="Roboto"/>
                <a:cs typeface="Roboto"/>
                <a:sym typeface="Roboto"/>
              </a:rPr>
              <a:t>MIS 581: Capstone - Business Intelligence and Data Analytics</a:t>
            </a:r>
            <a:endParaRPr sz="2000" b="1" dirty="0">
              <a:solidFill>
                <a:schemeClr val="lt1"/>
              </a:solidFill>
              <a:latin typeface="Roboto"/>
              <a:ea typeface="Roboto"/>
              <a:cs typeface="Roboto"/>
              <a:sym typeface="Roboto"/>
            </a:endParaRPr>
          </a:p>
          <a:p>
            <a:pPr marL="0" marR="0" lvl="0" indent="0" algn="ctr" rtl="0">
              <a:spcBef>
                <a:spcPts val="0"/>
              </a:spcBef>
              <a:spcAft>
                <a:spcPts val="0"/>
              </a:spcAft>
              <a:buNone/>
            </a:pPr>
            <a:r>
              <a:rPr lang="en-US" sz="2000" b="1" dirty="0">
                <a:solidFill>
                  <a:schemeClr val="lt1"/>
                </a:solidFill>
                <a:latin typeface="Roboto"/>
                <a:ea typeface="Roboto"/>
                <a:cs typeface="Roboto"/>
                <a:sym typeface="Roboto"/>
              </a:rPr>
              <a:t>Dr. Kimberly A. Ford</a:t>
            </a:r>
            <a:endParaRPr sz="2000" b="1" dirty="0">
              <a:solidFill>
                <a:schemeClr val="lt1"/>
              </a:solidFill>
              <a:latin typeface="Roboto"/>
              <a:ea typeface="Roboto"/>
              <a:cs typeface="Roboto"/>
              <a:sym typeface="Roboto"/>
            </a:endParaRPr>
          </a:p>
          <a:p>
            <a:pPr marL="0" marR="0" lvl="0" indent="0" algn="ctr" rtl="0">
              <a:spcBef>
                <a:spcPts val="0"/>
              </a:spcBef>
              <a:spcAft>
                <a:spcPts val="0"/>
              </a:spcAft>
              <a:buNone/>
            </a:pPr>
            <a:r>
              <a:rPr lang="en-US" sz="2000" b="1" dirty="0">
                <a:solidFill>
                  <a:schemeClr val="lt1"/>
                </a:solidFill>
                <a:latin typeface="Roboto"/>
                <a:ea typeface="Roboto"/>
                <a:cs typeface="Roboto"/>
                <a:sym typeface="Roboto"/>
              </a:rPr>
              <a:t>November 7, 2021</a:t>
            </a:r>
            <a:endParaRPr sz="2000" b="1" dirty="0">
              <a:solidFill>
                <a:schemeClr val="lt1"/>
              </a:solidFill>
              <a:latin typeface="Roboto"/>
              <a:ea typeface="Roboto"/>
              <a:cs typeface="Roboto"/>
              <a:sym typeface="Roboto"/>
            </a:endParaRPr>
          </a:p>
        </p:txBody>
      </p:sp>
      <p:sp>
        <p:nvSpPr>
          <p:cNvPr id="64" name="Google Shape;64;p18"/>
          <p:cNvSpPr/>
          <p:nvPr/>
        </p:nvSpPr>
        <p:spPr>
          <a:xfrm>
            <a:off x="3431625" y="75980"/>
            <a:ext cx="2280749" cy="1794998"/>
          </a:xfrm>
          <a:custGeom>
            <a:avLst/>
            <a:gdLst/>
            <a:ahLst/>
            <a:cxnLst/>
            <a:rect l="l" t="t" r="r" b="b"/>
            <a:pathLst>
              <a:path w="3209" h="3242" extrusionOk="0">
                <a:moveTo>
                  <a:pt x="2192" y="535"/>
                </a:moveTo>
                <a:lnTo>
                  <a:pt x="2192" y="1"/>
                </a:lnTo>
                <a:lnTo>
                  <a:pt x="1124" y="536"/>
                </a:lnTo>
                <a:lnTo>
                  <a:pt x="1124" y="0"/>
                </a:lnTo>
                <a:lnTo>
                  <a:pt x="0" y="591"/>
                </a:lnTo>
                <a:lnTo>
                  <a:pt x="0" y="3242"/>
                </a:lnTo>
                <a:lnTo>
                  <a:pt x="3209" y="3242"/>
                </a:lnTo>
                <a:lnTo>
                  <a:pt x="3209" y="0"/>
                </a:lnTo>
                <a:lnTo>
                  <a:pt x="2192" y="535"/>
                </a:lnTo>
                <a:close/>
                <a:moveTo>
                  <a:pt x="1017" y="3135"/>
                </a:moveTo>
                <a:lnTo>
                  <a:pt x="108" y="3135"/>
                </a:lnTo>
                <a:lnTo>
                  <a:pt x="108" y="654"/>
                </a:lnTo>
                <a:lnTo>
                  <a:pt x="1017" y="176"/>
                </a:lnTo>
                <a:lnTo>
                  <a:pt x="1017" y="3135"/>
                </a:lnTo>
                <a:close/>
                <a:moveTo>
                  <a:pt x="2086" y="3135"/>
                </a:moveTo>
                <a:lnTo>
                  <a:pt x="1124" y="3135"/>
                </a:lnTo>
                <a:lnTo>
                  <a:pt x="1124" y="655"/>
                </a:lnTo>
                <a:lnTo>
                  <a:pt x="2086" y="175"/>
                </a:lnTo>
                <a:lnTo>
                  <a:pt x="2086" y="3135"/>
                </a:lnTo>
                <a:close/>
                <a:moveTo>
                  <a:pt x="3102" y="3135"/>
                </a:moveTo>
                <a:lnTo>
                  <a:pt x="2192" y="3135"/>
                </a:lnTo>
                <a:lnTo>
                  <a:pt x="2192" y="654"/>
                </a:lnTo>
                <a:lnTo>
                  <a:pt x="3102" y="176"/>
                </a:lnTo>
                <a:lnTo>
                  <a:pt x="3102" y="3135"/>
                </a:lnTo>
                <a:close/>
                <a:moveTo>
                  <a:pt x="535" y="1211"/>
                </a:moveTo>
                <a:lnTo>
                  <a:pt x="215" y="1211"/>
                </a:lnTo>
                <a:lnTo>
                  <a:pt x="215" y="1531"/>
                </a:lnTo>
                <a:lnTo>
                  <a:pt x="535" y="1531"/>
                </a:lnTo>
                <a:lnTo>
                  <a:pt x="535" y="1211"/>
                </a:lnTo>
                <a:close/>
                <a:moveTo>
                  <a:pt x="429" y="1424"/>
                </a:moveTo>
                <a:lnTo>
                  <a:pt x="322" y="1424"/>
                </a:lnTo>
                <a:lnTo>
                  <a:pt x="322" y="1317"/>
                </a:lnTo>
                <a:lnTo>
                  <a:pt x="429" y="1317"/>
                </a:lnTo>
                <a:lnTo>
                  <a:pt x="429" y="1424"/>
                </a:lnTo>
                <a:close/>
                <a:moveTo>
                  <a:pt x="910" y="1211"/>
                </a:moveTo>
                <a:lnTo>
                  <a:pt x="589" y="1211"/>
                </a:lnTo>
                <a:lnTo>
                  <a:pt x="589" y="1531"/>
                </a:lnTo>
                <a:lnTo>
                  <a:pt x="910" y="1531"/>
                </a:lnTo>
                <a:lnTo>
                  <a:pt x="910" y="1211"/>
                </a:lnTo>
                <a:close/>
                <a:moveTo>
                  <a:pt x="802" y="1424"/>
                </a:moveTo>
                <a:lnTo>
                  <a:pt x="695" y="1424"/>
                </a:lnTo>
                <a:lnTo>
                  <a:pt x="695" y="1317"/>
                </a:lnTo>
                <a:lnTo>
                  <a:pt x="802" y="1317"/>
                </a:lnTo>
                <a:lnTo>
                  <a:pt x="802" y="1424"/>
                </a:lnTo>
                <a:close/>
                <a:moveTo>
                  <a:pt x="535" y="1639"/>
                </a:moveTo>
                <a:lnTo>
                  <a:pt x="215" y="1639"/>
                </a:lnTo>
                <a:lnTo>
                  <a:pt x="215" y="1959"/>
                </a:lnTo>
                <a:lnTo>
                  <a:pt x="535" y="1959"/>
                </a:lnTo>
                <a:lnTo>
                  <a:pt x="535" y="1639"/>
                </a:lnTo>
                <a:close/>
                <a:moveTo>
                  <a:pt x="429" y="1852"/>
                </a:moveTo>
                <a:lnTo>
                  <a:pt x="322" y="1852"/>
                </a:lnTo>
                <a:lnTo>
                  <a:pt x="322" y="1745"/>
                </a:lnTo>
                <a:lnTo>
                  <a:pt x="429" y="1745"/>
                </a:lnTo>
                <a:lnTo>
                  <a:pt x="429" y="1852"/>
                </a:lnTo>
                <a:close/>
                <a:moveTo>
                  <a:pt x="910" y="1639"/>
                </a:moveTo>
                <a:lnTo>
                  <a:pt x="589" y="1639"/>
                </a:lnTo>
                <a:lnTo>
                  <a:pt x="589" y="1959"/>
                </a:lnTo>
                <a:lnTo>
                  <a:pt x="910" y="1959"/>
                </a:lnTo>
                <a:lnTo>
                  <a:pt x="910" y="1639"/>
                </a:lnTo>
                <a:close/>
                <a:moveTo>
                  <a:pt x="802" y="1852"/>
                </a:moveTo>
                <a:lnTo>
                  <a:pt x="695" y="1852"/>
                </a:lnTo>
                <a:lnTo>
                  <a:pt x="695" y="1745"/>
                </a:lnTo>
                <a:lnTo>
                  <a:pt x="802" y="1745"/>
                </a:lnTo>
                <a:lnTo>
                  <a:pt x="802" y="1852"/>
                </a:lnTo>
                <a:close/>
                <a:moveTo>
                  <a:pt x="535" y="2066"/>
                </a:moveTo>
                <a:lnTo>
                  <a:pt x="215" y="2066"/>
                </a:lnTo>
                <a:lnTo>
                  <a:pt x="215" y="2387"/>
                </a:lnTo>
                <a:lnTo>
                  <a:pt x="535" y="2387"/>
                </a:lnTo>
                <a:lnTo>
                  <a:pt x="535" y="2066"/>
                </a:lnTo>
                <a:close/>
                <a:moveTo>
                  <a:pt x="429" y="2279"/>
                </a:moveTo>
                <a:lnTo>
                  <a:pt x="322" y="2279"/>
                </a:lnTo>
                <a:lnTo>
                  <a:pt x="322" y="2172"/>
                </a:lnTo>
                <a:lnTo>
                  <a:pt x="429" y="2172"/>
                </a:lnTo>
                <a:lnTo>
                  <a:pt x="429" y="2279"/>
                </a:lnTo>
                <a:close/>
                <a:moveTo>
                  <a:pt x="910" y="2066"/>
                </a:moveTo>
                <a:lnTo>
                  <a:pt x="589" y="2066"/>
                </a:lnTo>
                <a:lnTo>
                  <a:pt x="589" y="2387"/>
                </a:lnTo>
                <a:lnTo>
                  <a:pt x="910" y="2387"/>
                </a:lnTo>
                <a:lnTo>
                  <a:pt x="910" y="2066"/>
                </a:lnTo>
                <a:close/>
                <a:moveTo>
                  <a:pt x="802" y="2279"/>
                </a:moveTo>
                <a:lnTo>
                  <a:pt x="695" y="2279"/>
                </a:lnTo>
                <a:lnTo>
                  <a:pt x="695" y="2172"/>
                </a:lnTo>
                <a:lnTo>
                  <a:pt x="802" y="2172"/>
                </a:lnTo>
                <a:lnTo>
                  <a:pt x="802" y="2279"/>
                </a:lnTo>
                <a:close/>
                <a:moveTo>
                  <a:pt x="535" y="2494"/>
                </a:moveTo>
                <a:lnTo>
                  <a:pt x="215" y="2494"/>
                </a:lnTo>
                <a:lnTo>
                  <a:pt x="215" y="2814"/>
                </a:lnTo>
                <a:lnTo>
                  <a:pt x="535" y="2814"/>
                </a:lnTo>
                <a:lnTo>
                  <a:pt x="535" y="2494"/>
                </a:lnTo>
                <a:close/>
                <a:moveTo>
                  <a:pt x="429" y="2707"/>
                </a:moveTo>
                <a:lnTo>
                  <a:pt x="322" y="2707"/>
                </a:lnTo>
                <a:lnTo>
                  <a:pt x="322" y="2601"/>
                </a:lnTo>
                <a:lnTo>
                  <a:pt x="429" y="2601"/>
                </a:lnTo>
                <a:lnTo>
                  <a:pt x="429" y="2707"/>
                </a:lnTo>
                <a:close/>
                <a:moveTo>
                  <a:pt x="910" y="2494"/>
                </a:moveTo>
                <a:lnTo>
                  <a:pt x="589" y="2494"/>
                </a:lnTo>
                <a:lnTo>
                  <a:pt x="589" y="2814"/>
                </a:lnTo>
                <a:lnTo>
                  <a:pt x="910" y="2814"/>
                </a:lnTo>
                <a:lnTo>
                  <a:pt x="910" y="2494"/>
                </a:lnTo>
                <a:close/>
                <a:moveTo>
                  <a:pt x="802" y="2707"/>
                </a:moveTo>
                <a:lnTo>
                  <a:pt x="695" y="2707"/>
                </a:lnTo>
                <a:lnTo>
                  <a:pt x="695" y="2601"/>
                </a:lnTo>
                <a:lnTo>
                  <a:pt x="802" y="2601"/>
                </a:lnTo>
                <a:lnTo>
                  <a:pt x="802" y="2707"/>
                </a:lnTo>
                <a:close/>
                <a:moveTo>
                  <a:pt x="1551" y="1211"/>
                </a:moveTo>
                <a:lnTo>
                  <a:pt x="1230" y="1211"/>
                </a:lnTo>
                <a:lnTo>
                  <a:pt x="1230" y="1531"/>
                </a:lnTo>
                <a:lnTo>
                  <a:pt x="1551" y="1531"/>
                </a:lnTo>
                <a:lnTo>
                  <a:pt x="1551" y="1211"/>
                </a:lnTo>
                <a:close/>
                <a:moveTo>
                  <a:pt x="1444" y="1424"/>
                </a:moveTo>
                <a:lnTo>
                  <a:pt x="1337" y="1424"/>
                </a:lnTo>
                <a:lnTo>
                  <a:pt x="1337" y="1317"/>
                </a:lnTo>
                <a:lnTo>
                  <a:pt x="1444" y="1317"/>
                </a:lnTo>
                <a:lnTo>
                  <a:pt x="1444" y="1424"/>
                </a:lnTo>
                <a:close/>
                <a:moveTo>
                  <a:pt x="1979" y="1211"/>
                </a:moveTo>
                <a:lnTo>
                  <a:pt x="1659" y="1211"/>
                </a:lnTo>
                <a:lnTo>
                  <a:pt x="1659" y="1531"/>
                </a:lnTo>
                <a:lnTo>
                  <a:pt x="1979" y="1531"/>
                </a:lnTo>
                <a:lnTo>
                  <a:pt x="1979" y="1211"/>
                </a:lnTo>
                <a:close/>
                <a:moveTo>
                  <a:pt x="1872" y="1424"/>
                </a:moveTo>
                <a:lnTo>
                  <a:pt x="1765" y="1424"/>
                </a:lnTo>
                <a:lnTo>
                  <a:pt x="1765" y="1317"/>
                </a:lnTo>
                <a:lnTo>
                  <a:pt x="1872" y="1317"/>
                </a:lnTo>
                <a:lnTo>
                  <a:pt x="1872" y="1424"/>
                </a:lnTo>
                <a:close/>
                <a:moveTo>
                  <a:pt x="1551" y="1639"/>
                </a:moveTo>
                <a:lnTo>
                  <a:pt x="1230" y="1639"/>
                </a:lnTo>
                <a:lnTo>
                  <a:pt x="1230" y="1959"/>
                </a:lnTo>
                <a:lnTo>
                  <a:pt x="1551" y="1959"/>
                </a:lnTo>
                <a:lnTo>
                  <a:pt x="1551" y="1639"/>
                </a:lnTo>
                <a:close/>
                <a:moveTo>
                  <a:pt x="1444" y="1852"/>
                </a:moveTo>
                <a:lnTo>
                  <a:pt x="1337" y="1852"/>
                </a:lnTo>
                <a:lnTo>
                  <a:pt x="1337" y="1745"/>
                </a:lnTo>
                <a:lnTo>
                  <a:pt x="1444" y="1745"/>
                </a:lnTo>
                <a:lnTo>
                  <a:pt x="1444" y="1852"/>
                </a:lnTo>
                <a:close/>
                <a:moveTo>
                  <a:pt x="1979" y="1639"/>
                </a:moveTo>
                <a:lnTo>
                  <a:pt x="1659" y="1639"/>
                </a:lnTo>
                <a:lnTo>
                  <a:pt x="1659" y="1959"/>
                </a:lnTo>
                <a:lnTo>
                  <a:pt x="1979" y="1959"/>
                </a:lnTo>
                <a:lnTo>
                  <a:pt x="1979" y="1639"/>
                </a:lnTo>
                <a:close/>
                <a:moveTo>
                  <a:pt x="1872" y="1852"/>
                </a:moveTo>
                <a:lnTo>
                  <a:pt x="1765" y="1852"/>
                </a:lnTo>
                <a:lnTo>
                  <a:pt x="1765" y="1745"/>
                </a:lnTo>
                <a:lnTo>
                  <a:pt x="1872" y="1745"/>
                </a:lnTo>
                <a:lnTo>
                  <a:pt x="1872" y="1852"/>
                </a:lnTo>
                <a:close/>
                <a:moveTo>
                  <a:pt x="1551" y="2066"/>
                </a:moveTo>
                <a:lnTo>
                  <a:pt x="1230" y="2066"/>
                </a:lnTo>
                <a:lnTo>
                  <a:pt x="1230" y="2387"/>
                </a:lnTo>
                <a:lnTo>
                  <a:pt x="1551" y="2387"/>
                </a:lnTo>
                <a:lnTo>
                  <a:pt x="1551" y="2066"/>
                </a:lnTo>
                <a:close/>
                <a:moveTo>
                  <a:pt x="1444" y="2279"/>
                </a:moveTo>
                <a:lnTo>
                  <a:pt x="1337" y="2279"/>
                </a:lnTo>
                <a:lnTo>
                  <a:pt x="1337" y="2172"/>
                </a:lnTo>
                <a:lnTo>
                  <a:pt x="1444" y="2172"/>
                </a:lnTo>
                <a:lnTo>
                  <a:pt x="1444" y="2279"/>
                </a:lnTo>
                <a:close/>
                <a:moveTo>
                  <a:pt x="1979" y="2066"/>
                </a:moveTo>
                <a:lnTo>
                  <a:pt x="1659" y="2066"/>
                </a:lnTo>
                <a:lnTo>
                  <a:pt x="1659" y="2387"/>
                </a:lnTo>
                <a:lnTo>
                  <a:pt x="1979" y="2387"/>
                </a:lnTo>
                <a:lnTo>
                  <a:pt x="1979" y="2066"/>
                </a:lnTo>
                <a:close/>
                <a:moveTo>
                  <a:pt x="1872" y="2279"/>
                </a:moveTo>
                <a:lnTo>
                  <a:pt x="1765" y="2279"/>
                </a:lnTo>
                <a:lnTo>
                  <a:pt x="1765" y="2172"/>
                </a:lnTo>
                <a:lnTo>
                  <a:pt x="1872" y="2172"/>
                </a:lnTo>
                <a:lnTo>
                  <a:pt x="1872" y="2279"/>
                </a:lnTo>
                <a:close/>
                <a:moveTo>
                  <a:pt x="1551" y="2494"/>
                </a:moveTo>
                <a:lnTo>
                  <a:pt x="1230" y="2494"/>
                </a:lnTo>
                <a:lnTo>
                  <a:pt x="1230" y="2814"/>
                </a:lnTo>
                <a:lnTo>
                  <a:pt x="1551" y="2814"/>
                </a:lnTo>
                <a:lnTo>
                  <a:pt x="1551" y="2494"/>
                </a:lnTo>
                <a:close/>
                <a:moveTo>
                  <a:pt x="1444" y="2707"/>
                </a:moveTo>
                <a:lnTo>
                  <a:pt x="1337" y="2707"/>
                </a:lnTo>
                <a:lnTo>
                  <a:pt x="1337" y="2601"/>
                </a:lnTo>
                <a:lnTo>
                  <a:pt x="1444" y="2601"/>
                </a:lnTo>
                <a:lnTo>
                  <a:pt x="1444" y="2707"/>
                </a:lnTo>
                <a:close/>
                <a:moveTo>
                  <a:pt x="1979" y="2494"/>
                </a:moveTo>
                <a:lnTo>
                  <a:pt x="1659" y="2494"/>
                </a:lnTo>
                <a:lnTo>
                  <a:pt x="1659" y="2814"/>
                </a:lnTo>
                <a:lnTo>
                  <a:pt x="1979" y="2814"/>
                </a:lnTo>
                <a:lnTo>
                  <a:pt x="1979" y="2494"/>
                </a:lnTo>
                <a:close/>
                <a:moveTo>
                  <a:pt x="1872" y="2707"/>
                </a:moveTo>
                <a:lnTo>
                  <a:pt x="1765" y="2707"/>
                </a:lnTo>
                <a:lnTo>
                  <a:pt x="1765" y="2601"/>
                </a:lnTo>
                <a:lnTo>
                  <a:pt x="1872" y="2601"/>
                </a:lnTo>
                <a:lnTo>
                  <a:pt x="1872" y="2707"/>
                </a:lnTo>
                <a:close/>
                <a:moveTo>
                  <a:pt x="2621" y="1211"/>
                </a:moveTo>
                <a:lnTo>
                  <a:pt x="2300" y="1211"/>
                </a:lnTo>
                <a:lnTo>
                  <a:pt x="2300" y="1531"/>
                </a:lnTo>
                <a:lnTo>
                  <a:pt x="2621" y="1531"/>
                </a:lnTo>
                <a:lnTo>
                  <a:pt x="2621" y="1211"/>
                </a:lnTo>
                <a:close/>
                <a:moveTo>
                  <a:pt x="2514" y="1424"/>
                </a:moveTo>
                <a:lnTo>
                  <a:pt x="2407" y="1424"/>
                </a:lnTo>
                <a:lnTo>
                  <a:pt x="2407" y="1317"/>
                </a:lnTo>
                <a:lnTo>
                  <a:pt x="2514" y="1317"/>
                </a:lnTo>
                <a:lnTo>
                  <a:pt x="2514" y="1424"/>
                </a:lnTo>
                <a:close/>
                <a:moveTo>
                  <a:pt x="2994" y="1211"/>
                </a:moveTo>
                <a:lnTo>
                  <a:pt x="2674" y="1211"/>
                </a:lnTo>
                <a:lnTo>
                  <a:pt x="2674" y="1531"/>
                </a:lnTo>
                <a:lnTo>
                  <a:pt x="2994" y="1531"/>
                </a:lnTo>
                <a:lnTo>
                  <a:pt x="2994" y="1211"/>
                </a:lnTo>
                <a:close/>
                <a:moveTo>
                  <a:pt x="2888" y="1424"/>
                </a:moveTo>
                <a:lnTo>
                  <a:pt x="2781" y="1424"/>
                </a:lnTo>
                <a:lnTo>
                  <a:pt x="2781" y="1317"/>
                </a:lnTo>
                <a:lnTo>
                  <a:pt x="2888" y="1317"/>
                </a:lnTo>
                <a:lnTo>
                  <a:pt x="2888" y="1424"/>
                </a:lnTo>
                <a:close/>
                <a:moveTo>
                  <a:pt x="2621" y="1639"/>
                </a:moveTo>
                <a:lnTo>
                  <a:pt x="2300" y="1639"/>
                </a:lnTo>
                <a:lnTo>
                  <a:pt x="2300" y="1959"/>
                </a:lnTo>
                <a:lnTo>
                  <a:pt x="2621" y="1959"/>
                </a:lnTo>
                <a:lnTo>
                  <a:pt x="2621" y="1639"/>
                </a:lnTo>
                <a:close/>
                <a:moveTo>
                  <a:pt x="2514" y="1852"/>
                </a:moveTo>
                <a:lnTo>
                  <a:pt x="2407" y="1852"/>
                </a:lnTo>
                <a:lnTo>
                  <a:pt x="2407" y="1745"/>
                </a:lnTo>
                <a:lnTo>
                  <a:pt x="2514" y="1745"/>
                </a:lnTo>
                <a:lnTo>
                  <a:pt x="2514" y="1852"/>
                </a:lnTo>
                <a:close/>
                <a:moveTo>
                  <a:pt x="2994" y="1639"/>
                </a:moveTo>
                <a:lnTo>
                  <a:pt x="2674" y="1639"/>
                </a:lnTo>
                <a:lnTo>
                  <a:pt x="2674" y="1959"/>
                </a:lnTo>
                <a:lnTo>
                  <a:pt x="2994" y="1959"/>
                </a:lnTo>
                <a:lnTo>
                  <a:pt x="2994" y="1639"/>
                </a:lnTo>
                <a:close/>
                <a:moveTo>
                  <a:pt x="2888" y="1852"/>
                </a:moveTo>
                <a:lnTo>
                  <a:pt x="2781" y="1852"/>
                </a:lnTo>
                <a:lnTo>
                  <a:pt x="2781" y="1745"/>
                </a:lnTo>
                <a:lnTo>
                  <a:pt x="2888" y="1745"/>
                </a:lnTo>
                <a:lnTo>
                  <a:pt x="2888" y="1852"/>
                </a:lnTo>
                <a:close/>
                <a:moveTo>
                  <a:pt x="2621" y="2066"/>
                </a:moveTo>
                <a:lnTo>
                  <a:pt x="2300" y="2066"/>
                </a:lnTo>
                <a:lnTo>
                  <a:pt x="2300" y="2387"/>
                </a:lnTo>
                <a:lnTo>
                  <a:pt x="2621" y="2387"/>
                </a:lnTo>
                <a:lnTo>
                  <a:pt x="2621" y="2066"/>
                </a:lnTo>
                <a:close/>
                <a:moveTo>
                  <a:pt x="2514" y="2279"/>
                </a:moveTo>
                <a:lnTo>
                  <a:pt x="2407" y="2279"/>
                </a:lnTo>
                <a:lnTo>
                  <a:pt x="2407" y="2172"/>
                </a:lnTo>
                <a:lnTo>
                  <a:pt x="2514" y="2172"/>
                </a:lnTo>
                <a:lnTo>
                  <a:pt x="2514" y="2279"/>
                </a:lnTo>
                <a:close/>
                <a:moveTo>
                  <a:pt x="2994" y="2066"/>
                </a:moveTo>
                <a:lnTo>
                  <a:pt x="2674" y="2066"/>
                </a:lnTo>
                <a:lnTo>
                  <a:pt x="2674" y="2387"/>
                </a:lnTo>
                <a:lnTo>
                  <a:pt x="2994" y="2387"/>
                </a:lnTo>
                <a:lnTo>
                  <a:pt x="2994" y="2066"/>
                </a:lnTo>
                <a:close/>
                <a:moveTo>
                  <a:pt x="2888" y="2279"/>
                </a:moveTo>
                <a:lnTo>
                  <a:pt x="2781" y="2279"/>
                </a:lnTo>
                <a:lnTo>
                  <a:pt x="2781" y="2172"/>
                </a:lnTo>
                <a:lnTo>
                  <a:pt x="2888" y="2172"/>
                </a:lnTo>
                <a:lnTo>
                  <a:pt x="2888" y="2279"/>
                </a:lnTo>
                <a:close/>
                <a:moveTo>
                  <a:pt x="2621" y="2494"/>
                </a:moveTo>
                <a:lnTo>
                  <a:pt x="2300" y="2494"/>
                </a:lnTo>
                <a:lnTo>
                  <a:pt x="2300" y="2814"/>
                </a:lnTo>
                <a:lnTo>
                  <a:pt x="2621" y="2814"/>
                </a:lnTo>
                <a:lnTo>
                  <a:pt x="2621" y="2494"/>
                </a:lnTo>
                <a:close/>
                <a:moveTo>
                  <a:pt x="2514" y="2707"/>
                </a:moveTo>
                <a:lnTo>
                  <a:pt x="2407" y="2707"/>
                </a:lnTo>
                <a:lnTo>
                  <a:pt x="2407" y="2601"/>
                </a:lnTo>
                <a:lnTo>
                  <a:pt x="2514" y="2601"/>
                </a:lnTo>
                <a:lnTo>
                  <a:pt x="2514" y="2707"/>
                </a:lnTo>
                <a:close/>
                <a:moveTo>
                  <a:pt x="2994" y="2494"/>
                </a:moveTo>
                <a:lnTo>
                  <a:pt x="2674" y="2494"/>
                </a:lnTo>
                <a:lnTo>
                  <a:pt x="2674" y="2814"/>
                </a:lnTo>
                <a:lnTo>
                  <a:pt x="2994" y="2814"/>
                </a:lnTo>
                <a:lnTo>
                  <a:pt x="2994" y="2494"/>
                </a:lnTo>
                <a:close/>
                <a:moveTo>
                  <a:pt x="2888" y="2707"/>
                </a:moveTo>
                <a:lnTo>
                  <a:pt x="2781" y="2707"/>
                </a:lnTo>
                <a:lnTo>
                  <a:pt x="2781" y="2601"/>
                </a:lnTo>
                <a:lnTo>
                  <a:pt x="2888" y="2601"/>
                </a:lnTo>
                <a:lnTo>
                  <a:pt x="2888" y="27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p:nvPr/>
        </p:nvSpPr>
        <p:spPr>
          <a:xfrm>
            <a:off x="2580080" y="427895"/>
            <a:ext cx="3983842" cy="435881"/>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3000"/>
              <a:buFont typeface="Montserrat Medium"/>
              <a:buNone/>
            </a:pPr>
            <a:r>
              <a:rPr lang="en-US" sz="3000" b="1">
                <a:solidFill>
                  <a:schemeClr val="dk1"/>
                </a:solidFill>
                <a:latin typeface="Montserrat Medium"/>
                <a:ea typeface="Montserrat Medium"/>
                <a:cs typeface="Montserrat Medium"/>
                <a:sym typeface="Montserrat Medium"/>
              </a:rPr>
              <a:t>Methods</a:t>
            </a:r>
            <a:endParaRPr/>
          </a:p>
        </p:txBody>
      </p:sp>
      <p:cxnSp>
        <p:nvCxnSpPr>
          <p:cNvPr id="182" name="Google Shape;182;p28"/>
          <p:cNvCxnSpPr/>
          <p:nvPr/>
        </p:nvCxnSpPr>
        <p:spPr>
          <a:xfrm>
            <a:off x="4217007" y="1036781"/>
            <a:ext cx="709987" cy="0"/>
          </a:xfrm>
          <a:prstGeom prst="straightConnector1">
            <a:avLst/>
          </a:prstGeom>
          <a:noFill/>
          <a:ln w="38100" cap="flat" cmpd="sng">
            <a:solidFill>
              <a:schemeClr val="accent2"/>
            </a:solidFill>
            <a:prstDash val="solid"/>
            <a:miter lim="800000"/>
            <a:headEnd type="none" w="sm" len="sm"/>
            <a:tailEnd type="none" w="sm" len="sm"/>
          </a:ln>
        </p:spPr>
      </p:cxnSp>
      <p:graphicFrame>
        <p:nvGraphicFramePr>
          <p:cNvPr id="2" name="Diagram 1">
            <a:extLst>
              <a:ext uri="{FF2B5EF4-FFF2-40B4-BE49-F238E27FC236}">
                <a16:creationId xmlns:a16="http://schemas.microsoft.com/office/drawing/2014/main" id="{41CAA479-0D99-4DA2-9922-64860E2FED0C}"/>
              </a:ext>
            </a:extLst>
          </p:cNvPr>
          <p:cNvGraphicFramePr/>
          <p:nvPr>
            <p:extLst>
              <p:ext uri="{D42A27DB-BD31-4B8C-83A1-F6EECF244321}">
                <p14:modId xmlns:p14="http://schemas.microsoft.com/office/powerpoint/2010/main" val="1880896190"/>
              </p:ext>
            </p:extLst>
          </p:nvPr>
        </p:nvGraphicFramePr>
        <p:xfrm>
          <a:off x="1524000" y="1182758"/>
          <a:ext cx="6096000" cy="3739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216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p:nvPr/>
        </p:nvSpPr>
        <p:spPr>
          <a:xfrm>
            <a:off x="387207" y="427895"/>
            <a:ext cx="8528203" cy="435881"/>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3000"/>
              <a:buFont typeface="Montserrat Medium"/>
              <a:buNone/>
            </a:pPr>
            <a:r>
              <a:rPr lang="en-US" sz="3000" b="1" dirty="0">
                <a:solidFill>
                  <a:schemeClr val="dk1"/>
                </a:solidFill>
                <a:latin typeface="Montserrat Medium"/>
                <a:ea typeface="Montserrat Medium"/>
                <a:cs typeface="Montserrat Medium"/>
                <a:sym typeface="Montserrat Medium"/>
              </a:rPr>
              <a:t>Findings Before &amp; During COVID-19</a:t>
            </a:r>
            <a:endParaRPr dirty="0"/>
          </a:p>
        </p:txBody>
      </p:sp>
      <p:cxnSp>
        <p:nvCxnSpPr>
          <p:cNvPr id="182" name="Google Shape;182;p28"/>
          <p:cNvCxnSpPr/>
          <p:nvPr/>
        </p:nvCxnSpPr>
        <p:spPr>
          <a:xfrm>
            <a:off x="4217007" y="1036781"/>
            <a:ext cx="709987" cy="0"/>
          </a:xfrm>
          <a:prstGeom prst="straightConnector1">
            <a:avLst/>
          </a:prstGeom>
          <a:noFill/>
          <a:ln w="38100" cap="flat" cmpd="sng">
            <a:solidFill>
              <a:schemeClr val="accent2"/>
            </a:solidFill>
            <a:prstDash val="solid"/>
            <a:miter lim="800000"/>
            <a:headEnd type="none" w="sm" len="sm"/>
            <a:tailEnd type="none" w="sm" len="sm"/>
          </a:ln>
        </p:spPr>
      </p:cxnSp>
      <p:pic>
        <p:nvPicPr>
          <p:cNvPr id="1026" name="Picture 2">
            <a:extLst>
              <a:ext uri="{FF2B5EF4-FFF2-40B4-BE49-F238E27FC236}">
                <a16:creationId xmlns:a16="http://schemas.microsoft.com/office/drawing/2014/main" id="{3A41438A-E8FB-4E73-B9F6-89CF0C984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07" y="2027276"/>
            <a:ext cx="3983842" cy="2621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0885FBD-1B51-4F8C-AB08-AA62ED38CC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33" y="1575742"/>
            <a:ext cx="3986324" cy="4358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2D22D53-19A0-4EAA-938E-47A80BBA15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6994" y="2093951"/>
            <a:ext cx="3988416" cy="24593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D37CC9E-F6DB-4057-9C96-5870387395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6993" y="1575743"/>
            <a:ext cx="3947781" cy="43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18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p:nvPr/>
        </p:nvSpPr>
        <p:spPr>
          <a:xfrm>
            <a:off x="387207" y="427895"/>
            <a:ext cx="8528203" cy="435881"/>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3000"/>
              <a:buFont typeface="Montserrat Medium"/>
              <a:buNone/>
            </a:pPr>
            <a:r>
              <a:rPr lang="en-US" sz="3000" b="1" dirty="0">
                <a:solidFill>
                  <a:schemeClr val="dk1"/>
                </a:solidFill>
                <a:latin typeface="Montserrat Medium"/>
                <a:ea typeface="Montserrat Medium"/>
                <a:cs typeface="Montserrat Medium"/>
                <a:sym typeface="Montserrat Medium"/>
              </a:rPr>
              <a:t>Findings After COVID-19 Travel Ban Lifted</a:t>
            </a:r>
            <a:endParaRPr dirty="0"/>
          </a:p>
        </p:txBody>
      </p:sp>
      <p:cxnSp>
        <p:nvCxnSpPr>
          <p:cNvPr id="182" name="Google Shape;182;p28"/>
          <p:cNvCxnSpPr/>
          <p:nvPr/>
        </p:nvCxnSpPr>
        <p:spPr>
          <a:xfrm>
            <a:off x="4217007" y="1036781"/>
            <a:ext cx="709987" cy="0"/>
          </a:xfrm>
          <a:prstGeom prst="straightConnector1">
            <a:avLst/>
          </a:prstGeom>
          <a:noFill/>
          <a:ln w="38100" cap="flat" cmpd="sng">
            <a:solidFill>
              <a:schemeClr val="accent2"/>
            </a:solidFill>
            <a:prstDash val="solid"/>
            <a:miter lim="800000"/>
            <a:headEnd type="none" w="sm" len="sm"/>
            <a:tailEnd type="none" w="sm" len="sm"/>
          </a:ln>
        </p:spPr>
      </p:cxnSp>
      <p:pic>
        <p:nvPicPr>
          <p:cNvPr id="2050" name="Picture 2">
            <a:extLst>
              <a:ext uri="{FF2B5EF4-FFF2-40B4-BE49-F238E27FC236}">
                <a16:creationId xmlns:a16="http://schemas.microsoft.com/office/drawing/2014/main" id="{7CA4D82B-7A74-4916-9F68-58D43424E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460" y="1209787"/>
            <a:ext cx="5001209" cy="350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36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p:nvPr/>
        </p:nvSpPr>
        <p:spPr>
          <a:xfrm>
            <a:off x="387207" y="427895"/>
            <a:ext cx="8528203" cy="435881"/>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3000"/>
              <a:buFont typeface="Montserrat Medium"/>
              <a:buNone/>
            </a:pPr>
            <a:r>
              <a:rPr lang="en-US" sz="1800" b="1" i="0" u="none" strike="noStrike" dirty="0">
                <a:solidFill>
                  <a:srgbClr val="0E101A"/>
                </a:solidFill>
                <a:effectLst/>
                <a:latin typeface="Times New Roman" panose="02020603050405020304" pitchFamily="18" charset="0"/>
              </a:rPr>
              <a:t>Conclusions</a:t>
            </a:r>
            <a:endParaRPr dirty="0"/>
          </a:p>
        </p:txBody>
      </p:sp>
      <p:cxnSp>
        <p:nvCxnSpPr>
          <p:cNvPr id="182" name="Google Shape;182;p28"/>
          <p:cNvCxnSpPr/>
          <p:nvPr/>
        </p:nvCxnSpPr>
        <p:spPr>
          <a:xfrm>
            <a:off x="4217007" y="1036781"/>
            <a:ext cx="709987" cy="0"/>
          </a:xfrm>
          <a:prstGeom prst="straightConnector1">
            <a:avLst/>
          </a:prstGeom>
          <a:noFill/>
          <a:ln w="38100" cap="flat" cmpd="sng">
            <a:solidFill>
              <a:schemeClr val="accent2"/>
            </a:solidFill>
            <a:prstDash val="solid"/>
            <a:miter lim="800000"/>
            <a:headEnd type="none" w="sm" len="sm"/>
            <a:tailEnd type="none" w="sm" len="sm"/>
          </a:ln>
        </p:spPr>
      </p:cxnSp>
      <p:pic>
        <p:nvPicPr>
          <p:cNvPr id="3" name="Picture 2" descr="A picture containing text, watch, businesscard&#10;&#10;Description automatically generated">
            <a:extLst>
              <a:ext uri="{FF2B5EF4-FFF2-40B4-BE49-F238E27FC236}">
                <a16:creationId xmlns:a16="http://schemas.microsoft.com/office/drawing/2014/main" id="{A22FF853-493F-4811-84D9-BB3ADD8008BF}"/>
              </a:ext>
            </a:extLst>
          </p:cNvPr>
          <p:cNvPicPr>
            <a:picLocks noChangeAspect="1"/>
          </p:cNvPicPr>
          <p:nvPr/>
        </p:nvPicPr>
        <p:blipFill>
          <a:blip r:embed="rId3"/>
          <a:stretch>
            <a:fillRect/>
          </a:stretch>
        </p:blipFill>
        <p:spPr>
          <a:xfrm>
            <a:off x="242596" y="1209787"/>
            <a:ext cx="8672813" cy="3595477"/>
          </a:xfrm>
          <a:prstGeom prst="rect">
            <a:avLst/>
          </a:prstGeom>
        </p:spPr>
      </p:pic>
    </p:spTree>
    <p:extLst>
      <p:ext uri="{BB962C8B-B14F-4D97-AF65-F5344CB8AC3E}">
        <p14:creationId xmlns:p14="http://schemas.microsoft.com/office/powerpoint/2010/main" val="403619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p:nvPr/>
        </p:nvSpPr>
        <p:spPr>
          <a:xfrm>
            <a:off x="387207" y="427895"/>
            <a:ext cx="8528203" cy="435881"/>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3000"/>
              <a:buFont typeface="Montserrat Medium"/>
              <a:buNone/>
            </a:pPr>
            <a:r>
              <a:rPr lang="en-US" sz="1800" b="1" i="0" u="none" strike="noStrike" dirty="0">
                <a:solidFill>
                  <a:srgbClr val="0E101A"/>
                </a:solidFill>
                <a:effectLst/>
                <a:latin typeface="Times New Roman" panose="02020603050405020304" pitchFamily="18" charset="0"/>
              </a:rPr>
              <a:t>Recommendation</a:t>
            </a:r>
            <a:endParaRPr dirty="0"/>
          </a:p>
        </p:txBody>
      </p:sp>
      <p:cxnSp>
        <p:nvCxnSpPr>
          <p:cNvPr id="182" name="Google Shape;182;p28"/>
          <p:cNvCxnSpPr/>
          <p:nvPr/>
        </p:nvCxnSpPr>
        <p:spPr>
          <a:xfrm>
            <a:off x="4217007" y="1036781"/>
            <a:ext cx="709987" cy="0"/>
          </a:xfrm>
          <a:prstGeom prst="straightConnector1">
            <a:avLst/>
          </a:prstGeom>
          <a:noFill/>
          <a:ln w="38100" cap="flat" cmpd="sng">
            <a:solidFill>
              <a:schemeClr val="accent2"/>
            </a:solidFill>
            <a:prstDash val="solid"/>
            <a:miter lim="800000"/>
            <a:headEnd type="none" w="sm" len="sm"/>
            <a:tailEnd type="none" w="sm" len="sm"/>
          </a:ln>
        </p:spPr>
      </p:cxnSp>
      <p:pic>
        <p:nvPicPr>
          <p:cNvPr id="4" name="Picture 3" descr="Text&#10;&#10;Description automatically generated with medium confidence">
            <a:extLst>
              <a:ext uri="{FF2B5EF4-FFF2-40B4-BE49-F238E27FC236}">
                <a16:creationId xmlns:a16="http://schemas.microsoft.com/office/drawing/2014/main" id="{35C8D7BE-4817-4E9C-B31D-623C4F59F0DD}"/>
              </a:ext>
            </a:extLst>
          </p:cNvPr>
          <p:cNvPicPr>
            <a:picLocks noChangeAspect="1"/>
          </p:cNvPicPr>
          <p:nvPr/>
        </p:nvPicPr>
        <p:blipFill>
          <a:blip r:embed="rId3"/>
          <a:stretch>
            <a:fillRect/>
          </a:stretch>
        </p:blipFill>
        <p:spPr>
          <a:xfrm>
            <a:off x="387208" y="1209787"/>
            <a:ext cx="8420890" cy="3670124"/>
          </a:xfrm>
          <a:prstGeom prst="rect">
            <a:avLst/>
          </a:prstGeom>
        </p:spPr>
      </p:pic>
    </p:spTree>
    <p:extLst>
      <p:ext uri="{BB962C8B-B14F-4D97-AF65-F5344CB8AC3E}">
        <p14:creationId xmlns:p14="http://schemas.microsoft.com/office/powerpoint/2010/main" val="209427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p:nvPr/>
        </p:nvSpPr>
        <p:spPr>
          <a:xfrm>
            <a:off x="387207" y="427895"/>
            <a:ext cx="8528203" cy="435881"/>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3000"/>
              <a:buFont typeface="Montserrat Medium"/>
              <a:buNone/>
            </a:pPr>
            <a:r>
              <a:rPr lang="en-US" sz="1800" b="1" i="0" u="none" strike="noStrike" dirty="0">
                <a:solidFill>
                  <a:srgbClr val="0E101A"/>
                </a:solidFill>
                <a:effectLst/>
                <a:latin typeface="Times New Roman" panose="02020603050405020304" pitchFamily="18" charset="0"/>
              </a:rPr>
              <a:t>Conclusions</a:t>
            </a:r>
            <a:endParaRPr dirty="0"/>
          </a:p>
        </p:txBody>
      </p:sp>
      <p:cxnSp>
        <p:nvCxnSpPr>
          <p:cNvPr id="182" name="Google Shape;182;p28"/>
          <p:cNvCxnSpPr/>
          <p:nvPr/>
        </p:nvCxnSpPr>
        <p:spPr>
          <a:xfrm>
            <a:off x="4217007" y="1036781"/>
            <a:ext cx="709987" cy="0"/>
          </a:xfrm>
          <a:prstGeom prst="straightConnector1">
            <a:avLst/>
          </a:prstGeom>
          <a:noFill/>
          <a:ln w="38100" cap="flat" cmpd="sng">
            <a:solidFill>
              <a:schemeClr val="accent2"/>
            </a:solidFill>
            <a:prstDash val="solid"/>
            <a:miter lim="800000"/>
            <a:headEnd type="none" w="sm" len="sm"/>
            <a:tailEnd type="none" w="sm" len="sm"/>
          </a:ln>
        </p:spPr>
      </p:cxnSp>
      <p:pic>
        <p:nvPicPr>
          <p:cNvPr id="3" name="Picture 2" descr="Text, whiteboard&#10;&#10;Description automatically generated">
            <a:extLst>
              <a:ext uri="{FF2B5EF4-FFF2-40B4-BE49-F238E27FC236}">
                <a16:creationId xmlns:a16="http://schemas.microsoft.com/office/drawing/2014/main" id="{128E1E5B-8C9B-41C8-8FDF-5FA4C69B09E3}"/>
              </a:ext>
            </a:extLst>
          </p:cNvPr>
          <p:cNvPicPr>
            <a:picLocks noChangeAspect="1"/>
          </p:cNvPicPr>
          <p:nvPr/>
        </p:nvPicPr>
        <p:blipFill>
          <a:blip r:embed="rId3"/>
          <a:stretch>
            <a:fillRect/>
          </a:stretch>
        </p:blipFill>
        <p:spPr>
          <a:xfrm>
            <a:off x="387207" y="1315616"/>
            <a:ext cx="8439552" cy="3508311"/>
          </a:xfrm>
          <a:prstGeom prst="rect">
            <a:avLst/>
          </a:prstGeom>
        </p:spPr>
      </p:pic>
    </p:spTree>
    <p:extLst>
      <p:ext uri="{BB962C8B-B14F-4D97-AF65-F5344CB8AC3E}">
        <p14:creationId xmlns:p14="http://schemas.microsoft.com/office/powerpoint/2010/main" val="422986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9"/>
          <p:cNvPicPr preferRelativeResize="0"/>
          <p:nvPr/>
        </p:nvPicPr>
        <p:blipFill>
          <a:blip r:embed="rId3">
            <a:alphaModFix/>
          </a:blip>
          <a:stretch>
            <a:fillRect/>
          </a:stretch>
        </p:blipFill>
        <p:spPr>
          <a:xfrm>
            <a:off x="210625" y="59200"/>
            <a:ext cx="8722601" cy="3750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0"/>
          <p:cNvSpPr/>
          <p:nvPr/>
        </p:nvSpPr>
        <p:spPr>
          <a:xfrm>
            <a:off x="6135008" y="1248095"/>
            <a:ext cx="2323192" cy="2913116"/>
          </a:xfrm>
          <a:prstGeom prst="rect">
            <a:avLst/>
          </a:prstGeom>
          <a:solidFill>
            <a:schemeClr val="accent3">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5" name="Google Shape;75;p20"/>
          <p:cNvSpPr/>
          <p:nvPr/>
        </p:nvSpPr>
        <p:spPr>
          <a:xfrm>
            <a:off x="969920" y="1786095"/>
            <a:ext cx="3991500" cy="1077300"/>
          </a:xfrm>
          <a:prstGeom prst="rect">
            <a:avLst/>
          </a:prstGeom>
          <a:noFill/>
          <a:ln>
            <a:noFill/>
          </a:ln>
        </p:spPr>
        <p:txBody>
          <a:bodyPr spcFirstLastPara="1" wrap="square" lIns="91425" tIns="45700" rIns="91425" bIns="45700" anchor="t" anchorCtr="0">
            <a:noAutofit/>
          </a:bodyPr>
          <a:lstStyle/>
          <a:p>
            <a:pPr marL="0" marR="0" lvl="0" indent="0" algn="r" rtl="0">
              <a:lnSpc>
                <a:spcPct val="80000"/>
              </a:lnSpc>
              <a:spcBef>
                <a:spcPts val="0"/>
              </a:spcBef>
              <a:spcAft>
                <a:spcPts val="0"/>
              </a:spcAft>
              <a:buNone/>
            </a:pPr>
            <a:r>
              <a:rPr lang="en-US" sz="4000" b="1">
                <a:solidFill>
                  <a:schemeClr val="dk1"/>
                </a:solidFill>
                <a:latin typeface="Montserrat"/>
                <a:ea typeface="Montserrat"/>
                <a:cs typeface="Montserrat"/>
                <a:sym typeface="Montserrat"/>
              </a:rPr>
              <a:t>Overview of the Study</a:t>
            </a:r>
            <a:endParaRPr sz="4000" b="1">
              <a:solidFill>
                <a:schemeClr val="dk1"/>
              </a:solidFill>
              <a:latin typeface="Montserrat"/>
              <a:ea typeface="Montserrat"/>
              <a:cs typeface="Montserrat"/>
              <a:sym typeface="Montserrat"/>
            </a:endParaRPr>
          </a:p>
        </p:txBody>
      </p:sp>
      <p:pic>
        <p:nvPicPr>
          <p:cNvPr id="76" name="Google Shape;76;p20"/>
          <p:cNvPicPr preferRelativeResize="0"/>
          <p:nvPr/>
        </p:nvPicPr>
        <p:blipFill>
          <a:blip r:embed="rId3">
            <a:alphaModFix/>
          </a:blip>
          <a:stretch>
            <a:fillRect/>
          </a:stretch>
        </p:blipFill>
        <p:spPr>
          <a:xfrm>
            <a:off x="6244350" y="1652400"/>
            <a:ext cx="2104500" cy="210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1"/>
          <p:cNvSpPr/>
          <p:nvPr/>
        </p:nvSpPr>
        <p:spPr>
          <a:xfrm>
            <a:off x="969920" y="1786095"/>
            <a:ext cx="3991500" cy="10773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0000"/>
              </a:buClr>
              <a:buFont typeface="Arial"/>
              <a:buNone/>
            </a:pPr>
            <a:r>
              <a:rPr lang="en-US" sz="4000" b="1">
                <a:solidFill>
                  <a:schemeClr val="dk1"/>
                </a:solidFill>
                <a:latin typeface="Montserrat"/>
                <a:ea typeface="Montserrat"/>
                <a:cs typeface="Montserrat"/>
                <a:sym typeface="Montserrat"/>
              </a:rPr>
              <a:t>Study Objective</a:t>
            </a:r>
            <a:endParaRPr sz="4000" b="1">
              <a:solidFill>
                <a:schemeClr val="dk1"/>
              </a:solidFill>
              <a:latin typeface="Montserrat"/>
              <a:ea typeface="Montserrat"/>
              <a:cs typeface="Montserrat"/>
              <a:sym typeface="Montserrat"/>
            </a:endParaRPr>
          </a:p>
        </p:txBody>
      </p:sp>
      <p:pic>
        <p:nvPicPr>
          <p:cNvPr id="82" name="Google Shape;82;p21"/>
          <p:cNvPicPr preferRelativeResize="0"/>
          <p:nvPr/>
        </p:nvPicPr>
        <p:blipFill>
          <a:blip r:embed="rId3">
            <a:alphaModFix/>
          </a:blip>
          <a:stretch>
            <a:fillRect/>
          </a:stretch>
        </p:blipFill>
        <p:spPr>
          <a:xfrm>
            <a:off x="5113820" y="1524000"/>
            <a:ext cx="3877779" cy="2181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2"/>
          <p:cNvSpPr txBox="1"/>
          <p:nvPr/>
        </p:nvSpPr>
        <p:spPr>
          <a:xfrm>
            <a:off x="5124225" y="666975"/>
            <a:ext cx="3284400" cy="682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700" b="1">
                <a:solidFill>
                  <a:schemeClr val="accent4"/>
                </a:solidFill>
                <a:latin typeface="Roboto"/>
                <a:ea typeface="Roboto"/>
                <a:cs typeface="Roboto"/>
                <a:sym typeface="Roboto"/>
              </a:rPr>
              <a:t>Quintess Collections vs. Airbnb</a:t>
            </a:r>
            <a:endParaRPr sz="600"/>
          </a:p>
        </p:txBody>
      </p:sp>
      <p:sp>
        <p:nvSpPr>
          <p:cNvPr id="88" name="Google Shape;88;p22"/>
          <p:cNvSpPr txBox="1"/>
          <p:nvPr/>
        </p:nvSpPr>
        <p:spPr>
          <a:xfrm>
            <a:off x="5598550" y="1369784"/>
            <a:ext cx="2617500" cy="22518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Font typeface="Arial"/>
              <a:buNone/>
            </a:pPr>
            <a:r>
              <a:rPr lang="en-US" sz="1500">
                <a:solidFill>
                  <a:schemeClr val="accent1"/>
                </a:solidFill>
                <a:latin typeface="Times New Roman"/>
                <a:ea typeface="Times New Roman"/>
                <a:cs typeface="Times New Roman"/>
                <a:sym typeface="Times New Roman"/>
              </a:rPr>
              <a:t>Quintess Collections, while being a travel company, does have significant differences from other travel companies that are leading competitors such as Airbnb. </a:t>
            </a:r>
            <a:endParaRPr sz="2000">
              <a:latin typeface="Times New Roman"/>
              <a:ea typeface="Times New Roman"/>
              <a:cs typeface="Times New Roman"/>
              <a:sym typeface="Times New Roman"/>
            </a:endParaRPr>
          </a:p>
        </p:txBody>
      </p:sp>
      <p:sp>
        <p:nvSpPr>
          <p:cNvPr id="89" name="Google Shape;89;p22"/>
          <p:cNvSpPr/>
          <p:nvPr/>
        </p:nvSpPr>
        <p:spPr>
          <a:xfrm>
            <a:off x="1203385" y="570123"/>
            <a:ext cx="1516011" cy="3437683"/>
          </a:xfrm>
          <a:custGeom>
            <a:avLst/>
            <a:gdLst/>
            <a:ahLst/>
            <a:cxnLst/>
            <a:rect l="l" t="t" r="r" b="b"/>
            <a:pathLst>
              <a:path w="307" h="696" extrusionOk="0">
                <a:moveTo>
                  <a:pt x="162" y="0"/>
                </a:moveTo>
                <a:cubicBezTo>
                  <a:pt x="0" y="0"/>
                  <a:pt x="0" y="0"/>
                  <a:pt x="0" y="0"/>
                </a:cubicBezTo>
                <a:cubicBezTo>
                  <a:pt x="0" y="85"/>
                  <a:pt x="0" y="85"/>
                  <a:pt x="0" y="85"/>
                </a:cubicBezTo>
                <a:cubicBezTo>
                  <a:pt x="0" y="165"/>
                  <a:pt x="65" y="230"/>
                  <a:pt x="145" y="230"/>
                </a:cubicBezTo>
                <a:cubicBezTo>
                  <a:pt x="238" y="230"/>
                  <a:pt x="238" y="230"/>
                  <a:pt x="238" y="230"/>
                </a:cubicBezTo>
                <a:cubicBezTo>
                  <a:pt x="266" y="230"/>
                  <a:pt x="289" y="253"/>
                  <a:pt x="289" y="281"/>
                </a:cubicBezTo>
                <a:cubicBezTo>
                  <a:pt x="289" y="696"/>
                  <a:pt x="289" y="696"/>
                  <a:pt x="289" y="696"/>
                </a:cubicBezTo>
                <a:cubicBezTo>
                  <a:pt x="307" y="696"/>
                  <a:pt x="307" y="696"/>
                  <a:pt x="307" y="696"/>
                </a:cubicBezTo>
                <a:cubicBezTo>
                  <a:pt x="307" y="230"/>
                  <a:pt x="307" y="230"/>
                  <a:pt x="307" y="230"/>
                </a:cubicBezTo>
                <a:cubicBezTo>
                  <a:pt x="307" y="145"/>
                  <a:pt x="307" y="145"/>
                  <a:pt x="307" y="145"/>
                </a:cubicBezTo>
                <a:cubicBezTo>
                  <a:pt x="307" y="65"/>
                  <a:pt x="242" y="0"/>
                  <a:pt x="162" y="0"/>
                </a:cubicBezTo>
                <a:close/>
              </a:path>
            </a:pathLst>
          </a:custGeom>
          <a:solidFill>
            <a:schemeClr val="accent4"/>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0" name="Google Shape;90;p22"/>
          <p:cNvSpPr/>
          <p:nvPr/>
        </p:nvSpPr>
        <p:spPr>
          <a:xfrm>
            <a:off x="994280" y="1845662"/>
            <a:ext cx="1522283" cy="2162144"/>
          </a:xfrm>
          <a:custGeom>
            <a:avLst/>
            <a:gdLst/>
            <a:ahLst/>
            <a:cxnLst/>
            <a:rect l="l" t="t" r="r" b="b"/>
            <a:pathLst>
              <a:path w="308" h="438" extrusionOk="0">
                <a:moveTo>
                  <a:pt x="162" y="0"/>
                </a:moveTo>
                <a:cubicBezTo>
                  <a:pt x="0" y="0"/>
                  <a:pt x="0" y="0"/>
                  <a:pt x="0" y="0"/>
                </a:cubicBezTo>
                <a:cubicBezTo>
                  <a:pt x="0" y="85"/>
                  <a:pt x="0" y="85"/>
                  <a:pt x="0" y="85"/>
                </a:cubicBezTo>
                <a:cubicBezTo>
                  <a:pt x="0" y="165"/>
                  <a:pt x="65" y="230"/>
                  <a:pt x="145" y="230"/>
                </a:cubicBezTo>
                <a:cubicBezTo>
                  <a:pt x="238" y="230"/>
                  <a:pt x="238" y="230"/>
                  <a:pt x="238" y="230"/>
                </a:cubicBezTo>
                <a:cubicBezTo>
                  <a:pt x="266" y="230"/>
                  <a:pt x="289" y="253"/>
                  <a:pt x="289" y="281"/>
                </a:cubicBezTo>
                <a:cubicBezTo>
                  <a:pt x="289" y="438"/>
                  <a:pt x="289" y="438"/>
                  <a:pt x="289" y="438"/>
                </a:cubicBezTo>
                <a:cubicBezTo>
                  <a:pt x="308" y="438"/>
                  <a:pt x="308" y="438"/>
                  <a:pt x="308" y="438"/>
                </a:cubicBezTo>
                <a:cubicBezTo>
                  <a:pt x="308" y="230"/>
                  <a:pt x="308" y="230"/>
                  <a:pt x="308" y="230"/>
                </a:cubicBezTo>
                <a:cubicBezTo>
                  <a:pt x="308" y="145"/>
                  <a:pt x="308" y="145"/>
                  <a:pt x="308" y="145"/>
                </a:cubicBezTo>
                <a:cubicBezTo>
                  <a:pt x="308" y="65"/>
                  <a:pt x="243" y="0"/>
                  <a:pt x="162" y="0"/>
                </a:cubicBezTo>
                <a:close/>
              </a:path>
            </a:pathLst>
          </a:custGeom>
          <a:solidFill>
            <a:schemeClr val="accent3"/>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1" name="Google Shape;91;p22"/>
          <p:cNvSpPr/>
          <p:nvPr/>
        </p:nvSpPr>
        <p:spPr>
          <a:xfrm>
            <a:off x="2832312" y="743681"/>
            <a:ext cx="1522283" cy="3264127"/>
          </a:xfrm>
          <a:custGeom>
            <a:avLst/>
            <a:gdLst/>
            <a:ahLst/>
            <a:cxnLst/>
            <a:rect l="l" t="t" r="r" b="b"/>
            <a:pathLst>
              <a:path w="308" h="661" extrusionOk="0">
                <a:moveTo>
                  <a:pt x="146" y="0"/>
                </a:moveTo>
                <a:cubicBezTo>
                  <a:pt x="66" y="0"/>
                  <a:pt x="0" y="65"/>
                  <a:pt x="0" y="145"/>
                </a:cubicBezTo>
                <a:cubicBezTo>
                  <a:pt x="0" y="230"/>
                  <a:pt x="0" y="230"/>
                  <a:pt x="0" y="230"/>
                </a:cubicBezTo>
                <a:cubicBezTo>
                  <a:pt x="0" y="661"/>
                  <a:pt x="0" y="661"/>
                  <a:pt x="0" y="661"/>
                </a:cubicBezTo>
                <a:cubicBezTo>
                  <a:pt x="19" y="661"/>
                  <a:pt x="19" y="661"/>
                  <a:pt x="19" y="661"/>
                </a:cubicBezTo>
                <a:cubicBezTo>
                  <a:pt x="19" y="281"/>
                  <a:pt x="19" y="281"/>
                  <a:pt x="19" y="281"/>
                </a:cubicBezTo>
                <a:cubicBezTo>
                  <a:pt x="19" y="253"/>
                  <a:pt x="42" y="230"/>
                  <a:pt x="70" y="230"/>
                </a:cubicBezTo>
                <a:cubicBezTo>
                  <a:pt x="163" y="230"/>
                  <a:pt x="163" y="230"/>
                  <a:pt x="163" y="230"/>
                </a:cubicBezTo>
                <a:cubicBezTo>
                  <a:pt x="243" y="230"/>
                  <a:pt x="308" y="165"/>
                  <a:pt x="308" y="85"/>
                </a:cubicBezTo>
                <a:cubicBezTo>
                  <a:pt x="308" y="0"/>
                  <a:pt x="308" y="0"/>
                  <a:pt x="308" y="0"/>
                </a:cubicBezTo>
                <a:lnTo>
                  <a:pt x="146" y="0"/>
                </a:lnTo>
                <a:close/>
              </a:path>
            </a:pathLst>
          </a:custGeom>
          <a:solidFill>
            <a:schemeClr val="accent5"/>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2" name="Google Shape;92;p22"/>
          <p:cNvSpPr/>
          <p:nvPr/>
        </p:nvSpPr>
        <p:spPr>
          <a:xfrm>
            <a:off x="3039325" y="2056859"/>
            <a:ext cx="1522283" cy="1950949"/>
          </a:xfrm>
          <a:custGeom>
            <a:avLst/>
            <a:gdLst/>
            <a:ahLst/>
            <a:cxnLst/>
            <a:rect l="l" t="t" r="r" b="b"/>
            <a:pathLst>
              <a:path w="308" h="395" extrusionOk="0">
                <a:moveTo>
                  <a:pt x="146" y="0"/>
                </a:moveTo>
                <a:cubicBezTo>
                  <a:pt x="65" y="0"/>
                  <a:pt x="0" y="65"/>
                  <a:pt x="0" y="145"/>
                </a:cubicBezTo>
                <a:cubicBezTo>
                  <a:pt x="0" y="230"/>
                  <a:pt x="0" y="230"/>
                  <a:pt x="0" y="230"/>
                </a:cubicBezTo>
                <a:cubicBezTo>
                  <a:pt x="0" y="395"/>
                  <a:pt x="0" y="395"/>
                  <a:pt x="0" y="395"/>
                </a:cubicBezTo>
                <a:cubicBezTo>
                  <a:pt x="19" y="395"/>
                  <a:pt x="19" y="395"/>
                  <a:pt x="19" y="395"/>
                </a:cubicBezTo>
                <a:cubicBezTo>
                  <a:pt x="19" y="281"/>
                  <a:pt x="19" y="281"/>
                  <a:pt x="19" y="281"/>
                </a:cubicBezTo>
                <a:cubicBezTo>
                  <a:pt x="19" y="253"/>
                  <a:pt x="41" y="230"/>
                  <a:pt x="70" y="230"/>
                </a:cubicBezTo>
                <a:cubicBezTo>
                  <a:pt x="162" y="230"/>
                  <a:pt x="162" y="230"/>
                  <a:pt x="162" y="230"/>
                </a:cubicBezTo>
                <a:cubicBezTo>
                  <a:pt x="243" y="230"/>
                  <a:pt x="308" y="165"/>
                  <a:pt x="308" y="84"/>
                </a:cubicBezTo>
                <a:cubicBezTo>
                  <a:pt x="308" y="0"/>
                  <a:pt x="308" y="0"/>
                  <a:pt x="308" y="0"/>
                </a:cubicBezTo>
                <a:lnTo>
                  <a:pt x="146" y="0"/>
                </a:lnTo>
                <a:close/>
              </a:path>
            </a:pathLst>
          </a:custGeom>
          <a:solidFill>
            <a:schemeClr val="accent6"/>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3" name="Google Shape;93;p22"/>
          <p:cNvSpPr/>
          <p:nvPr/>
        </p:nvSpPr>
        <p:spPr>
          <a:xfrm>
            <a:off x="2320004" y="3959713"/>
            <a:ext cx="917971" cy="729776"/>
          </a:xfrm>
          <a:custGeom>
            <a:avLst/>
            <a:gdLst/>
            <a:ahLst/>
            <a:cxnLst/>
            <a:rect l="l" t="t" r="r" b="b"/>
            <a:pathLst>
              <a:path w="186" h="148" extrusionOk="0">
                <a:moveTo>
                  <a:pt x="93" y="0"/>
                </a:moveTo>
                <a:cubicBezTo>
                  <a:pt x="0" y="0"/>
                  <a:pt x="0" y="0"/>
                  <a:pt x="0" y="0"/>
                </a:cubicBezTo>
                <a:cubicBezTo>
                  <a:pt x="26" y="119"/>
                  <a:pt x="26" y="119"/>
                  <a:pt x="26" y="119"/>
                </a:cubicBezTo>
                <a:cubicBezTo>
                  <a:pt x="30" y="136"/>
                  <a:pt x="45" y="148"/>
                  <a:pt x="62" y="148"/>
                </a:cubicBezTo>
                <a:cubicBezTo>
                  <a:pt x="93" y="148"/>
                  <a:pt x="93" y="148"/>
                  <a:pt x="93" y="148"/>
                </a:cubicBezTo>
                <a:cubicBezTo>
                  <a:pt x="124" y="148"/>
                  <a:pt x="124" y="148"/>
                  <a:pt x="124" y="148"/>
                </a:cubicBezTo>
                <a:cubicBezTo>
                  <a:pt x="141" y="148"/>
                  <a:pt x="156" y="136"/>
                  <a:pt x="160" y="119"/>
                </a:cubicBezTo>
                <a:cubicBezTo>
                  <a:pt x="186" y="0"/>
                  <a:pt x="186" y="0"/>
                  <a:pt x="186" y="0"/>
                </a:cubicBezTo>
                <a:lnTo>
                  <a:pt x="9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4" name="Google Shape;94;p22"/>
          <p:cNvSpPr/>
          <p:nvPr/>
        </p:nvSpPr>
        <p:spPr>
          <a:xfrm>
            <a:off x="2171541" y="3855160"/>
            <a:ext cx="1214900" cy="207014"/>
          </a:xfrm>
          <a:custGeom>
            <a:avLst/>
            <a:gdLst/>
            <a:ahLst/>
            <a:cxnLst/>
            <a:rect l="l" t="t" r="r" b="b"/>
            <a:pathLst>
              <a:path w="246" h="42" extrusionOk="0">
                <a:moveTo>
                  <a:pt x="225" y="42"/>
                </a:moveTo>
                <a:cubicBezTo>
                  <a:pt x="21" y="42"/>
                  <a:pt x="21" y="42"/>
                  <a:pt x="21" y="42"/>
                </a:cubicBezTo>
                <a:cubicBezTo>
                  <a:pt x="9" y="42"/>
                  <a:pt x="0" y="33"/>
                  <a:pt x="0" y="21"/>
                </a:cubicBezTo>
                <a:cubicBezTo>
                  <a:pt x="0" y="21"/>
                  <a:pt x="0" y="21"/>
                  <a:pt x="0" y="21"/>
                </a:cubicBezTo>
                <a:cubicBezTo>
                  <a:pt x="0" y="10"/>
                  <a:pt x="9" y="0"/>
                  <a:pt x="21" y="0"/>
                </a:cubicBezTo>
                <a:cubicBezTo>
                  <a:pt x="225" y="0"/>
                  <a:pt x="225" y="0"/>
                  <a:pt x="225" y="0"/>
                </a:cubicBezTo>
                <a:cubicBezTo>
                  <a:pt x="236" y="0"/>
                  <a:pt x="246" y="10"/>
                  <a:pt x="246" y="21"/>
                </a:cubicBezTo>
                <a:cubicBezTo>
                  <a:pt x="246" y="21"/>
                  <a:pt x="246" y="21"/>
                  <a:pt x="246" y="21"/>
                </a:cubicBezTo>
                <a:cubicBezTo>
                  <a:pt x="246" y="33"/>
                  <a:pt x="236" y="42"/>
                  <a:pt x="225"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5" name="Google Shape;95;p22"/>
          <p:cNvSpPr txBox="1"/>
          <p:nvPr/>
        </p:nvSpPr>
        <p:spPr>
          <a:xfrm>
            <a:off x="1337130" y="902886"/>
            <a:ext cx="1229064" cy="422552"/>
          </a:xfrm>
          <a:prstGeom prst="rect">
            <a:avLst/>
          </a:prstGeom>
          <a:noFill/>
          <a:ln>
            <a:noFill/>
          </a:ln>
        </p:spPr>
        <p:txBody>
          <a:bodyPr spcFirstLastPara="1" wrap="square" lIns="91425" tIns="45700" rIns="91425" bIns="45700" anchor="t" anchorCtr="0">
            <a:noAutofit/>
          </a:bodyPr>
          <a:lstStyle/>
          <a:p>
            <a:pPr marL="0" marR="0" lvl="0" indent="0" algn="ctr" rtl="0">
              <a:lnSpc>
                <a:spcPct val="70000"/>
              </a:lnSpc>
              <a:spcBef>
                <a:spcPts val="0"/>
              </a:spcBef>
              <a:spcAft>
                <a:spcPts val="0"/>
              </a:spcAft>
              <a:buNone/>
            </a:pPr>
            <a:r>
              <a:rPr lang="en-US" sz="1200">
                <a:solidFill>
                  <a:schemeClr val="lt1"/>
                </a:solidFill>
                <a:latin typeface="Times New Roman"/>
                <a:ea typeface="Times New Roman"/>
                <a:cs typeface="Times New Roman"/>
                <a:sym typeface="Times New Roman"/>
              </a:rPr>
              <a:t>Airbnb launched in 2008</a:t>
            </a:r>
            <a:endParaRPr sz="1100">
              <a:latin typeface="Times New Roman"/>
              <a:ea typeface="Times New Roman"/>
              <a:cs typeface="Times New Roman"/>
              <a:sym typeface="Times New Roman"/>
            </a:endParaRPr>
          </a:p>
        </p:txBody>
      </p:sp>
      <p:sp>
        <p:nvSpPr>
          <p:cNvPr id="96" name="Google Shape;96;p22"/>
          <p:cNvSpPr txBox="1"/>
          <p:nvPr/>
        </p:nvSpPr>
        <p:spPr>
          <a:xfrm>
            <a:off x="2988649" y="1091452"/>
            <a:ext cx="1229064" cy="422552"/>
          </a:xfrm>
          <a:prstGeom prst="rect">
            <a:avLst/>
          </a:prstGeom>
          <a:noFill/>
          <a:ln>
            <a:noFill/>
          </a:ln>
        </p:spPr>
        <p:txBody>
          <a:bodyPr spcFirstLastPara="1" wrap="square" lIns="91425" tIns="45700" rIns="91425" bIns="45700" anchor="t" anchorCtr="0">
            <a:noAutofit/>
          </a:bodyPr>
          <a:lstStyle/>
          <a:p>
            <a:pPr marL="0" marR="0" lvl="0" indent="0" algn="ctr" rtl="0">
              <a:lnSpc>
                <a:spcPct val="70000"/>
              </a:lnSpc>
              <a:spcBef>
                <a:spcPts val="0"/>
              </a:spcBef>
              <a:spcAft>
                <a:spcPts val="0"/>
              </a:spcAft>
              <a:buNone/>
            </a:pPr>
            <a:r>
              <a:rPr lang="en-US" sz="1200">
                <a:solidFill>
                  <a:schemeClr val="lt1"/>
                </a:solidFill>
                <a:latin typeface="Times New Roman"/>
                <a:ea typeface="Times New Roman"/>
                <a:cs typeface="Times New Roman"/>
                <a:sym typeface="Times New Roman"/>
              </a:rPr>
              <a:t>Quintess launched in 2004</a:t>
            </a:r>
            <a:endParaRPr sz="1200">
              <a:latin typeface="Times New Roman"/>
              <a:ea typeface="Times New Roman"/>
              <a:cs typeface="Times New Roman"/>
              <a:sym typeface="Times New Roman"/>
            </a:endParaRPr>
          </a:p>
        </p:txBody>
      </p:sp>
      <p:sp>
        <p:nvSpPr>
          <p:cNvPr id="97" name="Google Shape;97;p22"/>
          <p:cNvSpPr txBox="1"/>
          <p:nvPr/>
        </p:nvSpPr>
        <p:spPr>
          <a:xfrm>
            <a:off x="3183209" y="2425095"/>
            <a:ext cx="1229064" cy="422552"/>
          </a:xfrm>
          <a:prstGeom prst="rect">
            <a:avLst/>
          </a:prstGeom>
          <a:noFill/>
          <a:ln>
            <a:noFill/>
          </a:ln>
        </p:spPr>
        <p:txBody>
          <a:bodyPr spcFirstLastPara="1" wrap="square" lIns="91425" tIns="45700" rIns="91425" bIns="45700" anchor="t" anchorCtr="0">
            <a:noAutofit/>
          </a:bodyPr>
          <a:lstStyle/>
          <a:p>
            <a:pPr marL="0" marR="0" lvl="0" indent="0" algn="ctr" rtl="0">
              <a:lnSpc>
                <a:spcPct val="70000"/>
              </a:lnSpc>
              <a:spcBef>
                <a:spcPts val="0"/>
              </a:spcBef>
              <a:spcAft>
                <a:spcPts val="0"/>
              </a:spcAft>
              <a:buNone/>
            </a:pPr>
            <a:r>
              <a:rPr lang="en-US" sz="1200" dirty="0">
                <a:solidFill>
                  <a:schemeClr val="lt1"/>
                </a:solidFill>
                <a:latin typeface="Times New Roman"/>
                <a:ea typeface="Times New Roman"/>
                <a:cs typeface="Times New Roman"/>
                <a:sym typeface="Times New Roman"/>
              </a:rPr>
              <a:t>Wealthier Clientele</a:t>
            </a:r>
            <a:endParaRPr sz="1100" dirty="0">
              <a:latin typeface="Times New Roman"/>
              <a:ea typeface="Times New Roman"/>
              <a:cs typeface="Times New Roman"/>
              <a:sym typeface="Times New Roman"/>
            </a:endParaRPr>
          </a:p>
        </p:txBody>
      </p:sp>
      <p:sp>
        <p:nvSpPr>
          <p:cNvPr id="98" name="Google Shape;98;p22"/>
          <p:cNvSpPr txBox="1"/>
          <p:nvPr/>
        </p:nvSpPr>
        <p:spPr>
          <a:xfrm>
            <a:off x="1182300" y="2194363"/>
            <a:ext cx="1229064" cy="422552"/>
          </a:xfrm>
          <a:prstGeom prst="rect">
            <a:avLst/>
          </a:prstGeom>
          <a:noFill/>
          <a:ln>
            <a:noFill/>
          </a:ln>
        </p:spPr>
        <p:txBody>
          <a:bodyPr spcFirstLastPara="1" wrap="square" lIns="91425" tIns="45700" rIns="91425" bIns="45700" anchor="t" anchorCtr="0">
            <a:noAutofit/>
          </a:bodyPr>
          <a:lstStyle/>
          <a:p>
            <a:pPr marL="0" marR="0" lvl="0" indent="0" algn="ctr" rtl="0">
              <a:lnSpc>
                <a:spcPct val="70000"/>
              </a:lnSpc>
              <a:spcBef>
                <a:spcPts val="0"/>
              </a:spcBef>
              <a:spcAft>
                <a:spcPts val="0"/>
              </a:spcAft>
              <a:buNone/>
            </a:pPr>
            <a:r>
              <a:rPr lang="en-US" sz="1200" dirty="0">
                <a:solidFill>
                  <a:schemeClr val="lt1"/>
                </a:solidFill>
                <a:latin typeface="Times New Roman"/>
                <a:ea typeface="Times New Roman"/>
                <a:cs typeface="Times New Roman"/>
                <a:sym typeface="Times New Roman"/>
              </a:rPr>
              <a:t>Extensive homes</a:t>
            </a:r>
            <a:endParaRPr sz="11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p:nvPr/>
        </p:nvSpPr>
        <p:spPr>
          <a:xfrm>
            <a:off x="0" y="2291102"/>
            <a:ext cx="9144000" cy="2852393"/>
          </a:xfrm>
          <a:prstGeom prst="rect">
            <a:avLst/>
          </a:prstGeom>
          <a:gradFill>
            <a:gsLst>
              <a:gs pos="0">
                <a:schemeClr val="accent4"/>
              </a:gs>
              <a:gs pos="100000">
                <a:schemeClr val="accent2"/>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20" name="Google Shape;120;p24"/>
          <p:cNvSpPr txBox="1"/>
          <p:nvPr/>
        </p:nvSpPr>
        <p:spPr>
          <a:xfrm>
            <a:off x="2899327" y="427895"/>
            <a:ext cx="3345347" cy="435881"/>
          </a:xfrm>
          <a:prstGeom prst="rect">
            <a:avLst/>
          </a:prstGeom>
          <a:noFill/>
          <a:ln>
            <a:noFill/>
          </a:ln>
        </p:spPr>
        <p:txBody>
          <a:bodyPr spcFirstLastPara="1" wrap="square" lIns="68575" tIns="34275" rIns="68575" bIns="34275" anchor="t" anchorCtr="0">
            <a:noAutofit/>
          </a:bodyPr>
          <a:lstStyle/>
          <a:p>
            <a:pPr marL="0" lvl="0" indent="0" algn="ctr" rtl="0">
              <a:lnSpc>
                <a:spcPct val="200000"/>
              </a:lnSpc>
              <a:spcBef>
                <a:spcPts val="0"/>
              </a:spcBef>
              <a:spcAft>
                <a:spcPts val="0"/>
              </a:spcAft>
              <a:buClr>
                <a:schemeClr val="dk1"/>
              </a:buClr>
              <a:buSzPts val="1100"/>
              <a:buFont typeface="Arial"/>
              <a:buNone/>
            </a:pPr>
            <a:r>
              <a:rPr lang="en-US" sz="1200" b="1">
                <a:solidFill>
                  <a:srgbClr val="0E101A"/>
                </a:solidFill>
                <a:latin typeface="Times New Roman"/>
                <a:ea typeface="Times New Roman"/>
                <a:cs typeface="Times New Roman"/>
                <a:sym typeface="Times New Roman"/>
              </a:rPr>
              <a:t>Hospitality Businesses and COVID-19</a:t>
            </a:r>
            <a:endParaRPr/>
          </a:p>
        </p:txBody>
      </p:sp>
      <p:cxnSp>
        <p:nvCxnSpPr>
          <p:cNvPr id="121" name="Google Shape;121;p24"/>
          <p:cNvCxnSpPr/>
          <p:nvPr/>
        </p:nvCxnSpPr>
        <p:spPr>
          <a:xfrm>
            <a:off x="4217007" y="1036781"/>
            <a:ext cx="709987" cy="0"/>
          </a:xfrm>
          <a:prstGeom prst="straightConnector1">
            <a:avLst/>
          </a:prstGeom>
          <a:noFill/>
          <a:ln w="38100" cap="flat" cmpd="sng">
            <a:solidFill>
              <a:schemeClr val="accent3"/>
            </a:solidFill>
            <a:prstDash val="solid"/>
            <a:miter lim="800000"/>
            <a:headEnd type="none" w="sm" len="sm"/>
            <a:tailEnd type="none" w="sm" len="sm"/>
          </a:ln>
        </p:spPr>
      </p:cxnSp>
      <p:sp>
        <p:nvSpPr>
          <p:cNvPr id="122" name="Google Shape;122;p24"/>
          <p:cNvSpPr txBox="1"/>
          <p:nvPr/>
        </p:nvSpPr>
        <p:spPr>
          <a:xfrm>
            <a:off x="982223" y="3480648"/>
            <a:ext cx="7179554" cy="1197315"/>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None/>
            </a:pPr>
            <a:r>
              <a:rPr lang="en-US" sz="1000">
                <a:solidFill>
                  <a:schemeClr val="lt1"/>
                </a:solidFill>
                <a:latin typeface="Roboto"/>
                <a:ea typeface="Roboto"/>
                <a:cs typeface="Roboto"/>
                <a:sym typeface="Roboto"/>
              </a:rPr>
              <a:t>The hospitality Business has numerous circumstances that impacted business performance significantly before the COVID travel ban. </a:t>
            </a:r>
            <a:endParaRPr sz="1000" b="1" i="1">
              <a:solidFill>
                <a:schemeClr val="lt1"/>
              </a:solidFill>
              <a:latin typeface="Roboto"/>
              <a:ea typeface="Roboto"/>
              <a:cs typeface="Roboto"/>
              <a:sym typeface="Roboto"/>
            </a:endParaRPr>
          </a:p>
        </p:txBody>
      </p:sp>
      <p:sp>
        <p:nvSpPr>
          <p:cNvPr id="123" name="Google Shape;123;p24"/>
          <p:cNvSpPr/>
          <p:nvPr/>
        </p:nvSpPr>
        <p:spPr>
          <a:xfrm>
            <a:off x="6473675" y="1447056"/>
            <a:ext cx="1688092" cy="1688092"/>
          </a:xfrm>
          <a:prstGeom prst="ellipse">
            <a:avLst/>
          </a:prstGeom>
          <a:solidFill>
            <a:schemeClr val="lt1"/>
          </a:solidFill>
          <a:ln>
            <a:noFill/>
          </a:ln>
          <a:effectLst>
            <a:outerShdw blurRad="1143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24" name="Google Shape;124;p24"/>
          <p:cNvSpPr/>
          <p:nvPr/>
        </p:nvSpPr>
        <p:spPr>
          <a:xfrm>
            <a:off x="4643195" y="1447056"/>
            <a:ext cx="1688092" cy="1688092"/>
          </a:xfrm>
          <a:prstGeom prst="ellipse">
            <a:avLst/>
          </a:prstGeom>
          <a:solidFill>
            <a:schemeClr val="lt1"/>
          </a:solidFill>
          <a:ln>
            <a:noFill/>
          </a:ln>
          <a:effectLst>
            <a:outerShdw blurRad="1143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25" name="Google Shape;125;p24"/>
          <p:cNvSpPr/>
          <p:nvPr/>
        </p:nvSpPr>
        <p:spPr>
          <a:xfrm>
            <a:off x="2812714" y="1447056"/>
            <a:ext cx="1688092" cy="1688092"/>
          </a:xfrm>
          <a:prstGeom prst="ellipse">
            <a:avLst/>
          </a:prstGeom>
          <a:solidFill>
            <a:schemeClr val="lt1"/>
          </a:solidFill>
          <a:ln>
            <a:noFill/>
          </a:ln>
          <a:effectLst>
            <a:outerShdw blurRad="1143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26" name="Google Shape;126;p24"/>
          <p:cNvSpPr/>
          <p:nvPr/>
        </p:nvSpPr>
        <p:spPr>
          <a:xfrm>
            <a:off x="982233" y="1447056"/>
            <a:ext cx="1688092" cy="1688092"/>
          </a:xfrm>
          <a:prstGeom prst="ellipse">
            <a:avLst/>
          </a:prstGeom>
          <a:solidFill>
            <a:schemeClr val="lt1"/>
          </a:solidFill>
          <a:ln>
            <a:noFill/>
          </a:ln>
          <a:effectLst>
            <a:outerShdw blurRad="1143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27" name="Google Shape;127;p24"/>
          <p:cNvSpPr/>
          <p:nvPr/>
        </p:nvSpPr>
        <p:spPr>
          <a:xfrm>
            <a:off x="1607241" y="1779572"/>
            <a:ext cx="438077" cy="441698"/>
          </a:xfrm>
          <a:custGeom>
            <a:avLst/>
            <a:gdLst/>
            <a:ahLst/>
            <a:cxnLst/>
            <a:rect l="l" t="t" r="r" b="b"/>
            <a:pathLst>
              <a:path w="180" h="180" extrusionOk="0">
                <a:moveTo>
                  <a:pt x="173" y="150"/>
                </a:moveTo>
                <a:cubicBezTo>
                  <a:pt x="132" y="109"/>
                  <a:pt x="132" y="109"/>
                  <a:pt x="132" y="109"/>
                </a:cubicBezTo>
                <a:cubicBezTo>
                  <a:pt x="126" y="118"/>
                  <a:pt x="118" y="126"/>
                  <a:pt x="109" y="132"/>
                </a:cubicBezTo>
                <a:cubicBezTo>
                  <a:pt x="150" y="173"/>
                  <a:pt x="150" y="173"/>
                  <a:pt x="150" y="173"/>
                </a:cubicBezTo>
                <a:cubicBezTo>
                  <a:pt x="156" y="180"/>
                  <a:pt x="167" y="180"/>
                  <a:pt x="173" y="173"/>
                </a:cubicBezTo>
                <a:cubicBezTo>
                  <a:pt x="180" y="167"/>
                  <a:pt x="180" y="156"/>
                  <a:pt x="173" y="150"/>
                </a:cubicBezTo>
                <a:close/>
                <a:moveTo>
                  <a:pt x="134" y="67"/>
                </a:moveTo>
                <a:cubicBezTo>
                  <a:pt x="134" y="30"/>
                  <a:pt x="104" y="0"/>
                  <a:pt x="67" y="0"/>
                </a:cubicBezTo>
                <a:cubicBezTo>
                  <a:pt x="30" y="0"/>
                  <a:pt x="0" y="30"/>
                  <a:pt x="0" y="67"/>
                </a:cubicBezTo>
                <a:cubicBezTo>
                  <a:pt x="0" y="104"/>
                  <a:pt x="30" y="134"/>
                  <a:pt x="67" y="134"/>
                </a:cubicBezTo>
                <a:cubicBezTo>
                  <a:pt x="104" y="134"/>
                  <a:pt x="134" y="104"/>
                  <a:pt x="134" y="67"/>
                </a:cubicBezTo>
                <a:close/>
                <a:moveTo>
                  <a:pt x="67" y="117"/>
                </a:moveTo>
                <a:cubicBezTo>
                  <a:pt x="39" y="117"/>
                  <a:pt x="17" y="95"/>
                  <a:pt x="17" y="67"/>
                </a:cubicBezTo>
                <a:cubicBezTo>
                  <a:pt x="17" y="39"/>
                  <a:pt x="39" y="17"/>
                  <a:pt x="67" y="17"/>
                </a:cubicBezTo>
                <a:cubicBezTo>
                  <a:pt x="95" y="17"/>
                  <a:pt x="117" y="39"/>
                  <a:pt x="117" y="67"/>
                </a:cubicBezTo>
                <a:cubicBezTo>
                  <a:pt x="117" y="95"/>
                  <a:pt x="95" y="117"/>
                  <a:pt x="67" y="117"/>
                </a:cubicBezTo>
                <a:close/>
                <a:moveTo>
                  <a:pt x="28" y="67"/>
                </a:moveTo>
                <a:cubicBezTo>
                  <a:pt x="39" y="67"/>
                  <a:pt x="39" y="67"/>
                  <a:pt x="39" y="67"/>
                </a:cubicBezTo>
                <a:cubicBezTo>
                  <a:pt x="39" y="51"/>
                  <a:pt x="51" y="39"/>
                  <a:pt x="67" y="39"/>
                </a:cubicBezTo>
                <a:cubicBezTo>
                  <a:pt x="67" y="28"/>
                  <a:pt x="67" y="28"/>
                  <a:pt x="67" y="28"/>
                </a:cubicBezTo>
                <a:cubicBezTo>
                  <a:pt x="45" y="28"/>
                  <a:pt x="28" y="45"/>
                  <a:pt x="28" y="6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 name="Google Shape;128;p24"/>
          <p:cNvSpPr/>
          <p:nvPr/>
        </p:nvSpPr>
        <p:spPr>
          <a:xfrm>
            <a:off x="1262663" y="2279412"/>
            <a:ext cx="1127232"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Font typeface="Arial"/>
              <a:buNone/>
            </a:pPr>
            <a:r>
              <a:rPr lang="en-US" sz="1200">
                <a:solidFill>
                  <a:schemeClr val="dk1"/>
                </a:solidFill>
                <a:latin typeface="Roboto"/>
                <a:ea typeface="Roboto"/>
                <a:cs typeface="Roboto"/>
                <a:sym typeface="Roboto"/>
              </a:rPr>
              <a:t>Non-Financial</a:t>
            </a:r>
            <a:endParaRPr sz="1200">
              <a:solidFill>
                <a:schemeClr val="dk1"/>
              </a:solidFill>
              <a:latin typeface="Arial"/>
              <a:ea typeface="Arial"/>
              <a:cs typeface="Arial"/>
              <a:sym typeface="Arial"/>
            </a:endParaRPr>
          </a:p>
        </p:txBody>
      </p:sp>
      <p:sp>
        <p:nvSpPr>
          <p:cNvPr id="129" name="Google Shape;129;p24"/>
          <p:cNvSpPr/>
          <p:nvPr/>
        </p:nvSpPr>
        <p:spPr>
          <a:xfrm>
            <a:off x="3427916" y="1787791"/>
            <a:ext cx="457688" cy="425260"/>
          </a:xfrm>
          <a:custGeom>
            <a:avLst/>
            <a:gdLst/>
            <a:ahLst/>
            <a:cxnLst/>
            <a:rect l="l" t="t" r="r" b="b"/>
            <a:pathLst>
              <a:path w="184" h="169" extrusionOk="0">
                <a:moveTo>
                  <a:pt x="168" y="129"/>
                </a:moveTo>
                <a:cubicBezTo>
                  <a:pt x="139" y="115"/>
                  <a:pt x="139" y="115"/>
                  <a:pt x="139" y="115"/>
                </a:cubicBezTo>
                <a:cubicBezTo>
                  <a:pt x="137" y="114"/>
                  <a:pt x="136" y="112"/>
                  <a:pt x="136" y="109"/>
                </a:cubicBezTo>
                <a:cubicBezTo>
                  <a:pt x="136" y="100"/>
                  <a:pt x="136" y="100"/>
                  <a:pt x="136" y="100"/>
                </a:cubicBezTo>
                <a:cubicBezTo>
                  <a:pt x="137" y="99"/>
                  <a:pt x="137" y="98"/>
                  <a:pt x="138" y="97"/>
                </a:cubicBezTo>
                <a:cubicBezTo>
                  <a:pt x="141" y="92"/>
                  <a:pt x="144" y="86"/>
                  <a:pt x="147" y="80"/>
                </a:cubicBezTo>
                <a:cubicBezTo>
                  <a:pt x="151" y="78"/>
                  <a:pt x="154" y="73"/>
                  <a:pt x="154" y="68"/>
                </a:cubicBezTo>
                <a:cubicBezTo>
                  <a:pt x="154" y="56"/>
                  <a:pt x="154" y="56"/>
                  <a:pt x="154" y="56"/>
                </a:cubicBezTo>
                <a:cubicBezTo>
                  <a:pt x="154" y="53"/>
                  <a:pt x="153" y="50"/>
                  <a:pt x="151" y="47"/>
                </a:cubicBezTo>
                <a:cubicBezTo>
                  <a:pt x="151" y="32"/>
                  <a:pt x="151" y="32"/>
                  <a:pt x="151" y="32"/>
                </a:cubicBezTo>
                <a:cubicBezTo>
                  <a:pt x="151" y="30"/>
                  <a:pt x="152" y="20"/>
                  <a:pt x="144" y="11"/>
                </a:cubicBezTo>
                <a:cubicBezTo>
                  <a:pt x="138" y="4"/>
                  <a:pt x="127" y="0"/>
                  <a:pt x="113" y="0"/>
                </a:cubicBezTo>
                <a:cubicBezTo>
                  <a:pt x="99" y="0"/>
                  <a:pt x="88" y="4"/>
                  <a:pt x="82" y="11"/>
                </a:cubicBezTo>
                <a:cubicBezTo>
                  <a:pt x="78" y="16"/>
                  <a:pt x="76" y="20"/>
                  <a:pt x="76" y="24"/>
                </a:cubicBezTo>
                <a:cubicBezTo>
                  <a:pt x="71" y="22"/>
                  <a:pt x="65" y="21"/>
                  <a:pt x="59" y="21"/>
                </a:cubicBezTo>
                <a:cubicBezTo>
                  <a:pt x="26" y="21"/>
                  <a:pt x="24" y="50"/>
                  <a:pt x="24" y="50"/>
                </a:cubicBezTo>
                <a:cubicBezTo>
                  <a:pt x="24" y="63"/>
                  <a:pt x="24" y="63"/>
                  <a:pt x="24" y="63"/>
                </a:cubicBezTo>
                <a:cubicBezTo>
                  <a:pt x="22" y="65"/>
                  <a:pt x="21" y="68"/>
                  <a:pt x="21" y="71"/>
                </a:cubicBezTo>
                <a:cubicBezTo>
                  <a:pt x="21" y="81"/>
                  <a:pt x="21" y="81"/>
                  <a:pt x="21" y="81"/>
                </a:cubicBezTo>
                <a:cubicBezTo>
                  <a:pt x="21" y="85"/>
                  <a:pt x="23" y="88"/>
                  <a:pt x="25" y="91"/>
                </a:cubicBezTo>
                <a:cubicBezTo>
                  <a:pt x="28" y="99"/>
                  <a:pt x="33" y="106"/>
                  <a:pt x="36" y="109"/>
                </a:cubicBezTo>
                <a:cubicBezTo>
                  <a:pt x="36" y="116"/>
                  <a:pt x="36" y="116"/>
                  <a:pt x="36" y="116"/>
                </a:cubicBezTo>
                <a:cubicBezTo>
                  <a:pt x="36" y="118"/>
                  <a:pt x="35" y="120"/>
                  <a:pt x="33" y="121"/>
                </a:cubicBezTo>
                <a:cubicBezTo>
                  <a:pt x="13" y="133"/>
                  <a:pt x="13" y="133"/>
                  <a:pt x="13" y="133"/>
                </a:cubicBezTo>
                <a:cubicBezTo>
                  <a:pt x="5" y="138"/>
                  <a:pt x="0" y="146"/>
                  <a:pt x="0" y="156"/>
                </a:cubicBezTo>
                <a:cubicBezTo>
                  <a:pt x="0" y="169"/>
                  <a:pt x="0" y="169"/>
                  <a:pt x="0" y="169"/>
                </a:cubicBezTo>
                <a:cubicBezTo>
                  <a:pt x="184" y="169"/>
                  <a:pt x="184" y="169"/>
                  <a:pt x="184" y="169"/>
                </a:cubicBezTo>
                <a:cubicBezTo>
                  <a:pt x="184" y="155"/>
                  <a:pt x="184" y="155"/>
                  <a:pt x="184" y="155"/>
                </a:cubicBezTo>
                <a:cubicBezTo>
                  <a:pt x="184" y="144"/>
                  <a:pt x="178" y="134"/>
                  <a:pt x="168" y="129"/>
                </a:cubicBezTo>
                <a:close/>
                <a:moveTo>
                  <a:pt x="46" y="116"/>
                </a:moveTo>
                <a:cubicBezTo>
                  <a:pt x="46" y="105"/>
                  <a:pt x="46" y="105"/>
                  <a:pt x="46" y="105"/>
                </a:cubicBezTo>
                <a:cubicBezTo>
                  <a:pt x="44" y="103"/>
                  <a:pt x="44" y="103"/>
                  <a:pt x="44" y="103"/>
                </a:cubicBezTo>
                <a:cubicBezTo>
                  <a:pt x="44" y="103"/>
                  <a:pt x="37" y="96"/>
                  <a:pt x="34" y="87"/>
                </a:cubicBezTo>
                <a:cubicBezTo>
                  <a:pt x="34" y="85"/>
                  <a:pt x="34" y="85"/>
                  <a:pt x="34" y="85"/>
                </a:cubicBezTo>
                <a:cubicBezTo>
                  <a:pt x="32" y="83"/>
                  <a:pt x="32" y="83"/>
                  <a:pt x="32" y="83"/>
                </a:cubicBezTo>
                <a:cubicBezTo>
                  <a:pt x="31" y="83"/>
                  <a:pt x="31" y="82"/>
                  <a:pt x="31" y="81"/>
                </a:cubicBezTo>
                <a:cubicBezTo>
                  <a:pt x="31" y="71"/>
                  <a:pt x="31" y="71"/>
                  <a:pt x="31" y="71"/>
                </a:cubicBezTo>
                <a:cubicBezTo>
                  <a:pt x="31" y="70"/>
                  <a:pt x="31" y="70"/>
                  <a:pt x="32" y="69"/>
                </a:cubicBezTo>
                <a:cubicBezTo>
                  <a:pt x="34" y="67"/>
                  <a:pt x="34" y="67"/>
                  <a:pt x="34" y="67"/>
                </a:cubicBezTo>
                <a:cubicBezTo>
                  <a:pt x="34" y="50"/>
                  <a:pt x="34" y="50"/>
                  <a:pt x="34" y="50"/>
                </a:cubicBezTo>
                <a:cubicBezTo>
                  <a:pt x="34" y="49"/>
                  <a:pt x="35" y="31"/>
                  <a:pt x="59" y="31"/>
                </a:cubicBezTo>
                <a:cubicBezTo>
                  <a:pt x="65" y="31"/>
                  <a:pt x="71" y="32"/>
                  <a:pt x="75" y="35"/>
                </a:cubicBezTo>
                <a:cubicBezTo>
                  <a:pt x="75" y="47"/>
                  <a:pt x="75" y="47"/>
                  <a:pt x="75" y="47"/>
                </a:cubicBezTo>
                <a:cubicBezTo>
                  <a:pt x="73" y="50"/>
                  <a:pt x="72" y="53"/>
                  <a:pt x="72" y="56"/>
                </a:cubicBezTo>
                <a:cubicBezTo>
                  <a:pt x="72" y="68"/>
                  <a:pt x="72" y="68"/>
                  <a:pt x="72" y="68"/>
                </a:cubicBezTo>
                <a:cubicBezTo>
                  <a:pt x="72" y="69"/>
                  <a:pt x="72" y="70"/>
                  <a:pt x="72" y="71"/>
                </a:cubicBezTo>
                <a:cubicBezTo>
                  <a:pt x="72" y="71"/>
                  <a:pt x="73" y="72"/>
                  <a:pt x="73" y="72"/>
                </a:cubicBezTo>
                <a:cubicBezTo>
                  <a:pt x="73" y="73"/>
                  <a:pt x="73" y="73"/>
                  <a:pt x="73" y="73"/>
                </a:cubicBezTo>
                <a:cubicBezTo>
                  <a:pt x="73" y="73"/>
                  <a:pt x="73" y="73"/>
                  <a:pt x="73" y="74"/>
                </a:cubicBezTo>
                <a:cubicBezTo>
                  <a:pt x="73" y="74"/>
                  <a:pt x="73" y="74"/>
                  <a:pt x="73" y="74"/>
                </a:cubicBezTo>
                <a:cubicBezTo>
                  <a:pt x="74" y="76"/>
                  <a:pt x="75" y="77"/>
                  <a:pt x="77" y="78"/>
                </a:cubicBezTo>
                <a:cubicBezTo>
                  <a:pt x="77" y="81"/>
                  <a:pt x="77" y="81"/>
                  <a:pt x="77" y="81"/>
                </a:cubicBezTo>
                <a:cubicBezTo>
                  <a:pt x="77" y="81"/>
                  <a:pt x="78" y="81"/>
                  <a:pt x="78" y="81"/>
                </a:cubicBezTo>
                <a:cubicBezTo>
                  <a:pt x="78" y="82"/>
                  <a:pt x="78" y="82"/>
                  <a:pt x="78" y="82"/>
                </a:cubicBezTo>
                <a:cubicBezTo>
                  <a:pt x="78" y="83"/>
                  <a:pt x="78" y="83"/>
                  <a:pt x="79" y="84"/>
                </a:cubicBezTo>
                <a:cubicBezTo>
                  <a:pt x="79" y="85"/>
                  <a:pt x="79" y="85"/>
                  <a:pt x="79" y="85"/>
                </a:cubicBezTo>
                <a:cubicBezTo>
                  <a:pt x="81" y="84"/>
                  <a:pt x="81" y="84"/>
                  <a:pt x="81" y="84"/>
                </a:cubicBezTo>
                <a:cubicBezTo>
                  <a:pt x="81" y="84"/>
                  <a:pt x="81" y="84"/>
                  <a:pt x="81" y="84"/>
                </a:cubicBezTo>
                <a:cubicBezTo>
                  <a:pt x="81" y="84"/>
                  <a:pt x="81" y="84"/>
                  <a:pt x="81" y="84"/>
                </a:cubicBezTo>
                <a:cubicBezTo>
                  <a:pt x="81" y="84"/>
                  <a:pt x="81" y="84"/>
                  <a:pt x="81" y="84"/>
                </a:cubicBezTo>
                <a:cubicBezTo>
                  <a:pt x="79" y="85"/>
                  <a:pt x="79" y="85"/>
                  <a:pt x="79" y="85"/>
                </a:cubicBezTo>
                <a:cubicBezTo>
                  <a:pt x="79" y="86"/>
                  <a:pt x="79" y="86"/>
                  <a:pt x="80" y="87"/>
                </a:cubicBezTo>
                <a:cubicBezTo>
                  <a:pt x="80" y="88"/>
                  <a:pt x="80" y="88"/>
                  <a:pt x="80" y="88"/>
                </a:cubicBezTo>
                <a:cubicBezTo>
                  <a:pt x="81" y="89"/>
                  <a:pt x="81" y="89"/>
                  <a:pt x="81" y="90"/>
                </a:cubicBezTo>
                <a:cubicBezTo>
                  <a:pt x="82" y="91"/>
                  <a:pt x="82" y="91"/>
                  <a:pt x="82" y="91"/>
                </a:cubicBezTo>
                <a:cubicBezTo>
                  <a:pt x="82" y="92"/>
                  <a:pt x="83" y="93"/>
                  <a:pt x="83" y="94"/>
                </a:cubicBezTo>
                <a:cubicBezTo>
                  <a:pt x="83" y="94"/>
                  <a:pt x="83" y="94"/>
                  <a:pt x="83" y="94"/>
                </a:cubicBezTo>
                <a:cubicBezTo>
                  <a:pt x="84" y="95"/>
                  <a:pt x="84" y="96"/>
                  <a:pt x="85" y="96"/>
                </a:cubicBezTo>
                <a:cubicBezTo>
                  <a:pt x="85" y="97"/>
                  <a:pt x="85" y="97"/>
                  <a:pt x="85" y="97"/>
                </a:cubicBezTo>
                <a:cubicBezTo>
                  <a:pt x="86" y="98"/>
                  <a:pt x="86" y="99"/>
                  <a:pt x="87" y="99"/>
                </a:cubicBezTo>
                <a:cubicBezTo>
                  <a:pt x="87" y="109"/>
                  <a:pt x="87" y="109"/>
                  <a:pt x="87" y="109"/>
                </a:cubicBezTo>
                <a:cubicBezTo>
                  <a:pt x="87" y="111"/>
                  <a:pt x="86" y="113"/>
                  <a:pt x="84" y="114"/>
                </a:cubicBezTo>
                <a:cubicBezTo>
                  <a:pt x="76" y="118"/>
                  <a:pt x="76" y="118"/>
                  <a:pt x="76" y="118"/>
                </a:cubicBezTo>
                <a:cubicBezTo>
                  <a:pt x="74" y="118"/>
                  <a:pt x="74" y="118"/>
                  <a:pt x="74" y="118"/>
                </a:cubicBezTo>
                <a:cubicBezTo>
                  <a:pt x="73" y="120"/>
                  <a:pt x="73" y="120"/>
                  <a:pt x="73" y="120"/>
                </a:cubicBezTo>
                <a:cubicBezTo>
                  <a:pt x="57" y="129"/>
                  <a:pt x="57" y="129"/>
                  <a:pt x="57" y="129"/>
                </a:cubicBezTo>
                <a:cubicBezTo>
                  <a:pt x="48" y="134"/>
                  <a:pt x="42" y="144"/>
                  <a:pt x="42" y="154"/>
                </a:cubicBezTo>
                <a:cubicBezTo>
                  <a:pt x="42" y="159"/>
                  <a:pt x="42" y="159"/>
                  <a:pt x="42" y="159"/>
                </a:cubicBezTo>
                <a:cubicBezTo>
                  <a:pt x="10" y="159"/>
                  <a:pt x="10" y="159"/>
                  <a:pt x="10" y="159"/>
                </a:cubicBezTo>
                <a:cubicBezTo>
                  <a:pt x="10" y="156"/>
                  <a:pt x="10" y="156"/>
                  <a:pt x="10" y="156"/>
                </a:cubicBezTo>
                <a:cubicBezTo>
                  <a:pt x="10" y="150"/>
                  <a:pt x="13" y="144"/>
                  <a:pt x="18" y="142"/>
                </a:cubicBezTo>
                <a:cubicBezTo>
                  <a:pt x="38" y="129"/>
                  <a:pt x="38" y="129"/>
                  <a:pt x="38" y="129"/>
                </a:cubicBezTo>
                <a:cubicBezTo>
                  <a:pt x="43" y="127"/>
                  <a:pt x="46" y="122"/>
                  <a:pt x="46" y="116"/>
                </a:cubicBezTo>
                <a:close/>
                <a:moveTo>
                  <a:pt x="85" y="30"/>
                </a:moveTo>
                <a:cubicBezTo>
                  <a:pt x="85" y="30"/>
                  <a:pt x="85" y="30"/>
                  <a:pt x="85" y="30"/>
                </a:cubicBezTo>
                <a:cubicBezTo>
                  <a:pt x="85" y="27"/>
                  <a:pt x="85" y="22"/>
                  <a:pt x="89" y="18"/>
                </a:cubicBezTo>
                <a:cubicBezTo>
                  <a:pt x="94" y="13"/>
                  <a:pt x="102" y="10"/>
                  <a:pt x="113" y="10"/>
                </a:cubicBezTo>
                <a:cubicBezTo>
                  <a:pt x="124" y="10"/>
                  <a:pt x="132" y="13"/>
                  <a:pt x="137" y="18"/>
                </a:cubicBezTo>
                <a:cubicBezTo>
                  <a:pt x="142" y="23"/>
                  <a:pt x="141" y="31"/>
                  <a:pt x="141" y="32"/>
                </a:cubicBezTo>
                <a:cubicBezTo>
                  <a:pt x="141" y="52"/>
                  <a:pt x="141" y="52"/>
                  <a:pt x="141" y="52"/>
                </a:cubicBezTo>
                <a:cubicBezTo>
                  <a:pt x="143" y="53"/>
                  <a:pt x="143" y="53"/>
                  <a:pt x="143" y="53"/>
                </a:cubicBezTo>
                <a:cubicBezTo>
                  <a:pt x="144" y="54"/>
                  <a:pt x="144" y="55"/>
                  <a:pt x="144" y="56"/>
                </a:cubicBezTo>
                <a:cubicBezTo>
                  <a:pt x="144" y="68"/>
                  <a:pt x="144" y="68"/>
                  <a:pt x="144" y="68"/>
                </a:cubicBezTo>
                <a:cubicBezTo>
                  <a:pt x="144" y="70"/>
                  <a:pt x="143" y="71"/>
                  <a:pt x="141" y="72"/>
                </a:cubicBezTo>
                <a:cubicBezTo>
                  <a:pt x="139" y="73"/>
                  <a:pt x="139" y="73"/>
                  <a:pt x="139" y="73"/>
                </a:cubicBezTo>
                <a:cubicBezTo>
                  <a:pt x="138" y="75"/>
                  <a:pt x="138" y="75"/>
                  <a:pt x="138" y="75"/>
                </a:cubicBezTo>
                <a:cubicBezTo>
                  <a:pt x="136" y="81"/>
                  <a:pt x="133" y="87"/>
                  <a:pt x="130" y="92"/>
                </a:cubicBezTo>
                <a:cubicBezTo>
                  <a:pt x="129" y="93"/>
                  <a:pt x="128" y="94"/>
                  <a:pt x="127" y="95"/>
                </a:cubicBezTo>
                <a:cubicBezTo>
                  <a:pt x="126" y="96"/>
                  <a:pt x="126" y="96"/>
                  <a:pt x="126" y="96"/>
                </a:cubicBezTo>
                <a:cubicBezTo>
                  <a:pt x="126" y="109"/>
                  <a:pt x="126" y="109"/>
                  <a:pt x="126" y="109"/>
                </a:cubicBezTo>
                <a:cubicBezTo>
                  <a:pt x="126" y="115"/>
                  <a:pt x="129" y="121"/>
                  <a:pt x="135" y="123"/>
                </a:cubicBezTo>
                <a:cubicBezTo>
                  <a:pt x="163" y="138"/>
                  <a:pt x="163" y="138"/>
                  <a:pt x="163" y="138"/>
                </a:cubicBezTo>
                <a:cubicBezTo>
                  <a:pt x="170" y="141"/>
                  <a:pt x="174" y="148"/>
                  <a:pt x="174" y="155"/>
                </a:cubicBezTo>
                <a:cubicBezTo>
                  <a:pt x="174" y="159"/>
                  <a:pt x="174" y="159"/>
                  <a:pt x="174" y="159"/>
                </a:cubicBezTo>
                <a:cubicBezTo>
                  <a:pt x="52" y="159"/>
                  <a:pt x="52" y="159"/>
                  <a:pt x="52" y="159"/>
                </a:cubicBezTo>
                <a:cubicBezTo>
                  <a:pt x="52" y="154"/>
                  <a:pt x="52" y="154"/>
                  <a:pt x="52" y="154"/>
                </a:cubicBezTo>
                <a:cubicBezTo>
                  <a:pt x="52" y="147"/>
                  <a:pt x="56" y="141"/>
                  <a:pt x="62" y="138"/>
                </a:cubicBezTo>
                <a:cubicBezTo>
                  <a:pt x="89" y="123"/>
                  <a:pt x="89" y="123"/>
                  <a:pt x="89" y="123"/>
                </a:cubicBezTo>
                <a:cubicBezTo>
                  <a:pt x="94" y="120"/>
                  <a:pt x="97" y="115"/>
                  <a:pt x="97" y="109"/>
                </a:cubicBezTo>
                <a:cubicBezTo>
                  <a:pt x="97" y="96"/>
                  <a:pt x="97" y="96"/>
                  <a:pt x="97" y="96"/>
                </a:cubicBezTo>
                <a:cubicBezTo>
                  <a:pt x="95" y="93"/>
                  <a:pt x="95" y="93"/>
                  <a:pt x="95" y="93"/>
                </a:cubicBezTo>
                <a:cubicBezTo>
                  <a:pt x="94" y="93"/>
                  <a:pt x="94" y="92"/>
                  <a:pt x="93" y="91"/>
                </a:cubicBezTo>
                <a:cubicBezTo>
                  <a:pt x="93" y="91"/>
                  <a:pt x="93" y="91"/>
                  <a:pt x="93" y="91"/>
                </a:cubicBezTo>
                <a:cubicBezTo>
                  <a:pt x="93" y="91"/>
                  <a:pt x="93" y="90"/>
                  <a:pt x="92" y="90"/>
                </a:cubicBezTo>
                <a:cubicBezTo>
                  <a:pt x="92" y="90"/>
                  <a:pt x="92" y="90"/>
                  <a:pt x="92" y="90"/>
                </a:cubicBezTo>
                <a:cubicBezTo>
                  <a:pt x="92" y="88"/>
                  <a:pt x="91" y="87"/>
                  <a:pt x="90" y="86"/>
                </a:cubicBezTo>
                <a:cubicBezTo>
                  <a:pt x="90" y="86"/>
                  <a:pt x="90" y="86"/>
                  <a:pt x="90" y="86"/>
                </a:cubicBezTo>
                <a:cubicBezTo>
                  <a:pt x="90" y="85"/>
                  <a:pt x="89" y="84"/>
                  <a:pt x="89" y="84"/>
                </a:cubicBezTo>
                <a:cubicBezTo>
                  <a:pt x="88" y="82"/>
                  <a:pt x="88" y="82"/>
                  <a:pt x="88" y="82"/>
                </a:cubicBezTo>
                <a:cubicBezTo>
                  <a:pt x="88" y="81"/>
                  <a:pt x="88" y="81"/>
                  <a:pt x="88" y="80"/>
                </a:cubicBezTo>
                <a:cubicBezTo>
                  <a:pt x="88" y="80"/>
                  <a:pt x="87" y="79"/>
                  <a:pt x="87" y="78"/>
                </a:cubicBezTo>
                <a:cubicBezTo>
                  <a:pt x="87" y="77"/>
                  <a:pt x="87" y="77"/>
                  <a:pt x="87" y="77"/>
                </a:cubicBezTo>
                <a:cubicBezTo>
                  <a:pt x="87" y="76"/>
                  <a:pt x="86" y="75"/>
                  <a:pt x="86" y="74"/>
                </a:cubicBezTo>
                <a:cubicBezTo>
                  <a:pt x="86" y="72"/>
                  <a:pt x="86" y="72"/>
                  <a:pt x="86" y="72"/>
                </a:cubicBezTo>
                <a:cubicBezTo>
                  <a:pt x="84" y="71"/>
                  <a:pt x="84" y="71"/>
                  <a:pt x="84" y="71"/>
                </a:cubicBezTo>
                <a:cubicBezTo>
                  <a:pt x="83" y="71"/>
                  <a:pt x="82" y="69"/>
                  <a:pt x="82" y="68"/>
                </a:cubicBezTo>
                <a:cubicBezTo>
                  <a:pt x="82" y="56"/>
                  <a:pt x="82" y="56"/>
                  <a:pt x="82" y="56"/>
                </a:cubicBezTo>
                <a:cubicBezTo>
                  <a:pt x="82" y="55"/>
                  <a:pt x="82" y="54"/>
                  <a:pt x="83" y="53"/>
                </a:cubicBezTo>
                <a:cubicBezTo>
                  <a:pt x="85" y="52"/>
                  <a:pt x="85" y="52"/>
                  <a:pt x="85" y="52"/>
                </a:cubicBezTo>
                <a:cubicBezTo>
                  <a:pt x="85" y="31"/>
                  <a:pt x="85" y="31"/>
                  <a:pt x="85" y="31"/>
                </a:cubicBezTo>
                <a:lnTo>
                  <a:pt x="85" y="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0" name="Google Shape;130;p24"/>
          <p:cNvSpPr/>
          <p:nvPr/>
        </p:nvSpPr>
        <p:spPr>
          <a:xfrm>
            <a:off x="3160700" y="2271200"/>
            <a:ext cx="10101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Roboto"/>
                <a:ea typeface="Roboto"/>
                <a:cs typeface="Roboto"/>
                <a:sym typeface="Roboto"/>
              </a:rPr>
              <a:t>Customers</a:t>
            </a:r>
            <a:endParaRPr sz="1200">
              <a:solidFill>
                <a:schemeClr val="dk1"/>
              </a:solidFill>
              <a:latin typeface="Arial"/>
              <a:ea typeface="Arial"/>
              <a:cs typeface="Arial"/>
              <a:sym typeface="Arial"/>
            </a:endParaRPr>
          </a:p>
        </p:txBody>
      </p:sp>
      <p:sp>
        <p:nvSpPr>
          <p:cNvPr id="131" name="Google Shape;131;p24"/>
          <p:cNvSpPr/>
          <p:nvPr/>
        </p:nvSpPr>
        <p:spPr>
          <a:xfrm>
            <a:off x="5266780" y="1808189"/>
            <a:ext cx="440923" cy="384464"/>
          </a:xfrm>
          <a:custGeom>
            <a:avLst/>
            <a:gdLst/>
            <a:ahLst/>
            <a:cxnLst/>
            <a:rect l="l" t="t" r="r" b="b"/>
            <a:pathLst>
              <a:path w="164" h="143" extrusionOk="0">
                <a:moveTo>
                  <a:pt x="164" y="42"/>
                </a:moveTo>
                <a:lnTo>
                  <a:pt x="83" y="0"/>
                </a:lnTo>
                <a:lnTo>
                  <a:pt x="0" y="42"/>
                </a:lnTo>
                <a:lnTo>
                  <a:pt x="83" y="81"/>
                </a:lnTo>
                <a:lnTo>
                  <a:pt x="164" y="42"/>
                </a:lnTo>
                <a:close/>
                <a:moveTo>
                  <a:pt x="83" y="14"/>
                </a:moveTo>
                <a:lnTo>
                  <a:pt x="136" y="42"/>
                </a:lnTo>
                <a:lnTo>
                  <a:pt x="83" y="67"/>
                </a:lnTo>
                <a:lnTo>
                  <a:pt x="28" y="42"/>
                </a:lnTo>
                <a:lnTo>
                  <a:pt x="83" y="14"/>
                </a:lnTo>
                <a:close/>
                <a:moveTo>
                  <a:pt x="148" y="63"/>
                </a:moveTo>
                <a:lnTo>
                  <a:pt x="164" y="72"/>
                </a:lnTo>
                <a:lnTo>
                  <a:pt x="83" y="111"/>
                </a:lnTo>
                <a:lnTo>
                  <a:pt x="0" y="72"/>
                </a:lnTo>
                <a:lnTo>
                  <a:pt x="16" y="63"/>
                </a:lnTo>
                <a:lnTo>
                  <a:pt x="83" y="95"/>
                </a:lnTo>
                <a:lnTo>
                  <a:pt x="148" y="63"/>
                </a:lnTo>
                <a:close/>
                <a:moveTo>
                  <a:pt x="148" y="93"/>
                </a:moveTo>
                <a:lnTo>
                  <a:pt x="164" y="102"/>
                </a:lnTo>
                <a:lnTo>
                  <a:pt x="83" y="143"/>
                </a:lnTo>
                <a:lnTo>
                  <a:pt x="0" y="102"/>
                </a:lnTo>
                <a:lnTo>
                  <a:pt x="16" y="93"/>
                </a:lnTo>
                <a:lnTo>
                  <a:pt x="83" y="127"/>
                </a:lnTo>
                <a:lnTo>
                  <a:pt x="148" y="93"/>
                </a:lnTo>
                <a:close/>
                <a:moveTo>
                  <a:pt x="148" y="93"/>
                </a:moveTo>
                <a:lnTo>
                  <a:pt x="148" y="9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2" name="Google Shape;132;p24"/>
          <p:cNvSpPr/>
          <p:nvPr/>
        </p:nvSpPr>
        <p:spPr>
          <a:xfrm>
            <a:off x="4856299" y="2250795"/>
            <a:ext cx="1261884"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Roboto"/>
                <a:ea typeface="Roboto"/>
                <a:cs typeface="Roboto"/>
                <a:sym typeface="Roboto"/>
              </a:rPr>
              <a:t> Resource Utilization</a:t>
            </a:r>
            <a:endParaRPr sz="1200">
              <a:solidFill>
                <a:schemeClr val="dk1"/>
              </a:solidFill>
              <a:latin typeface="Arial"/>
              <a:ea typeface="Arial"/>
              <a:cs typeface="Arial"/>
              <a:sym typeface="Arial"/>
            </a:endParaRPr>
          </a:p>
        </p:txBody>
      </p:sp>
      <p:sp>
        <p:nvSpPr>
          <p:cNvPr id="133" name="Google Shape;133;p24"/>
          <p:cNvSpPr/>
          <p:nvPr/>
        </p:nvSpPr>
        <p:spPr>
          <a:xfrm>
            <a:off x="7077028" y="1809004"/>
            <a:ext cx="481386" cy="382835"/>
          </a:xfrm>
          <a:custGeom>
            <a:avLst/>
            <a:gdLst/>
            <a:ahLst/>
            <a:cxnLst/>
            <a:rect l="l" t="t" r="r" b="b"/>
            <a:pathLst>
              <a:path w="55" h="44" extrusionOk="0">
                <a:moveTo>
                  <a:pt x="53" y="0"/>
                </a:moveTo>
                <a:cubicBezTo>
                  <a:pt x="52" y="1"/>
                  <a:pt x="2" y="18"/>
                  <a:pt x="1" y="19"/>
                </a:cubicBezTo>
                <a:cubicBezTo>
                  <a:pt x="0" y="19"/>
                  <a:pt x="0" y="20"/>
                  <a:pt x="1" y="20"/>
                </a:cubicBezTo>
                <a:cubicBezTo>
                  <a:pt x="2" y="21"/>
                  <a:pt x="12" y="25"/>
                  <a:pt x="12" y="25"/>
                </a:cubicBezTo>
                <a:cubicBezTo>
                  <a:pt x="19" y="27"/>
                  <a:pt x="19" y="27"/>
                  <a:pt x="19" y="27"/>
                </a:cubicBezTo>
                <a:cubicBezTo>
                  <a:pt x="19" y="27"/>
                  <a:pt x="51" y="4"/>
                  <a:pt x="51" y="3"/>
                </a:cubicBezTo>
                <a:cubicBezTo>
                  <a:pt x="52" y="3"/>
                  <a:pt x="52" y="4"/>
                  <a:pt x="52" y="4"/>
                </a:cubicBezTo>
                <a:cubicBezTo>
                  <a:pt x="52" y="4"/>
                  <a:pt x="29" y="29"/>
                  <a:pt x="29" y="29"/>
                </a:cubicBezTo>
                <a:cubicBezTo>
                  <a:pt x="29" y="29"/>
                  <a:pt x="29" y="29"/>
                  <a:pt x="29" y="29"/>
                </a:cubicBezTo>
                <a:cubicBezTo>
                  <a:pt x="27" y="31"/>
                  <a:pt x="27" y="31"/>
                  <a:pt x="27" y="31"/>
                </a:cubicBezTo>
                <a:cubicBezTo>
                  <a:pt x="29" y="32"/>
                  <a:pt x="29" y="32"/>
                  <a:pt x="29" y="32"/>
                </a:cubicBezTo>
                <a:cubicBezTo>
                  <a:pt x="29" y="32"/>
                  <a:pt x="29" y="32"/>
                  <a:pt x="29" y="32"/>
                </a:cubicBezTo>
                <a:cubicBezTo>
                  <a:pt x="29" y="32"/>
                  <a:pt x="43" y="39"/>
                  <a:pt x="44" y="40"/>
                </a:cubicBezTo>
                <a:cubicBezTo>
                  <a:pt x="45" y="40"/>
                  <a:pt x="46" y="40"/>
                  <a:pt x="46" y="39"/>
                </a:cubicBezTo>
                <a:cubicBezTo>
                  <a:pt x="46" y="37"/>
                  <a:pt x="54" y="2"/>
                  <a:pt x="55" y="2"/>
                </a:cubicBezTo>
                <a:cubicBezTo>
                  <a:pt x="55" y="1"/>
                  <a:pt x="54" y="0"/>
                  <a:pt x="53" y="0"/>
                </a:cubicBezTo>
                <a:close/>
                <a:moveTo>
                  <a:pt x="19" y="43"/>
                </a:moveTo>
                <a:cubicBezTo>
                  <a:pt x="19" y="44"/>
                  <a:pt x="19" y="44"/>
                  <a:pt x="20" y="44"/>
                </a:cubicBezTo>
                <a:cubicBezTo>
                  <a:pt x="20" y="43"/>
                  <a:pt x="28" y="36"/>
                  <a:pt x="28" y="36"/>
                </a:cubicBezTo>
                <a:cubicBezTo>
                  <a:pt x="19" y="31"/>
                  <a:pt x="19" y="31"/>
                  <a:pt x="19" y="31"/>
                </a:cubicBezTo>
                <a:lnTo>
                  <a:pt x="19" y="43"/>
                </a:lnTo>
                <a:close/>
                <a:moveTo>
                  <a:pt x="19" y="43"/>
                </a:moveTo>
                <a:cubicBezTo>
                  <a:pt x="19" y="43"/>
                  <a:pt x="19" y="43"/>
                  <a:pt x="19" y="43"/>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 name="Google Shape;134;p24"/>
          <p:cNvSpPr/>
          <p:nvPr/>
        </p:nvSpPr>
        <p:spPr>
          <a:xfrm>
            <a:off x="6701206" y="2249981"/>
            <a:ext cx="123303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chemeClr val="dk1"/>
                </a:solidFill>
                <a:latin typeface="Roboto"/>
                <a:ea typeface="Roboto"/>
                <a:cs typeface="Roboto"/>
                <a:sym typeface="Roboto"/>
              </a:rPr>
              <a:t>Market Orientation</a:t>
            </a:r>
            <a:endParaRPr sz="1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p:nvPr/>
        </p:nvSpPr>
        <p:spPr>
          <a:xfrm>
            <a:off x="0" y="3309257"/>
            <a:ext cx="9144000" cy="183424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0" name="Google Shape;140;p25"/>
          <p:cNvSpPr/>
          <p:nvPr/>
        </p:nvSpPr>
        <p:spPr>
          <a:xfrm>
            <a:off x="622300" y="2152650"/>
            <a:ext cx="2413000" cy="2380273"/>
          </a:xfrm>
          <a:prstGeom prst="roundRect">
            <a:avLst>
              <a:gd name="adj" fmla="val 16667"/>
            </a:avLst>
          </a:prstGeom>
          <a:solidFill>
            <a:schemeClr val="accent2"/>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1" name="Google Shape;141;p25"/>
          <p:cNvSpPr/>
          <p:nvPr/>
        </p:nvSpPr>
        <p:spPr>
          <a:xfrm>
            <a:off x="3365500" y="2152650"/>
            <a:ext cx="2413000" cy="2380273"/>
          </a:xfrm>
          <a:prstGeom prst="roundRect">
            <a:avLst>
              <a:gd name="adj" fmla="val 16667"/>
            </a:avLst>
          </a:prstGeom>
          <a:solidFill>
            <a:schemeClr val="accent3"/>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2" name="Google Shape;142;p25"/>
          <p:cNvSpPr/>
          <p:nvPr/>
        </p:nvSpPr>
        <p:spPr>
          <a:xfrm>
            <a:off x="6108700" y="2152650"/>
            <a:ext cx="2413000" cy="2380273"/>
          </a:xfrm>
          <a:prstGeom prst="roundRect">
            <a:avLst>
              <a:gd name="adj" fmla="val 16667"/>
            </a:avLst>
          </a:prstGeom>
          <a:solidFill>
            <a:schemeClr val="accent4"/>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3" name="Google Shape;143;p25"/>
          <p:cNvSpPr txBox="1"/>
          <p:nvPr/>
        </p:nvSpPr>
        <p:spPr>
          <a:xfrm>
            <a:off x="212902" y="725250"/>
            <a:ext cx="2822400" cy="801900"/>
          </a:xfrm>
          <a:prstGeom prst="rect">
            <a:avLst/>
          </a:prstGeom>
          <a:noFill/>
          <a:ln>
            <a:noFill/>
          </a:ln>
        </p:spPr>
        <p:txBody>
          <a:bodyPr spcFirstLastPara="1" wrap="square" lIns="68575" tIns="34275" rIns="68575" bIns="34275" anchor="t" anchorCtr="0">
            <a:noAutofit/>
          </a:bodyPr>
          <a:lstStyle/>
          <a:p>
            <a:pPr marL="0" marR="0" lvl="0" indent="0" algn="r" rtl="0">
              <a:lnSpc>
                <a:spcPct val="90000"/>
              </a:lnSpc>
              <a:spcBef>
                <a:spcPts val="0"/>
              </a:spcBef>
              <a:spcAft>
                <a:spcPts val="0"/>
              </a:spcAft>
              <a:buClr>
                <a:schemeClr val="dk1"/>
              </a:buClr>
              <a:buSzPts val="3000"/>
              <a:buFont typeface="Montserrat Medium"/>
              <a:buNone/>
            </a:pPr>
            <a:r>
              <a:rPr lang="en-US" sz="3300" b="1">
                <a:solidFill>
                  <a:schemeClr val="dk1"/>
                </a:solidFill>
                <a:latin typeface="Montserrat Medium"/>
                <a:ea typeface="Montserrat Medium"/>
                <a:cs typeface="Montserrat Medium"/>
                <a:sym typeface="Montserrat Medium"/>
              </a:rPr>
              <a:t>RESEARCH</a:t>
            </a:r>
            <a:endParaRPr sz="3300" b="1">
              <a:solidFill>
                <a:schemeClr val="dk1"/>
              </a:solidFill>
              <a:latin typeface="Montserrat Medium"/>
              <a:ea typeface="Montserrat Medium"/>
              <a:cs typeface="Montserrat Medium"/>
              <a:sym typeface="Montserrat Medium"/>
            </a:endParaRPr>
          </a:p>
          <a:p>
            <a:pPr marL="0" marR="0" lvl="0" indent="0" algn="r" rtl="0">
              <a:lnSpc>
                <a:spcPct val="90000"/>
              </a:lnSpc>
              <a:spcBef>
                <a:spcPts val="0"/>
              </a:spcBef>
              <a:spcAft>
                <a:spcPts val="0"/>
              </a:spcAft>
              <a:buClr>
                <a:schemeClr val="dk1"/>
              </a:buClr>
              <a:buSzPts val="3000"/>
              <a:buFont typeface="Montserrat Medium"/>
              <a:buNone/>
            </a:pPr>
            <a:r>
              <a:rPr lang="en-US" sz="3300" b="1">
                <a:solidFill>
                  <a:schemeClr val="dk1"/>
                </a:solidFill>
                <a:latin typeface="Montserrat Medium"/>
                <a:ea typeface="Montserrat Medium"/>
                <a:cs typeface="Montserrat Medium"/>
                <a:sym typeface="Montserrat Medium"/>
              </a:rPr>
              <a:t>QUESTIONS</a:t>
            </a:r>
            <a:endParaRPr sz="3300" b="1">
              <a:solidFill>
                <a:schemeClr val="dk1"/>
              </a:solidFill>
              <a:latin typeface="Montserrat Medium"/>
              <a:ea typeface="Montserrat Medium"/>
              <a:cs typeface="Montserrat Medium"/>
              <a:sym typeface="Montserrat Medium"/>
            </a:endParaRPr>
          </a:p>
        </p:txBody>
      </p:sp>
      <p:sp>
        <p:nvSpPr>
          <p:cNvPr id="144" name="Google Shape;144;p25"/>
          <p:cNvSpPr txBox="1"/>
          <p:nvPr/>
        </p:nvSpPr>
        <p:spPr>
          <a:xfrm>
            <a:off x="762000" y="2347200"/>
            <a:ext cx="2133600" cy="22155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None/>
            </a:pPr>
            <a:r>
              <a:rPr lang="en-US" sz="1500" b="1" u="sng">
                <a:solidFill>
                  <a:schemeClr val="lt1"/>
                </a:solidFill>
                <a:latin typeface="Roboto"/>
                <a:ea typeface="Roboto"/>
                <a:cs typeface="Roboto"/>
                <a:sym typeface="Roboto"/>
              </a:rPr>
              <a:t>Question 1:</a:t>
            </a:r>
            <a:endParaRPr sz="1500" b="1" u="sng">
              <a:solidFill>
                <a:schemeClr val="lt1"/>
              </a:solidFill>
              <a:latin typeface="Roboto"/>
              <a:ea typeface="Roboto"/>
              <a:cs typeface="Roboto"/>
              <a:sym typeface="Roboto"/>
            </a:endParaRPr>
          </a:p>
          <a:p>
            <a:pPr marL="0" marR="0" lvl="0" indent="0" algn="ctr" rtl="0">
              <a:lnSpc>
                <a:spcPct val="150000"/>
              </a:lnSpc>
              <a:spcBef>
                <a:spcPts val="0"/>
              </a:spcBef>
              <a:spcAft>
                <a:spcPts val="0"/>
              </a:spcAft>
              <a:buNone/>
            </a:pPr>
            <a:endParaRPr sz="1200">
              <a:solidFill>
                <a:schemeClr val="lt1"/>
              </a:solidFill>
              <a:latin typeface="Roboto"/>
              <a:ea typeface="Roboto"/>
              <a:cs typeface="Roboto"/>
              <a:sym typeface="Roboto"/>
            </a:endParaRPr>
          </a:p>
          <a:p>
            <a:pPr marL="0" marR="0" lvl="0" indent="0" algn="ctr" rtl="0">
              <a:lnSpc>
                <a:spcPct val="150000"/>
              </a:lnSpc>
              <a:spcBef>
                <a:spcPts val="0"/>
              </a:spcBef>
              <a:spcAft>
                <a:spcPts val="0"/>
              </a:spcAft>
              <a:buNone/>
            </a:pPr>
            <a:r>
              <a:rPr lang="en-US" sz="1200">
                <a:solidFill>
                  <a:schemeClr val="lt1"/>
                </a:solidFill>
                <a:latin typeface="Roboto"/>
                <a:ea typeface="Roboto"/>
                <a:cs typeface="Roboto"/>
                <a:sym typeface="Roboto"/>
              </a:rPr>
              <a:t>What was the financial impact of COVID travel restrictions on revenues made for the top five Quintess destinations?</a:t>
            </a:r>
            <a:endParaRPr sz="1200">
              <a:solidFill>
                <a:schemeClr val="lt1"/>
              </a:solidFill>
              <a:latin typeface="Roboto"/>
              <a:ea typeface="Roboto"/>
              <a:cs typeface="Roboto"/>
              <a:sym typeface="Roboto"/>
            </a:endParaRPr>
          </a:p>
        </p:txBody>
      </p:sp>
      <p:sp>
        <p:nvSpPr>
          <p:cNvPr id="145" name="Google Shape;145;p25"/>
          <p:cNvSpPr txBox="1"/>
          <p:nvPr/>
        </p:nvSpPr>
        <p:spPr>
          <a:xfrm>
            <a:off x="3505200" y="2321238"/>
            <a:ext cx="2133600" cy="22155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None/>
            </a:pPr>
            <a:r>
              <a:rPr lang="en-US" sz="1500" b="1" u="sng">
                <a:solidFill>
                  <a:schemeClr val="lt1"/>
                </a:solidFill>
                <a:latin typeface="Roboto"/>
                <a:ea typeface="Roboto"/>
                <a:cs typeface="Roboto"/>
                <a:sym typeface="Roboto"/>
              </a:rPr>
              <a:t>Question 2:</a:t>
            </a:r>
            <a:endParaRPr sz="1500" b="1" u="sng">
              <a:solidFill>
                <a:schemeClr val="lt1"/>
              </a:solidFill>
              <a:latin typeface="Roboto"/>
              <a:ea typeface="Roboto"/>
              <a:cs typeface="Roboto"/>
              <a:sym typeface="Roboto"/>
            </a:endParaRPr>
          </a:p>
          <a:p>
            <a:pPr marL="0" marR="0" lvl="0" indent="0" algn="ctr" rtl="0">
              <a:lnSpc>
                <a:spcPct val="150000"/>
              </a:lnSpc>
              <a:spcBef>
                <a:spcPts val="0"/>
              </a:spcBef>
              <a:spcAft>
                <a:spcPts val="0"/>
              </a:spcAft>
              <a:buNone/>
            </a:pPr>
            <a:endParaRPr sz="1200">
              <a:solidFill>
                <a:schemeClr val="lt1"/>
              </a:solidFill>
              <a:latin typeface="Roboto"/>
              <a:ea typeface="Roboto"/>
              <a:cs typeface="Roboto"/>
              <a:sym typeface="Roboto"/>
            </a:endParaRPr>
          </a:p>
          <a:p>
            <a:pPr marL="0" marR="0" lvl="0" indent="0" algn="ctr" rtl="0">
              <a:lnSpc>
                <a:spcPct val="150000"/>
              </a:lnSpc>
              <a:spcBef>
                <a:spcPts val="0"/>
              </a:spcBef>
              <a:spcAft>
                <a:spcPts val="0"/>
              </a:spcAft>
              <a:buNone/>
            </a:pPr>
            <a:r>
              <a:rPr lang="en-US" sz="1200">
                <a:solidFill>
                  <a:schemeClr val="lt1"/>
                </a:solidFill>
                <a:latin typeface="Roboto"/>
                <a:ea typeface="Roboto"/>
                <a:cs typeface="Roboto"/>
                <a:sym typeface="Roboto"/>
              </a:rPr>
              <a:t>Which Quintess destinations had the most significant decline in bookings in the last 24 months?</a:t>
            </a:r>
            <a:endParaRPr sz="1200">
              <a:solidFill>
                <a:schemeClr val="lt1"/>
              </a:solidFill>
              <a:latin typeface="Roboto"/>
              <a:ea typeface="Roboto"/>
              <a:cs typeface="Roboto"/>
              <a:sym typeface="Roboto"/>
            </a:endParaRPr>
          </a:p>
        </p:txBody>
      </p:sp>
      <p:sp>
        <p:nvSpPr>
          <p:cNvPr id="146" name="Google Shape;146;p25"/>
          <p:cNvSpPr txBox="1"/>
          <p:nvPr/>
        </p:nvSpPr>
        <p:spPr>
          <a:xfrm>
            <a:off x="6248400" y="2321238"/>
            <a:ext cx="2133600" cy="22155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None/>
            </a:pPr>
            <a:r>
              <a:rPr lang="en-US" sz="1500" b="1" u="sng">
                <a:solidFill>
                  <a:schemeClr val="lt1"/>
                </a:solidFill>
                <a:latin typeface="Roboto"/>
                <a:ea typeface="Roboto"/>
                <a:cs typeface="Roboto"/>
                <a:sym typeface="Roboto"/>
              </a:rPr>
              <a:t>Question 3:</a:t>
            </a:r>
            <a:endParaRPr sz="1500" b="1" u="sng">
              <a:solidFill>
                <a:schemeClr val="lt1"/>
              </a:solidFill>
              <a:latin typeface="Roboto"/>
              <a:ea typeface="Roboto"/>
              <a:cs typeface="Roboto"/>
              <a:sym typeface="Roboto"/>
            </a:endParaRPr>
          </a:p>
          <a:p>
            <a:pPr marL="0" marR="0" lvl="0" indent="0" algn="ctr" rtl="0">
              <a:lnSpc>
                <a:spcPct val="150000"/>
              </a:lnSpc>
              <a:spcBef>
                <a:spcPts val="0"/>
              </a:spcBef>
              <a:spcAft>
                <a:spcPts val="0"/>
              </a:spcAft>
              <a:buNone/>
            </a:pPr>
            <a:endParaRPr sz="1200">
              <a:solidFill>
                <a:schemeClr val="lt1"/>
              </a:solidFill>
              <a:latin typeface="Roboto"/>
              <a:ea typeface="Roboto"/>
              <a:cs typeface="Roboto"/>
              <a:sym typeface="Roboto"/>
            </a:endParaRPr>
          </a:p>
          <a:p>
            <a:pPr marL="0" marR="0" lvl="0" indent="0" algn="ctr" rtl="0">
              <a:lnSpc>
                <a:spcPct val="150000"/>
              </a:lnSpc>
              <a:spcBef>
                <a:spcPts val="0"/>
              </a:spcBef>
              <a:spcAft>
                <a:spcPts val="0"/>
              </a:spcAft>
              <a:buNone/>
            </a:pPr>
            <a:r>
              <a:rPr lang="en-US" sz="1200">
                <a:solidFill>
                  <a:schemeClr val="lt1"/>
                </a:solidFill>
                <a:latin typeface="Roboto"/>
                <a:ea typeface="Roboto"/>
                <a:cs typeface="Roboto"/>
                <a:sym typeface="Roboto"/>
              </a:rPr>
              <a:t>What is the effect of extending contracts to add availability for bookings on reservation percentages?</a:t>
            </a:r>
            <a:endParaRPr sz="12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p:nvPr/>
        </p:nvSpPr>
        <p:spPr>
          <a:xfrm>
            <a:off x="0" y="0"/>
            <a:ext cx="3766500" cy="5143500"/>
          </a:xfrm>
          <a:prstGeom prst="rect">
            <a:avLst/>
          </a:prstGeom>
          <a:gradFill>
            <a:gsLst>
              <a:gs pos="0">
                <a:srgbClr val="0074BD">
                  <a:alpha val="80000"/>
                </a:srgbClr>
              </a:gs>
              <a:gs pos="100000">
                <a:srgbClr val="38A8B5">
                  <a:alpha val="8000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52" name="Google Shape;152;p26"/>
          <p:cNvSpPr/>
          <p:nvPr/>
        </p:nvSpPr>
        <p:spPr>
          <a:xfrm>
            <a:off x="150" y="276700"/>
            <a:ext cx="3766500" cy="1323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a:solidFill>
                  <a:schemeClr val="lt1"/>
                </a:solidFill>
              </a:rPr>
              <a:t>HYPOTHESIS</a:t>
            </a:r>
            <a:endParaRPr sz="4000" b="1">
              <a:solidFill>
                <a:schemeClr val="lt1"/>
              </a:solidFill>
            </a:endParaRPr>
          </a:p>
        </p:txBody>
      </p:sp>
      <p:sp>
        <p:nvSpPr>
          <p:cNvPr id="153" name="Google Shape;153;p26"/>
          <p:cNvSpPr/>
          <p:nvPr/>
        </p:nvSpPr>
        <p:spPr>
          <a:xfrm>
            <a:off x="3766500" y="0"/>
            <a:ext cx="2988600" cy="967500"/>
          </a:xfrm>
          <a:prstGeom prst="roundRect">
            <a:avLst>
              <a:gd name="adj" fmla="val 16667"/>
            </a:avLst>
          </a:prstGeom>
          <a:solidFill>
            <a:schemeClr val="accent2"/>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54" name="Google Shape;154;p26"/>
          <p:cNvSpPr/>
          <p:nvPr/>
        </p:nvSpPr>
        <p:spPr>
          <a:xfrm>
            <a:off x="3766500" y="2614375"/>
            <a:ext cx="2988600" cy="967500"/>
          </a:xfrm>
          <a:prstGeom prst="roundRect">
            <a:avLst>
              <a:gd name="adj" fmla="val 16667"/>
            </a:avLst>
          </a:prstGeom>
          <a:solidFill>
            <a:schemeClr val="accent4"/>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55" name="Google Shape;155;p26"/>
          <p:cNvSpPr/>
          <p:nvPr/>
        </p:nvSpPr>
        <p:spPr>
          <a:xfrm>
            <a:off x="3934616" y="287337"/>
            <a:ext cx="392850" cy="392850"/>
          </a:xfrm>
          <a:custGeom>
            <a:avLst/>
            <a:gdLst/>
            <a:ahLst/>
            <a:cxnLst/>
            <a:rect l="l" t="t" r="r" b="b"/>
            <a:pathLst>
              <a:path w="21600" h="21600" extrusionOk="0">
                <a:moveTo>
                  <a:pt x="19633" y="0"/>
                </a:moveTo>
                <a:cubicBezTo>
                  <a:pt x="20173" y="0"/>
                  <a:pt x="20638" y="158"/>
                  <a:pt x="21023" y="469"/>
                </a:cubicBezTo>
                <a:cubicBezTo>
                  <a:pt x="21405" y="780"/>
                  <a:pt x="21599" y="1154"/>
                  <a:pt x="21599" y="1586"/>
                </a:cubicBezTo>
                <a:lnTo>
                  <a:pt x="21599" y="20013"/>
                </a:lnTo>
                <a:cubicBezTo>
                  <a:pt x="21599" y="20445"/>
                  <a:pt x="21405" y="20816"/>
                  <a:pt x="21023" y="21130"/>
                </a:cubicBezTo>
                <a:cubicBezTo>
                  <a:pt x="20638" y="21438"/>
                  <a:pt x="20173" y="21599"/>
                  <a:pt x="19633" y="21599"/>
                </a:cubicBezTo>
                <a:cubicBezTo>
                  <a:pt x="19093" y="21599"/>
                  <a:pt x="18632" y="21447"/>
                  <a:pt x="18254" y="21145"/>
                </a:cubicBezTo>
                <a:lnTo>
                  <a:pt x="10807" y="15190"/>
                </a:lnTo>
                <a:lnTo>
                  <a:pt x="3359" y="21145"/>
                </a:lnTo>
                <a:cubicBezTo>
                  <a:pt x="2981" y="21447"/>
                  <a:pt x="2520" y="21599"/>
                  <a:pt x="1980" y="21599"/>
                </a:cubicBezTo>
                <a:cubicBezTo>
                  <a:pt x="1440" y="21599"/>
                  <a:pt x="975" y="21441"/>
                  <a:pt x="583" y="21130"/>
                </a:cubicBezTo>
                <a:cubicBezTo>
                  <a:pt x="194" y="20816"/>
                  <a:pt x="0" y="20445"/>
                  <a:pt x="0" y="20013"/>
                </a:cubicBezTo>
                <a:lnTo>
                  <a:pt x="0" y="1586"/>
                </a:lnTo>
                <a:cubicBezTo>
                  <a:pt x="0" y="1154"/>
                  <a:pt x="194" y="780"/>
                  <a:pt x="583" y="469"/>
                </a:cubicBezTo>
                <a:cubicBezTo>
                  <a:pt x="975" y="158"/>
                  <a:pt x="1440" y="0"/>
                  <a:pt x="1980" y="0"/>
                </a:cubicBezTo>
                <a:lnTo>
                  <a:pt x="19633" y="0"/>
                </a:lnTo>
                <a:close/>
                <a:moveTo>
                  <a:pt x="2722" y="2150"/>
                </a:moveTo>
                <a:lnTo>
                  <a:pt x="2722" y="18608"/>
                </a:lnTo>
                <a:lnTo>
                  <a:pt x="10807" y="12115"/>
                </a:lnTo>
                <a:lnTo>
                  <a:pt x="18891" y="18608"/>
                </a:lnTo>
                <a:lnTo>
                  <a:pt x="18891" y="2150"/>
                </a:lnTo>
                <a:lnTo>
                  <a:pt x="2722" y="2150"/>
                </a:lnTo>
                <a:close/>
              </a:path>
            </a:pathLst>
          </a:custGeom>
          <a:solidFill>
            <a:schemeClr val="lt1"/>
          </a:solidFill>
          <a:ln>
            <a:noFill/>
          </a:ln>
        </p:spPr>
        <p:txBody>
          <a:bodyPr spcFirstLastPara="1" wrap="square" lIns="101575" tIns="101575" rIns="101575" bIns="101575" anchor="ctr" anchorCtr="0">
            <a:noAutofit/>
          </a:bodyPr>
          <a:lstStyle/>
          <a:p>
            <a:pPr marL="0" marR="0" lvl="0" indent="0" algn="l" rtl="0">
              <a:spcBef>
                <a:spcPts val="0"/>
              </a:spcBef>
              <a:spcAft>
                <a:spcPts val="0"/>
              </a:spcAft>
              <a:buNone/>
            </a:pPr>
            <a:endParaRPr sz="2200">
              <a:solidFill>
                <a:schemeClr val="lt1"/>
              </a:solidFill>
              <a:latin typeface="Lato"/>
              <a:ea typeface="Lato"/>
              <a:cs typeface="Lato"/>
              <a:sym typeface="Lato"/>
            </a:endParaRPr>
          </a:p>
        </p:txBody>
      </p:sp>
      <p:sp>
        <p:nvSpPr>
          <p:cNvPr id="156" name="Google Shape;156;p26"/>
          <p:cNvSpPr txBox="1"/>
          <p:nvPr/>
        </p:nvSpPr>
        <p:spPr>
          <a:xfrm>
            <a:off x="4311800" y="22050"/>
            <a:ext cx="24432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solidFill>
                  <a:schemeClr val="lt1"/>
                </a:solidFill>
              </a:rPr>
              <a:t>NULL HYPOTHESIS</a:t>
            </a:r>
            <a:endParaRPr sz="2400" b="1">
              <a:solidFill>
                <a:schemeClr val="lt1"/>
              </a:solidFill>
            </a:endParaRPr>
          </a:p>
        </p:txBody>
      </p:sp>
      <p:sp>
        <p:nvSpPr>
          <p:cNvPr id="157" name="Google Shape;157;p26"/>
          <p:cNvSpPr txBox="1"/>
          <p:nvPr/>
        </p:nvSpPr>
        <p:spPr>
          <a:xfrm>
            <a:off x="4345700" y="2651725"/>
            <a:ext cx="2375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b="1">
                <a:solidFill>
                  <a:schemeClr val="lt1"/>
                </a:solidFill>
              </a:rPr>
              <a:t>ALTERNATIVE  HYPOTHESIS</a:t>
            </a:r>
            <a:endParaRPr sz="2300" b="1">
              <a:solidFill>
                <a:schemeClr val="lt1"/>
              </a:solidFill>
            </a:endParaRPr>
          </a:p>
        </p:txBody>
      </p:sp>
      <p:sp>
        <p:nvSpPr>
          <p:cNvPr id="158" name="Google Shape;158;p26"/>
          <p:cNvSpPr/>
          <p:nvPr/>
        </p:nvSpPr>
        <p:spPr>
          <a:xfrm>
            <a:off x="3934616" y="2901712"/>
            <a:ext cx="392850" cy="392850"/>
          </a:xfrm>
          <a:custGeom>
            <a:avLst/>
            <a:gdLst/>
            <a:ahLst/>
            <a:cxnLst/>
            <a:rect l="l" t="t" r="r" b="b"/>
            <a:pathLst>
              <a:path w="21600" h="21600" extrusionOk="0">
                <a:moveTo>
                  <a:pt x="19633" y="0"/>
                </a:moveTo>
                <a:cubicBezTo>
                  <a:pt x="20173" y="0"/>
                  <a:pt x="20638" y="158"/>
                  <a:pt x="21023" y="469"/>
                </a:cubicBezTo>
                <a:cubicBezTo>
                  <a:pt x="21405" y="780"/>
                  <a:pt x="21599" y="1154"/>
                  <a:pt x="21599" y="1586"/>
                </a:cubicBezTo>
                <a:lnTo>
                  <a:pt x="21599" y="20013"/>
                </a:lnTo>
                <a:cubicBezTo>
                  <a:pt x="21599" y="20445"/>
                  <a:pt x="21405" y="20816"/>
                  <a:pt x="21023" y="21130"/>
                </a:cubicBezTo>
                <a:cubicBezTo>
                  <a:pt x="20638" y="21438"/>
                  <a:pt x="20173" y="21599"/>
                  <a:pt x="19633" y="21599"/>
                </a:cubicBezTo>
                <a:cubicBezTo>
                  <a:pt x="19093" y="21599"/>
                  <a:pt x="18632" y="21447"/>
                  <a:pt x="18254" y="21145"/>
                </a:cubicBezTo>
                <a:lnTo>
                  <a:pt x="10807" y="15190"/>
                </a:lnTo>
                <a:lnTo>
                  <a:pt x="3359" y="21145"/>
                </a:lnTo>
                <a:cubicBezTo>
                  <a:pt x="2981" y="21447"/>
                  <a:pt x="2520" y="21599"/>
                  <a:pt x="1980" y="21599"/>
                </a:cubicBezTo>
                <a:cubicBezTo>
                  <a:pt x="1440" y="21599"/>
                  <a:pt x="975" y="21441"/>
                  <a:pt x="583" y="21130"/>
                </a:cubicBezTo>
                <a:cubicBezTo>
                  <a:pt x="194" y="20816"/>
                  <a:pt x="0" y="20445"/>
                  <a:pt x="0" y="20013"/>
                </a:cubicBezTo>
                <a:lnTo>
                  <a:pt x="0" y="1586"/>
                </a:lnTo>
                <a:cubicBezTo>
                  <a:pt x="0" y="1154"/>
                  <a:pt x="194" y="780"/>
                  <a:pt x="583" y="469"/>
                </a:cubicBezTo>
                <a:cubicBezTo>
                  <a:pt x="975" y="158"/>
                  <a:pt x="1440" y="0"/>
                  <a:pt x="1980" y="0"/>
                </a:cubicBezTo>
                <a:lnTo>
                  <a:pt x="19633" y="0"/>
                </a:lnTo>
                <a:close/>
                <a:moveTo>
                  <a:pt x="2722" y="2150"/>
                </a:moveTo>
                <a:lnTo>
                  <a:pt x="2722" y="18608"/>
                </a:lnTo>
                <a:lnTo>
                  <a:pt x="10807" y="12115"/>
                </a:lnTo>
                <a:lnTo>
                  <a:pt x="18891" y="18608"/>
                </a:lnTo>
                <a:lnTo>
                  <a:pt x="18891" y="2150"/>
                </a:lnTo>
                <a:lnTo>
                  <a:pt x="2722" y="2150"/>
                </a:lnTo>
                <a:close/>
              </a:path>
            </a:pathLst>
          </a:custGeom>
          <a:solidFill>
            <a:schemeClr val="lt1"/>
          </a:solidFill>
          <a:ln>
            <a:noFill/>
          </a:ln>
        </p:spPr>
        <p:txBody>
          <a:bodyPr spcFirstLastPara="1" wrap="square" lIns="101575" tIns="101575" rIns="101575" bIns="101575" anchor="ctr" anchorCtr="0">
            <a:noAutofit/>
          </a:bodyPr>
          <a:lstStyle/>
          <a:p>
            <a:pPr marL="0" marR="0" lvl="0" indent="0" algn="l" rtl="0">
              <a:spcBef>
                <a:spcPts val="0"/>
              </a:spcBef>
              <a:spcAft>
                <a:spcPts val="0"/>
              </a:spcAft>
              <a:buNone/>
            </a:pPr>
            <a:endParaRPr sz="2200">
              <a:solidFill>
                <a:schemeClr val="lt1"/>
              </a:solidFill>
              <a:latin typeface="Lato"/>
              <a:ea typeface="Lato"/>
              <a:cs typeface="Lato"/>
              <a:sym typeface="Lato"/>
            </a:endParaRPr>
          </a:p>
        </p:txBody>
      </p:sp>
      <p:sp>
        <p:nvSpPr>
          <p:cNvPr id="159" name="Google Shape;159;p26"/>
          <p:cNvSpPr txBox="1"/>
          <p:nvPr/>
        </p:nvSpPr>
        <p:spPr>
          <a:xfrm>
            <a:off x="6878550" y="22050"/>
            <a:ext cx="2265600" cy="189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a:t>Extending contracts to add availability for bookings has no impact on reservation percentage.</a:t>
            </a:r>
            <a:endParaRPr sz="1500"/>
          </a:p>
          <a:p>
            <a:pPr marL="0" lvl="0" indent="0" algn="ctr" rtl="0">
              <a:spcBef>
                <a:spcPts val="0"/>
              </a:spcBef>
              <a:spcAft>
                <a:spcPts val="0"/>
              </a:spcAft>
              <a:buNone/>
            </a:pPr>
            <a:endParaRPr sz="1500"/>
          </a:p>
          <a:p>
            <a:pPr marL="0" lvl="0" indent="0" algn="ctr" rtl="0">
              <a:lnSpc>
                <a:spcPct val="200000"/>
              </a:lnSpc>
              <a:spcBef>
                <a:spcPts val="0"/>
              </a:spcBef>
              <a:spcAft>
                <a:spcPts val="0"/>
              </a:spcAft>
              <a:buClr>
                <a:schemeClr val="dk1"/>
              </a:buClr>
              <a:buSzPts val="1100"/>
              <a:buFont typeface="Arial"/>
              <a:buNone/>
            </a:pPr>
            <a:r>
              <a:rPr lang="en-US" sz="2100" b="1">
                <a:solidFill>
                  <a:srgbClr val="0E101A"/>
                </a:solidFill>
                <a:latin typeface="Times New Roman"/>
                <a:ea typeface="Times New Roman"/>
                <a:cs typeface="Times New Roman"/>
                <a:sym typeface="Times New Roman"/>
              </a:rPr>
              <a:t>H0: μ ≤ 20%</a:t>
            </a:r>
            <a:endParaRPr sz="2300" b="1"/>
          </a:p>
        </p:txBody>
      </p:sp>
      <p:sp>
        <p:nvSpPr>
          <p:cNvPr id="160" name="Google Shape;160;p26"/>
          <p:cNvSpPr txBox="1"/>
          <p:nvPr/>
        </p:nvSpPr>
        <p:spPr>
          <a:xfrm>
            <a:off x="6878550" y="2709550"/>
            <a:ext cx="2265600" cy="189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a:t>Extending contracts to add availability for bookings has an impact on reservation percentage.</a:t>
            </a:r>
            <a:endParaRPr sz="1500"/>
          </a:p>
          <a:p>
            <a:pPr marL="0" lvl="0" indent="0" algn="ctr" rtl="0">
              <a:spcBef>
                <a:spcPts val="0"/>
              </a:spcBef>
              <a:spcAft>
                <a:spcPts val="0"/>
              </a:spcAft>
              <a:buNone/>
            </a:pPr>
            <a:endParaRPr sz="1500"/>
          </a:p>
          <a:p>
            <a:pPr marL="0" lvl="0" indent="0" algn="ctr" rtl="0">
              <a:lnSpc>
                <a:spcPct val="200000"/>
              </a:lnSpc>
              <a:spcBef>
                <a:spcPts val="0"/>
              </a:spcBef>
              <a:spcAft>
                <a:spcPts val="0"/>
              </a:spcAft>
              <a:buNone/>
            </a:pPr>
            <a:r>
              <a:rPr lang="en-US" sz="2100" b="1">
                <a:solidFill>
                  <a:srgbClr val="0E101A"/>
                </a:solidFill>
                <a:latin typeface="Times New Roman"/>
                <a:ea typeface="Times New Roman"/>
                <a:cs typeface="Times New Roman"/>
                <a:sym typeface="Times New Roman"/>
              </a:rPr>
              <a:t>H0: μ &gt; 20%</a:t>
            </a:r>
            <a:endParaRPr sz="23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66" name="Google Shape;166;p27"/>
          <p:cNvSpPr txBox="1"/>
          <p:nvPr/>
        </p:nvSpPr>
        <p:spPr>
          <a:xfrm>
            <a:off x="2057825" y="427900"/>
            <a:ext cx="5008200" cy="4359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lt1"/>
              </a:buClr>
              <a:buSzPts val="3000"/>
              <a:buFont typeface="Montserrat Medium"/>
              <a:buNone/>
            </a:pPr>
            <a:r>
              <a:rPr lang="en-US" sz="3000" b="1">
                <a:solidFill>
                  <a:schemeClr val="lt1"/>
                </a:solidFill>
                <a:latin typeface="Montserrat Medium"/>
                <a:ea typeface="Montserrat Medium"/>
                <a:cs typeface="Montserrat Medium"/>
                <a:sym typeface="Montserrat Medium"/>
              </a:rPr>
              <a:t>RESEARCH DESIGN</a:t>
            </a:r>
            <a:endParaRPr/>
          </a:p>
        </p:txBody>
      </p:sp>
      <p:cxnSp>
        <p:nvCxnSpPr>
          <p:cNvPr id="167" name="Google Shape;167;p27"/>
          <p:cNvCxnSpPr/>
          <p:nvPr/>
        </p:nvCxnSpPr>
        <p:spPr>
          <a:xfrm>
            <a:off x="4217007" y="1036781"/>
            <a:ext cx="710100" cy="0"/>
          </a:xfrm>
          <a:prstGeom prst="straightConnector1">
            <a:avLst/>
          </a:prstGeom>
          <a:noFill/>
          <a:ln w="38100" cap="flat" cmpd="sng">
            <a:solidFill>
              <a:schemeClr val="lt1"/>
            </a:solidFill>
            <a:prstDash val="solid"/>
            <a:miter lim="800000"/>
            <a:headEnd type="none" w="sm" len="sm"/>
            <a:tailEnd type="none" w="sm" len="sm"/>
          </a:ln>
        </p:spPr>
      </p:cxnSp>
      <p:sp>
        <p:nvSpPr>
          <p:cNvPr id="168" name="Google Shape;168;p27"/>
          <p:cNvSpPr/>
          <p:nvPr/>
        </p:nvSpPr>
        <p:spPr>
          <a:xfrm rot="10800000">
            <a:off x="1962943" y="2293214"/>
            <a:ext cx="1580400" cy="1480500"/>
          </a:xfrm>
          <a:prstGeom prst="snip2SameRect">
            <a:avLst>
              <a:gd name="adj1" fmla="val 16667"/>
              <a:gd name="adj2" fmla="val 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69" name="Google Shape;169;p27"/>
          <p:cNvSpPr/>
          <p:nvPr/>
        </p:nvSpPr>
        <p:spPr>
          <a:xfrm>
            <a:off x="2534160" y="3295645"/>
            <a:ext cx="438077" cy="441698"/>
          </a:xfrm>
          <a:custGeom>
            <a:avLst/>
            <a:gdLst/>
            <a:ahLst/>
            <a:cxnLst/>
            <a:rect l="l" t="t" r="r" b="b"/>
            <a:pathLst>
              <a:path w="180" h="180" extrusionOk="0">
                <a:moveTo>
                  <a:pt x="173" y="150"/>
                </a:moveTo>
                <a:cubicBezTo>
                  <a:pt x="132" y="109"/>
                  <a:pt x="132" y="109"/>
                  <a:pt x="132" y="109"/>
                </a:cubicBezTo>
                <a:cubicBezTo>
                  <a:pt x="126" y="118"/>
                  <a:pt x="118" y="126"/>
                  <a:pt x="109" y="132"/>
                </a:cubicBezTo>
                <a:cubicBezTo>
                  <a:pt x="150" y="173"/>
                  <a:pt x="150" y="173"/>
                  <a:pt x="150" y="173"/>
                </a:cubicBezTo>
                <a:cubicBezTo>
                  <a:pt x="156" y="180"/>
                  <a:pt x="167" y="180"/>
                  <a:pt x="173" y="173"/>
                </a:cubicBezTo>
                <a:cubicBezTo>
                  <a:pt x="180" y="167"/>
                  <a:pt x="180" y="156"/>
                  <a:pt x="173" y="150"/>
                </a:cubicBezTo>
                <a:close/>
                <a:moveTo>
                  <a:pt x="134" y="67"/>
                </a:moveTo>
                <a:cubicBezTo>
                  <a:pt x="134" y="30"/>
                  <a:pt x="104" y="0"/>
                  <a:pt x="67" y="0"/>
                </a:cubicBezTo>
                <a:cubicBezTo>
                  <a:pt x="30" y="0"/>
                  <a:pt x="0" y="30"/>
                  <a:pt x="0" y="67"/>
                </a:cubicBezTo>
                <a:cubicBezTo>
                  <a:pt x="0" y="104"/>
                  <a:pt x="30" y="134"/>
                  <a:pt x="67" y="134"/>
                </a:cubicBezTo>
                <a:cubicBezTo>
                  <a:pt x="104" y="134"/>
                  <a:pt x="134" y="104"/>
                  <a:pt x="134" y="67"/>
                </a:cubicBezTo>
                <a:close/>
                <a:moveTo>
                  <a:pt x="67" y="117"/>
                </a:moveTo>
                <a:cubicBezTo>
                  <a:pt x="39" y="117"/>
                  <a:pt x="17" y="95"/>
                  <a:pt x="17" y="67"/>
                </a:cubicBezTo>
                <a:cubicBezTo>
                  <a:pt x="17" y="39"/>
                  <a:pt x="39" y="17"/>
                  <a:pt x="67" y="17"/>
                </a:cubicBezTo>
                <a:cubicBezTo>
                  <a:pt x="95" y="17"/>
                  <a:pt x="117" y="39"/>
                  <a:pt x="117" y="67"/>
                </a:cubicBezTo>
                <a:cubicBezTo>
                  <a:pt x="117" y="95"/>
                  <a:pt x="95" y="117"/>
                  <a:pt x="67" y="117"/>
                </a:cubicBezTo>
                <a:close/>
                <a:moveTo>
                  <a:pt x="28" y="67"/>
                </a:moveTo>
                <a:cubicBezTo>
                  <a:pt x="39" y="67"/>
                  <a:pt x="39" y="67"/>
                  <a:pt x="39" y="67"/>
                </a:cubicBezTo>
                <a:cubicBezTo>
                  <a:pt x="39" y="51"/>
                  <a:pt x="51" y="39"/>
                  <a:pt x="67" y="39"/>
                </a:cubicBezTo>
                <a:cubicBezTo>
                  <a:pt x="67" y="28"/>
                  <a:pt x="67" y="28"/>
                  <a:pt x="67" y="28"/>
                </a:cubicBezTo>
                <a:cubicBezTo>
                  <a:pt x="45" y="28"/>
                  <a:pt x="28" y="45"/>
                  <a:pt x="28" y="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0" name="Google Shape;170;p27"/>
          <p:cNvSpPr/>
          <p:nvPr/>
        </p:nvSpPr>
        <p:spPr>
          <a:xfrm>
            <a:off x="2189582" y="3033485"/>
            <a:ext cx="11271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chemeClr val="lt1"/>
                </a:solidFill>
                <a:latin typeface="Roboto"/>
                <a:ea typeface="Roboto"/>
                <a:cs typeface="Roboto"/>
                <a:sym typeface="Roboto"/>
              </a:rPr>
              <a:t>Data sets</a:t>
            </a:r>
            <a:endParaRPr sz="1400">
              <a:solidFill>
                <a:schemeClr val="lt1"/>
              </a:solidFill>
              <a:latin typeface="Arial"/>
              <a:ea typeface="Arial"/>
              <a:cs typeface="Arial"/>
              <a:sym typeface="Arial"/>
            </a:endParaRPr>
          </a:p>
        </p:txBody>
      </p:sp>
      <p:sp>
        <p:nvSpPr>
          <p:cNvPr id="171" name="Google Shape;171;p27"/>
          <p:cNvSpPr/>
          <p:nvPr/>
        </p:nvSpPr>
        <p:spPr>
          <a:xfrm rot="10800000">
            <a:off x="3785621" y="2293214"/>
            <a:ext cx="1580400" cy="1480500"/>
          </a:xfrm>
          <a:prstGeom prst="snip2SameRect">
            <a:avLst>
              <a:gd name="adj1" fmla="val 16667"/>
              <a:gd name="adj2" fmla="val 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72" name="Google Shape;172;p27"/>
          <p:cNvSpPr/>
          <p:nvPr/>
        </p:nvSpPr>
        <p:spPr>
          <a:xfrm>
            <a:off x="4347032" y="2550083"/>
            <a:ext cx="457688" cy="425260"/>
          </a:xfrm>
          <a:custGeom>
            <a:avLst/>
            <a:gdLst/>
            <a:ahLst/>
            <a:cxnLst/>
            <a:rect l="l" t="t" r="r" b="b"/>
            <a:pathLst>
              <a:path w="184" h="169" extrusionOk="0">
                <a:moveTo>
                  <a:pt x="168" y="129"/>
                </a:moveTo>
                <a:cubicBezTo>
                  <a:pt x="139" y="115"/>
                  <a:pt x="139" y="115"/>
                  <a:pt x="139" y="115"/>
                </a:cubicBezTo>
                <a:cubicBezTo>
                  <a:pt x="137" y="114"/>
                  <a:pt x="136" y="112"/>
                  <a:pt x="136" y="109"/>
                </a:cubicBezTo>
                <a:cubicBezTo>
                  <a:pt x="136" y="100"/>
                  <a:pt x="136" y="100"/>
                  <a:pt x="136" y="100"/>
                </a:cubicBezTo>
                <a:cubicBezTo>
                  <a:pt x="137" y="99"/>
                  <a:pt x="137" y="98"/>
                  <a:pt x="138" y="97"/>
                </a:cubicBezTo>
                <a:cubicBezTo>
                  <a:pt x="141" y="92"/>
                  <a:pt x="144" y="86"/>
                  <a:pt x="147" y="80"/>
                </a:cubicBezTo>
                <a:cubicBezTo>
                  <a:pt x="151" y="78"/>
                  <a:pt x="154" y="73"/>
                  <a:pt x="154" y="68"/>
                </a:cubicBezTo>
                <a:cubicBezTo>
                  <a:pt x="154" y="56"/>
                  <a:pt x="154" y="56"/>
                  <a:pt x="154" y="56"/>
                </a:cubicBezTo>
                <a:cubicBezTo>
                  <a:pt x="154" y="53"/>
                  <a:pt x="153" y="50"/>
                  <a:pt x="151" y="47"/>
                </a:cubicBezTo>
                <a:cubicBezTo>
                  <a:pt x="151" y="32"/>
                  <a:pt x="151" y="32"/>
                  <a:pt x="151" y="32"/>
                </a:cubicBezTo>
                <a:cubicBezTo>
                  <a:pt x="151" y="30"/>
                  <a:pt x="152" y="20"/>
                  <a:pt x="144" y="11"/>
                </a:cubicBezTo>
                <a:cubicBezTo>
                  <a:pt x="138" y="4"/>
                  <a:pt x="127" y="0"/>
                  <a:pt x="113" y="0"/>
                </a:cubicBezTo>
                <a:cubicBezTo>
                  <a:pt x="99" y="0"/>
                  <a:pt x="88" y="4"/>
                  <a:pt x="82" y="11"/>
                </a:cubicBezTo>
                <a:cubicBezTo>
                  <a:pt x="78" y="16"/>
                  <a:pt x="76" y="20"/>
                  <a:pt x="76" y="24"/>
                </a:cubicBezTo>
                <a:cubicBezTo>
                  <a:pt x="71" y="22"/>
                  <a:pt x="65" y="21"/>
                  <a:pt x="59" y="21"/>
                </a:cubicBezTo>
                <a:cubicBezTo>
                  <a:pt x="26" y="21"/>
                  <a:pt x="24" y="50"/>
                  <a:pt x="24" y="50"/>
                </a:cubicBezTo>
                <a:cubicBezTo>
                  <a:pt x="24" y="63"/>
                  <a:pt x="24" y="63"/>
                  <a:pt x="24" y="63"/>
                </a:cubicBezTo>
                <a:cubicBezTo>
                  <a:pt x="22" y="65"/>
                  <a:pt x="21" y="68"/>
                  <a:pt x="21" y="71"/>
                </a:cubicBezTo>
                <a:cubicBezTo>
                  <a:pt x="21" y="81"/>
                  <a:pt x="21" y="81"/>
                  <a:pt x="21" y="81"/>
                </a:cubicBezTo>
                <a:cubicBezTo>
                  <a:pt x="21" y="85"/>
                  <a:pt x="23" y="88"/>
                  <a:pt x="25" y="91"/>
                </a:cubicBezTo>
                <a:cubicBezTo>
                  <a:pt x="28" y="99"/>
                  <a:pt x="33" y="106"/>
                  <a:pt x="36" y="109"/>
                </a:cubicBezTo>
                <a:cubicBezTo>
                  <a:pt x="36" y="116"/>
                  <a:pt x="36" y="116"/>
                  <a:pt x="36" y="116"/>
                </a:cubicBezTo>
                <a:cubicBezTo>
                  <a:pt x="36" y="118"/>
                  <a:pt x="35" y="120"/>
                  <a:pt x="33" y="121"/>
                </a:cubicBezTo>
                <a:cubicBezTo>
                  <a:pt x="13" y="133"/>
                  <a:pt x="13" y="133"/>
                  <a:pt x="13" y="133"/>
                </a:cubicBezTo>
                <a:cubicBezTo>
                  <a:pt x="5" y="138"/>
                  <a:pt x="0" y="146"/>
                  <a:pt x="0" y="156"/>
                </a:cubicBezTo>
                <a:cubicBezTo>
                  <a:pt x="0" y="169"/>
                  <a:pt x="0" y="169"/>
                  <a:pt x="0" y="169"/>
                </a:cubicBezTo>
                <a:cubicBezTo>
                  <a:pt x="184" y="169"/>
                  <a:pt x="184" y="169"/>
                  <a:pt x="184" y="169"/>
                </a:cubicBezTo>
                <a:cubicBezTo>
                  <a:pt x="184" y="155"/>
                  <a:pt x="184" y="155"/>
                  <a:pt x="184" y="155"/>
                </a:cubicBezTo>
                <a:cubicBezTo>
                  <a:pt x="184" y="144"/>
                  <a:pt x="178" y="134"/>
                  <a:pt x="168" y="129"/>
                </a:cubicBezTo>
                <a:close/>
                <a:moveTo>
                  <a:pt x="46" y="116"/>
                </a:moveTo>
                <a:cubicBezTo>
                  <a:pt x="46" y="105"/>
                  <a:pt x="46" y="105"/>
                  <a:pt x="46" y="105"/>
                </a:cubicBezTo>
                <a:cubicBezTo>
                  <a:pt x="44" y="103"/>
                  <a:pt x="44" y="103"/>
                  <a:pt x="44" y="103"/>
                </a:cubicBezTo>
                <a:cubicBezTo>
                  <a:pt x="44" y="103"/>
                  <a:pt x="37" y="96"/>
                  <a:pt x="34" y="87"/>
                </a:cubicBezTo>
                <a:cubicBezTo>
                  <a:pt x="34" y="85"/>
                  <a:pt x="34" y="85"/>
                  <a:pt x="34" y="85"/>
                </a:cubicBezTo>
                <a:cubicBezTo>
                  <a:pt x="32" y="83"/>
                  <a:pt x="32" y="83"/>
                  <a:pt x="32" y="83"/>
                </a:cubicBezTo>
                <a:cubicBezTo>
                  <a:pt x="31" y="83"/>
                  <a:pt x="31" y="82"/>
                  <a:pt x="31" y="81"/>
                </a:cubicBezTo>
                <a:cubicBezTo>
                  <a:pt x="31" y="71"/>
                  <a:pt x="31" y="71"/>
                  <a:pt x="31" y="71"/>
                </a:cubicBezTo>
                <a:cubicBezTo>
                  <a:pt x="31" y="70"/>
                  <a:pt x="31" y="70"/>
                  <a:pt x="32" y="69"/>
                </a:cubicBezTo>
                <a:cubicBezTo>
                  <a:pt x="34" y="67"/>
                  <a:pt x="34" y="67"/>
                  <a:pt x="34" y="67"/>
                </a:cubicBezTo>
                <a:cubicBezTo>
                  <a:pt x="34" y="50"/>
                  <a:pt x="34" y="50"/>
                  <a:pt x="34" y="50"/>
                </a:cubicBezTo>
                <a:cubicBezTo>
                  <a:pt x="34" y="49"/>
                  <a:pt x="35" y="31"/>
                  <a:pt x="59" y="31"/>
                </a:cubicBezTo>
                <a:cubicBezTo>
                  <a:pt x="65" y="31"/>
                  <a:pt x="71" y="32"/>
                  <a:pt x="75" y="35"/>
                </a:cubicBezTo>
                <a:cubicBezTo>
                  <a:pt x="75" y="47"/>
                  <a:pt x="75" y="47"/>
                  <a:pt x="75" y="47"/>
                </a:cubicBezTo>
                <a:cubicBezTo>
                  <a:pt x="73" y="50"/>
                  <a:pt x="72" y="53"/>
                  <a:pt x="72" y="56"/>
                </a:cubicBezTo>
                <a:cubicBezTo>
                  <a:pt x="72" y="68"/>
                  <a:pt x="72" y="68"/>
                  <a:pt x="72" y="68"/>
                </a:cubicBezTo>
                <a:cubicBezTo>
                  <a:pt x="72" y="69"/>
                  <a:pt x="72" y="70"/>
                  <a:pt x="72" y="71"/>
                </a:cubicBezTo>
                <a:cubicBezTo>
                  <a:pt x="72" y="71"/>
                  <a:pt x="73" y="72"/>
                  <a:pt x="73" y="72"/>
                </a:cubicBezTo>
                <a:cubicBezTo>
                  <a:pt x="73" y="73"/>
                  <a:pt x="73" y="73"/>
                  <a:pt x="73" y="73"/>
                </a:cubicBezTo>
                <a:cubicBezTo>
                  <a:pt x="73" y="73"/>
                  <a:pt x="73" y="73"/>
                  <a:pt x="73" y="74"/>
                </a:cubicBezTo>
                <a:cubicBezTo>
                  <a:pt x="73" y="74"/>
                  <a:pt x="73" y="74"/>
                  <a:pt x="73" y="74"/>
                </a:cubicBezTo>
                <a:cubicBezTo>
                  <a:pt x="74" y="76"/>
                  <a:pt x="75" y="77"/>
                  <a:pt x="77" y="78"/>
                </a:cubicBezTo>
                <a:cubicBezTo>
                  <a:pt x="77" y="81"/>
                  <a:pt x="77" y="81"/>
                  <a:pt x="77" y="81"/>
                </a:cubicBezTo>
                <a:cubicBezTo>
                  <a:pt x="77" y="81"/>
                  <a:pt x="78" y="81"/>
                  <a:pt x="78" y="81"/>
                </a:cubicBezTo>
                <a:cubicBezTo>
                  <a:pt x="78" y="82"/>
                  <a:pt x="78" y="82"/>
                  <a:pt x="78" y="82"/>
                </a:cubicBezTo>
                <a:cubicBezTo>
                  <a:pt x="78" y="83"/>
                  <a:pt x="78" y="83"/>
                  <a:pt x="79" y="84"/>
                </a:cubicBezTo>
                <a:cubicBezTo>
                  <a:pt x="79" y="85"/>
                  <a:pt x="79" y="85"/>
                  <a:pt x="79" y="85"/>
                </a:cubicBezTo>
                <a:cubicBezTo>
                  <a:pt x="81" y="84"/>
                  <a:pt x="81" y="84"/>
                  <a:pt x="81" y="84"/>
                </a:cubicBezTo>
                <a:cubicBezTo>
                  <a:pt x="81" y="84"/>
                  <a:pt x="81" y="84"/>
                  <a:pt x="81" y="84"/>
                </a:cubicBezTo>
                <a:cubicBezTo>
                  <a:pt x="81" y="84"/>
                  <a:pt x="81" y="84"/>
                  <a:pt x="81" y="84"/>
                </a:cubicBezTo>
                <a:cubicBezTo>
                  <a:pt x="81" y="84"/>
                  <a:pt x="81" y="84"/>
                  <a:pt x="81" y="84"/>
                </a:cubicBezTo>
                <a:cubicBezTo>
                  <a:pt x="79" y="85"/>
                  <a:pt x="79" y="85"/>
                  <a:pt x="79" y="85"/>
                </a:cubicBezTo>
                <a:cubicBezTo>
                  <a:pt x="79" y="86"/>
                  <a:pt x="79" y="86"/>
                  <a:pt x="80" y="87"/>
                </a:cubicBezTo>
                <a:cubicBezTo>
                  <a:pt x="80" y="88"/>
                  <a:pt x="80" y="88"/>
                  <a:pt x="80" y="88"/>
                </a:cubicBezTo>
                <a:cubicBezTo>
                  <a:pt x="81" y="89"/>
                  <a:pt x="81" y="89"/>
                  <a:pt x="81" y="90"/>
                </a:cubicBezTo>
                <a:cubicBezTo>
                  <a:pt x="82" y="91"/>
                  <a:pt x="82" y="91"/>
                  <a:pt x="82" y="91"/>
                </a:cubicBezTo>
                <a:cubicBezTo>
                  <a:pt x="82" y="92"/>
                  <a:pt x="83" y="93"/>
                  <a:pt x="83" y="94"/>
                </a:cubicBezTo>
                <a:cubicBezTo>
                  <a:pt x="83" y="94"/>
                  <a:pt x="83" y="94"/>
                  <a:pt x="83" y="94"/>
                </a:cubicBezTo>
                <a:cubicBezTo>
                  <a:pt x="84" y="95"/>
                  <a:pt x="84" y="96"/>
                  <a:pt x="85" y="96"/>
                </a:cubicBezTo>
                <a:cubicBezTo>
                  <a:pt x="85" y="97"/>
                  <a:pt x="85" y="97"/>
                  <a:pt x="85" y="97"/>
                </a:cubicBezTo>
                <a:cubicBezTo>
                  <a:pt x="86" y="98"/>
                  <a:pt x="86" y="99"/>
                  <a:pt x="87" y="99"/>
                </a:cubicBezTo>
                <a:cubicBezTo>
                  <a:pt x="87" y="109"/>
                  <a:pt x="87" y="109"/>
                  <a:pt x="87" y="109"/>
                </a:cubicBezTo>
                <a:cubicBezTo>
                  <a:pt x="87" y="111"/>
                  <a:pt x="86" y="113"/>
                  <a:pt x="84" y="114"/>
                </a:cubicBezTo>
                <a:cubicBezTo>
                  <a:pt x="76" y="118"/>
                  <a:pt x="76" y="118"/>
                  <a:pt x="76" y="118"/>
                </a:cubicBezTo>
                <a:cubicBezTo>
                  <a:pt x="74" y="118"/>
                  <a:pt x="74" y="118"/>
                  <a:pt x="74" y="118"/>
                </a:cubicBezTo>
                <a:cubicBezTo>
                  <a:pt x="73" y="120"/>
                  <a:pt x="73" y="120"/>
                  <a:pt x="73" y="120"/>
                </a:cubicBezTo>
                <a:cubicBezTo>
                  <a:pt x="57" y="129"/>
                  <a:pt x="57" y="129"/>
                  <a:pt x="57" y="129"/>
                </a:cubicBezTo>
                <a:cubicBezTo>
                  <a:pt x="48" y="134"/>
                  <a:pt x="42" y="144"/>
                  <a:pt x="42" y="154"/>
                </a:cubicBezTo>
                <a:cubicBezTo>
                  <a:pt x="42" y="159"/>
                  <a:pt x="42" y="159"/>
                  <a:pt x="42" y="159"/>
                </a:cubicBezTo>
                <a:cubicBezTo>
                  <a:pt x="10" y="159"/>
                  <a:pt x="10" y="159"/>
                  <a:pt x="10" y="159"/>
                </a:cubicBezTo>
                <a:cubicBezTo>
                  <a:pt x="10" y="156"/>
                  <a:pt x="10" y="156"/>
                  <a:pt x="10" y="156"/>
                </a:cubicBezTo>
                <a:cubicBezTo>
                  <a:pt x="10" y="150"/>
                  <a:pt x="13" y="144"/>
                  <a:pt x="18" y="142"/>
                </a:cubicBezTo>
                <a:cubicBezTo>
                  <a:pt x="38" y="129"/>
                  <a:pt x="38" y="129"/>
                  <a:pt x="38" y="129"/>
                </a:cubicBezTo>
                <a:cubicBezTo>
                  <a:pt x="43" y="127"/>
                  <a:pt x="46" y="122"/>
                  <a:pt x="46" y="116"/>
                </a:cubicBezTo>
                <a:close/>
                <a:moveTo>
                  <a:pt x="85" y="30"/>
                </a:moveTo>
                <a:cubicBezTo>
                  <a:pt x="85" y="30"/>
                  <a:pt x="85" y="30"/>
                  <a:pt x="85" y="30"/>
                </a:cubicBezTo>
                <a:cubicBezTo>
                  <a:pt x="85" y="27"/>
                  <a:pt x="85" y="22"/>
                  <a:pt x="89" y="18"/>
                </a:cubicBezTo>
                <a:cubicBezTo>
                  <a:pt x="94" y="13"/>
                  <a:pt x="102" y="10"/>
                  <a:pt x="113" y="10"/>
                </a:cubicBezTo>
                <a:cubicBezTo>
                  <a:pt x="124" y="10"/>
                  <a:pt x="132" y="13"/>
                  <a:pt x="137" y="18"/>
                </a:cubicBezTo>
                <a:cubicBezTo>
                  <a:pt x="142" y="23"/>
                  <a:pt x="141" y="31"/>
                  <a:pt x="141" y="32"/>
                </a:cubicBezTo>
                <a:cubicBezTo>
                  <a:pt x="141" y="52"/>
                  <a:pt x="141" y="52"/>
                  <a:pt x="141" y="52"/>
                </a:cubicBezTo>
                <a:cubicBezTo>
                  <a:pt x="143" y="53"/>
                  <a:pt x="143" y="53"/>
                  <a:pt x="143" y="53"/>
                </a:cubicBezTo>
                <a:cubicBezTo>
                  <a:pt x="144" y="54"/>
                  <a:pt x="144" y="55"/>
                  <a:pt x="144" y="56"/>
                </a:cubicBezTo>
                <a:cubicBezTo>
                  <a:pt x="144" y="68"/>
                  <a:pt x="144" y="68"/>
                  <a:pt x="144" y="68"/>
                </a:cubicBezTo>
                <a:cubicBezTo>
                  <a:pt x="144" y="70"/>
                  <a:pt x="143" y="71"/>
                  <a:pt x="141" y="72"/>
                </a:cubicBezTo>
                <a:cubicBezTo>
                  <a:pt x="139" y="73"/>
                  <a:pt x="139" y="73"/>
                  <a:pt x="139" y="73"/>
                </a:cubicBezTo>
                <a:cubicBezTo>
                  <a:pt x="138" y="75"/>
                  <a:pt x="138" y="75"/>
                  <a:pt x="138" y="75"/>
                </a:cubicBezTo>
                <a:cubicBezTo>
                  <a:pt x="136" y="81"/>
                  <a:pt x="133" y="87"/>
                  <a:pt x="130" y="92"/>
                </a:cubicBezTo>
                <a:cubicBezTo>
                  <a:pt x="129" y="93"/>
                  <a:pt x="128" y="94"/>
                  <a:pt x="127" y="95"/>
                </a:cubicBezTo>
                <a:cubicBezTo>
                  <a:pt x="126" y="96"/>
                  <a:pt x="126" y="96"/>
                  <a:pt x="126" y="96"/>
                </a:cubicBezTo>
                <a:cubicBezTo>
                  <a:pt x="126" y="109"/>
                  <a:pt x="126" y="109"/>
                  <a:pt x="126" y="109"/>
                </a:cubicBezTo>
                <a:cubicBezTo>
                  <a:pt x="126" y="115"/>
                  <a:pt x="129" y="121"/>
                  <a:pt x="135" y="123"/>
                </a:cubicBezTo>
                <a:cubicBezTo>
                  <a:pt x="163" y="138"/>
                  <a:pt x="163" y="138"/>
                  <a:pt x="163" y="138"/>
                </a:cubicBezTo>
                <a:cubicBezTo>
                  <a:pt x="170" y="141"/>
                  <a:pt x="174" y="148"/>
                  <a:pt x="174" y="155"/>
                </a:cubicBezTo>
                <a:cubicBezTo>
                  <a:pt x="174" y="159"/>
                  <a:pt x="174" y="159"/>
                  <a:pt x="174" y="159"/>
                </a:cubicBezTo>
                <a:cubicBezTo>
                  <a:pt x="52" y="159"/>
                  <a:pt x="52" y="159"/>
                  <a:pt x="52" y="159"/>
                </a:cubicBezTo>
                <a:cubicBezTo>
                  <a:pt x="52" y="154"/>
                  <a:pt x="52" y="154"/>
                  <a:pt x="52" y="154"/>
                </a:cubicBezTo>
                <a:cubicBezTo>
                  <a:pt x="52" y="147"/>
                  <a:pt x="56" y="141"/>
                  <a:pt x="62" y="138"/>
                </a:cubicBezTo>
                <a:cubicBezTo>
                  <a:pt x="89" y="123"/>
                  <a:pt x="89" y="123"/>
                  <a:pt x="89" y="123"/>
                </a:cubicBezTo>
                <a:cubicBezTo>
                  <a:pt x="94" y="120"/>
                  <a:pt x="97" y="115"/>
                  <a:pt x="97" y="109"/>
                </a:cubicBezTo>
                <a:cubicBezTo>
                  <a:pt x="97" y="96"/>
                  <a:pt x="97" y="96"/>
                  <a:pt x="97" y="96"/>
                </a:cubicBezTo>
                <a:cubicBezTo>
                  <a:pt x="95" y="93"/>
                  <a:pt x="95" y="93"/>
                  <a:pt x="95" y="93"/>
                </a:cubicBezTo>
                <a:cubicBezTo>
                  <a:pt x="94" y="93"/>
                  <a:pt x="94" y="92"/>
                  <a:pt x="93" y="91"/>
                </a:cubicBezTo>
                <a:cubicBezTo>
                  <a:pt x="93" y="91"/>
                  <a:pt x="93" y="91"/>
                  <a:pt x="93" y="91"/>
                </a:cubicBezTo>
                <a:cubicBezTo>
                  <a:pt x="93" y="91"/>
                  <a:pt x="93" y="90"/>
                  <a:pt x="92" y="90"/>
                </a:cubicBezTo>
                <a:cubicBezTo>
                  <a:pt x="92" y="90"/>
                  <a:pt x="92" y="90"/>
                  <a:pt x="92" y="90"/>
                </a:cubicBezTo>
                <a:cubicBezTo>
                  <a:pt x="92" y="88"/>
                  <a:pt x="91" y="87"/>
                  <a:pt x="90" y="86"/>
                </a:cubicBezTo>
                <a:cubicBezTo>
                  <a:pt x="90" y="86"/>
                  <a:pt x="90" y="86"/>
                  <a:pt x="90" y="86"/>
                </a:cubicBezTo>
                <a:cubicBezTo>
                  <a:pt x="90" y="85"/>
                  <a:pt x="89" y="84"/>
                  <a:pt x="89" y="84"/>
                </a:cubicBezTo>
                <a:cubicBezTo>
                  <a:pt x="88" y="82"/>
                  <a:pt x="88" y="82"/>
                  <a:pt x="88" y="82"/>
                </a:cubicBezTo>
                <a:cubicBezTo>
                  <a:pt x="88" y="81"/>
                  <a:pt x="88" y="81"/>
                  <a:pt x="88" y="80"/>
                </a:cubicBezTo>
                <a:cubicBezTo>
                  <a:pt x="88" y="80"/>
                  <a:pt x="87" y="79"/>
                  <a:pt x="87" y="78"/>
                </a:cubicBezTo>
                <a:cubicBezTo>
                  <a:pt x="87" y="77"/>
                  <a:pt x="87" y="77"/>
                  <a:pt x="87" y="77"/>
                </a:cubicBezTo>
                <a:cubicBezTo>
                  <a:pt x="87" y="76"/>
                  <a:pt x="86" y="75"/>
                  <a:pt x="86" y="74"/>
                </a:cubicBezTo>
                <a:cubicBezTo>
                  <a:pt x="86" y="72"/>
                  <a:pt x="86" y="72"/>
                  <a:pt x="86" y="72"/>
                </a:cubicBezTo>
                <a:cubicBezTo>
                  <a:pt x="84" y="71"/>
                  <a:pt x="84" y="71"/>
                  <a:pt x="84" y="71"/>
                </a:cubicBezTo>
                <a:cubicBezTo>
                  <a:pt x="83" y="71"/>
                  <a:pt x="82" y="69"/>
                  <a:pt x="82" y="68"/>
                </a:cubicBezTo>
                <a:cubicBezTo>
                  <a:pt x="82" y="56"/>
                  <a:pt x="82" y="56"/>
                  <a:pt x="82" y="56"/>
                </a:cubicBezTo>
                <a:cubicBezTo>
                  <a:pt x="82" y="55"/>
                  <a:pt x="82" y="54"/>
                  <a:pt x="83" y="53"/>
                </a:cubicBezTo>
                <a:cubicBezTo>
                  <a:pt x="85" y="52"/>
                  <a:pt x="85" y="52"/>
                  <a:pt x="85" y="52"/>
                </a:cubicBezTo>
                <a:cubicBezTo>
                  <a:pt x="85" y="31"/>
                  <a:pt x="85" y="31"/>
                  <a:pt x="85" y="31"/>
                </a:cubicBezTo>
                <a:lnTo>
                  <a:pt x="85" y="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3" name="Google Shape;173;p27"/>
          <p:cNvSpPr/>
          <p:nvPr/>
        </p:nvSpPr>
        <p:spPr>
          <a:xfrm>
            <a:off x="3872776" y="3033475"/>
            <a:ext cx="14934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chemeClr val="lt1"/>
                </a:solidFill>
                <a:latin typeface="Roboto"/>
                <a:ea typeface="Roboto"/>
                <a:cs typeface="Roboto"/>
                <a:sym typeface="Roboto"/>
              </a:rPr>
              <a:t>Causal Comparative Approach</a:t>
            </a:r>
            <a:endParaRPr sz="1400">
              <a:solidFill>
                <a:schemeClr val="lt1"/>
              </a:solidFill>
              <a:latin typeface="Arial"/>
              <a:ea typeface="Arial"/>
              <a:cs typeface="Arial"/>
              <a:sym typeface="Arial"/>
            </a:endParaRPr>
          </a:p>
        </p:txBody>
      </p:sp>
      <p:sp>
        <p:nvSpPr>
          <p:cNvPr id="174" name="Google Shape;174;p27"/>
          <p:cNvSpPr/>
          <p:nvPr/>
        </p:nvSpPr>
        <p:spPr>
          <a:xfrm rot="10800000">
            <a:off x="5608299" y="2293214"/>
            <a:ext cx="1580400" cy="1480500"/>
          </a:xfrm>
          <a:prstGeom prst="snip2SameRect">
            <a:avLst>
              <a:gd name="adj1" fmla="val 16667"/>
              <a:gd name="adj2" fmla="val 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75" name="Google Shape;175;p27"/>
          <p:cNvSpPr/>
          <p:nvPr/>
        </p:nvSpPr>
        <p:spPr>
          <a:xfrm>
            <a:off x="6178093" y="2590879"/>
            <a:ext cx="440923" cy="384464"/>
          </a:xfrm>
          <a:custGeom>
            <a:avLst/>
            <a:gdLst/>
            <a:ahLst/>
            <a:cxnLst/>
            <a:rect l="l" t="t" r="r" b="b"/>
            <a:pathLst>
              <a:path w="164" h="143" extrusionOk="0">
                <a:moveTo>
                  <a:pt x="164" y="42"/>
                </a:moveTo>
                <a:lnTo>
                  <a:pt x="83" y="0"/>
                </a:lnTo>
                <a:lnTo>
                  <a:pt x="0" y="42"/>
                </a:lnTo>
                <a:lnTo>
                  <a:pt x="83" y="81"/>
                </a:lnTo>
                <a:lnTo>
                  <a:pt x="164" y="42"/>
                </a:lnTo>
                <a:close/>
                <a:moveTo>
                  <a:pt x="83" y="14"/>
                </a:moveTo>
                <a:lnTo>
                  <a:pt x="136" y="42"/>
                </a:lnTo>
                <a:lnTo>
                  <a:pt x="83" y="67"/>
                </a:lnTo>
                <a:lnTo>
                  <a:pt x="28" y="42"/>
                </a:lnTo>
                <a:lnTo>
                  <a:pt x="83" y="14"/>
                </a:lnTo>
                <a:close/>
                <a:moveTo>
                  <a:pt x="148" y="63"/>
                </a:moveTo>
                <a:lnTo>
                  <a:pt x="164" y="72"/>
                </a:lnTo>
                <a:lnTo>
                  <a:pt x="83" y="111"/>
                </a:lnTo>
                <a:lnTo>
                  <a:pt x="0" y="72"/>
                </a:lnTo>
                <a:lnTo>
                  <a:pt x="16" y="63"/>
                </a:lnTo>
                <a:lnTo>
                  <a:pt x="83" y="95"/>
                </a:lnTo>
                <a:lnTo>
                  <a:pt x="148" y="63"/>
                </a:lnTo>
                <a:close/>
                <a:moveTo>
                  <a:pt x="148" y="93"/>
                </a:moveTo>
                <a:lnTo>
                  <a:pt x="164" y="102"/>
                </a:lnTo>
                <a:lnTo>
                  <a:pt x="83" y="143"/>
                </a:lnTo>
                <a:lnTo>
                  <a:pt x="0" y="102"/>
                </a:lnTo>
                <a:lnTo>
                  <a:pt x="16" y="93"/>
                </a:lnTo>
                <a:lnTo>
                  <a:pt x="83" y="127"/>
                </a:lnTo>
                <a:lnTo>
                  <a:pt x="148" y="93"/>
                </a:lnTo>
                <a:close/>
                <a:moveTo>
                  <a:pt x="148" y="93"/>
                </a:moveTo>
                <a:lnTo>
                  <a:pt x="148" y="9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6" name="Google Shape;176;p27"/>
          <p:cNvSpPr/>
          <p:nvPr/>
        </p:nvSpPr>
        <p:spPr>
          <a:xfrm>
            <a:off x="5767612" y="3033485"/>
            <a:ext cx="12618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chemeClr val="lt1"/>
                </a:solidFill>
                <a:latin typeface="Roboto"/>
                <a:ea typeface="Roboto"/>
                <a:cs typeface="Roboto"/>
                <a:sym typeface="Roboto"/>
              </a:rPr>
              <a:t>Methodology</a:t>
            </a:r>
            <a:endParaRPr sz="14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7D8287"/>
      </a:dk2>
      <a:lt2>
        <a:srgbClr val="EBEEF0"/>
      </a:lt2>
      <a:accent1>
        <a:srgbClr val="26313A"/>
      </a:accent1>
      <a:accent2>
        <a:srgbClr val="0074BD"/>
      </a:accent2>
      <a:accent3>
        <a:srgbClr val="009BCF"/>
      </a:accent3>
      <a:accent4>
        <a:srgbClr val="38A8B5"/>
      </a:accent4>
      <a:accent5>
        <a:srgbClr val="67C18B"/>
      </a:accent5>
      <a:accent6>
        <a:srgbClr val="96CA4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3085</Words>
  <Application>Microsoft Office PowerPoint</Application>
  <PresentationFormat>On-screen Show (16:9)</PresentationFormat>
  <Paragraphs>161</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Montserrat Medium</vt:lpstr>
      <vt:lpstr>Calibri</vt:lpstr>
      <vt:lpstr>Lato</vt:lpstr>
      <vt:lpstr>Times New Roman</vt:lpstr>
      <vt:lpstr>Roboto</vt:lpstr>
      <vt:lpstr>Arial</vt:lpstr>
      <vt:lpstr>Montserrat</vt:lpstr>
      <vt:lpstr>Montserrat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Mahmoud Kholif</cp:lastModifiedBy>
  <cp:revision>11</cp:revision>
  <dcterms:modified xsi:type="dcterms:W3CDTF">2021-11-07T18:56:52Z</dcterms:modified>
</cp:coreProperties>
</file>