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90CB"/>
    <a:srgbClr val="0A648C"/>
    <a:srgbClr val="F4B183"/>
    <a:srgbClr val="FFFF00"/>
    <a:srgbClr val="0070C0"/>
    <a:srgbClr val="1F4E79"/>
    <a:srgbClr val="DC14D7"/>
    <a:srgbClr val="9DC3E6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2CD8-12B0-40C7-9A5E-7A6A0BDA944C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707-6309-4C3E-9A21-09700065D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3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2CD8-12B0-40C7-9A5E-7A6A0BDA944C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707-6309-4C3E-9A21-09700065D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4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2CD8-12B0-40C7-9A5E-7A6A0BDA944C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707-6309-4C3E-9A21-09700065D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2CD8-12B0-40C7-9A5E-7A6A0BDA944C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707-6309-4C3E-9A21-09700065D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3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2CD8-12B0-40C7-9A5E-7A6A0BDA944C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707-6309-4C3E-9A21-09700065D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4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2CD8-12B0-40C7-9A5E-7A6A0BDA944C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707-6309-4C3E-9A21-09700065D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1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2CD8-12B0-40C7-9A5E-7A6A0BDA944C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707-6309-4C3E-9A21-09700065D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2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2CD8-12B0-40C7-9A5E-7A6A0BDA944C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707-6309-4C3E-9A21-09700065D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8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2CD8-12B0-40C7-9A5E-7A6A0BDA944C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707-6309-4C3E-9A21-09700065D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1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2CD8-12B0-40C7-9A5E-7A6A0BDA944C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707-6309-4C3E-9A21-09700065D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1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2CD8-12B0-40C7-9A5E-7A6A0BDA944C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707-6309-4C3E-9A21-09700065D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9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82CD8-12B0-40C7-9A5E-7A6A0BDA944C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6F707-6309-4C3E-9A21-09700065D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DBFE27C-20D5-4385-BD66-958CECB1ECE6}"/>
              </a:ext>
            </a:extLst>
          </p:cNvPr>
          <p:cNvGrpSpPr/>
          <p:nvPr/>
        </p:nvGrpSpPr>
        <p:grpSpPr>
          <a:xfrm>
            <a:off x="0" y="0"/>
            <a:ext cx="6858000" cy="9906000"/>
            <a:chOff x="0" y="0"/>
            <a:chExt cx="6858000" cy="9906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3972A83-E6A4-4E97-8EBE-E23B2E58E98A}"/>
                </a:ext>
              </a:extLst>
            </p:cNvPr>
            <p:cNvGrpSpPr/>
            <p:nvPr/>
          </p:nvGrpSpPr>
          <p:grpSpPr>
            <a:xfrm>
              <a:off x="0" y="0"/>
              <a:ext cx="6858000" cy="9906000"/>
              <a:chOff x="0" y="0"/>
              <a:chExt cx="6858000" cy="9906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48EE9F-47B7-4072-9980-E8FBD6A2E31D}"/>
                  </a:ext>
                </a:extLst>
              </p:cNvPr>
              <p:cNvSpPr/>
              <p:nvPr/>
            </p:nvSpPr>
            <p:spPr>
              <a:xfrm>
                <a:off x="0" y="0"/>
                <a:ext cx="2298457" cy="9906000"/>
              </a:xfrm>
              <a:prstGeom prst="rect">
                <a:avLst/>
              </a:prstGeom>
              <a:solidFill>
                <a:srgbClr val="7D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A9090C9-2A33-4D47-BF59-BCC7D424BE81}"/>
                  </a:ext>
                </a:extLst>
              </p:cNvPr>
              <p:cNvSpPr/>
              <p:nvPr/>
            </p:nvSpPr>
            <p:spPr>
              <a:xfrm>
                <a:off x="2298458" y="0"/>
                <a:ext cx="4559542" cy="990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42748BE-B24A-46F5-86EA-B10DCF5E85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863" y="1320222"/>
                <a:ext cx="2026729" cy="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1B379B-8A56-4E7A-BB7B-26FC11E3C5C8}"/>
                  </a:ext>
                </a:extLst>
              </p:cNvPr>
              <p:cNvSpPr txBox="1"/>
              <p:nvPr/>
            </p:nvSpPr>
            <p:spPr>
              <a:xfrm>
                <a:off x="135863" y="1380323"/>
                <a:ext cx="2026728" cy="1767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9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Name: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9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Currency: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9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Start date: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9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End date:</a:t>
                </a:r>
              </a:p>
              <a:p>
                <a:pPr>
                  <a:lnSpc>
                    <a:spcPct val="200000"/>
                  </a:lnSpc>
                </a:pPr>
                <a:endParaRPr lang="en-US" sz="9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endParaRPr lang="en-US" sz="11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D9F63B0-D6CD-44E3-B7AB-A38540ADCBAB}"/>
                  </a:ext>
                </a:extLst>
              </p:cNvPr>
              <p:cNvSpPr/>
              <p:nvPr/>
            </p:nvSpPr>
            <p:spPr>
              <a:xfrm>
                <a:off x="297533" y="2993467"/>
                <a:ext cx="1716087" cy="654050"/>
              </a:xfrm>
              <a:custGeom>
                <a:avLst/>
                <a:gdLst>
                  <a:gd name="connsiteX0" fmla="*/ 0 w 1733550"/>
                  <a:gd name="connsiteY0" fmla="*/ 654050 h 654050"/>
                  <a:gd name="connsiteX1" fmla="*/ 1587 w 1733550"/>
                  <a:gd name="connsiteY1" fmla="*/ 544512 h 654050"/>
                  <a:gd name="connsiteX2" fmla="*/ 158750 w 1733550"/>
                  <a:gd name="connsiteY2" fmla="*/ 473075 h 654050"/>
                  <a:gd name="connsiteX3" fmla="*/ 319087 w 1733550"/>
                  <a:gd name="connsiteY3" fmla="*/ 325437 h 654050"/>
                  <a:gd name="connsiteX4" fmla="*/ 468312 w 1733550"/>
                  <a:gd name="connsiteY4" fmla="*/ 600075 h 654050"/>
                  <a:gd name="connsiteX5" fmla="*/ 638175 w 1733550"/>
                  <a:gd name="connsiteY5" fmla="*/ 498475 h 654050"/>
                  <a:gd name="connsiteX6" fmla="*/ 793750 w 1733550"/>
                  <a:gd name="connsiteY6" fmla="*/ 528637 h 654050"/>
                  <a:gd name="connsiteX7" fmla="*/ 973137 w 1733550"/>
                  <a:gd name="connsiteY7" fmla="*/ 284162 h 654050"/>
                  <a:gd name="connsiteX8" fmla="*/ 1101725 w 1733550"/>
                  <a:gd name="connsiteY8" fmla="*/ 0 h 654050"/>
                  <a:gd name="connsiteX9" fmla="*/ 1262062 w 1733550"/>
                  <a:gd name="connsiteY9" fmla="*/ 477837 h 654050"/>
                  <a:gd name="connsiteX10" fmla="*/ 1417637 w 1733550"/>
                  <a:gd name="connsiteY10" fmla="*/ 57150 h 654050"/>
                  <a:gd name="connsiteX11" fmla="*/ 1576387 w 1733550"/>
                  <a:gd name="connsiteY11" fmla="*/ 469900 h 654050"/>
                  <a:gd name="connsiteX12" fmla="*/ 1733550 w 1733550"/>
                  <a:gd name="connsiteY12" fmla="*/ 654050 h 654050"/>
                  <a:gd name="connsiteX13" fmla="*/ 0 w 1733550"/>
                  <a:gd name="connsiteY13" fmla="*/ 654050 h 65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3550" h="654050">
                    <a:moveTo>
                      <a:pt x="0" y="654050"/>
                    </a:moveTo>
                    <a:lnTo>
                      <a:pt x="1587" y="544512"/>
                    </a:lnTo>
                    <a:lnTo>
                      <a:pt x="158750" y="473075"/>
                    </a:lnTo>
                    <a:lnTo>
                      <a:pt x="319087" y="325437"/>
                    </a:lnTo>
                    <a:lnTo>
                      <a:pt x="468312" y="600075"/>
                    </a:lnTo>
                    <a:lnTo>
                      <a:pt x="638175" y="498475"/>
                    </a:lnTo>
                    <a:lnTo>
                      <a:pt x="793750" y="528637"/>
                    </a:lnTo>
                    <a:lnTo>
                      <a:pt x="973137" y="284162"/>
                    </a:lnTo>
                    <a:lnTo>
                      <a:pt x="1101725" y="0"/>
                    </a:lnTo>
                    <a:lnTo>
                      <a:pt x="1262062" y="477837"/>
                    </a:lnTo>
                    <a:lnTo>
                      <a:pt x="1417637" y="57150"/>
                    </a:lnTo>
                    <a:lnTo>
                      <a:pt x="1576387" y="469900"/>
                    </a:lnTo>
                    <a:lnTo>
                      <a:pt x="1733550" y="654050"/>
                    </a:lnTo>
                    <a:lnTo>
                      <a:pt x="0" y="654050"/>
                    </a:lnTo>
                    <a:close/>
                  </a:path>
                </a:pathLst>
              </a:custGeom>
              <a:solidFill>
                <a:srgbClr val="1190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E0FD15A-FCA3-48F0-91BF-44EB9AED1CBA}"/>
                  </a:ext>
                </a:extLst>
              </p:cNvPr>
              <p:cNvSpPr/>
              <p:nvPr/>
            </p:nvSpPr>
            <p:spPr>
              <a:xfrm>
                <a:off x="297532" y="4195165"/>
                <a:ext cx="1716088" cy="657225"/>
              </a:xfrm>
              <a:custGeom>
                <a:avLst/>
                <a:gdLst>
                  <a:gd name="connsiteX0" fmla="*/ 0 w 1716088"/>
                  <a:gd name="connsiteY0" fmla="*/ 655638 h 657225"/>
                  <a:gd name="connsiteX1" fmla="*/ 136525 w 1716088"/>
                  <a:gd name="connsiteY1" fmla="*/ 636588 h 657225"/>
                  <a:gd name="connsiteX2" fmla="*/ 301625 w 1716088"/>
                  <a:gd name="connsiteY2" fmla="*/ 501650 h 657225"/>
                  <a:gd name="connsiteX3" fmla="*/ 458788 w 1716088"/>
                  <a:gd name="connsiteY3" fmla="*/ 584200 h 657225"/>
                  <a:gd name="connsiteX4" fmla="*/ 623888 w 1716088"/>
                  <a:gd name="connsiteY4" fmla="*/ 92075 h 657225"/>
                  <a:gd name="connsiteX5" fmla="*/ 771525 w 1716088"/>
                  <a:gd name="connsiteY5" fmla="*/ 298450 h 657225"/>
                  <a:gd name="connsiteX6" fmla="*/ 936625 w 1716088"/>
                  <a:gd name="connsiteY6" fmla="*/ 0 h 657225"/>
                  <a:gd name="connsiteX7" fmla="*/ 1084263 w 1716088"/>
                  <a:gd name="connsiteY7" fmla="*/ 498475 h 657225"/>
                  <a:gd name="connsiteX8" fmla="*/ 1250950 w 1716088"/>
                  <a:gd name="connsiteY8" fmla="*/ 403225 h 657225"/>
                  <a:gd name="connsiteX9" fmla="*/ 1400175 w 1716088"/>
                  <a:gd name="connsiteY9" fmla="*/ 598488 h 657225"/>
                  <a:gd name="connsiteX10" fmla="*/ 1576388 w 1716088"/>
                  <a:gd name="connsiteY10" fmla="*/ 579438 h 657225"/>
                  <a:gd name="connsiteX11" fmla="*/ 1716088 w 1716088"/>
                  <a:gd name="connsiteY11" fmla="*/ 614363 h 657225"/>
                  <a:gd name="connsiteX12" fmla="*/ 1716088 w 1716088"/>
                  <a:gd name="connsiteY12" fmla="*/ 647700 h 657225"/>
                  <a:gd name="connsiteX13" fmla="*/ 1712913 w 1716088"/>
                  <a:gd name="connsiteY13" fmla="*/ 650875 h 657225"/>
                  <a:gd name="connsiteX14" fmla="*/ 1716088 w 1716088"/>
                  <a:gd name="connsiteY14" fmla="*/ 657225 h 657225"/>
                  <a:gd name="connsiteX15" fmla="*/ 0 w 1716088"/>
                  <a:gd name="connsiteY15" fmla="*/ 655638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16088" h="657225">
                    <a:moveTo>
                      <a:pt x="0" y="655638"/>
                    </a:moveTo>
                    <a:lnTo>
                      <a:pt x="136525" y="636588"/>
                    </a:lnTo>
                    <a:lnTo>
                      <a:pt x="301625" y="501650"/>
                    </a:lnTo>
                    <a:lnTo>
                      <a:pt x="458788" y="584200"/>
                    </a:lnTo>
                    <a:lnTo>
                      <a:pt x="623888" y="92075"/>
                    </a:lnTo>
                    <a:lnTo>
                      <a:pt x="771525" y="298450"/>
                    </a:lnTo>
                    <a:lnTo>
                      <a:pt x="936625" y="0"/>
                    </a:lnTo>
                    <a:lnTo>
                      <a:pt x="1084263" y="498475"/>
                    </a:lnTo>
                    <a:lnTo>
                      <a:pt x="1250950" y="403225"/>
                    </a:lnTo>
                    <a:lnTo>
                      <a:pt x="1400175" y="598488"/>
                    </a:lnTo>
                    <a:lnTo>
                      <a:pt x="1576388" y="579438"/>
                    </a:lnTo>
                    <a:lnTo>
                      <a:pt x="1716088" y="614363"/>
                    </a:lnTo>
                    <a:lnTo>
                      <a:pt x="1716088" y="647700"/>
                    </a:lnTo>
                    <a:lnTo>
                      <a:pt x="1712913" y="650875"/>
                    </a:lnTo>
                    <a:lnTo>
                      <a:pt x="1716088" y="657225"/>
                    </a:lnTo>
                    <a:lnTo>
                      <a:pt x="0" y="655638"/>
                    </a:lnTo>
                    <a:close/>
                  </a:path>
                </a:pathLst>
              </a:custGeom>
              <a:solidFill>
                <a:srgbClr val="FF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01A2B0-A333-42C7-A9B9-BB5E5B3BF5F0}"/>
                  </a:ext>
                </a:extLst>
              </p:cNvPr>
              <p:cNvSpPr txBox="1"/>
              <p:nvPr/>
            </p:nvSpPr>
            <p:spPr>
              <a:xfrm>
                <a:off x="476126" y="2716861"/>
                <a:ext cx="1346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A648C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Total Credit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9DA690-AF33-4F50-85A7-54001D11FF20}"/>
                  </a:ext>
                </a:extLst>
              </p:cNvPr>
              <p:cNvSpPr txBox="1"/>
              <p:nvPr/>
            </p:nvSpPr>
            <p:spPr>
              <a:xfrm>
                <a:off x="482475" y="3921734"/>
                <a:ext cx="1346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D20000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Total Debit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98BD45-3AF8-476D-B39C-F96D08567EDB}"/>
                  </a:ext>
                </a:extLst>
              </p:cNvPr>
              <p:cNvSpPr txBox="1"/>
              <p:nvPr/>
            </p:nvSpPr>
            <p:spPr>
              <a:xfrm>
                <a:off x="2520950" y="255349"/>
                <a:ext cx="267957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Credit/Debit and Balance</a:t>
                </a: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624C57C-05B4-45F8-9EB7-F0EF2764DFED}"/>
                  </a:ext>
                </a:extLst>
              </p:cNvPr>
              <p:cNvGrpSpPr/>
              <p:nvPr/>
            </p:nvGrpSpPr>
            <p:grpSpPr>
              <a:xfrm>
                <a:off x="3916170" y="2479867"/>
                <a:ext cx="1324117" cy="169277"/>
                <a:chOff x="3965643" y="2484255"/>
                <a:chExt cx="1324117" cy="169277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E20E477-BA00-4450-8CDA-4C8F9463F6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65643" y="2568894"/>
                  <a:ext cx="220664" cy="0"/>
                </a:xfrm>
                <a:prstGeom prst="line">
                  <a:avLst/>
                </a:prstGeom>
                <a:ln w="12700">
                  <a:solidFill>
                    <a:srgbClr val="1A92C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3BA28BB-2D6B-405F-AC1F-222ED4988850}"/>
                    </a:ext>
                  </a:extLst>
                </p:cNvPr>
                <p:cNvSpPr txBox="1"/>
                <p:nvPr/>
              </p:nvSpPr>
              <p:spPr>
                <a:xfrm>
                  <a:off x="4165926" y="2484255"/>
                  <a:ext cx="389889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>
                      <a:solidFill>
                        <a:schemeClr val="bg1">
                          <a:lumMod val="50000"/>
                        </a:schemeClr>
                      </a:solidFill>
                      <a:latin typeface="Open Sans Light" panose="020B030603050402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Credit</a:t>
                  </a: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3B1AD6A4-68F9-450F-86CB-8F08EC4C0E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99588" y="2568894"/>
                  <a:ext cx="220664" cy="0"/>
                </a:xfrm>
                <a:prstGeom prst="line">
                  <a:avLst/>
                </a:prstGeom>
                <a:ln w="12700">
                  <a:solidFill>
                    <a:srgbClr val="FF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5BA6C9B-3DA5-4F19-B77C-7A5F86F22B12}"/>
                    </a:ext>
                  </a:extLst>
                </p:cNvPr>
                <p:cNvSpPr txBox="1"/>
                <p:nvPr/>
              </p:nvSpPr>
              <p:spPr>
                <a:xfrm>
                  <a:off x="4899871" y="2484255"/>
                  <a:ext cx="389889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>
                      <a:solidFill>
                        <a:schemeClr val="bg1">
                          <a:lumMod val="50000"/>
                        </a:schemeClr>
                      </a:solidFill>
                      <a:latin typeface="Open Sans Light" panose="020B030603050402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Debit</a:t>
                  </a:r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D74B63F-8622-4F05-A7FA-6CE5540CDD56}"/>
                  </a:ext>
                </a:extLst>
              </p:cNvPr>
              <p:cNvSpPr txBox="1"/>
              <p:nvPr/>
            </p:nvSpPr>
            <p:spPr>
              <a:xfrm>
                <a:off x="2520950" y="2590929"/>
                <a:ext cx="267957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Credit/Debit Breakdown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7E6110E-DF08-44CA-8547-0780F7594F4F}"/>
                  </a:ext>
                </a:extLst>
              </p:cNvPr>
              <p:cNvGrpSpPr/>
              <p:nvPr/>
            </p:nvGrpSpPr>
            <p:grpSpPr>
              <a:xfrm>
                <a:off x="2669219" y="4834841"/>
                <a:ext cx="3773191" cy="380891"/>
                <a:chOff x="2669219" y="4700101"/>
                <a:chExt cx="3773191" cy="380891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682AB542-5651-4572-9220-FCA403E18A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3257" y="4784740"/>
                  <a:ext cx="220664" cy="0"/>
                </a:xfrm>
                <a:prstGeom prst="line">
                  <a:avLst/>
                </a:prstGeom>
                <a:ln w="12700">
                  <a:solidFill>
                    <a:srgbClr val="82380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8897542-4528-4192-BDD1-E9E99098A357}"/>
                    </a:ext>
                  </a:extLst>
                </p:cNvPr>
                <p:cNvSpPr txBox="1"/>
                <p:nvPr/>
              </p:nvSpPr>
              <p:spPr>
                <a:xfrm>
                  <a:off x="4343540" y="4700101"/>
                  <a:ext cx="655711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>
                      <a:solidFill>
                        <a:schemeClr val="bg1">
                          <a:lumMod val="50000"/>
                        </a:schemeClr>
                      </a:solidFill>
                      <a:latin typeface="Open Sans Light" panose="020B030603050402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Insurance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61D71542-DB0A-4E2B-B57C-C91B03DD4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69219" y="4784740"/>
                  <a:ext cx="220664" cy="0"/>
                </a:xfrm>
                <a:prstGeom prst="line">
                  <a:avLst/>
                </a:prstGeom>
                <a:ln w="12700">
                  <a:solidFill>
                    <a:srgbClr val="7C7C7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FA7B470-9D9C-458C-AF77-5F874A392FA1}"/>
                    </a:ext>
                  </a:extLst>
                </p:cNvPr>
                <p:cNvSpPr txBox="1"/>
                <p:nvPr/>
              </p:nvSpPr>
              <p:spPr>
                <a:xfrm>
                  <a:off x="2869502" y="4700101"/>
                  <a:ext cx="441691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>
                      <a:solidFill>
                        <a:schemeClr val="bg1">
                          <a:lumMod val="50000"/>
                        </a:schemeClr>
                      </a:solidFill>
                      <a:latin typeface="Open Sans Light" panose="020B030603050402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Housing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B6E27D72-ACDB-4288-9776-58CDB0D280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7148" y="4784740"/>
                  <a:ext cx="220664" cy="0"/>
                </a:xfrm>
                <a:prstGeom prst="line">
                  <a:avLst/>
                </a:prstGeom>
                <a:ln w="12700">
                  <a:solidFill>
                    <a:srgbClr val="BEBEB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CC859E8-886B-4318-A3A8-A782F4DA7B89}"/>
                    </a:ext>
                  </a:extLst>
                </p:cNvPr>
                <p:cNvSpPr txBox="1"/>
                <p:nvPr/>
              </p:nvSpPr>
              <p:spPr>
                <a:xfrm>
                  <a:off x="3607431" y="4700101"/>
                  <a:ext cx="389889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>
                      <a:solidFill>
                        <a:schemeClr val="bg1">
                          <a:lumMod val="50000"/>
                        </a:schemeClr>
                      </a:solidFill>
                      <a:latin typeface="Open Sans Light" panose="020B030603050402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Food</a:t>
                  </a: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596541A5-C0AD-4273-9013-0248B69FC7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81857" y="4784740"/>
                  <a:ext cx="220664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44A71A9-DBE1-4BFE-9563-3660E8950242}"/>
                    </a:ext>
                  </a:extLst>
                </p:cNvPr>
                <p:cNvSpPr txBox="1"/>
                <p:nvPr/>
              </p:nvSpPr>
              <p:spPr>
                <a:xfrm>
                  <a:off x="5082140" y="4700101"/>
                  <a:ext cx="435047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>
                      <a:solidFill>
                        <a:schemeClr val="bg1">
                          <a:lumMod val="50000"/>
                        </a:schemeClr>
                      </a:solidFill>
                      <a:latin typeface="Open Sans Light" panose="020B030603050402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Utilities</a:t>
                  </a: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22F048B9-C3FC-4AC7-8175-74B3CC9F5A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17731" y="4784740"/>
                  <a:ext cx="220664" cy="0"/>
                </a:xfrm>
                <a:prstGeom prst="line">
                  <a:avLst/>
                </a:prstGeom>
                <a:ln w="127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6D0E2BF-00CE-484F-8DFF-8026FCADD8A1}"/>
                    </a:ext>
                  </a:extLst>
                </p:cNvPr>
                <p:cNvSpPr txBox="1"/>
                <p:nvPr/>
              </p:nvSpPr>
              <p:spPr>
                <a:xfrm>
                  <a:off x="5818014" y="4700101"/>
                  <a:ext cx="62439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>
                      <a:solidFill>
                        <a:schemeClr val="bg1">
                          <a:lumMod val="50000"/>
                        </a:schemeClr>
                      </a:solidFill>
                      <a:latin typeface="Open Sans Light" panose="020B030603050402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Transportation</a:t>
                  </a:r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E6302B2B-98CB-4D9E-85F0-1F8CEEDC81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3257" y="4889103"/>
                  <a:ext cx="220664" cy="0"/>
                </a:xfrm>
                <a:prstGeom prst="line">
                  <a:avLst/>
                </a:prstGeom>
                <a:ln w="12700">
                  <a:solidFill>
                    <a:srgbClr val="BF9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17D8E55-B791-4AC4-AB41-B768CA1DA4B3}"/>
                    </a:ext>
                  </a:extLst>
                </p:cNvPr>
                <p:cNvSpPr txBox="1"/>
                <p:nvPr/>
              </p:nvSpPr>
              <p:spPr>
                <a:xfrm>
                  <a:off x="4343540" y="4804464"/>
                  <a:ext cx="655711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>
                      <a:solidFill>
                        <a:schemeClr val="bg1">
                          <a:lumMod val="50000"/>
                        </a:schemeClr>
                      </a:solidFill>
                      <a:latin typeface="Open Sans Light" panose="020B030603050402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Personal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EA1D9A53-1EC4-43B5-9C82-2E7DC1709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69219" y="4889103"/>
                  <a:ext cx="220664" cy="0"/>
                </a:xfrm>
                <a:prstGeom prst="line">
                  <a:avLst/>
                </a:prstGeom>
                <a:ln w="12700">
                  <a:solidFill>
                    <a:srgbClr val="54823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0029C96-50C9-4B2A-BBA5-878EB883BC36}"/>
                    </a:ext>
                  </a:extLst>
                </p:cNvPr>
                <p:cNvSpPr txBox="1"/>
                <p:nvPr/>
              </p:nvSpPr>
              <p:spPr>
                <a:xfrm>
                  <a:off x="2869502" y="4804464"/>
                  <a:ext cx="50918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>
                      <a:solidFill>
                        <a:schemeClr val="bg1">
                          <a:lumMod val="50000"/>
                        </a:schemeClr>
                      </a:solidFill>
                      <a:latin typeface="Open Sans Light" panose="020B030603050402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Healthcare</a:t>
                  </a:r>
                </a:p>
              </p:txBody>
            </p: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725CDC9-8530-436B-87FC-75681DE882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7148" y="4889103"/>
                  <a:ext cx="220664" cy="0"/>
                </a:xfrm>
                <a:prstGeom prst="line">
                  <a:avLst/>
                </a:prstGeom>
                <a:ln w="12700">
                  <a:solidFill>
                    <a:srgbClr val="FFD9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0595A63-9504-4647-B6DA-580E6EB8D0EC}"/>
                    </a:ext>
                  </a:extLst>
                </p:cNvPr>
                <p:cNvSpPr txBox="1"/>
                <p:nvPr/>
              </p:nvSpPr>
              <p:spPr>
                <a:xfrm>
                  <a:off x="3607431" y="4804464"/>
                  <a:ext cx="50918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>
                      <a:solidFill>
                        <a:schemeClr val="bg1">
                          <a:lumMod val="50000"/>
                        </a:schemeClr>
                      </a:solidFill>
                      <a:latin typeface="Open Sans Light" panose="020B030603050402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Recreation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40AA198B-5C70-416D-8465-9AF21B3340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81857" y="4889103"/>
                  <a:ext cx="220664" cy="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C464F84-4373-4D8D-B771-5BF3A4BE045C}"/>
                    </a:ext>
                  </a:extLst>
                </p:cNvPr>
                <p:cNvSpPr txBox="1"/>
                <p:nvPr/>
              </p:nvSpPr>
              <p:spPr>
                <a:xfrm>
                  <a:off x="5082140" y="4804464"/>
                  <a:ext cx="488992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>
                      <a:solidFill>
                        <a:schemeClr val="bg1">
                          <a:lumMod val="50000"/>
                        </a:schemeClr>
                      </a:solidFill>
                      <a:latin typeface="Open Sans Light" panose="020B030603050402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Education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E1B7DDB7-6A1C-4252-B325-CA4B8CE0BF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17731" y="4889103"/>
                  <a:ext cx="220664" cy="0"/>
                </a:xfrm>
                <a:prstGeom prst="line">
                  <a:avLst/>
                </a:prstGeom>
                <a:ln w="12700">
                  <a:solidFill>
                    <a:srgbClr val="A9D18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FC4FEF7-2918-4A30-A1CF-71753674373D}"/>
                    </a:ext>
                  </a:extLst>
                </p:cNvPr>
                <p:cNvSpPr txBox="1"/>
                <p:nvPr/>
              </p:nvSpPr>
              <p:spPr>
                <a:xfrm>
                  <a:off x="5818014" y="4804464"/>
                  <a:ext cx="62439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>
                      <a:solidFill>
                        <a:schemeClr val="bg1">
                          <a:lumMod val="50000"/>
                        </a:schemeClr>
                      </a:solidFill>
                      <a:latin typeface="Open Sans Light" panose="020B030603050402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Investment</a:t>
                  </a: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D2466707-284C-4709-962E-1FEE5CC503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3257" y="4996354"/>
                  <a:ext cx="220664" cy="0"/>
                </a:xfrm>
                <a:prstGeom prst="line">
                  <a:avLst/>
                </a:prstGeom>
                <a:ln w="12700">
                  <a:solidFill>
                    <a:srgbClr val="DC14D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DFAF8F5-3ACB-42BF-BA14-BDD7EBD20770}"/>
                    </a:ext>
                  </a:extLst>
                </p:cNvPr>
                <p:cNvSpPr txBox="1"/>
                <p:nvPr/>
              </p:nvSpPr>
              <p:spPr>
                <a:xfrm>
                  <a:off x="4343540" y="4911715"/>
                  <a:ext cx="655711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>
                      <a:solidFill>
                        <a:schemeClr val="bg1">
                          <a:lumMod val="50000"/>
                        </a:schemeClr>
                      </a:solidFill>
                      <a:latin typeface="Open Sans Light" panose="020B030603050402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Earnings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5A869E88-D039-4307-9EED-98EB259EA0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69219" y="4996354"/>
                  <a:ext cx="220664" cy="0"/>
                </a:xfrm>
                <a:prstGeom prst="line">
                  <a:avLst/>
                </a:prstGeom>
                <a:ln w="12700">
                  <a:solidFill>
                    <a:srgbClr val="F4B1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A70B771-F1C3-4B50-8AA8-D9DB6869D7B5}"/>
                    </a:ext>
                  </a:extLst>
                </p:cNvPr>
                <p:cNvSpPr txBox="1"/>
                <p:nvPr/>
              </p:nvSpPr>
              <p:spPr>
                <a:xfrm>
                  <a:off x="2869502" y="4911715"/>
                  <a:ext cx="53764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>
                      <a:solidFill>
                        <a:schemeClr val="bg1">
                          <a:lumMod val="50000"/>
                        </a:schemeClr>
                      </a:solidFill>
                      <a:latin typeface="Open Sans Light" panose="020B030603050402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Other Debit</a:t>
                  </a:r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517E0204-DCC4-4A79-8431-634C9D4D1E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7148" y="4996354"/>
                  <a:ext cx="220664" cy="0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31138D7-3B83-4DC8-A549-86E7F40D9623}"/>
                    </a:ext>
                  </a:extLst>
                </p:cNvPr>
                <p:cNvSpPr txBox="1"/>
                <p:nvPr/>
              </p:nvSpPr>
              <p:spPr>
                <a:xfrm>
                  <a:off x="3607431" y="4911715"/>
                  <a:ext cx="441691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>
                      <a:solidFill>
                        <a:schemeClr val="bg1">
                          <a:lumMod val="50000"/>
                        </a:schemeClr>
                      </a:solidFill>
                      <a:latin typeface="Open Sans Light" panose="020B030603050402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Salary</a:t>
                  </a:r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53A2AE1D-23B0-4F34-9404-BD78898FBC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81857" y="4996354"/>
                  <a:ext cx="220664" cy="0"/>
                </a:xfrm>
                <a:prstGeom prst="line">
                  <a:avLst/>
                </a:prstGeom>
                <a:ln w="12700">
                  <a:solidFill>
                    <a:srgbClr val="9DC3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7B612F93-39E3-4B9B-91FA-9C294BCB2A44}"/>
                    </a:ext>
                  </a:extLst>
                </p:cNvPr>
                <p:cNvSpPr txBox="1"/>
                <p:nvPr/>
              </p:nvSpPr>
              <p:spPr>
                <a:xfrm>
                  <a:off x="5082140" y="4911715"/>
                  <a:ext cx="57725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>
                      <a:solidFill>
                        <a:schemeClr val="bg1">
                          <a:lumMod val="50000"/>
                        </a:schemeClr>
                      </a:solidFill>
                      <a:latin typeface="Open Sans Light" panose="020B030603050402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Other Credit</a:t>
                  </a: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164C18-19DB-4168-8A4B-29565DF4E652}"/>
                  </a:ext>
                </a:extLst>
              </p:cNvPr>
              <p:cNvSpPr txBox="1"/>
              <p:nvPr/>
            </p:nvSpPr>
            <p:spPr>
              <a:xfrm>
                <a:off x="2767823" y="6114948"/>
                <a:ext cx="103620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Salary</a:t>
                </a: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Wages, benefits or pay</a:t>
                </a:r>
                <a:endParaRPr lang="en-US" sz="5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653B669-77E6-4B2D-B3DD-E6F1CB31D34F}"/>
                  </a:ext>
                </a:extLst>
              </p:cNvPr>
              <p:cNvSpPr txBox="1"/>
              <p:nvPr/>
            </p:nvSpPr>
            <p:spPr>
              <a:xfrm>
                <a:off x="3978423" y="6117678"/>
                <a:ext cx="122210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Earnings</a:t>
                </a: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Dividends, gains or interest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C5578EA-523C-49C5-AB63-BF28D9A3F9F1}"/>
                  </a:ext>
                </a:extLst>
              </p:cNvPr>
              <p:cNvSpPr txBox="1"/>
              <p:nvPr/>
            </p:nvSpPr>
            <p:spPr>
              <a:xfrm>
                <a:off x="5352365" y="6118122"/>
                <a:ext cx="108547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Other Credit</a:t>
                </a: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Gifts, rewards or transfers  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F4E7AB3-4370-4EAE-8103-CBE108C8195C}"/>
                  </a:ext>
                </a:extLst>
              </p:cNvPr>
              <p:cNvSpPr txBox="1"/>
              <p:nvPr/>
            </p:nvSpPr>
            <p:spPr>
              <a:xfrm>
                <a:off x="2466920" y="7191149"/>
                <a:ext cx="9853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Housing</a:t>
                </a:r>
                <a:b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</a:br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25-35 percent</a:t>
                </a:r>
                <a:endParaRPr lang="en-US" sz="10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697BB99-46D4-4E18-AA4E-690946C3C361}"/>
                  </a:ext>
                </a:extLst>
              </p:cNvPr>
              <p:cNvSpPr txBox="1"/>
              <p:nvPr/>
            </p:nvSpPr>
            <p:spPr>
              <a:xfrm>
                <a:off x="3540188" y="7191262"/>
                <a:ext cx="9853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Food</a:t>
                </a:r>
                <a:b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</a:br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10-15 percent</a:t>
                </a:r>
                <a:endParaRPr lang="en-US" sz="10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2D01215-A64C-416F-AA93-49C8DF05ADE8}"/>
                  </a:ext>
                </a:extLst>
              </p:cNvPr>
              <p:cNvSpPr txBox="1"/>
              <p:nvPr/>
            </p:nvSpPr>
            <p:spPr>
              <a:xfrm>
                <a:off x="2520950" y="5204728"/>
                <a:ext cx="286893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Credit/Debit Categories - </a:t>
                </a:r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(As a percentage of total credit/debit)</a:t>
                </a:r>
                <a:endParaRPr lang="en-US" sz="9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C13D793-1DAA-45CD-9C8D-A5C01C3A3FBF}"/>
                  </a:ext>
                </a:extLst>
              </p:cNvPr>
              <p:cNvSpPr txBox="1"/>
              <p:nvPr/>
            </p:nvSpPr>
            <p:spPr>
              <a:xfrm>
                <a:off x="4656465" y="7193625"/>
                <a:ext cx="9853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Insurance</a:t>
                </a:r>
                <a:b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</a:br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10-25 percent</a:t>
                </a:r>
                <a:endParaRPr lang="en-US" sz="10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EEB2E93-D4DD-4D37-88C2-41FC4227CE23}"/>
                  </a:ext>
                </a:extLst>
              </p:cNvPr>
              <p:cNvSpPr txBox="1"/>
              <p:nvPr/>
            </p:nvSpPr>
            <p:spPr>
              <a:xfrm>
                <a:off x="5723383" y="7194208"/>
                <a:ext cx="9853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Utilities</a:t>
                </a:r>
                <a:b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</a:br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5-10 percent</a:t>
                </a:r>
                <a:endParaRPr lang="en-US" sz="10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823268B-61E7-48AF-A6BA-669500749614}"/>
                  </a:ext>
                </a:extLst>
              </p:cNvPr>
              <p:cNvSpPr txBox="1"/>
              <p:nvPr/>
            </p:nvSpPr>
            <p:spPr>
              <a:xfrm>
                <a:off x="2467641" y="8262257"/>
                <a:ext cx="9853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Transportation</a:t>
                </a:r>
                <a:b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</a:br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10-15 percent</a:t>
                </a:r>
                <a:endParaRPr lang="en-US" sz="10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C86F9F3-A9C6-446A-B02E-0B2044FA92D5}"/>
                  </a:ext>
                </a:extLst>
              </p:cNvPr>
              <p:cNvSpPr txBox="1"/>
              <p:nvPr/>
            </p:nvSpPr>
            <p:spPr>
              <a:xfrm>
                <a:off x="3540909" y="8262370"/>
                <a:ext cx="9853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Healthcare</a:t>
                </a:r>
                <a:b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</a:br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5-10 percent</a:t>
                </a:r>
                <a:endParaRPr lang="en-US" sz="10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BCCFB28-C861-4F26-AE82-5F7437D40C02}"/>
                  </a:ext>
                </a:extLst>
              </p:cNvPr>
              <p:cNvSpPr txBox="1"/>
              <p:nvPr/>
            </p:nvSpPr>
            <p:spPr>
              <a:xfrm>
                <a:off x="4657186" y="8264733"/>
                <a:ext cx="9853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Recreation</a:t>
                </a:r>
                <a:b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</a:br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5-10 percent</a:t>
                </a:r>
                <a:endParaRPr lang="en-US" sz="10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320BF69-BAA0-4036-B19D-F04F13FA032B}"/>
                  </a:ext>
                </a:extLst>
              </p:cNvPr>
              <p:cNvSpPr txBox="1"/>
              <p:nvPr/>
            </p:nvSpPr>
            <p:spPr>
              <a:xfrm>
                <a:off x="5724104" y="8265316"/>
                <a:ext cx="9853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Personal</a:t>
                </a:r>
                <a:b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</a:br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5-10 percent</a:t>
                </a:r>
                <a:endParaRPr lang="en-US" sz="10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B32ECE0-B845-4EE3-BB6B-3358028D5F3E}"/>
                  </a:ext>
                </a:extLst>
              </p:cNvPr>
              <p:cNvSpPr txBox="1"/>
              <p:nvPr/>
            </p:nvSpPr>
            <p:spPr>
              <a:xfrm>
                <a:off x="2766196" y="9331847"/>
                <a:ext cx="103620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Education</a:t>
                </a:r>
              </a:p>
              <a:p>
                <a:pPr algn="ctr"/>
                <a:r>
                  <a:rPr lang="en-US" sz="60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10-20 </a:t>
                </a:r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percent</a:t>
                </a:r>
                <a:endParaRPr lang="en-US" sz="500" dirty="0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A05A396-ECD6-4B97-BCD1-567AE9BA663E}"/>
                  </a:ext>
                </a:extLst>
              </p:cNvPr>
              <p:cNvSpPr txBox="1"/>
              <p:nvPr/>
            </p:nvSpPr>
            <p:spPr>
              <a:xfrm>
                <a:off x="4040175" y="9334577"/>
                <a:ext cx="110804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Investment</a:t>
                </a: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10-20 percent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8A02ABF-0A95-4297-9A4D-F86BBCED6296}"/>
                  </a:ext>
                </a:extLst>
              </p:cNvPr>
              <p:cNvSpPr txBox="1"/>
              <p:nvPr/>
            </p:nvSpPr>
            <p:spPr>
              <a:xfrm>
                <a:off x="5352855" y="9335021"/>
                <a:ext cx="108547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Other Debit</a:t>
                </a: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5-10 percent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80B5461-7576-4F98-A2F0-A86D6C2846D6}"/>
                  </a:ext>
                </a:extLst>
              </p:cNvPr>
              <p:cNvSpPr txBox="1"/>
              <p:nvPr/>
            </p:nvSpPr>
            <p:spPr>
              <a:xfrm>
                <a:off x="193378" y="5134903"/>
                <a:ext cx="19115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Credit/Debit Balance</a:t>
                </a: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0486D7D-DAB6-470D-B517-FD0F8F85E2C0}"/>
                  </a:ext>
                </a:extLst>
              </p:cNvPr>
              <p:cNvSpPr/>
              <p:nvPr/>
            </p:nvSpPr>
            <p:spPr>
              <a:xfrm>
                <a:off x="303990" y="5413588"/>
                <a:ext cx="1712911" cy="654050"/>
              </a:xfrm>
              <a:custGeom>
                <a:avLst/>
                <a:gdLst>
                  <a:gd name="connsiteX0" fmla="*/ 0 w 1706562"/>
                  <a:gd name="connsiteY0" fmla="*/ 654050 h 654050"/>
                  <a:gd name="connsiteX1" fmla="*/ 0 w 1706562"/>
                  <a:gd name="connsiteY1" fmla="*/ 568325 h 654050"/>
                  <a:gd name="connsiteX2" fmla="*/ 177800 w 1706562"/>
                  <a:gd name="connsiteY2" fmla="*/ 496887 h 654050"/>
                  <a:gd name="connsiteX3" fmla="*/ 314325 w 1706562"/>
                  <a:gd name="connsiteY3" fmla="*/ 368300 h 654050"/>
                  <a:gd name="connsiteX4" fmla="*/ 466725 w 1706562"/>
                  <a:gd name="connsiteY4" fmla="*/ 484187 h 654050"/>
                  <a:gd name="connsiteX5" fmla="*/ 622300 w 1706562"/>
                  <a:gd name="connsiteY5" fmla="*/ 395287 h 654050"/>
                  <a:gd name="connsiteX6" fmla="*/ 776287 w 1706562"/>
                  <a:gd name="connsiteY6" fmla="*/ 446087 h 654050"/>
                  <a:gd name="connsiteX7" fmla="*/ 973137 w 1706562"/>
                  <a:gd name="connsiteY7" fmla="*/ 334962 h 654050"/>
                  <a:gd name="connsiteX8" fmla="*/ 1084262 w 1706562"/>
                  <a:gd name="connsiteY8" fmla="*/ 179387 h 654050"/>
                  <a:gd name="connsiteX9" fmla="*/ 1231900 w 1706562"/>
                  <a:gd name="connsiteY9" fmla="*/ 334962 h 654050"/>
                  <a:gd name="connsiteX10" fmla="*/ 1414462 w 1706562"/>
                  <a:gd name="connsiteY10" fmla="*/ 0 h 654050"/>
                  <a:gd name="connsiteX11" fmla="*/ 1547812 w 1706562"/>
                  <a:gd name="connsiteY11" fmla="*/ 188912 h 654050"/>
                  <a:gd name="connsiteX12" fmla="*/ 1706562 w 1706562"/>
                  <a:gd name="connsiteY12" fmla="*/ 650875 h 654050"/>
                  <a:gd name="connsiteX13" fmla="*/ 0 w 1706562"/>
                  <a:gd name="connsiteY13" fmla="*/ 654050 h 65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06562" h="654050">
                    <a:moveTo>
                      <a:pt x="0" y="654050"/>
                    </a:moveTo>
                    <a:lnTo>
                      <a:pt x="0" y="568325"/>
                    </a:lnTo>
                    <a:lnTo>
                      <a:pt x="177800" y="496887"/>
                    </a:lnTo>
                    <a:lnTo>
                      <a:pt x="314325" y="368300"/>
                    </a:lnTo>
                    <a:lnTo>
                      <a:pt x="466725" y="484187"/>
                    </a:lnTo>
                    <a:lnTo>
                      <a:pt x="622300" y="395287"/>
                    </a:lnTo>
                    <a:lnTo>
                      <a:pt x="776287" y="446087"/>
                    </a:lnTo>
                    <a:lnTo>
                      <a:pt x="973137" y="334962"/>
                    </a:lnTo>
                    <a:lnTo>
                      <a:pt x="1084262" y="179387"/>
                    </a:lnTo>
                    <a:lnTo>
                      <a:pt x="1231900" y="334962"/>
                    </a:lnTo>
                    <a:lnTo>
                      <a:pt x="1414462" y="0"/>
                    </a:lnTo>
                    <a:lnTo>
                      <a:pt x="1547812" y="188912"/>
                    </a:lnTo>
                    <a:lnTo>
                      <a:pt x="1706562" y="650875"/>
                    </a:lnTo>
                    <a:lnTo>
                      <a:pt x="0" y="65405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02C0F73-CC87-4883-9235-8A04BC7DEA43}"/>
                  </a:ext>
                </a:extLst>
              </p:cNvPr>
              <p:cNvSpPr txBox="1"/>
              <p:nvPr/>
            </p:nvSpPr>
            <p:spPr>
              <a:xfrm>
                <a:off x="134127" y="7075066"/>
                <a:ext cx="9853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Debit Score</a:t>
                </a:r>
                <a:br>
                  <a:rPr lang="en-US" sz="9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</a:br>
                <a:r>
                  <a:rPr lang="en-US" sz="6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Based on spending</a:t>
                </a:r>
                <a:endParaRPr lang="en-US" sz="1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CBCB282-B029-4C42-8F0F-AA03C9F38021}"/>
                  </a:ext>
                </a:extLst>
              </p:cNvPr>
              <p:cNvSpPr txBox="1"/>
              <p:nvPr/>
            </p:nvSpPr>
            <p:spPr>
              <a:xfrm>
                <a:off x="1163841" y="7075065"/>
                <a:ext cx="9853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Balance Score</a:t>
                </a:r>
                <a:br>
                  <a:rPr lang="en-US" sz="9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</a:br>
                <a:r>
                  <a:rPr lang="en-US" sz="6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Based on credit/debit</a:t>
                </a:r>
                <a:endParaRPr lang="en-US" sz="1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0CA869-64FD-4C19-AAB1-CED8AC61AB15}"/>
                  </a:ext>
                </a:extLst>
              </p:cNvPr>
              <p:cNvSpPr txBox="1"/>
              <p:nvPr/>
            </p:nvSpPr>
            <p:spPr>
              <a:xfrm>
                <a:off x="254975" y="9077993"/>
                <a:ext cx="178833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Financial Health Score</a:t>
                </a:r>
                <a:br>
                  <a:rPr lang="en-US" sz="9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</a:br>
                <a:r>
                  <a:rPr lang="en-US" sz="6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Based on total credit, debit </a:t>
                </a:r>
                <a:r>
                  <a:rPr lang="en-US" sz="60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and balance</a:t>
                </a:r>
                <a:endParaRPr lang="en-US" sz="1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108B89-F431-4B93-8A9F-0BB765D1BE1B}"/>
                </a:ext>
              </a:extLst>
            </p:cNvPr>
            <p:cNvSpPr txBox="1"/>
            <p:nvPr/>
          </p:nvSpPr>
          <p:spPr>
            <a:xfrm>
              <a:off x="135689" y="170688"/>
              <a:ext cx="20269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Bank Statement Analysis Report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70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1305</TotalTime>
  <Words>151</Words>
  <Application>Microsoft Office PowerPoint</Application>
  <PresentationFormat>A4 Paper (210x297 mm)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Open Sans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Hassan Mohammad Khorasani</dc:creator>
  <cp:lastModifiedBy>Mohammad Khorasani, Mohammad Hassan</cp:lastModifiedBy>
  <cp:revision>83</cp:revision>
  <cp:lastPrinted>2020-02-17T11:45:14Z</cp:lastPrinted>
  <dcterms:created xsi:type="dcterms:W3CDTF">2020-01-07T23:05:46Z</dcterms:created>
  <dcterms:modified xsi:type="dcterms:W3CDTF">2021-04-25T18:07:36Z</dcterms:modified>
</cp:coreProperties>
</file>