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4" r:id="rId1"/>
  </p:sldMasterIdLst>
  <p:notesMasterIdLst>
    <p:notesMasterId r:id="rId14"/>
  </p:notesMasterIdLst>
  <p:sldIdLst>
    <p:sldId id="272" r:id="rId2"/>
    <p:sldId id="369" r:id="rId3"/>
    <p:sldId id="370" r:id="rId4"/>
    <p:sldId id="371" r:id="rId5"/>
    <p:sldId id="372" r:id="rId6"/>
    <p:sldId id="373" r:id="rId7"/>
    <p:sldId id="374" r:id="rId8"/>
    <p:sldId id="375" r:id="rId9"/>
    <p:sldId id="376" r:id="rId10"/>
    <p:sldId id="377" r:id="rId11"/>
    <p:sldId id="379" r:id="rId12"/>
    <p:sldId id="38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2A4D"/>
    <a:srgbClr val="13294B"/>
    <a:srgbClr val="893B38"/>
    <a:srgbClr val="E84A27"/>
    <a:srgbClr val="5B9BD5"/>
    <a:srgbClr val="62100C"/>
    <a:srgbClr val="EAEFF7"/>
    <a:srgbClr val="510001"/>
    <a:srgbClr val="456289"/>
    <a:srgbClr val="4461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16" autoAdjust="0"/>
    <p:restoredTop sz="94660"/>
  </p:normalViewPr>
  <p:slideViewPr>
    <p:cSldViewPr snapToGrid="0">
      <p:cViewPr varScale="1">
        <p:scale>
          <a:sx n="67" d="100"/>
          <a:sy n="67" d="100"/>
        </p:scale>
        <p:origin x="7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51F1D5-775C-404E-9455-FAB7E48C8D59}" type="datetimeFigureOut">
              <a:rPr lang="en-US" smtClean="0"/>
              <a:t>16-Dec-18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E79A5F-C3D7-4634-9EBD-722253958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592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8BE8F-9057-4D02-B0B7-5486CA0B44E2}" type="datetime1">
              <a:rPr lang="en-US" smtClean="0"/>
              <a:t>16-Dec-18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026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292E1-72AC-45F6-BB24-61E1F65F3D52}" type="datetime1">
              <a:rPr lang="en-US" smtClean="0"/>
              <a:t>16-Dec-18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142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E819-45B0-4D2D-AAEA-E00434DF7AD0}" type="datetime1">
              <a:rPr lang="en-US" smtClean="0"/>
              <a:t>16-Dec-18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119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98DBD-2FC6-45E8-82C9-1C3C3F6833A2}" type="datetime1">
              <a:rPr lang="en-US" smtClean="0"/>
              <a:t>16-Dec-18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609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ECFA0-8B34-428F-B725-0E810EA55CFD}" type="datetime1">
              <a:rPr lang="en-US" smtClean="0"/>
              <a:t>16-Dec-18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708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D2AF9-EA02-481D-94F5-68EF307AB73E}" type="datetime1">
              <a:rPr lang="en-US" smtClean="0"/>
              <a:t>16-Dec-18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99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A04BD-E0CE-4971-A49F-92706331FE89}" type="datetime1">
              <a:rPr lang="en-US" smtClean="0"/>
              <a:t>16-Dec-18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501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7356E-629F-465A-A710-DA4814D73E64}" type="datetime1">
              <a:rPr lang="en-US" smtClean="0"/>
              <a:t>16-Dec-18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887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0D81C-0DDB-46AE-BECD-FBF974F7DAF4}" type="datetime1">
              <a:rPr lang="en-US" smtClean="0"/>
              <a:t>16-Dec-18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022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CBDB4-62D4-4705-8221-BE35F85C6418}" type="datetime1">
              <a:rPr lang="en-US" smtClean="0"/>
              <a:t>16-Dec-18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02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D5A91-8EE7-41C7-A320-1C4D3F600B19}" type="datetime1">
              <a:rPr lang="en-US" smtClean="0"/>
              <a:t>16-Dec-18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02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E7F85-8B4F-4B4E-BCBC-40542780FAB8}" type="datetime1">
              <a:rPr lang="en-US" smtClean="0"/>
              <a:t>16-Dec-18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43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5138" y="1959480"/>
            <a:ext cx="10101723" cy="4077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>
                <a:solidFill>
                  <a:srgbClr val="13294B"/>
                </a:solidFill>
                <a:latin typeface="Tw Cen MT Condensed" panose="020B0606020104020203" pitchFamily="34" charset="0"/>
                <a:cs typeface="Arial" panose="020B0604020202020204" pitchFamily="34" charset="0"/>
              </a:rPr>
              <a:t>Trading Sentiment Analyzer</a:t>
            </a:r>
          </a:p>
          <a:p>
            <a:pPr marL="0" indent="0">
              <a:buNone/>
            </a:pPr>
            <a:r>
              <a:rPr lang="en-US" sz="4800" dirty="0">
                <a:solidFill>
                  <a:srgbClr val="13294B"/>
                </a:solidFill>
                <a:latin typeface="Tw Cen MT Condensed" panose="020B0606020104020203" pitchFamily="34" charset="0"/>
                <a:cs typeface="Arial" panose="020B0604020202020204" pitchFamily="34" charset="0"/>
              </a:rPr>
              <a:t>CS 410 Text Information Systems</a:t>
            </a:r>
          </a:p>
          <a:p>
            <a:pPr marL="0" indent="0">
              <a:buNone/>
            </a:pPr>
            <a:r>
              <a:rPr lang="en-US" sz="2600" baseline="30000" dirty="0">
                <a:solidFill>
                  <a:srgbClr val="13294B"/>
                </a:solidFill>
                <a:latin typeface="Tw Cen MT Condensed" panose="020B0606020104020203" pitchFamily="34" charset="0"/>
                <a:cs typeface="Arial" panose="020B0604020202020204" pitchFamily="34" charset="0"/>
              </a:rPr>
              <a:t>16th</a:t>
            </a:r>
            <a:r>
              <a:rPr lang="en-US" sz="2600" dirty="0">
                <a:solidFill>
                  <a:srgbClr val="13294B"/>
                </a:solidFill>
                <a:latin typeface="Tw Cen MT Condensed" panose="020B0606020104020203" pitchFamily="34" charset="0"/>
                <a:cs typeface="Arial" panose="020B0604020202020204" pitchFamily="34" charset="0"/>
              </a:rPr>
              <a:t> December 2018</a:t>
            </a:r>
          </a:p>
          <a:p>
            <a:pPr marL="0" indent="0">
              <a:buNone/>
            </a:pPr>
            <a:endParaRPr lang="en-US" sz="2600" dirty="0">
              <a:solidFill>
                <a:srgbClr val="13294B"/>
              </a:solidFill>
              <a:latin typeface="Tw Cen MT Condensed" panose="020B0606020104020203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sz="2600" dirty="0">
              <a:solidFill>
                <a:srgbClr val="13294B"/>
              </a:solidFill>
              <a:latin typeface="Tw Cen MT Condensed" panose="020B0606020104020203" pitchFamily="34" charset="0"/>
            </a:endParaRPr>
          </a:p>
          <a:p>
            <a:pPr marL="0" indent="0" algn="ctr">
              <a:buNone/>
            </a:pPr>
            <a:r>
              <a:rPr lang="en-US" sz="2600" dirty="0">
                <a:solidFill>
                  <a:srgbClr val="13294B"/>
                </a:solidFill>
                <a:latin typeface="Tw Cen MT Condensed" panose="020B0606020104020203" pitchFamily="34" charset="0"/>
              </a:rPr>
              <a:t>Mohammad Khorasani</a:t>
            </a:r>
          </a:p>
          <a:p>
            <a:endParaRPr lang="en-US" sz="2600" dirty="0">
              <a:solidFill>
                <a:srgbClr val="13294B"/>
              </a:solidFill>
              <a:latin typeface="Tw Cen MT Condensed" panose="020B0606020104020203" pitchFamily="34" charset="0"/>
            </a:endParaRPr>
          </a:p>
          <a:p>
            <a:endParaRPr lang="en-US" sz="2600" dirty="0">
              <a:solidFill>
                <a:srgbClr val="13294B"/>
              </a:solidFill>
              <a:latin typeface="Tw Cen MT Condensed" panose="020B0606020104020203" pitchFamily="34" charset="0"/>
            </a:endParaRPr>
          </a:p>
          <a:p>
            <a:endParaRPr lang="en-US" sz="2600" dirty="0">
              <a:solidFill>
                <a:srgbClr val="13294B"/>
              </a:solidFill>
              <a:latin typeface="Tw Cen MT Condensed" panose="020B0606020104020203" pitchFamily="34" charset="0"/>
            </a:endParaRPr>
          </a:p>
          <a:p>
            <a:endParaRPr lang="en-US" dirty="0">
              <a:solidFill>
                <a:srgbClr val="13294B"/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1102659"/>
          </a:xfrm>
          <a:prstGeom prst="rect">
            <a:avLst/>
          </a:prstGeom>
          <a:solidFill>
            <a:srgbClr val="E84A27"/>
          </a:solidFill>
          <a:ln>
            <a:solidFill>
              <a:srgbClr val="6210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0" y="6683189"/>
            <a:ext cx="12192000" cy="174812"/>
          </a:xfrm>
          <a:prstGeom prst="rect">
            <a:avLst/>
          </a:prstGeom>
          <a:solidFill>
            <a:srgbClr val="E84A27"/>
          </a:solidFill>
          <a:ln>
            <a:solidFill>
              <a:srgbClr val="142A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12192000" cy="47257"/>
          </a:xfrm>
          <a:prstGeom prst="rect">
            <a:avLst/>
          </a:prstGeom>
          <a:solidFill>
            <a:srgbClr val="13294B"/>
          </a:solidFill>
          <a:ln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026" name="Picture 2" descr="Image result for university of illinois logo">
            <a:extLst>
              <a:ext uri="{FF2B5EF4-FFF2-40B4-BE49-F238E27FC236}">
                <a16:creationId xmlns:a16="http://schemas.microsoft.com/office/drawing/2014/main" id="{3C750FCF-7931-43B5-A90E-F6C33A92CA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7538" y="337033"/>
            <a:ext cx="2650502" cy="47695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4550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1102659"/>
          </a:xfrm>
          <a:prstGeom prst="rect">
            <a:avLst/>
          </a:prstGeom>
          <a:solidFill>
            <a:srgbClr val="E84A27"/>
          </a:solidFill>
          <a:ln>
            <a:solidFill>
              <a:srgbClr val="6210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0" y="6683189"/>
            <a:ext cx="12192000" cy="174812"/>
          </a:xfrm>
          <a:prstGeom prst="rect">
            <a:avLst/>
          </a:prstGeom>
          <a:solidFill>
            <a:srgbClr val="E84A27"/>
          </a:solidFill>
          <a:ln>
            <a:solidFill>
              <a:srgbClr val="142A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12192000" cy="47257"/>
          </a:xfrm>
          <a:prstGeom prst="rect">
            <a:avLst/>
          </a:prstGeom>
          <a:solidFill>
            <a:srgbClr val="13294B"/>
          </a:solidFill>
          <a:ln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026" name="Picture 2" descr="Image result for university of illinois logo">
            <a:extLst>
              <a:ext uri="{FF2B5EF4-FFF2-40B4-BE49-F238E27FC236}">
                <a16:creationId xmlns:a16="http://schemas.microsoft.com/office/drawing/2014/main" id="{3C750FCF-7931-43B5-A90E-F6C33A92CA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7538" y="337033"/>
            <a:ext cx="2650502" cy="47695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CECD2B4-FCEB-433B-9EF6-15F8F25F56E8}"/>
              </a:ext>
            </a:extLst>
          </p:cNvPr>
          <p:cNvSpPr txBox="1"/>
          <p:nvPr/>
        </p:nvSpPr>
        <p:spPr>
          <a:xfrm>
            <a:off x="530720" y="197386"/>
            <a:ext cx="31869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Tw Cen MT Condensed" panose="020B0606020104020203" pitchFamily="34" charset="0"/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23FFCF-376D-4AC4-9460-CDFDA2C9F015}"/>
              </a:ext>
            </a:extLst>
          </p:cNvPr>
          <p:cNvSpPr txBox="1"/>
          <p:nvPr/>
        </p:nvSpPr>
        <p:spPr>
          <a:xfrm>
            <a:off x="883227" y="1537855"/>
            <a:ext cx="732732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>
              <a:solidFill>
                <a:srgbClr val="142A4D"/>
              </a:solidFill>
              <a:latin typeface="Tw Cen MT" panose="020B0602020104020603" pitchFamily="34" charset="0"/>
            </a:endParaRPr>
          </a:p>
          <a:p>
            <a:r>
              <a:rPr lang="en-US" sz="3200" dirty="0">
                <a:solidFill>
                  <a:srgbClr val="13294B"/>
                </a:solidFill>
                <a:latin typeface="Tw Cen MT Condensed" panose="020B0606020104020203" pitchFamily="34" charset="0"/>
              </a:rPr>
              <a:t>Results will be compared with the RSI (Relative Strength Index):</a:t>
            </a:r>
          </a:p>
          <a:p>
            <a:pPr marL="285750" indent="-285750">
              <a:buFontTx/>
              <a:buChar char="-"/>
            </a:pPr>
            <a:r>
              <a:rPr lang="en-US" sz="2800" dirty="0">
                <a:solidFill>
                  <a:srgbClr val="13294B"/>
                </a:solidFill>
                <a:latin typeface="Tw Cen MT Condensed" panose="020B0606020104020203" pitchFamily="34" charset="0"/>
              </a:rPr>
              <a:t>RSI is a technical indicator used in the analysis of financial markets. It is intended to chart the current and historical strength or weakness of a stock based on closing prices. (Source – www.Wikipedia.com)</a:t>
            </a:r>
          </a:p>
          <a:p>
            <a:pPr marL="285750" indent="-285750">
              <a:buFontTx/>
              <a:buChar char="-"/>
            </a:pPr>
            <a:r>
              <a:rPr lang="en-US" sz="2800" dirty="0">
                <a:solidFill>
                  <a:srgbClr val="13294B"/>
                </a:solidFill>
                <a:latin typeface="Tw Cen MT Condensed" panose="020B0606020104020203" pitchFamily="34" charset="0"/>
              </a:rPr>
              <a:t>Ranges from 0 to 100 (Low strength to high strength)</a:t>
            </a:r>
          </a:p>
          <a:p>
            <a:endParaRPr lang="en-US" sz="3200" dirty="0">
              <a:solidFill>
                <a:srgbClr val="142A4D"/>
              </a:solidFill>
              <a:latin typeface="Tw Cen MT Condensed" panose="020B0606020104020203" pitchFamily="34" charset="0"/>
            </a:endParaRPr>
          </a:p>
          <a:p>
            <a:endParaRPr lang="en-US" sz="4400" dirty="0">
              <a:solidFill>
                <a:srgbClr val="142A4D"/>
              </a:solidFill>
              <a:latin typeface="Tw Cen MT Condensed" panose="020B0606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658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1102659"/>
          </a:xfrm>
          <a:prstGeom prst="rect">
            <a:avLst/>
          </a:prstGeom>
          <a:solidFill>
            <a:srgbClr val="E84A27"/>
          </a:solidFill>
          <a:ln>
            <a:solidFill>
              <a:srgbClr val="6210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0" y="6683189"/>
            <a:ext cx="12192000" cy="174812"/>
          </a:xfrm>
          <a:prstGeom prst="rect">
            <a:avLst/>
          </a:prstGeom>
          <a:solidFill>
            <a:srgbClr val="E84A27"/>
          </a:solidFill>
          <a:ln>
            <a:solidFill>
              <a:srgbClr val="142A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12192000" cy="47257"/>
          </a:xfrm>
          <a:prstGeom prst="rect">
            <a:avLst/>
          </a:prstGeom>
          <a:solidFill>
            <a:srgbClr val="13294B"/>
          </a:solidFill>
          <a:ln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026" name="Picture 2" descr="Image result for university of illinois logo">
            <a:extLst>
              <a:ext uri="{FF2B5EF4-FFF2-40B4-BE49-F238E27FC236}">
                <a16:creationId xmlns:a16="http://schemas.microsoft.com/office/drawing/2014/main" id="{3C750FCF-7931-43B5-A90E-F6C33A92CA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7538" y="337033"/>
            <a:ext cx="2650502" cy="47695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CECD2B4-FCEB-433B-9EF6-15F8F25F56E8}"/>
              </a:ext>
            </a:extLst>
          </p:cNvPr>
          <p:cNvSpPr txBox="1"/>
          <p:nvPr/>
        </p:nvSpPr>
        <p:spPr>
          <a:xfrm>
            <a:off x="530720" y="197386"/>
            <a:ext cx="31869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Tw Cen MT Condensed" panose="020B0606020104020203" pitchFamily="34" charset="0"/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23FFCF-376D-4AC4-9460-CDFDA2C9F015}"/>
              </a:ext>
            </a:extLst>
          </p:cNvPr>
          <p:cNvSpPr txBox="1"/>
          <p:nvPr/>
        </p:nvSpPr>
        <p:spPr>
          <a:xfrm>
            <a:off x="883227" y="1537855"/>
            <a:ext cx="732732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>
              <a:solidFill>
                <a:srgbClr val="142A4D"/>
              </a:solidFill>
              <a:latin typeface="Tw Cen MT" panose="020B0602020104020603" pitchFamily="34" charset="0"/>
            </a:endParaRPr>
          </a:p>
          <a:p>
            <a:r>
              <a:rPr lang="en-US" sz="3200">
                <a:solidFill>
                  <a:srgbClr val="13294B"/>
                </a:solidFill>
                <a:latin typeface="Tw Cen MT Condensed" panose="020B0606020104020203" pitchFamily="34" charset="0"/>
              </a:rPr>
              <a:t>Apple Inc:</a:t>
            </a:r>
            <a:endParaRPr lang="en-US" sz="3200" dirty="0">
              <a:solidFill>
                <a:srgbClr val="13294B"/>
              </a:solidFill>
              <a:latin typeface="Tw Cen MT Condensed" panose="020B0606020104020203" pitchFamily="34" charset="0"/>
            </a:endParaRPr>
          </a:p>
          <a:p>
            <a:endParaRPr lang="en-US" sz="2800" dirty="0">
              <a:solidFill>
                <a:srgbClr val="13294B"/>
              </a:solidFill>
              <a:latin typeface="Tw Cen MT Condensed" panose="020B0606020104020203" pitchFamily="34" charset="0"/>
            </a:endParaRPr>
          </a:p>
          <a:p>
            <a:endParaRPr lang="en-US" sz="3200" dirty="0">
              <a:solidFill>
                <a:srgbClr val="142A4D"/>
              </a:solidFill>
              <a:latin typeface="Tw Cen MT Condensed" panose="020B0606020104020203" pitchFamily="34" charset="0"/>
            </a:endParaRPr>
          </a:p>
          <a:p>
            <a:endParaRPr lang="en-US" sz="4400" dirty="0">
              <a:solidFill>
                <a:srgbClr val="142A4D"/>
              </a:solidFill>
              <a:latin typeface="Tw Cen MT Condensed" panose="020B0606020104020203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7859F77-5CC2-4099-B79A-9B2C91E349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3783229"/>
              </p:ext>
            </p:extLst>
          </p:nvPr>
        </p:nvGraphicFramePr>
        <p:xfrm>
          <a:off x="984250" y="2828657"/>
          <a:ext cx="10169526" cy="224816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389842">
                  <a:extLst>
                    <a:ext uri="{9D8B030D-6E8A-4147-A177-3AD203B41FA5}">
                      <a16:colId xmlns:a16="http://schemas.microsoft.com/office/drawing/2014/main" val="1218330390"/>
                    </a:ext>
                  </a:extLst>
                </a:gridCol>
                <a:gridCol w="3389842">
                  <a:extLst>
                    <a:ext uri="{9D8B030D-6E8A-4147-A177-3AD203B41FA5}">
                      <a16:colId xmlns:a16="http://schemas.microsoft.com/office/drawing/2014/main" val="1642866460"/>
                    </a:ext>
                  </a:extLst>
                </a:gridCol>
                <a:gridCol w="3389842">
                  <a:extLst>
                    <a:ext uri="{9D8B030D-6E8A-4147-A177-3AD203B41FA5}">
                      <a16:colId xmlns:a16="http://schemas.microsoft.com/office/drawing/2014/main" val="4261335424"/>
                    </a:ext>
                  </a:extLst>
                </a:gridCol>
              </a:tblGrid>
              <a:tr h="562042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latin typeface="Tw Cen MT Condensed" panose="020B0606020104020203" pitchFamily="34" charset="0"/>
                        </a:rPr>
                        <a:t>Timeframe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latin typeface="Tw Cen MT Condensed" panose="020B0606020104020203" pitchFamily="34" charset="0"/>
                        </a:rPr>
                        <a:t>Trading Sentiment Analyzer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latin typeface="Tw Cen MT Condensed" panose="020B0606020104020203" pitchFamily="34" charset="0"/>
                        </a:rPr>
                        <a:t>RSI (Source – www.Etoro.com)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6623664"/>
                  </a:ext>
                </a:extLst>
              </a:tr>
              <a:tr h="56204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142A4D"/>
                          </a:solidFill>
                          <a:latin typeface="Tw Cen MT Condensed" panose="020B0606020104020203" pitchFamily="34" charset="0"/>
                        </a:rPr>
                        <a:t>One 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w Cen MT Condensed" panose="020B06060201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w Cen MT Condensed" panose="020B0606020104020203" pitchFamily="34" charset="0"/>
                        </a:rPr>
                        <a:t>32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174822"/>
                  </a:ext>
                </a:extLst>
              </a:tr>
              <a:tr h="56204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142A4D"/>
                          </a:solidFill>
                          <a:latin typeface="Tw Cen MT Condensed" panose="020B0606020104020203" pitchFamily="34" charset="0"/>
                        </a:rPr>
                        <a:t>One week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w Cen MT Condensed" panose="020B0606020104020203" pitchFamily="34" charset="0"/>
                        </a:rPr>
                        <a:t>-0.05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w Cen MT Condensed" panose="020B0606020104020203" pitchFamily="34" charset="0"/>
                        </a:rPr>
                        <a:t>31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4086926"/>
                  </a:ext>
                </a:extLst>
              </a:tr>
              <a:tr h="56204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142A4D"/>
                          </a:solidFill>
                          <a:latin typeface="Tw Cen MT Condensed" panose="020B0606020104020203" pitchFamily="34" charset="0"/>
                        </a:rPr>
                        <a:t>One month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w Cen MT Condensed" panose="020B0606020104020203" pitchFamily="34" charset="0"/>
                        </a:rPr>
                        <a:t>-0.13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w Cen MT Condensed" panose="020B0606020104020203" pitchFamily="34" charset="0"/>
                        </a:rPr>
                        <a:t>N/A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90489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60598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1102659"/>
          </a:xfrm>
          <a:prstGeom prst="rect">
            <a:avLst/>
          </a:prstGeom>
          <a:solidFill>
            <a:srgbClr val="E84A27"/>
          </a:solidFill>
          <a:ln>
            <a:solidFill>
              <a:srgbClr val="6210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0" y="6683189"/>
            <a:ext cx="12192000" cy="174812"/>
          </a:xfrm>
          <a:prstGeom prst="rect">
            <a:avLst/>
          </a:prstGeom>
          <a:solidFill>
            <a:srgbClr val="E84A27"/>
          </a:solidFill>
          <a:ln>
            <a:solidFill>
              <a:srgbClr val="142A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12192000" cy="47257"/>
          </a:xfrm>
          <a:prstGeom prst="rect">
            <a:avLst/>
          </a:prstGeom>
          <a:solidFill>
            <a:srgbClr val="13294B"/>
          </a:solidFill>
          <a:ln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026" name="Picture 2" descr="Image result for university of illinois logo">
            <a:extLst>
              <a:ext uri="{FF2B5EF4-FFF2-40B4-BE49-F238E27FC236}">
                <a16:creationId xmlns:a16="http://schemas.microsoft.com/office/drawing/2014/main" id="{3C750FCF-7931-43B5-A90E-F6C33A92CA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7538" y="337033"/>
            <a:ext cx="2650502" cy="47695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CECD2B4-FCEB-433B-9EF6-15F8F25F56E8}"/>
              </a:ext>
            </a:extLst>
          </p:cNvPr>
          <p:cNvSpPr txBox="1"/>
          <p:nvPr/>
        </p:nvSpPr>
        <p:spPr>
          <a:xfrm>
            <a:off x="530720" y="197386"/>
            <a:ext cx="31869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Tw Cen MT Condensed" panose="020B0606020104020203" pitchFamily="34" charset="0"/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23FFCF-376D-4AC4-9460-CDFDA2C9F015}"/>
              </a:ext>
            </a:extLst>
          </p:cNvPr>
          <p:cNvSpPr txBox="1"/>
          <p:nvPr/>
        </p:nvSpPr>
        <p:spPr>
          <a:xfrm>
            <a:off x="883227" y="1537855"/>
            <a:ext cx="732732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>
              <a:solidFill>
                <a:srgbClr val="142A4D"/>
              </a:solidFill>
              <a:latin typeface="Tw Cen MT" panose="020B0602020104020603" pitchFamily="34" charset="0"/>
            </a:endParaRPr>
          </a:p>
          <a:p>
            <a:r>
              <a:rPr lang="en-US" sz="3200" dirty="0">
                <a:solidFill>
                  <a:srgbClr val="13294B"/>
                </a:solidFill>
                <a:latin typeface="Tw Cen MT Condensed" panose="020B0606020104020203" pitchFamily="34" charset="0"/>
              </a:rPr>
              <a:t>Oil:</a:t>
            </a:r>
          </a:p>
          <a:p>
            <a:endParaRPr lang="en-US" sz="2800" dirty="0">
              <a:solidFill>
                <a:srgbClr val="13294B"/>
              </a:solidFill>
              <a:latin typeface="Tw Cen MT Condensed" panose="020B0606020104020203" pitchFamily="34" charset="0"/>
            </a:endParaRPr>
          </a:p>
          <a:p>
            <a:endParaRPr lang="en-US" sz="3200" dirty="0">
              <a:solidFill>
                <a:srgbClr val="142A4D"/>
              </a:solidFill>
              <a:latin typeface="Tw Cen MT Condensed" panose="020B0606020104020203" pitchFamily="34" charset="0"/>
            </a:endParaRPr>
          </a:p>
          <a:p>
            <a:endParaRPr lang="en-US" sz="4400" dirty="0">
              <a:solidFill>
                <a:srgbClr val="142A4D"/>
              </a:solidFill>
              <a:latin typeface="Tw Cen MT Condensed" panose="020B0606020104020203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7859F77-5CC2-4099-B79A-9B2C91E349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9244303"/>
              </p:ext>
            </p:extLst>
          </p:nvPr>
        </p:nvGraphicFramePr>
        <p:xfrm>
          <a:off x="984250" y="2828657"/>
          <a:ext cx="10169526" cy="224816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389842">
                  <a:extLst>
                    <a:ext uri="{9D8B030D-6E8A-4147-A177-3AD203B41FA5}">
                      <a16:colId xmlns:a16="http://schemas.microsoft.com/office/drawing/2014/main" val="1218330390"/>
                    </a:ext>
                  </a:extLst>
                </a:gridCol>
                <a:gridCol w="3389842">
                  <a:extLst>
                    <a:ext uri="{9D8B030D-6E8A-4147-A177-3AD203B41FA5}">
                      <a16:colId xmlns:a16="http://schemas.microsoft.com/office/drawing/2014/main" val="1642866460"/>
                    </a:ext>
                  </a:extLst>
                </a:gridCol>
                <a:gridCol w="3389842">
                  <a:extLst>
                    <a:ext uri="{9D8B030D-6E8A-4147-A177-3AD203B41FA5}">
                      <a16:colId xmlns:a16="http://schemas.microsoft.com/office/drawing/2014/main" val="4261335424"/>
                    </a:ext>
                  </a:extLst>
                </a:gridCol>
              </a:tblGrid>
              <a:tr h="562042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latin typeface="Tw Cen MT Condensed" panose="020B0606020104020203" pitchFamily="34" charset="0"/>
                        </a:rPr>
                        <a:t>Timeframe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latin typeface="Tw Cen MT Condensed" panose="020B0606020104020203" pitchFamily="34" charset="0"/>
                        </a:rPr>
                        <a:t>Trading Sentiment Analyzer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latin typeface="Tw Cen MT Condensed" panose="020B0606020104020203" pitchFamily="34" charset="0"/>
                        </a:rPr>
                        <a:t>RSI (Source – www.Etoro.com)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6623664"/>
                  </a:ext>
                </a:extLst>
              </a:tr>
              <a:tr h="56204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142A4D"/>
                          </a:solidFill>
                          <a:latin typeface="Tw Cen MT Condensed" panose="020B0606020104020203" pitchFamily="34" charset="0"/>
                        </a:rPr>
                        <a:t>One 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w Cen MT Condensed" panose="020B0606020104020203" pitchFamily="34" charset="0"/>
                        </a:rPr>
                        <a:t>0.22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w Cen MT Condensed" panose="020B0606020104020203" pitchFamily="34" charset="0"/>
                        </a:rPr>
                        <a:t>39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174822"/>
                  </a:ext>
                </a:extLst>
              </a:tr>
              <a:tr h="56204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142A4D"/>
                          </a:solidFill>
                          <a:latin typeface="Tw Cen MT Condensed" panose="020B0606020104020203" pitchFamily="34" charset="0"/>
                        </a:rPr>
                        <a:t>One week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w Cen MT Condensed" panose="020B0606020104020203" pitchFamily="34" charset="0"/>
                        </a:rPr>
                        <a:t>0.01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w Cen MT Condensed" panose="020B0606020104020203" pitchFamily="34" charset="0"/>
                        </a:rPr>
                        <a:t>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4086926"/>
                  </a:ext>
                </a:extLst>
              </a:tr>
              <a:tr h="56204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142A4D"/>
                          </a:solidFill>
                          <a:latin typeface="Tw Cen MT Condensed" panose="020B0606020104020203" pitchFamily="34" charset="0"/>
                        </a:rPr>
                        <a:t>One month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w Cen MT Condensed" panose="020B0606020104020203" pitchFamily="34" charset="0"/>
                        </a:rPr>
                        <a:t>0.01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w Cen MT Condensed" panose="020B0606020104020203" pitchFamily="34" charset="0"/>
                        </a:rPr>
                        <a:t>N/A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90489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3460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1102659"/>
          </a:xfrm>
          <a:prstGeom prst="rect">
            <a:avLst/>
          </a:prstGeom>
          <a:solidFill>
            <a:srgbClr val="E84A27"/>
          </a:solidFill>
          <a:ln>
            <a:solidFill>
              <a:srgbClr val="6210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0" y="6683189"/>
            <a:ext cx="12192000" cy="174812"/>
          </a:xfrm>
          <a:prstGeom prst="rect">
            <a:avLst/>
          </a:prstGeom>
          <a:solidFill>
            <a:srgbClr val="E84A27"/>
          </a:solidFill>
          <a:ln>
            <a:solidFill>
              <a:srgbClr val="142A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12192000" cy="47257"/>
          </a:xfrm>
          <a:prstGeom prst="rect">
            <a:avLst/>
          </a:prstGeom>
          <a:solidFill>
            <a:srgbClr val="13294B"/>
          </a:solidFill>
          <a:ln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26" name="Picture 2" descr="Image result for university of illinois logo">
            <a:extLst>
              <a:ext uri="{FF2B5EF4-FFF2-40B4-BE49-F238E27FC236}">
                <a16:creationId xmlns:a16="http://schemas.microsoft.com/office/drawing/2014/main" id="{3C750FCF-7931-43B5-A90E-F6C33A92CA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7538" y="337033"/>
            <a:ext cx="2650502" cy="47695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CECD2B4-FCEB-433B-9EF6-15F8F25F56E8}"/>
              </a:ext>
            </a:extLst>
          </p:cNvPr>
          <p:cNvSpPr txBox="1"/>
          <p:nvPr/>
        </p:nvSpPr>
        <p:spPr>
          <a:xfrm>
            <a:off x="530720" y="197386"/>
            <a:ext cx="31869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Tw Cen MT Condensed" panose="020B0606020104020203" pitchFamily="34" charset="0"/>
                <a:cs typeface="Arial" panose="020B0604020202020204" pitchFamily="34" charset="0"/>
              </a:rPr>
              <a:t>Overview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23FFCF-376D-4AC4-9460-CDFDA2C9F015}"/>
              </a:ext>
            </a:extLst>
          </p:cNvPr>
          <p:cNvSpPr txBox="1"/>
          <p:nvPr/>
        </p:nvSpPr>
        <p:spPr>
          <a:xfrm>
            <a:off x="883227" y="1537855"/>
            <a:ext cx="72691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>
              <a:solidFill>
                <a:srgbClr val="142A4D"/>
              </a:solidFill>
              <a:latin typeface="Tw Cen MT Condensed" panose="020B0606020104020203" pitchFamily="34" charset="0"/>
            </a:endParaRPr>
          </a:p>
          <a:p>
            <a:r>
              <a:rPr lang="en-US" sz="3200" dirty="0">
                <a:solidFill>
                  <a:srgbClr val="142A4D"/>
                </a:solidFill>
                <a:latin typeface="Tw Cen MT Condensed" panose="020B0606020104020203" pitchFamily="34" charset="0"/>
              </a:rPr>
              <a:t>Summary</a:t>
            </a:r>
          </a:p>
          <a:p>
            <a:r>
              <a:rPr lang="en-US" sz="3200" dirty="0">
                <a:solidFill>
                  <a:srgbClr val="142A4D"/>
                </a:solidFill>
                <a:latin typeface="Tw Cen MT Condensed" panose="020B0606020104020203" pitchFamily="34" charset="0"/>
              </a:rPr>
              <a:t>What is the function of this program?</a:t>
            </a:r>
          </a:p>
          <a:p>
            <a:r>
              <a:rPr lang="en-US" sz="3200" dirty="0">
                <a:solidFill>
                  <a:srgbClr val="142A4D"/>
                </a:solidFill>
                <a:latin typeface="Tw Cen MT Condensed" panose="020B0606020104020203" pitchFamily="34" charset="0"/>
              </a:rPr>
              <a:t>Who will benefit from this program?</a:t>
            </a:r>
          </a:p>
          <a:p>
            <a:r>
              <a:rPr lang="en-US" sz="3200" dirty="0">
                <a:solidFill>
                  <a:srgbClr val="142A4D"/>
                </a:solidFill>
                <a:latin typeface="Tw Cen MT Condensed" panose="020B0606020104020203" pitchFamily="34" charset="0"/>
              </a:rPr>
              <a:t>Algorithm</a:t>
            </a:r>
          </a:p>
          <a:p>
            <a:r>
              <a:rPr lang="en-US" sz="3200" dirty="0">
                <a:solidFill>
                  <a:srgbClr val="142A4D"/>
                </a:solidFill>
                <a:latin typeface="Tw Cen MT Condensed" panose="020B0606020104020203" pitchFamily="34" charset="0"/>
              </a:rPr>
              <a:t>Running online</a:t>
            </a:r>
          </a:p>
          <a:p>
            <a:r>
              <a:rPr lang="en-US" sz="3200" dirty="0">
                <a:solidFill>
                  <a:srgbClr val="142A4D"/>
                </a:solidFill>
                <a:latin typeface="Tw Cen MT Condensed" panose="020B0606020104020203" pitchFamily="34" charset="0"/>
              </a:rPr>
              <a:t>Running locally</a:t>
            </a:r>
          </a:p>
          <a:p>
            <a:r>
              <a:rPr lang="en-US" sz="3200" dirty="0">
                <a:solidFill>
                  <a:srgbClr val="142A4D"/>
                </a:solidFill>
                <a:latin typeface="Tw Cen MT Condensed" panose="020B0606020104020203" pitchFamily="34" charset="0"/>
              </a:rPr>
              <a:t>Results</a:t>
            </a:r>
          </a:p>
          <a:p>
            <a:endParaRPr lang="en-US" sz="3200" dirty="0">
              <a:solidFill>
                <a:srgbClr val="142A4D"/>
              </a:solidFill>
              <a:latin typeface="Tw Cen MT Condensed" panose="020B0606020104020203" pitchFamily="34" charset="0"/>
            </a:endParaRPr>
          </a:p>
          <a:p>
            <a:endParaRPr lang="en-US" sz="3200" dirty="0">
              <a:solidFill>
                <a:srgbClr val="142A4D"/>
              </a:solidFill>
              <a:latin typeface="Tw Cen MT Condensed" panose="020B0606020104020203" pitchFamily="34" charset="0"/>
            </a:endParaRPr>
          </a:p>
          <a:p>
            <a:endParaRPr lang="en-US" sz="3200" dirty="0">
              <a:solidFill>
                <a:srgbClr val="142A4D"/>
              </a:solidFill>
              <a:latin typeface="Tw Cen MT Condensed" panose="020B0606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9202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1102659"/>
          </a:xfrm>
          <a:prstGeom prst="rect">
            <a:avLst/>
          </a:prstGeom>
          <a:solidFill>
            <a:srgbClr val="E84A27"/>
          </a:solidFill>
          <a:ln>
            <a:solidFill>
              <a:srgbClr val="6210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0" y="6683189"/>
            <a:ext cx="12192000" cy="174812"/>
          </a:xfrm>
          <a:prstGeom prst="rect">
            <a:avLst/>
          </a:prstGeom>
          <a:solidFill>
            <a:srgbClr val="E84A27"/>
          </a:solidFill>
          <a:ln>
            <a:solidFill>
              <a:srgbClr val="142A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12192000" cy="47257"/>
          </a:xfrm>
          <a:prstGeom prst="rect">
            <a:avLst/>
          </a:prstGeom>
          <a:solidFill>
            <a:srgbClr val="13294B"/>
          </a:solidFill>
          <a:ln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26" name="Picture 2" descr="Image result for university of illinois logo">
            <a:extLst>
              <a:ext uri="{FF2B5EF4-FFF2-40B4-BE49-F238E27FC236}">
                <a16:creationId xmlns:a16="http://schemas.microsoft.com/office/drawing/2014/main" id="{3C750FCF-7931-43B5-A90E-F6C33A92CA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7538" y="337033"/>
            <a:ext cx="2650502" cy="47695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CECD2B4-FCEB-433B-9EF6-15F8F25F56E8}"/>
              </a:ext>
            </a:extLst>
          </p:cNvPr>
          <p:cNvSpPr txBox="1"/>
          <p:nvPr/>
        </p:nvSpPr>
        <p:spPr>
          <a:xfrm>
            <a:off x="530720" y="197386"/>
            <a:ext cx="31869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Tw Cen MT Condensed" panose="020B0606020104020203" pitchFamily="34" charset="0"/>
                <a:cs typeface="Arial" panose="020B0604020202020204" pitchFamily="34" charset="0"/>
              </a:rPr>
              <a:t>Summary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23FFCF-376D-4AC4-9460-CDFDA2C9F015}"/>
              </a:ext>
            </a:extLst>
          </p:cNvPr>
          <p:cNvSpPr txBox="1"/>
          <p:nvPr/>
        </p:nvSpPr>
        <p:spPr>
          <a:xfrm>
            <a:off x="883227" y="1537855"/>
            <a:ext cx="72691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>
              <a:solidFill>
                <a:srgbClr val="142A4D"/>
              </a:solidFill>
              <a:latin typeface="Tw Cen MT" panose="020B0602020104020603" pitchFamily="34" charset="0"/>
            </a:endParaRPr>
          </a:p>
          <a:p>
            <a:r>
              <a:rPr lang="en-US" sz="3200" dirty="0">
                <a:solidFill>
                  <a:srgbClr val="142A4D"/>
                </a:solidFill>
                <a:latin typeface="Tw Cen MT Condensed" panose="020B0606020104020203" pitchFamily="34" charset="0"/>
              </a:rPr>
              <a:t>Trading Sentiment Analyzer will compute a normalized 'sentiment' score for any stock, currency, commodity or index by analyzing relevant and current news articles on the internet.</a:t>
            </a:r>
          </a:p>
          <a:p>
            <a:endParaRPr lang="en-US" sz="3200" dirty="0">
              <a:solidFill>
                <a:srgbClr val="142A4D"/>
              </a:solidFill>
              <a:latin typeface="Tw Cen MT" panose="020B0602020104020603" pitchFamily="34" charset="0"/>
            </a:endParaRPr>
          </a:p>
          <a:p>
            <a:endParaRPr lang="en-US" sz="3200" dirty="0">
              <a:solidFill>
                <a:srgbClr val="142A4D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9517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1102659"/>
          </a:xfrm>
          <a:prstGeom prst="rect">
            <a:avLst/>
          </a:prstGeom>
          <a:solidFill>
            <a:srgbClr val="E84A27"/>
          </a:solidFill>
          <a:ln>
            <a:solidFill>
              <a:srgbClr val="6210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0" y="6683189"/>
            <a:ext cx="12192000" cy="174812"/>
          </a:xfrm>
          <a:prstGeom prst="rect">
            <a:avLst/>
          </a:prstGeom>
          <a:solidFill>
            <a:srgbClr val="E84A27"/>
          </a:solidFill>
          <a:ln>
            <a:solidFill>
              <a:srgbClr val="142A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12192000" cy="47257"/>
          </a:xfrm>
          <a:prstGeom prst="rect">
            <a:avLst/>
          </a:prstGeom>
          <a:solidFill>
            <a:srgbClr val="13294B"/>
          </a:solidFill>
          <a:ln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26" name="Picture 2" descr="Image result for university of illinois logo">
            <a:extLst>
              <a:ext uri="{FF2B5EF4-FFF2-40B4-BE49-F238E27FC236}">
                <a16:creationId xmlns:a16="http://schemas.microsoft.com/office/drawing/2014/main" id="{3C750FCF-7931-43B5-A90E-F6C33A92CA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7538" y="337033"/>
            <a:ext cx="2650502" cy="47695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CECD2B4-FCEB-433B-9EF6-15F8F25F56E8}"/>
              </a:ext>
            </a:extLst>
          </p:cNvPr>
          <p:cNvSpPr txBox="1"/>
          <p:nvPr/>
        </p:nvSpPr>
        <p:spPr>
          <a:xfrm>
            <a:off x="530720" y="197386"/>
            <a:ext cx="71406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Tw Cen MT Condensed" panose="020B0606020104020203" pitchFamily="34" charset="0"/>
                <a:cs typeface="Arial" panose="020B0604020202020204" pitchFamily="34" charset="0"/>
              </a:rPr>
              <a:t>What is the function of this program?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23FFCF-376D-4AC4-9460-CDFDA2C9F015}"/>
              </a:ext>
            </a:extLst>
          </p:cNvPr>
          <p:cNvSpPr txBox="1"/>
          <p:nvPr/>
        </p:nvSpPr>
        <p:spPr>
          <a:xfrm>
            <a:off x="883227" y="1537855"/>
            <a:ext cx="804901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142A4D"/>
                </a:solidFill>
                <a:latin typeface="Tw Cen MT Condensed" panose="020B0606020104020203" pitchFamily="34" charset="0"/>
              </a:rPr>
              <a:t>A trader must observe the ‘sentiment’ regarding any trading instrument. </a:t>
            </a:r>
          </a:p>
          <a:p>
            <a:endParaRPr lang="en-US" sz="2800" dirty="0">
              <a:solidFill>
                <a:srgbClr val="142A4D"/>
              </a:solidFill>
              <a:latin typeface="Tw Cen MT Condensed" panose="020B0606020104020203" pitchFamily="34" charset="0"/>
            </a:endParaRPr>
          </a:p>
          <a:p>
            <a:r>
              <a:rPr lang="en-US" sz="2800" dirty="0">
                <a:solidFill>
                  <a:srgbClr val="142A4D"/>
                </a:solidFill>
                <a:latin typeface="Tw Cen MT Condensed" panose="020B0606020104020203" pitchFamily="34" charset="0"/>
              </a:rPr>
              <a:t>The Trading Sentiment Analyzer will analyze any instrument by retrieving textual information from news articles from the Google News API. </a:t>
            </a:r>
          </a:p>
          <a:p>
            <a:endParaRPr lang="en-US" sz="2800" dirty="0">
              <a:solidFill>
                <a:srgbClr val="142A4D"/>
              </a:solidFill>
              <a:latin typeface="Tw Cen MT Condensed" panose="020B0606020104020203" pitchFamily="34" charset="0"/>
            </a:endParaRPr>
          </a:p>
          <a:p>
            <a:r>
              <a:rPr lang="en-US" sz="2800" dirty="0">
                <a:solidFill>
                  <a:srgbClr val="142A4D"/>
                </a:solidFill>
                <a:latin typeface="Tw Cen MT Condensed" panose="020B0606020104020203" pitchFamily="34" charset="0"/>
              </a:rPr>
              <a:t>After analyzing various articles, the program will provide a quantified score on the one day, one week, one month and overall ‘sentiment’.</a:t>
            </a:r>
          </a:p>
          <a:p>
            <a:endParaRPr lang="en-US" sz="2800" dirty="0">
              <a:solidFill>
                <a:srgbClr val="142A4D"/>
              </a:solidFill>
              <a:latin typeface="Tw Cen MT Condensed" panose="020B0606020104020203" pitchFamily="34" charset="0"/>
            </a:endParaRPr>
          </a:p>
          <a:p>
            <a:r>
              <a:rPr lang="en-US" sz="2800" dirty="0">
                <a:solidFill>
                  <a:srgbClr val="142A4D"/>
                </a:solidFill>
                <a:latin typeface="Tw Cen MT Condensed" panose="020B0606020104020203" pitchFamily="34" charset="0"/>
              </a:rPr>
              <a:t>A perfectly bullish (positive) sentiment will receive a score of 1.0 whereas a perfectly bearish (negative) sentiment will receive a score of -1.0. </a:t>
            </a:r>
            <a:endParaRPr lang="en-US" sz="4400" dirty="0">
              <a:solidFill>
                <a:srgbClr val="142A4D"/>
              </a:solidFill>
              <a:latin typeface="Tw Cen MT Condensed" panose="020B0606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5709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1102659"/>
          </a:xfrm>
          <a:prstGeom prst="rect">
            <a:avLst/>
          </a:prstGeom>
          <a:solidFill>
            <a:srgbClr val="E84A27"/>
          </a:solidFill>
          <a:ln>
            <a:solidFill>
              <a:srgbClr val="6210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0" y="6683189"/>
            <a:ext cx="12192000" cy="174812"/>
          </a:xfrm>
          <a:prstGeom prst="rect">
            <a:avLst/>
          </a:prstGeom>
          <a:solidFill>
            <a:srgbClr val="E84A27"/>
          </a:solidFill>
          <a:ln>
            <a:solidFill>
              <a:srgbClr val="142A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12192000" cy="47257"/>
          </a:xfrm>
          <a:prstGeom prst="rect">
            <a:avLst/>
          </a:prstGeom>
          <a:solidFill>
            <a:srgbClr val="13294B"/>
          </a:solidFill>
          <a:ln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026" name="Picture 2" descr="Image result for university of illinois logo">
            <a:extLst>
              <a:ext uri="{FF2B5EF4-FFF2-40B4-BE49-F238E27FC236}">
                <a16:creationId xmlns:a16="http://schemas.microsoft.com/office/drawing/2014/main" id="{3C750FCF-7931-43B5-A90E-F6C33A92CA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7538" y="337033"/>
            <a:ext cx="2650502" cy="47695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CECD2B4-FCEB-433B-9EF6-15F8F25F56E8}"/>
              </a:ext>
            </a:extLst>
          </p:cNvPr>
          <p:cNvSpPr txBox="1"/>
          <p:nvPr/>
        </p:nvSpPr>
        <p:spPr>
          <a:xfrm>
            <a:off x="530720" y="197386"/>
            <a:ext cx="71406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Tw Cen MT Condensed" panose="020B0606020104020203" pitchFamily="34" charset="0"/>
                <a:cs typeface="Arial" panose="020B0604020202020204" pitchFamily="34" charset="0"/>
              </a:rPr>
              <a:t>Who will benefit from this program?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23FFCF-376D-4AC4-9460-CDFDA2C9F015}"/>
              </a:ext>
            </a:extLst>
          </p:cNvPr>
          <p:cNvSpPr txBox="1"/>
          <p:nvPr/>
        </p:nvSpPr>
        <p:spPr>
          <a:xfrm>
            <a:off x="883227" y="1537855"/>
            <a:ext cx="726910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>
              <a:solidFill>
                <a:srgbClr val="142A4D"/>
              </a:solidFill>
              <a:latin typeface="Tw Cen MT Condensed" panose="020B0606020104020203" pitchFamily="34" charset="0"/>
            </a:endParaRPr>
          </a:p>
          <a:p>
            <a:r>
              <a:rPr lang="en-US" sz="2800" dirty="0">
                <a:solidFill>
                  <a:srgbClr val="142A4D"/>
                </a:solidFill>
                <a:latin typeface="Tw Cen MT Condensed" panose="020B0606020104020203" pitchFamily="34" charset="0"/>
              </a:rPr>
              <a:t>Private investors, institutional investors, banks, insurers etc. </a:t>
            </a:r>
          </a:p>
          <a:p>
            <a:endParaRPr lang="en-US" sz="2800" dirty="0">
              <a:solidFill>
                <a:srgbClr val="142A4D"/>
              </a:solidFill>
              <a:latin typeface="Tw Cen MT Condensed" panose="020B0606020104020203" pitchFamily="34" charset="0"/>
            </a:endParaRPr>
          </a:p>
          <a:p>
            <a:r>
              <a:rPr lang="en-US" sz="2800" dirty="0">
                <a:solidFill>
                  <a:srgbClr val="142A4D"/>
                </a:solidFill>
                <a:latin typeface="Tw Cen MT Condensed" panose="020B0606020104020203" pitchFamily="34" charset="0"/>
              </a:rPr>
              <a:t>Knowing what the short-term future may hold for that trading instrument, can increase possibility of returns. </a:t>
            </a:r>
          </a:p>
          <a:p>
            <a:endParaRPr lang="en-US" sz="2800" dirty="0">
              <a:solidFill>
                <a:srgbClr val="142A4D"/>
              </a:solidFill>
              <a:latin typeface="Tw Cen MT Condensed" panose="020B0606020104020203" pitchFamily="34" charset="0"/>
            </a:endParaRPr>
          </a:p>
          <a:p>
            <a:r>
              <a:rPr lang="en-US" sz="2800" dirty="0">
                <a:solidFill>
                  <a:srgbClr val="142A4D"/>
                </a:solidFill>
                <a:latin typeface="Tw Cen MT Condensed" panose="020B0606020104020203" pitchFamily="34" charset="0"/>
              </a:rPr>
              <a:t>However it is necessary to acknowledge, that such technical indicators are not always, or entirely accurate and user discretion must be exercised at all times.</a:t>
            </a:r>
            <a:endParaRPr lang="en-US" sz="4400" dirty="0">
              <a:solidFill>
                <a:srgbClr val="142A4D"/>
              </a:solidFill>
              <a:latin typeface="Tw Cen MT Condensed" panose="020B0606020104020203" pitchFamily="34" charset="0"/>
            </a:endParaRPr>
          </a:p>
          <a:p>
            <a:endParaRPr lang="en-US" sz="4400" dirty="0">
              <a:solidFill>
                <a:srgbClr val="142A4D"/>
              </a:solidFill>
              <a:latin typeface="Tw Cen MT Condensed" panose="020B0606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042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1102659"/>
          </a:xfrm>
          <a:prstGeom prst="rect">
            <a:avLst/>
          </a:prstGeom>
          <a:solidFill>
            <a:srgbClr val="E84A27"/>
          </a:solidFill>
          <a:ln>
            <a:solidFill>
              <a:srgbClr val="6210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0" y="6683189"/>
            <a:ext cx="12192000" cy="174812"/>
          </a:xfrm>
          <a:prstGeom prst="rect">
            <a:avLst/>
          </a:prstGeom>
          <a:solidFill>
            <a:srgbClr val="E84A27"/>
          </a:solidFill>
          <a:ln>
            <a:solidFill>
              <a:srgbClr val="142A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12192000" cy="47257"/>
          </a:xfrm>
          <a:prstGeom prst="rect">
            <a:avLst/>
          </a:prstGeom>
          <a:solidFill>
            <a:srgbClr val="13294B"/>
          </a:solidFill>
          <a:ln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026" name="Picture 2" descr="Image result for university of illinois logo">
            <a:extLst>
              <a:ext uri="{FF2B5EF4-FFF2-40B4-BE49-F238E27FC236}">
                <a16:creationId xmlns:a16="http://schemas.microsoft.com/office/drawing/2014/main" id="{3C750FCF-7931-43B5-A90E-F6C33A92CA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7538" y="337033"/>
            <a:ext cx="2650502" cy="47695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CECD2B4-FCEB-433B-9EF6-15F8F25F56E8}"/>
              </a:ext>
            </a:extLst>
          </p:cNvPr>
          <p:cNvSpPr txBox="1"/>
          <p:nvPr/>
        </p:nvSpPr>
        <p:spPr>
          <a:xfrm>
            <a:off x="530720" y="197386"/>
            <a:ext cx="31869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Tw Cen MT Condensed" panose="020B0606020104020203" pitchFamily="34" charset="0"/>
                <a:cs typeface="Arial" panose="020B0604020202020204" pitchFamily="34" charset="0"/>
              </a:rPr>
              <a:t>Algorithm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23FFCF-376D-4AC4-9460-CDFDA2C9F015}"/>
              </a:ext>
            </a:extLst>
          </p:cNvPr>
          <p:cNvSpPr txBox="1"/>
          <p:nvPr/>
        </p:nvSpPr>
        <p:spPr>
          <a:xfrm>
            <a:off x="883227" y="1537855"/>
            <a:ext cx="726910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>
              <a:solidFill>
                <a:srgbClr val="142A4D"/>
              </a:solidFill>
              <a:latin typeface="Tw Cen MT" panose="020B0602020104020603" pitchFamily="34" charset="0"/>
            </a:endParaRPr>
          </a:p>
          <a:p>
            <a:r>
              <a:rPr lang="en-US" sz="3200" dirty="0">
                <a:solidFill>
                  <a:srgbClr val="142A4D"/>
                </a:solidFill>
                <a:latin typeface="Tw Cen MT Condensed" panose="020B0606020104020203" pitchFamily="34" charset="0"/>
              </a:rPr>
              <a:t>After retrieving an article from the Google News API, the text will be: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rgbClr val="142A4D"/>
                </a:solidFill>
                <a:latin typeface="Tw Cen MT Condensed" panose="020B0606020104020203" pitchFamily="34" charset="0"/>
              </a:rPr>
              <a:t>Tokenized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rgbClr val="142A4D"/>
                </a:solidFill>
                <a:latin typeface="Tw Cen MT Condensed" panose="020B0606020104020203" pitchFamily="34" charset="0"/>
              </a:rPr>
              <a:t>Length filter applied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rgbClr val="142A4D"/>
                </a:solidFill>
                <a:latin typeface="Tw Cen MT Condensed" panose="020B0606020104020203" pitchFamily="34" charset="0"/>
              </a:rPr>
              <a:t>Lowercase filter applied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rgbClr val="142A4D"/>
                </a:solidFill>
                <a:latin typeface="Tw Cen MT Condensed" panose="020B0606020104020203" pitchFamily="34" charset="0"/>
              </a:rPr>
              <a:t>Stop word filter applied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rgbClr val="142A4D"/>
                </a:solidFill>
                <a:latin typeface="Tw Cen MT Condensed" panose="020B0606020104020203" pitchFamily="34" charset="0"/>
              </a:rPr>
              <a:t>Stemmed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rgbClr val="142A4D"/>
                </a:solidFill>
                <a:latin typeface="Tw Cen MT Condensed" panose="020B0606020104020203" pitchFamily="34" charset="0"/>
              </a:rPr>
              <a:t>Positive and negative ‘term frequency’ counted</a:t>
            </a:r>
            <a:endParaRPr lang="en-US" sz="2800" dirty="0">
              <a:solidFill>
                <a:srgbClr val="142A4D"/>
              </a:solidFill>
              <a:latin typeface="Tw Cen MT" panose="020B0602020104020603" pitchFamily="34" charset="0"/>
            </a:endParaRPr>
          </a:p>
          <a:p>
            <a:endParaRPr lang="en-US" sz="3200" dirty="0">
              <a:solidFill>
                <a:srgbClr val="142A4D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962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1102659"/>
          </a:xfrm>
          <a:prstGeom prst="rect">
            <a:avLst/>
          </a:prstGeom>
          <a:solidFill>
            <a:srgbClr val="E84A27"/>
          </a:solidFill>
          <a:ln>
            <a:solidFill>
              <a:srgbClr val="6210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0" y="6683189"/>
            <a:ext cx="12192000" cy="174812"/>
          </a:xfrm>
          <a:prstGeom prst="rect">
            <a:avLst/>
          </a:prstGeom>
          <a:solidFill>
            <a:srgbClr val="E84A27"/>
          </a:solidFill>
          <a:ln>
            <a:solidFill>
              <a:srgbClr val="142A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12192000" cy="47257"/>
          </a:xfrm>
          <a:prstGeom prst="rect">
            <a:avLst/>
          </a:prstGeom>
          <a:solidFill>
            <a:srgbClr val="13294B"/>
          </a:solidFill>
          <a:ln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026" name="Picture 2" descr="Image result for university of illinois logo">
            <a:extLst>
              <a:ext uri="{FF2B5EF4-FFF2-40B4-BE49-F238E27FC236}">
                <a16:creationId xmlns:a16="http://schemas.microsoft.com/office/drawing/2014/main" id="{3C750FCF-7931-43B5-A90E-F6C33A92CA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7538" y="337033"/>
            <a:ext cx="2650502" cy="47695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CECD2B4-FCEB-433B-9EF6-15F8F25F56E8}"/>
              </a:ext>
            </a:extLst>
          </p:cNvPr>
          <p:cNvSpPr txBox="1"/>
          <p:nvPr/>
        </p:nvSpPr>
        <p:spPr>
          <a:xfrm>
            <a:off x="530720" y="197386"/>
            <a:ext cx="31869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Tw Cen MT Condensed" panose="020B0606020104020203" pitchFamily="34" charset="0"/>
                <a:cs typeface="Arial" panose="020B0604020202020204" pitchFamily="34" charset="0"/>
              </a:rPr>
              <a:t>Algorithm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23FFCF-376D-4AC4-9460-CDFDA2C9F015}"/>
              </a:ext>
            </a:extLst>
          </p:cNvPr>
          <p:cNvSpPr txBox="1"/>
          <p:nvPr/>
        </p:nvSpPr>
        <p:spPr>
          <a:xfrm>
            <a:off x="883227" y="1537855"/>
            <a:ext cx="3307773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>
              <a:solidFill>
                <a:srgbClr val="142A4D"/>
              </a:solidFill>
              <a:latin typeface="Tw Cen MT" panose="020B0602020104020603" pitchFamily="34" charset="0"/>
            </a:endParaRPr>
          </a:p>
          <a:p>
            <a:r>
              <a:rPr lang="en-US" sz="3200" dirty="0">
                <a:solidFill>
                  <a:srgbClr val="142A4D"/>
                </a:solidFill>
                <a:latin typeface="Tw Cen MT Condensed" panose="020B0606020104020203" pitchFamily="34" charset="0"/>
              </a:rPr>
              <a:t>Positive terms: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rgbClr val="142A4D"/>
                </a:solidFill>
                <a:latin typeface="Tw Cen MT Condensed" panose="020B0606020104020203" pitchFamily="34" charset="0"/>
              </a:rPr>
              <a:t>‘bullish’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rgbClr val="142A4D"/>
                </a:solidFill>
                <a:latin typeface="Tw Cen MT Condensed" panose="020B0606020104020203" pitchFamily="34" charset="0"/>
              </a:rPr>
              <a:t>‘soar’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rgbClr val="142A4D"/>
                </a:solidFill>
                <a:latin typeface="Tw Cen MT Condensed" panose="020B0606020104020203" pitchFamily="34" charset="0"/>
              </a:rPr>
              <a:t>‘rise’ etc.</a:t>
            </a:r>
          </a:p>
          <a:p>
            <a:pPr marL="457200" indent="-457200">
              <a:buFontTx/>
              <a:buChar char="-"/>
            </a:pPr>
            <a:endParaRPr lang="en-US" sz="3200" dirty="0">
              <a:solidFill>
                <a:srgbClr val="142A4D"/>
              </a:solidFill>
              <a:latin typeface="Tw Cen MT Condensed" panose="020B0606020104020203" pitchFamily="34" charset="0"/>
            </a:endParaRPr>
          </a:p>
          <a:p>
            <a:r>
              <a:rPr lang="en-US" sz="3200" dirty="0">
                <a:solidFill>
                  <a:srgbClr val="142A4D"/>
                </a:solidFill>
                <a:latin typeface="Tw Cen MT Condensed" panose="020B0606020104020203" pitchFamily="34" charset="0"/>
              </a:rPr>
              <a:t>Negative words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rgbClr val="142A4D"/>
                </a:solidFill>
                <a:latin typeface="Tw Cen MT Condensed" panose="020B0606020104020203" pitchFamily="34" charset="0"/>
              </a:rPr>
              <a:t>‘bearish’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rgbClr val="142A4D"/>
                </a:solidFill>
                <a:latin typeface="Tw Cen MT Condensed" panose="020B0606020104020203" pitchFamily="34" charset="0"/>
              </a:rPr>
              <a:t>‘fall’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rgbClr val="142A4D"/>
                </a:solidFill>
                <a:latin typeface="Tw Cen MT Condensed" panose="020B0606020104020203" pitchFamily="34" charset="0"/>
              </a:rPr>
              <a:t>‘reduce’ etc.</a:t>
            </a:r>
            <a:endParaRPr lang="en-US" sz="2800" dirty="0">
              <a:solidFill>
                <a:srgbClr val="142A4D"/>
              </a:solidFill>
              <a:latin typeface="Tw Cen MT" panose="020B0602020104020603" pitchFamily="34" charset="0"/>
            </a:endParaRPr>
          </a:p>
          <a:p>
            <a:endParaRPr lang="en-US" sz="3200" dirty="0">
              <a:solidFill>
                <a:srgbClr val="142A4D"/>
              </a:solidFill>
              <a:latin typeface="Tw Cen MT" panose="020B06020201040206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B9B8CD9-FDC0-4BD3-A185-6DEF5CBBEAF6}"/>
                  </a:ext>
                </a:extLst>
              </p:cNvPr>
              <p:cNvSpPr txBox="1"/>
              <p:nvPr/>
            </p:nvSpPr>
            <p:spPr>
              <a:xfrm>
                <a:off x="5119040" y="1711752"/>
                <a:ext cx="5830288" cy="11708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4400" dirty="0">
                    <a:solidFill>
                      <a:srgbClr val="142A4D"/>
                    </a:solidFill>
                    <a:latin typeface="Tw Cen MT Condensed" panose="020B0606020104020203" pitchFamily="34" charset="0"/>
                  </a:rPr>
                  <a:t>Sentiment score </a:t>
                </a:r>
                <a14:m>
                  <m:oMath xmlns:m="http://schemas.openxmlformats.org/officeDocument/2006/math">
                    <m:r>
                      <a:rPr lang="pt-BR" sz="4400" i="1" smtClean="0">
                        <a:solidFill>
                          <a:srgbClr val="142A4D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4400" i="1" smtClean="0">
                            <a:solidFill>
                              <a:srgbClr val="142A4D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b="0" i="1" smtClean="0">
                            <a:solidFill>
                              <a:srgbClr val="142A4D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4400" b="0" i="1" smtClean="0">
                            <a:solidFill>
                              <a:srgbClr val="142A4D"/>
                            </a:solidFill>
                            <a:latin typeface="Cambria Math" panose="02040503050406030204" pitchFamily="18" charset="0"/>
                          </a:rPr>
                          <m:t>𝑃𝑆</m:t>
                        </m:r>
                        <m:r>
                          <a:rPr lang="en-US" sz="4400" b="0" i="1" smtClean="0">
                            <a:solidFill>
                              <a:srgbClr val="142A4D"/>
                            </a:solidFill>
                            <a:latin typeface="Cambria Math" panose="02040503050406030204" pitchFamily="18" charset="0"/>
                          </a:rPr>
                          <m:t> − </m:t>
                        </m:r>
                        <m:r>
                          <a:rPr lang="en-US" sz="4400" b="0" i="1" smtClean="0">
                            <a:solidFill>
                              <a:srgbClr val="142A4D"/>
                            </a:solidFill>
                            <a:latin typeface="Cambria Math" panose="02040503050406030204" pitchFamily="18" charset="0"/>
                          </a:rPr>
                          <m:t>𝑁𝑆</m:t>
                        </m:r>
                        <m:r>
                          <a:rPr lang="en-US" sz="4400" b="0" i="1" smtClean="0">
                            <a:solidFill>
                              <a:srgbClr val="142A4D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4400" b="0" i="1" smtClean="0">
                            <a:solidFill>
                              <a:srgbClr val="142A4D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4400" b="0" i="1" smtClean="0">
                            <a:solidFill>
                              <a:srgbClr val="142A4D"/>
                            </a:solidFill>
                            <a:latin typeface="Cambria Math" panose="02040503050406030204" pitchFamily="18" charset="0"/>
                          </a:rPr>
                          <m:t>𝑃𝑆</m:t>
                        </m:r>
                        <m:r>
                          <a:rPr lang="en-US" sz="4400" b="0" i="1" smtClean="0">
                            <a:solidFill>
                              <a:srgbClr val="142A4D"/>
                            </a:solidFill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a:rPr lang="en-US" sz="4400" b="0" i="1" smtClean="0">
                            <a:solidFill>
                              <a:srgbClr val="142A4D"/>
                            </a:solidFill>
                            <a:latin typeface="Cambria Math" panose="02040503050406030204" pitchFamily="18" charset="0"/>
                          </a:rPr>
                          <m:t>𝑁𝑆</m:t>
                        </m:r>
                        <m:r>
                          <a:rPr lang="en-US" sz="4400" b="0" i="1" smtClean="0">
                            <a:solidFill>
                              <a:srgbClr val="142A4D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4400" dirty="0">
                  <a:solidFill>
                    <a:srgbClr val="142A4D"/>
                  </a:solidFill>
                  <a:latin typeface="Tw Cen MT Condensed" panose="020B0606020104020203" pitchFamily="34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B9B8CD9-FDC0-4BD3-A185-6DEF5CBBE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9040" y="1711752"/>
                <a:ext cx="5830288" cy="1170898"/>
              </a:xfrm>
              <a:prstGeom prst="rect">
                <a:avLst/>
              </a:prstGeom>
              <a:blipFill>
                <a:blip r:embed="rId3"/>
                <a:stretch>
                  <a:fillRect l="-4289" b="-5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694D88F0-A54A-4951-99FB-B01282B5BCE7}"/>
              </a:ext>
            </a:extLst>
          </p:cNvPr>
          <p:cNvGrpSpPr/>
          <p:nvPr/>
        </p:nvGrpSpPr>
        <p:grpSpPr>
          <a:xfrm>
            <a:off x="6016988" y="4713304"/>
            <a:ext cx="3810001" cy="1290538"/>
            <a:chOff x="5210174" y="4148984"/>
            <a:chExt cx="4905375" cy="1760503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EE05763-CB45-4609-90B8-F815D15D8695}"/>
                </a:ext>
              </a:extLst>
            </p:cNvPr>
            <p:cNvSpPr/>
            <p:nvPr/>
          </p:nvSpPr>
          <p:spPr>
            <a:xfrm>
              <a:off x="5210174" y="4148984"/>
              <a:ext cx="4905375" cy="1760503"/>
            </a:xfrm>
            <a:prstGeom prst="rect">
              <a:avLst/>
            </a:prstGeom>
            <a:noFill/>
            <a:ln w="28575">
              <a:solidFill>
                <a:srgbClr val="142A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C66A307-5B5E-49CB-8C4C-2167FCF060A8}"/>
                </a:ext>
              </a:extLst>
            </p:cNvPr>
            <p:cNvSpPr/>
            <p:nvPr/>
          </p:nvSpPr>
          <p:spPr>
            <a:xfrm>
              <a:off x="5614986" y="4268450"/>
              <a:ext cx="4095750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rgbClr val="142A4D"/>
                  </a:solidFill>
                  <a:latin typeface="Tw Cen MT Condensed" panose="020B0606020104020203" pitchFamily="34" charset="0"/>
                </a:rPr>
                <a:t>Key:</a:t>
              </a:r>
            </a:p>
            <a:p>
              <a:pPr marL="457200" indent="-457200">
                <a:buFontTx/>
                <a:buChar char="-"/>
              </a:pPr>
              <a:r>
                <a:rPr lang="en-US" sz="2000" dirty="0">
                  <a:solidFill>
                    <a:srgbClr val="142A4D"/>
                  </a:solidFill>
                  <a:latin typeface="Tw Cen MT Condensed" panose="020B0606020104020203" pitchFamily="34" charset="0"/>
                </a:rPr>
                <a:t>PS = Positive Term Frequency</a:t>
              </a:r>
            </a:p>
            <a:p>
              <a:pPr marL="457200" indent="-457200">
                <a:buFontTx/>
                <a:buChar char="-"/>
              </a:pPr>
              <a:r>
                <a:rPr lang="en-US" sz="2000" dirty="0">
                  <a:solidFill>
                    <a:srgbClr val="142A4D"/>
                  </a:solidFill>
                  <a:latin typeface="Tw Cen MT Condensed" panose="020B0606020104020203" pitchFamily="34" charset="0"/>
                </a:rPr>
                <a:t>NS = Negative Term Frequency</a:t>
              </a:r>
              <a:endParaRPr lang="en-US" sz="2000" dirty="0">
                <a:solidFill>
                  <a:srgbClr val="142A4D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AEB6A0E-A83A-4425-84D8-70E7C6301D02}"/>
              </a:ext>
            </a:extLst>
          </p:cNvPr>
          <p:cNvGrpSpPr/>
          <p:nvPr/>
        </p:nvGrpSpPr>
        <p:grpSpPr>
          <a:xfrm>
            <a:off x="4699120" y="3228086"/>
            <a:ext cx="6670128" cy="958726"/>
            <a:chOff x="4721772" y="3351759"/>
            <a:chExt cx="6670128" cy="95872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14FF24F-FEB5-4022-8C25-1342B9B368AA}"/>
                </a:ext>
              </a:extLst>
            </p:cNvPr>
            <p:cNvSpPr/>
            <p:nvPr/>
          </p:nvSpPr>
          <p:spPr>
            <a:xfrm>
              <a:off x="4721772" y="3351759"/>
              <a:ext cx="167902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600" dirty="0">
                  <a:solidFill>
                    <a:srgbClr val="142A4D"/>
                  </a:solidFill>
                  <a:latin typeface="Tw Cen MT Condensed" panose="020B0606020104020203" pitchFamily="34" charset="0"/>
                </a:rPr>
                <a:t>-1</a:t>
              </a:r>
            </a:p>
            <a:p>
              <a:pPr algn="ctr"/>
              <a:r>
                <a:rPr lang="en-US" sz="2000" dirty="0">
                  <a:solidFill>
                    <a:srgbClr val="142A4D"/>
                  </a:solidFill>
                  <a:latin typeface="Tw Cen MT Condensed" panose="020B0606020104020203" pitchFamily="34" charset="0"/>
                </a:rPr>
                <a:t>Negative Sentiment</a:t>
              </a:r>
              <a:endParaRPr lang="en-US" sz="2000" dirty="0">
                <a:solidFill>
                  <a:srgbClr val="142A4D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C33D4B1-ECA2-426A-BA17-FFB356508EEA}"/>
                </a:ext>
              </a:extLst>
            </p:cNvPr>
            <p:cNvSpPr/>
            <p:nvPr/>
          </p:nvSpPr>
          <p:spPr>
            <a:xfrm>
              <a:off x="7217322" y="3356378"/>
              <a:ext cx="167902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600" dirty="0">
                  <a:solidFill>
                    <a:srgbClr val="142A4D"/>
                  </a:solidFill>
                  <a:latin typeface="Tw Cen MT Condensed" panose="020B0606020104020203" pitchFamily="34" charset="0"/>
                </a:rPr>
                <a:t>0</a:t>
              </a:r>
            </a:p>
            <a:p>
              <a:pPr algn="ctr"/>
              <a:r>
                <a:rPr lang="en-US" sz="2000" dirty="0">
                  <a:solidFill>
                    <a:srgbClr val="142A4D"/>
                  </a:solidFill>
                  <a:latin typeface="Tw Cen MT Condensed" panose="020B0606020104020203" pitchFamily="34" charset="0"/>
                </a:rPr>
                <a:t>Neutral Sentiment</a:t>
              </a:r>
              <a:endParaRPr lang="en-US" sz="2000" dirty="0">
                <a:solidFill>
                  <a:srgbClr val="142A4D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D18D717-5630-407A-A972-7C6148A906EA}"/>
                </a:ext>
              </a:extLst>
            </p:cNvPr>
            <p:cNvSpPr/>
            <p:nvPr/>
          </p:nvSpPr>
          <p:spPr>
            <a:xfrm>
              <a:off x="9712872" y="3352017"/>
              <a:ext cx="167902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600" dirty="0">
                  <a:solidFill>
                    <a:srgbClr val="142A4D"/>
                  </a:solidFill>
                  <a:latin typeface="Tw Cen MT Condensed" panose="020B0606020104020203" pitchFamily="34" charset="0"/>
                </a:rPr>
                <a:t>+1</a:t>
              </a:r>
            </a:p>
            <a:p>
              <a:pPr algn="ctr"/>
              <a:r>
                <a:rPr lang="en-US" sz="2000" dirty="0">
                  <a:solidFill>
                    <a:srgbClr val="142A4D"/>
                  </a:solidFill>
                  <a:latin typeface="Tw Cen MT Condensed" panose="020B0606020104020203" pitchFamily="34" charset="0"/>
                </a:rPr>
                <a:t>Positive Sentiment</a:t>
              </a:r>
              <a:endParaRPr lang="en-US" sz="2000" dirty="0">
                <a:solidFill>
                  <a:srgbClr val="142A4D"/>
                </a:solidFill>
                <a:latin typeface="Tw Cen MT" panose="020B0602020104020603" pitchFamily="34" charset="0"/>
              </a:endParaRP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A4674F-7420-446C-A0F1-E99CDE6CAED1}"/>
                </a:ext>
              </a:extLst>
            </p:cNvPr>
            <p:cNvCxnSpPr>
              <a:stCxn id="13" idx="3"/>
              <a:endCxn id="14" idx="1"/>
            </p:cNvCxnSpPr>
            <p:nvPr/>
          </p:nvCxnSpPr>
          <p:spPr>
            <a:xfrm>
              <a:off x="6400800" y="3828813"/>
              <a:ext cx="816522" cy="4619"/>
            </a:xfrm>
            <a:prstGeom prst="line">
              <a:avLst/>
            </a:prstGeom>
            <a:ln w="28575">
              <a:solidFill>
                <a:srgbClr val="142A4D"/>
              </a:solidFill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8F98C74-A027-4D65-942B-6E55537D2FCB}"/>
                </a:ext>
              </a:extLst>
            </p:cNvPr>
            <p:cNvCxnSpPr>
              <a:stCxn id="14" idx="3"/>
              <a:endCxn id="15" idx="1"/>
            </p:cNvCxnSpPr>
            <p:nvPr/>
          </p:nvCxnSpPr>
          <p:spPr>
            <a:xfrm flipV="1">
              <a:off x="8896350" y="3829071"/>
              <a:ext cx="816522" cy="4361"/>
            </a:xfrm>
            <a:prstGeom prst="line">
              <a:avLst/>
            </a:prstGeom>
            <a:ln w="28575">
              <a:solidFill>
                <a:srgbClr val="142A4D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76488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1102659"/>
          </a:xfrm>
          <a:prstGeom prst="rect">
            <a:avLst/>
          </a:prstGeom>
          <a:solidFill>
            <a:srgbClr val="E84A27"/>
          </a:solidFill>
          <a:ln>
            <a:solidFill>
              <a:srgbClr val="6210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0" y="6683189"/>
            <a:ext cx="12192000" cy="174812"/>
          </a:xfrm>
          <a:prstGeom prst="rect">
            <a:avLst/>
          </a:prstGeom>
          <a:solidFill>
            <a:srgbClr val="E84A27"/>
          </a:solidFill>
          <a:ln>
            <a:solidFill>
              <a:srgbClr val="142A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12192000" cy="47257"/>
          </a:xfrm>
          <a:prstGeom prst="rect">
            <a:avLst/>
          </a:prstGeom>
          <a:solidFill>
            <a:srgbClr val="13294B"/>
          </a:solidFill>
          <a:ln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026" name="Picture 2" descr="Image result for university of illinois logo">
            <a:extLst>
              <a:ext uri="{FF2B5EF4-FFF2-40B4-BE49-F238E27FC236}">
                <a16:creationId xmlns:a16="http://schemas.microsoft.com/office/drawing/2014/main" id="{3C750FCF-7931-43B5-A90E-F6C33A92CA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7538" y="337033"/>
            <a:ext cx="2650502" cy="47695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CECD2B4-FCEB-433B-9EF6-15F8F25F56E8}"/>
              </a:ext>
            </a:extLst>
          </p:cNvPr>
          <p:cNvSpPr txBox="1"/>
          <p:nvPr/>
        </p:nvSpPr>
        <p:spPr>
          <a:xfrm>
            <a:off x="530720" y="197386"/>
            <a:ext cx="31869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Tw Cen MT Condensed" panose="020B0606020104020203" pitchFamily="34" charset="0"/>
                <a:cs typeface="Arial" panose="020B0604020202020204" pitchFamily="34" charset="0"/>
              </a:rPr>
              <a:t>Running online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23FFCF-376D-4AC4-9460-CDFDA2C9F015}"/>
              </a:ext>
            </a:extLst>
          </p:cNvPr>
          <p:cNvSpPr txBox="1"/>
          <p:nvPr/>
        </p:nvSpPr>
        <p:spPr>
          <a:xfrm>
            <a:off x="883227" y="1537855"/>
            <a:ext cx="726910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>
              <a:solidFill>
                <a:srgbClr val="142A4D"/>
              </a:solidFill>
              <a:latin typeface="Tw Cen MT" panose="020B0602020104020603" pitchFamily="34" charset="0"/>
            </a:endParaRPr>
          </a:p>
          <a:p>
            <a:r>
              <a:rPr lang="en-US" sz="3200" dirty="0">
                <a:solidFill>
                  <a:srgbClr val="142A4D"/>
                </a:solidFill>
                <a:latin typeface="Tw Cen MT Condensed" panose="020B0606020104020203" pitchFamily="34" charset="0"/>
              </a:rPr>
              <a:t>Please visit:</a:t>
            </a:r>
          </a:p>
          <a:p>
            <a:endParaRPr lang="en-US" sz="4400" dirty="0">
              <a:solidFill>
                <a:srgbClr val="142A4D"/>
              </a:solidFill>
              <a:latin typeface="Tw Cen MT Condensed" panose="020B0606020104020203" pitchFamily="34" charset="0"/>
            </a:endParaRPr>
          </a:p>
          <a:p>
            <a:r>
              <a:rPr lang="en-US" sz="4400" dirty="0">
                <a:solidFill>
                  <a:srgbClr val="142A4D"/>
                </a:solidFill>
                <a:latin typeface="Tw Cen MT Condensed" panose="020B0606020104020203" pitchFamily="34" charset="0"/>
              </a:rPr>
              <a:t>www.mkhorasani.pythonanywhere.com</a:t>
            </a:r>
            <a:endParaRPr lang="en-US" sz="4000" dirty="0">
              <a:solidFill>
                <a:srgbClr val="142A4D"/>
              </a:solidFill>
              <a:latin typeface="Tw Cen MT" panose="020B0602020104020603" pitchFamily="34" charset="0"/>
            </a:endParaRPr>
          </a:p>
          <a:p>
            <a:endParaRPr lang="en-US" sz="3200" dirty="0">
              <a:solidFill>
                <a:srgbClr val="142A4D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6532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1102659"/>
          </a:xfrm>
          <a:prstGeom prst="rect">
            <a:avLst/>
          </a:prstGeom>
          <a:solidFill>
            <a:srgbClr val="E84A27"/>
          </a:solidFill>
          <a:ln>
            <a:solidFill>
              <a:srgbClr val="6210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0" y="6683189"/>
            <a:ext cx="12192000" cy="174812"/>
          </a:xfrm>
          <a:prstGeom prst="rect">
            <a:avLst/>
          </a:prstGeom>
          <a:solidFill>
            <a:srgbClr val="E84A27"/>
          </a:solidFill>
          <a:ln>
            <a:solidFill>
              <a:srgbClr val="142A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12192000" cy="47257"/>
          </a:xfrm>
          <a:prstGeom prst="rect">
            <a:avLst/>
          </a:prstGeom>
          <a:solidFill>
            <a:srgbClr val="13294B"/>
          </a:solidFill>
          <a:ln>
            <a:solidFill>
              <a:srgbClr val="1329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026" name="Picture 2" descr="Image result for university of illinois logo">
            <a:extLst>
              <a:ext uri="{FF2B5EF4-FFF2-40B4-BE49-F238E27FC236}">
                <a16:creationId xmlns:a16="http://schemas.microsoft.com/office/drawing/2014/main" id="{3C750FCF-7931-43B5-A90E-F6C33A92CA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7538" y="337033"/>
            <a:ext cx="2650502" cy="47695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CECD2B4-FCEB-433B-9EF6-15F8F25F56E8}"/>
              </a:ext>
            </a:extLst>
          </p:cNvPr>
          <p:cNvSpPr txBox="1"/>
          <p:nvPr/>
        </p:nvSpPr>
        <p:spPr>
          <a:xfrm>
            <a:off x="530720" y="197386"/>
            <a:ext cx="31869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Tw Cen MT Condensed" panose="020B0606020104020203" pitchFamily="34" charset="0"/>
                <a:cs typeface="Arial" panose="020B0604020202020204" pitchFamily="34" charset="0"/>
              </a:rPr>
              <a:t>Running locally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23FFCF-376D-4AC4-9460-CDFDA2C9F015}"/>
              </a:ext>
            </a:extLst>
          </p:cNvPr>
          <p:cNvSpPr txBox="1"/>
          <p:nvPr/>
        </p:nvSpPr>
        <p:spPr>
          <a:xfrm>
            <a:off x="883226" y="1537855"/>
            <a:ext cx="10470573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>
              <a:solidFill>
                <a:srgbClr val="142A4D"/>
              </a:solidFill>
              <a:latin typeface="Tw Cen MT" panose="020B0602020104020603" pitchFamily="34" charset="0"/>
            </a:endParaRPr>
          </a:p>
          <a:p>
            <a:r>
              <a:rPr lang="en-US" sz="3200" dirty="0">
                <a:solidFill>
                  <a:srgbClr val="142A4D"/>
                </a:solidFill>
                <a:latin typeface="Tw Cen MT Condensed" panose="020B0606020104020203" pitchFamily="34" charset="0"/>
              </a:rPr>
              <a:t>Please visit:</a:t>
            </a:r>
          </a:p>
          <a:p>
            <a:endParaRPr lang="en-US" sz="4400" dirty="0">
              <a:solidFill>
                <a:srgbClr val="142A4D"/>
              </a:solidFill>
              <a:latin typeface="Tw Cen MT Condensed" panose="020B0606020104020203" pitchFamily="34" charset="0"/>
            </a:endParaRPr>
          </a:p>
          <a:p>
            <a:r>
              <a:rPr lang="en-US" sz="4400" dirty="0">
                <a:solidFill>
                  <a:srgbClr val="142A4D"/>
                </a:solidFill>
                <a:latin typeface="Tw Cen MT Condensed" panose="020B0606020104020203" pitchFamily="34" charset="0"/>
              </a:rPr>
              <a:t>https://github.com/mkhorasani/Trading_Sentiment_Analyzer</a:t>
            </a:r>
            <a:endParaRPr lang="en-US" sz="3200" dirty="0">
              <a:solidFill>
                <a:srgbClr val="142A4D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961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3744</TotalTime>
  <Words>445</Words>
  <Application>Microsoft Office PowerPoint</Application>
  <PresentationFormat>Widescreen</PresentationFormat>
  <Paragraphs>125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Tw Cen MT</vt:lpstr>
      <vt:lpstr>Tw Cen MT Condensed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of S</dc:title>
  <dc:creator>MOHAMMAD KHORASANI, MOHAMMAD HASSAN</dc:creator>
  <cp:lastModifiedBy>Mohammad Hassan Mohammad Khorasani</cp:lastModifiedBy>
  <cp:revision>480</cp:revision>
  <dcterms:created xsi:type="dcterms:W3CDTF">2014-03-16T15:16:27Z</dcterms:created>
  <dcterms:modified xsi:type="dcterms:W3CDTF">2018-12-16T18:54:15Z</dcterms:modified>
</cp:coreProperties>
</file>