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8" r:id="rId2"/>
    <p:sldId id="272" r:id="rId3"/>
    <p:sldId id="259" r:id="rId4"/>
    <p:sldId id="260" r:id="rId5"/>
    <p:sldId id="261" r:id="rId6"/>
    <p:sldId id="264" r:id="rId7"/>
    <p:sldId id="263" r:id="rId8"/>
    <p:sldId id="273" r:id="rId9"/>
    <p:sldId id="274" r:id="rId10"/>
    <p:sldId id="275" r:id="rId11"/>
    <p:sldId id="276" r:id="rId12"/>
    <p:sldId id="277" r:id="rId13"/>
    <p:sldId id="265" r:id="rId14"/>
    <p:sldId id="266" r:id="rId15"/>
    <p:sldId id="267" r:id="rId16"/>
    <p:sldId id="278" r:id="rId17"/>
    <p:sldId id="282" r:id="rId18"/>
    <p:sldId id="281" r:id="rId19"/>
    <p:sldId id="283" r:id="rId20"/>
    <p:sldId id="285" r:id="rId21"/>
    <p:sldId id="284" r:id="rId22"/>
    <p:sldId id="280" r:id="rId23"/>
    <p:sldId id="295" r:id="rId24"/>
    <p:sldId id="298" r:id="rId25"/>
    <p:sldId id="297" r:id="rId26"/>
    <p:sldId id="299" r:id="rId27"/>
    <p:sldId id="296"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27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stafa Kibaroğlu" initials="MK" lastIdx="2" clrIdx="0">
    <p:extLst>
      <p:ext uri="{19B8F6BF-5375-455C-9EA6-DF929625EA0E}">
        <p15:presenceInfo xmlns:p15="http://schemas.microsoft.com/office/powerpoint/2012/main" userId="08f4a73e817e20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57" autoAdjust="0"/>
    <p:restoredTop sz="94660"/>
  </p:normalViewPr>
  <p:slideViewPr>
    <p:cSldViewPr snapToGrid="0">
      <p:cViewPr varScale="1">
        <p:scale>
          <a:sx n="79" d="100"/>
          <a:sy n="79" d="100"/>
        </p:scale>
        <p:origin x="224"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730FE2-F349-49DD-89CF-738FAD4D7CAE}" type="datetimeFigureOut">
              <a:rPr lang="tr-TR" smtClean="0"/>
              <a:t>14.09.2022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25019-EC6E-4769-B526-C67D186E3A61}" type="slidenum">
              <a:rPr lang="tr-TR" smtClean="0"/>
              <a:t>‹#›</a:t>
            </a:fld>
            <a:endParaRPr lang="tr-TR"/>
          </a:p>
        </p:txBody>
      </p:sp>
    </p:spTree>
    <p:extLst>
      <p:ext uri="{BB962C8B-B14F-4D97-AF65-F5344CB8AC3E}">
        <p14:creationId xmlns:p14="http://schemas.microsoft.com/office/powerpoint/2010/main" val="1311015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F1425019-EC6E-4769-B526-C67D186E3A61}" type="slidenum">
              <a:rPr lang="tr-TR" smtClean="0"/>
              <a:t>1</a:t>
            </a:fld>
            <a:endParaRPr lang="tr-TR"/>
          </a:p>
        </p:txBody>
      </p:sp>
    </p:spTree>
    <p:extLst>
      <p:ext uri="{BB962C8B-B14F-4D97-AF65-F5344CB8AC3E}">
        <p14:creationId xmlns:p14="http://schemas.microsoft.com/office/powerpoint/2010/main" val="2157767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5772C236-1661-4368-B960-4FF1D2EDF3B5}" type="datetime1">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B33A9DD0-F922-409F-854D-B29CC8C35051}" type="datetime1">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44D84CF8-BB04-4518-AD52-8AA1B0AA528E}" type="datetime1">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tıklatın</a:t>
            </a:r>
          </a:p>
        </p:txBody>
      </p:sp>
      <p:sp>
        <p:nvSpPr>
          <p:cNvPr id="5" name="Date Placeholder 4"/>
          <p:cNvSpPr>
            <a:spLocks noGrp="1"/>
          </p:cNvSpPr>
          <p:nvPr>
            <p:ph type="dt" sz="half" idx="10"/>
          </p:nvPr>
        </p:nvSpPr>
        <p:spPr/>
        <p:txBody>
          <a:bodyPr/>
          <a:lstStyle/>
          <a:p>
            <a:fld id="{B3888581-85E8-4513-837D-736812F5DE4D}" type="datetime1">
              <a:rPr lang="en-US" smtClean="0"/>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tıklatın</a:t>
            </a:r>
          </a:p>
        </p:txBody>
      </p:sp>
      <p:sp>
        <p:nvSpPr>
          <p:cNvPr id="5" name="Date Placeholder 4"/>
          <p:cNvSpPr>
            <a:spLocks noGrp="1"/>
          </p:cNvSpPr>
          <p:nvPr>
            <p:ph type="dt" sz="half" idx="10"/>
          </p:nvPr>
        </p:nvSpPr>
        <p:spPr/>
        <p:txBody>
          <a:bodyPr/>
          <a:lstStyle/>
          <a:p>
            <a:fld id="{4BB8E455-6C01-4CF6-A88D-9A7DB2F248BE}" type="datetime1">
              <a:rPr lang="en-US" smtClean="0"/>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tıklatın</a:t>
            </a:r>
          </a:p>
        </p:txBody>
      </p:sp>
      <p:sp>
        <p:nvSpPr>
          <p:cNvPr id="5" name="Date Placeholder 4"/>
          <p:cNvSpPr>
            <a:spLocks noGrp="1"/>
          </p:cNvSpPr>
          <p:nvPr>
            <p:ph type="dt" sz="half" idx="10"/>
          </p:nvPr>
        </p:nvSpPr>
        <p:spPr/>
        <p:txBody>
          <a:bodyPr/>
          <a:lstStyle/>
          <a:p>
            <a:fld id="{618B0527-783B-42BF-84D0-F1DA3C5171CC}" type="datetime1">
              <a:rPr lang="en-US" smtClean="0"/>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26C4283-716A-47B3-BF53-5EAD1E3A512F}" type="datetime1">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9734322-0DE6-4101-9A74-5D6526BC51EA}" type="datetime1">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8B961FC-22B0-406A-9610-E07F487BB771}" type="datetime1">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CF7F8AE4-761E-4382-B2FC-2D01766B4BD8}" type="datetime1">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C685C2D-EDB8-4934-B2DD-C3B60B85FEFE}" type="datetime1">
              <a:rPr lang="en-US" smtClean="0"/>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tr-TR"/>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B7B3165-E42F-43E5-9E4B-9CB4986D0C38}" type="datetime1">
              <a:rPr lang="en-US" smtClean="0"/>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9643D44D-D122-42D1-81C1-7C5AB2FDD704}" type="datetime1">
              <a:rPr lang="en-US" smtClean="0"/>
              <a:t>9/14/22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D9EF8-CA07-4AA1-B6B3-FA8E278A3F39}" type="datetime1">
              <a:rPr lang="en-US" smtClean="0"/>
              <a:t>9/14/22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3B587A92-4701-4B3C-B7F4-42A18D306023}" type="datetime1">
              <a:rPr lang="en-US" smtClean="0"/>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51F37E81-8E74-40C5-BAAF-C312A6EEE5DE}" type="datetime1">
              <a:rPr lang="en-US" smtClean="0"/>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9CFC5C1-BF83-43D4-BC52-EC8CB5107F64}" type="datetime1">
              <a:rPr lang="en-US" smtClean="0"/>
              <a:t>9/14/22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tx2">
                    <a:lumMod val="75000"/>
                  </a:schemeClr>
                </a:solidFill>
              </a:rPr>
              <a:t>JVM NEDİR?</a:t>
            </a:r>
          </a:p>
        </p:txBody>
      </p:sp>
      <p:sp>
        <p:nvSpPr>
          <p:cNvPr id="3" name="İçerik Yer Tutucusu 2"/>
          <p:cNvSpPr>
            <a:spLocks noGrp="1"/>
          </p:cNvSpPr>
          <p:nvPr>
            <p:ph idx="1"/>
          </p:nvPr>
        </p:nvSpPr>
        <p:spPr>
          <a:xfrm>
            <a:off x="2345635" y="1905000"/>
            <a:ext cx="9158977" cy="4373217"/>
          </a:xfrm>
        </p:spPr>
        <p:txBody>
          <a:bodyPr>
            <a:normAutofit/>
          </a:bodyPr>
          <a:lstStyle/>
          <a:p>
            <a:pPr marL="0" indent="0">
              <a:buNone/>
            </a:pPr>
            <a:endParaRPr lang="tr-TR" sz="1800" b="0" i="0" u="none" strike="noStrike" baseline="0" dirty="0">
              <a:solidFill>
                <a:srgbClr val="000000"/>
              </a:solidFill>
              <a:latin typeface="Calibri" panose="020F0502020204030204" pitchFamily="34" charset="0"/>
            </a:endParaRPr>
          </a:p>
          <a:p>
            <a:r>
              <a:rPr lang="tr-TR" sz="2600" b="0" i="0" u="none" strike="noStrike" baseline="0" dirty="0">
                <a:solidFill>
                  <a:srgbClr val="292929"/>
                </a:solidFill>
                <a:latin typeface="+mj-lt"/>
              </a:rPr>
              <a:t>JVM, bilgisayarınızda bulunan bir sanal makinedir ve kullandığı makine dili ise bayt kodudur. Bu her farklı tip makine için farklı bir makine kodu yaratmak yerine JVM için sadece bayt kodu üretmesi gerektiğinden derleyicinin işini kolaylaştırır. JVM, derleyici tarafından üretilen bayt kodunu çalıştırır ve bir çıktı üretir. </a:t>
            </a:r>
            <a:endParaRPr lang="tr-TR" sz="2600" b="0" i="0" u="none" strike="noStrike" baseline="0" dirty="0">
              <a:solidFill>
                <a:srgbClr val="000000"/>
              </a:solidFill>
              <a:latin typeface="+mj-lt"/>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520861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Unvan 1">
            <a:extLst>
              <a:ext uri="{FF2B5EF4-FFF2-40B4-BE49-F238E27FC236}">
                <a16:creationId xmlns:a16="http://schemas.microsoft.com/office/drawing/2014/main" id="{08E6DE9F-F0C8-BC14-7AFC-694F9B637127}"/>
              </a:ext>
            </a:extLst>
          </p:cNvPr>
          <p:cNvSpPr>
            <a:spLocks noGrp="1"/>
          </p:cNvSpPr>
          <p:nvPr>
            <p:ph type="title"/>
          </p:nvPr>
        </p:nvSpPr>
        <p:spPr>
          <a:xfrm>
            <a:off x="2592924" y="624110"/>
            <a:ext cx="8911687" cy="1280890"/>
          </a:xfrm>
        </p:spPr>
        <p:txBody>
          <a:bodyPr/>
          <a:lstStyle/>
          <a:p>
            <a:r>
              <a:rPr lang="tr-TR" dirty="0">
                <a:solidFill>
                  <a:schemeClr val="tx2">
                    <a:lumMod val="75000"/>
                  </a:schemeClr>
                </a:solidFill>
              </a:rPr>
              <a:t>JVM MİMARİSİ</a:t>
            </a:r>
          </a:p>
        </p:txBody>
      </p:sp>
      <p:pic>
        <p:nvPicPr>
          <p:cNvPr id="8" name="Picture 7">
            <a:extLst>
              <a:ext uri="{FF2B5EF4-FFF2-40B4-BE49-F238E27FC236}">
                <a16:creationId xmlns:a16="http://schemas.microsoft.com/office/drawing/2014/main" id="{3390D97D-EF03-9819-F8DA-85701FC380EE}"/>
              </a:ext>
            </a:extLst>
          </p:cNvPr>
          <p:cNvPicPr>
            <a:picLocks noChangeAspect="1"/>
          </p:cNvPicPr>
          <p:nvPr/>
        </p:nvPicPr>
        <p:blipFill>
          <a:blip r:embed="rId2"/>
          <a:stretch>
            <a:fillRect/>
          </a:stretch>
        </p:blipFill>
        <p:spPr>
          <a:xfrm>
            <a:off x="2490557" y="1467035"/>
            <a:ext cx="6431769" cy="2997327"/>
          </a:xfrm>
          <a:prstGeom prst="rect">
            <a:avLst/>
          </a:prstGeom>
        </p:spPr>
      </p:pic>
      <p:sp>
        <p:nvSpPr>
          <p:cNvPr id="10" name="TextBox 9">
            <a:extLst>
              <a:ext uri="{FF2B5EF4-FFF2-40B4-BE49-F238E27FC236}">
                <a16:creationId xmlns:a16="http://schemas.microsoft.com/office/drawing/2014/main" id="{63BA5995-2E9E-4131-4B2F-F4960AAD86F4}"/>
              </a:ext>
            </a:extLst>
          </p:cNvPr>
          <p:cNvSpPr txBox="1"/>
          <p:nvPr/>
        </p:nvSpPr>
        <p:spPr>
          <a:xfrm>
            <a:off x="2490557" y="4830233"/>
            <a:ext cx="6096000" cy="1015663"/>
          </a:xfrm>
          <a:prstGeom prst="rect">
            <a:avLst/>
          </a:prstGeom>
          <a:noFill/>
        </p:spPr>
        <p:txBody>
          <a:bodyPr wrap="square">
            <a:spAutoFit/>
          </a:bodyPr>
          <a:lstStyle/>
          <a:p>
            <a:pPr marL="342900" indent="-342900" algn="l">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lgn="l">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r>
              <a:rPr lang="tr-TR" sz="2000" b="0" i="0" u="none" strike="noStrike" baseline="0" dirty="0">
                <a:solidFill>
                  <a:srgbClr val="292929"/>
                </a:solidFill>
                <a:latin typeface="+mj-lt"/>
              </a:rPr>
              <a:t>Lokal değişkenler Stack üzerinde saklanır.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355479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Unvan 1">
            <a:extLst>
              <a:ext uri="{FF2B5EF4-FFF2-40B4-BE49-F238E27FC236}">
                <a16:creationId xmlns:a16="http://schemas.microsoft.com/office/drawing/2014/main" id="{08E6DE9F-F0C8-BC14-7AFC-694F9B637127}"/>
              </a:ext>
            </a:extLst>
          </p:cNvPr>
          <p:cNvSpPr>
            <a:spLocks noGrp="1"/>
          </p:cNvSpPr>
          <p:nvPr>
            <p:ph type="title"/>
          </p:nvPr>
        </p:nvSpPr>
        <p:spPr>
          <a:xfrm>
            <a:off x="2592924" y="624110"/>
            <a:ext cx="8911687" cy="1280890"/>
          </a:xfrm>
        </p:spPr>
        <p:txBody>
          <a:bodyPr/>
          <a:lstStyle/>
          <a:p>
            <a:r>
              <a:rPr lang="tr-TR" dirty="0">
                <a:solidFill>
                  <a:schemeClr val="tx2">
                    <a:lumMod val="75000"/>
                  </a:schemeClr>
                </a:solidFill>
              </a:rPr>
              <a:t>JVM MİMARİSİ</a:t>
            </a:r>
          </a:p>
        </p:txBody>
      </p:sp>
      <p:pic>
        <p:nvPicPr>
          <p:cNvPr id="8" name="Picture 7">
            <a:extLst>
              <a:ext uri="{FF2B5EF4-FFF2-40B4-BE49-F238E27FC236}">
                <a16:creationId xmlns:a16="http://schemas.microsoft.com/office/drawing/2014/main" id="{3390D97D-EF03-9819-F8DA-85701FC380EE}"/>
              </a:ext>
            </a:extLst>
          </p:cNvPr>
          <p:cNvPicPr>
            <a:picLocks noChangeAspect="1"/>
          </p:cNvPicPr>
          <p:nvPr/>
        </p:nvPicPr>
        <p:blipFill>
          <a:blip r:embed="rId2"/>
          <a:stretch>
            <a:fillRect/>
          </a:stretch>
        </p:blipFill>
        <p:spPr>
          <a:xfrm>
            <a:off x="2490557" y="1467035"/>
            <a:ext cx="6431769" cy="2997327"/>
          </a:xfrm>
          <a:prstGeom prst="rect">
            <a:avLst/>
          </a:prstGeom>
        </p:spPr>
      </p:pic>
      <p:sp>
        <p:nvSpPr>
          <p:cNvPr id="10" name="TextBox 9">
            <a:extLst>
              <a:ext uri="{FF2B5EF4-FFF2-40B4-BE49-F238E27FC236}">
                <a16:creationId xmlns:a16="http://schemas.microsoft.com/office/drawing/2014/main" id="{63BA5995-2E9E-4131-4B2F-F4960AAD86F4}"/>
              </a:ext>
            </a:extLst>
          </p:cNvPr>
          <p:cNvSpPr txBox="1"/>
          <p:nvPr/>
        </p:nvSpPr>
        <p:spPr>
          <a:xfrm>
            <a:off x="2490557" y="4830233"/>
            <a:ext cx="8454534" cy="1631216"/>
          </a:xfrm>
          <a:prstGeom prst="rect">
            <a:avLst/>
          </a:prstGeom>
          <a:noFill/>
        </p:spPr>
        <p:txBody>
          <a:bodyPr wrap="square">
            <a:spAutoFit/>
          </a:bodyPr>
          <a:lstStyle/>
          <a:p>
            <a:pPr marL="342900" indent="-342900" algn="l">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r>
              <a:rPr lang="tr-TR" sz="2000" b="0" i="0" u="none" strike="noStrike" baseline="0" dirty="0">
                <a:solidFill>
                  <a:srgbClr val="292929"/>
                </a:solidFill>
                <a:latin typeface="+mj-lt"/>
              </a:rPr>
              <a:t>PC Register kısmında hangi komutların yürütüldüğünü ve yürütüleceğini izlenir. İşlemler threadler tarafından yürütüldüğünden dolayı her thread için ayrı bir PC register’ı bulunmaktadır.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318717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Unvan 1">
            <a:extLst>
              <a:ext uri="{FF2B5EF4-FFF2-40B4-BE49-F238E27FC236}">
                <a16:creationId xmlns:a16="http://schemas.microsoft.com/office/drawing/2014/main" id="{08E6DE9F-F0C8-BC14-7AFC-694F9B637127}"/>
              </a:ext>
            </a:extLst>
          </p:cNvPr>
          <p:cNvSpPr>
            <a:spLocks noGrp="1"/>
          </p:cNvSpPr>
          <p:nvPr>
            <p:ph type="title"/>
          </p:nvPr>
        </p:nvSpPr>
        <p:spPr>
          <a:xfrm>
            <a:off x="2592924" y="624110"/>
            <a:ext cx="8911687" cy="1280890"/>
          </a:xfrm>
        </p:spPr>
        <p:txBody>
          <a:bodyPr/>
          <a:lstStyle/>
          <a:p>
            <a:r>
              <a:rPr lang="tr-TR" dirty="0">
                <a:solidFill>
                  <a:schemeClr val="tx2">
                    <a:lumMod val="75000"/>
                  </a:schemeClr>
                </a:solidFill>
              </a:rPr>
              <a:t>JVM MİMARİSİ</a:t>
            </a:r>
          </a:p>
        </p:txBody>
      </p:sp>
      <p:pic>
        <p:nvPicPr>
          <p:cNvPr id="8" name="Picture 7">
            <a:extLst>
              <a:ext uri="{FF2B5EF4-FFF2-40B4-BE49-F238E27FC236}">
                <a16:creationId xmlns:a16="http://schemas.microsoft.com/office/drawing/2014/main" id="{3390D97D-EF03-9819-F8DA-85701FC380EE}"/>
              </a:ext>
            </a:extLst>
          </p:cNvPr>
          <p:cNvPicPr>
            <a:picLocks noChangeAspect="1"/>
          </p:cNvPicPr>
          <p:nvPr/>
        </p:nvPicPr>
        <p:blipFill>
          <a:blip r:embed="rId2"/>
          <a:stretch>
            <a:fillRect/>
          </a:stretch>
        </p:blipFill>
        <p:spPr>
          <a:xfrm>
            <a:off x="2490557" y="1467035"/>
            <a:ext cx="6431769" cy="2997327"/>
          </a:xfrm>
          <a:prstGeom prst="rect">
            <a:avLst/>
          </a:prstGeom>
        </p:spPr>
      </p:pic>
      <p:sp>
        <p:nvSpPr>
          <p:cNvPr id="10" name="TextBox 9">
            <a:extLst>
              <a:ext uri="{FF2B5EF4-FFF2-40B4-BE49-F238E27FC236}">
                <a16:creationId xmlns:a16="http://schemas.microsoft.com/office/drawing/2014/main" id="{63BA5995-2E9E-4131-4B2F-F4960AAD86F4}"/>
              </a:ext>
            </a:extLst>
          </p:cNvPr>
          <p:cNvSpPr txBox="1"/>
          <p:nvPr/>
        </p:nvSpPr>
        <p:spPr>
          <a:xfrm>
            <a:off x="2490557" y="4830233"/>
            <a:ext cx="8454534" cy="1323439"/>
          </a:xfrm>
          <a:prstGeom prst="rect">
            <a:avLst/>
          </a:prstGeom>
          <a:noFill/>
        </p:spPr>
        <p:txBody>
          <a:bodyPr wrap="square">
            <a:spAutoFit/>
          </a:bodyPr>
          <a:lstStyle/>
          <a:p>
            <a:pPr marL="342900" indent="-342900" algn="l">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lgn="l">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r>
              <a:rPr lang="tr-TR" sz="2000" b="0" i="0" u="none" strike="noStrike" baseline="0" dirty="0">
                <a:solidFill>
                  <a:srgbClr val="292929"/>
                </a:solidFill>
                <a:latin typeface="+mj-lt"/>
              </a:rPr>
              <a:t>Platforma özgü method çağrımları için Native Method Stack bölgesi bulunur.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326614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tx2">
                    <a:lumMod val="75000"/>
                  </a:schemeClr>
                </a:solidFill>
              </a:rPr>
              <a:t>INTERPRETED ve JIT</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9" name="İçerik Yer Tutucusu 2">
            <a:extLst>
              <a:ext uri="{FF2B5EF4-FFF2-40B4-BE49-F238E27FC236}">
                <a16:creationId xmlns:a16="http://schemas.microsoft.com/office/drawing/2014/main" id="{5EA165BD-57CC-C4CA-D525-F2CA14D2FE4F}"/>
              </a:ext>
            </a:extLst>
          </p:cNvPr>
          <p:cNvSpPr>
            <a:spLocks noGrp="1"/>
          </p:cNvSpPr>
          <p:nvPr>
            <p:ph idx="1"/>
          </p:nvPr>
        </p:nvSpPr>
        <p:spPr>
          <a:xfrm>
            <a:off x="2345635" y="2905840"/>
            <a:ext cx="9158977" cy="1825487"/>
          </a:xfrm>
        </p:spPr>
        <p:txBody>
          <a:bodyPr>
            <a:normAutofit/>
          </a:bodyPr>
          <a:lstStyle/>
          <a:p>
            <a:pPr algn="l">
              <a:buFont typeface="Wingdings" panose="05000000000000000000" pitchFamily="2" charset="2"/>
              <a:buChar char="Ø"/>
            </a:pPr>
            <a:endParaRPr lang="tr-TR" sz="2000" b="0" i="0" u="none" strike="noStrike" baseline="0" dirty="0">
              <a:solidFill>
                <a:srgbClr val="000000"/>
              </a:solidFill>
              <a:latin typeface="+mj-lt"/>
            </a:endParaRPr>
          </a:p>
          <a:p>
            <a:pPr>
              <a:buFont typeface="Wingdings" panose="05000000000000000000" pitchFamily="2" charset="2"/>
              <a:buChar char="Ø"/>
            </a:pPr>
            <a:r>
              <a:rPr lang="tr-TR" sz="2000" b="0" i="0" u="none" strike="noStrike" baseline="0" dirty="0">
                <a:solidFill>
                  <a:srgbClr val="2C2C2C"/>
                </a:solidFill>
                <a:latin typeface="+mj-lt"/>
              </a:rPr>
              <a:t>Sanal makine bytekodlari iki sekilde kosturur. Bunlardan ilkinde bytekod yorumlanir. Ikincisinde ise bytekod mikroislemcinin anlayacagi sekilde derlenir.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1464831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8" name="Picture 7">
            <a:extLst>
              <a:ext uri="{FF2B5EF4-FFF2-40B4-BE49-F238E27FC236}">
                <a16:creationId xmlns:a16="http://schemas.microsoft.com/office/drawing/2014/main" id="{8821CECC-8E19-25EA-1200-5C4B061CFD3C}"/>
              </a:ext>
            </a:extLst>
          </p:cNvPr>
          <p:cNvPicPr>
            <a:picLocks noChangeAspect="1"/>
          </p:cNvPicPr>
          <p:nvPr/>
        </p:nvPicPr>
        <p:blipFill>
          <a:blip r:embed="rId2"/>
          <a:stretch>
            <a:fillRect/>
          </a:stretch>
        </p:blipFill>
        <p:spPr>
          <a:xfrm>
            <a:off x="2592925" y="1571683"/>
            <a:ext cx="6246275" cy="2416261"/>
          </a:xfrm>
          <a:prstGeom prst="rect">
            <a:avLst/>
          </a:prstGeom>
        </p:spPr>
      </p:pic>
      <p:pic>
        <p:nvPicPr>
          <p:cNvPr id="10" name="Picture 9">
            <a:extLst>
              <a:ext uri="{FF2B5EF4-FFF2-40B4-BE49-F238E27FC236}">
                <a16:creationId xmlns:a16="http://schemas.microsoft.com/office/drawing/2014/main" id="{1E28982E-5136-9511-409B-C2B64772A817}"/>
              </a:ext>
            </a:extLst>
          </p:cNvPr>
          <p:cNvPicPr>
            <a:picLocks noChangeAspect="1"/>
          </p:cNvPicPr>
          <p:nvPr/>
        </p:nvPicPr>
        <p:blipFill>
          <a:blip r:embed="rId3"/>
          <a:stretch>
            <a:fillRect/>
          </a:stretch>
        </p:blipFill>
        <p:spPr>
          <a:xfrm>
            <a:off x="2592925" y="3987944"/>
            <a:ext cx="7006150" cy="2690083"/>
          </a:xfrm>
          <a:prstGeom prst="rect">
            <a:avLst/>
          </a:prstGeom>
        </p:spPr>
      </p:pic>
      <p:sp>
        <p:nvSpPr>
          <p:cNvPr id="13" name="Unvan 1">
            <a:extLst>
              <a:ext uri="{FF2B5EF4-FFF2-40B4-BE49-F238E27FC236}">
                <a16:creationId xmlns:a16="http://schemas.microsoft.com/office/drawing/2014/main" id="{F23CCD2D-695D-7CBD-547F-34ABFD17E177}"/>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spTree>
    <p:extLst>
      <p:ext uri="{BB962C8B-B14F-4D97-AF65-F5344CB8AC3E}">
        <p14:creationId xmlns:p14="http://schemas.microsoft.com/office/powerpoint/2010/main" val="5878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sp>
        <p:nvSpPr>
          <p:cNvPr id="11" name="TextBox 10">
            <a:extLst>
              <a:ext uri="{FF2B5EF4-FFF2-40B4-BE49-F238E27FC236}">
                <a16:creationId xmlns:a16="http://schemas.microsoft.com/office/drawing/2014/main" id="{822647D5-414C-F2FA-7A5A-B283A9B28FF9}"/>
              </a:ext>
            </a:extLst>
          </p:cNvPr>
          <p:cNvSpPr txBox="1"/>
          <p:nvPr/>
        </p:nvSpPr>
        <p:spPr>
          <a:xfrm>
            <a:off x="2592924" y="1225689"/>
            <a:ext cx="8911687" cy="5632311"/>
          </a:xfrm>
          <a:prstGeom prst="rect">
            <a:avLst/>
          </a:prstGeom>
          <a:noFill/>
        </p:spPr>
        <p:txBody>
          <a:bodyPr wrap="square">
            <a:spAutoFit/>
          </a:bodyPr>
          <a:lstStyle/>
          <a:p>
            <a:pPr marL="342900" indent="-342900" algn="l">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r>
              <a:rPr lang="tr-TR" sz="2000" b="0" i="0" u="none" strike="noStrike" baseline="0" dirty="0">
                <a:solidFill>
                  <a:srgbClr val="2C2C2C"/>
                </a:solidFill>
                <a:latin typeface="+mj-lt"/>
              </a:rPr>
              <a:t>Bytekodun yorumlanmasi durumunda sanal makine bytekodun karsiligi olan islemci kodunu (microcode) tespit eder ve bu islemci kodunun kendi bünyesindeki derlenmis halini islemci üzerinde kosturur. </a:t>
            </a: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r>
              <a:rPr lang="tr-TR" sz="2000" b="0" i="0" u="none" strike="noStrike" baseline="0" dirty="0">
                <a:solidFill>
                  <a:srgbClr val="2C2C2C"/>
                </a:solidFill>
                <a:latin typeface="+mj-lt"/>
              </a:rPr>
              <a:t>Bytekodun yorumlanmasi java uygulamalarinin daha yavas calisir durumda olmalari dejavantajini beraberinde getirmektedir. Uygulamanin performansini artirmak icin bytekodun islemci koduna derlenmesi gerekmektedir </a:t>
            </a:r>
          </a:p>
          <a:p>
            <a:pPr marL="342900" indent="-342900" algn="l">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r>
              <a:rPr lang="tr-TR" sz="2000" b="0" i="0" u="none" strike="noStrike" baseline="0" dirty="0">
                <a:solidFill>
                  <a:srgbClr val="2C2C2C"/>
                </a:solidFill>
                <a:latin typeface="+mj-lt"/>
              </a:rPr>
              <a:t>Bytekod olarak derlenen Java sınıfları JVM bünyesinde yorumlanır. Tek derleme işlemi Java sınıflarının bytekoda dönüştürülmesi esnasında yapılmaz. JVM bünyesinde de bytekodun makine koduna dönüştürüldüğü bir derleme gerçekleştirilir. Bu işleme Just in time (JIT) compilation ismi verilmektedir. </a:t>
            </a: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4080474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sp>
        <p:nvSpPr>
          <p:cNvPr id="11" name="TextBox 10">
            <a:extLst>
              <a:ext uri="{FF2B5EF4-FFF2-40B4-BE49-F238E27FC236}">
                <a16:creationId xmlns:a16="http://schemas.microsoft.com/office/drawing/2014/main" id="{822647D5-414C-F2FA-7A5A-B283A9B28FF9}"/>
              </a:ext>
            </a:extLst>
          </p:cNvPr>
          <p:cNvSpPr txBox="1"/>
          <p:nvPr/>
        </p:nvSpPr>
        <p:spPr>
          <a:xfrm>
            <a:off x="2592924" y="1225689"/>
            <a:ext cx="9058749" cy="4401205"/>
          </a:xfrm>
          <a:prstGeom prst="rect">
            <a:avLst/>
          </a:prstGeom>
          <a:noFill/>
        </p:spPr>
        <p:txBody>
          <a:bodyPr wrap="square">
            <a:spAutoFit/>
          </a:bodyPr>
          <a:lstStyle/>
          <a:p>
            <a:pPr marL="342900" indent="-342900" algn="l">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r>
              <a:rPr lang="tr-TR" sz="2000" b="0" i="0" u="none" strike="noStrike" baseline="0" dirty="0">
                <a:solidFill>
                  <a:srgbClr val="2C2C2C"/>
                </a:solidFill>
                <a:latin typeface="+mj-lt"/>
              </a:rPr>
              <a:t>Bytekod derleme görevini sanal makine bünyesinde JIT (just in time) Hotspot derleyicisi (compiler) üstlenmektedir. Sikca ihtiyac duyulan kod birimleri JIT tarafindan derlenir ve dogrudan islemci üzerinde kosturulur. </a:t>
            </a: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r>
              <a:rPr lang="tr-TR" sz="2000" b="0" i="0" u="none" strike="noStrike" baseline="0" dirty="0">
                <a:solidFill>
                  <a:srgbClr val="2C2C2C"/>
                </a:solidFill>
                <a:latin typeface="+mj-lt"/>
              </a:rPr>
              <a:t>JIT olmadan sanal makine sadece bir bytekod yorumlayıcısıdır (interpreter). Hotspot çok sık kullanılan kod bölümlerini, mikroişlemci üzerinde daha hızlı koşturulabilmeleri için doğrudan mikroislemci koduna dönüştürür. Bu işlemi yapabilmesi için belli bir süre kodu analiz etmesi (profiling) gerekmektedir. Bu sebepten dolayı Java uygulamaları belli bir ısınma aşamasından sonra daha hızlı çalışmaya başlarlar, çünkü bytekodun belli bir kısmı ya da hepsi JIT tarafından Assembly oradan da islemCi koduna dönüştürülmüştür.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406926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sp>
        <p:nvSpPr>
          <p:cNvPr id="11" name="TextBox 10">
            <a:extLst>
              <a:ext uri="{FF2B5EF4-FFF2-40B4-BE49-F238E27FC236}">
                <a16:creationId xmlns:a16="http://schemas.microsoft.com/office/drawing/2014/main" id="{822647D5-414C-F2FA-7A5A-B283A9B28FF9}"/>
              </a:ext>
            </a:extLst>
          </p:cNvPr>
          <p:cNvSpPr txBox="1"/>
          <p:nvPr/>
        </p:nvSpPr>
        <p:spPr>
          <a:xfrm>
            <a:off x="2592924" y="1225689"/>
            <a:ext cx="9058749" cy="1015663"/>
          </a:xfrm>
          <a:prstGeom prst="rect">
            <a:avLst/>
          </a:prstGeom>
          <a:noFill/>
        </p:spPr>
        <p:txBody>
          <a:bodyPr wrap="square">
            <a:spAutoFit/>
          </a:bodyPr>
          <a:lstStyle/>
          <a:p>
            <a:pPr marL="342900" indent="-342900" algn="l">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r>
              <a:rPr lang="tr-TR" sz="2000" b="0" i="0" u="none" strike="noStrike" baseline="0" dirty="0">
                <a:solidFill>
                  <a:srgbClr val="2C2C2C"/>
                </a:solidFill>
                <a:latin typeface="+mj-lt"/>
              </a:rPr>
              <a:t>JVM in yorumlama, derleme ve uygulamayı koşturma esnasında içinde bulunduğu durumları aşağıdaki diyagramda görmekteyiz </a:t>
            </a:r>
            <a:endParaRPr lang="tr-TR" sz="2000" b="0" i="0" u="none" strike="noStrike" baseline="0" dirty="0">
              <a:solidFill>
                <a:srgbClr val="000000"/>
              </a:solidFill>
              <a:latin typeface="+mj-lt"/>
            </a:endParaRPr>
          </a:p>
        </p:txBody>
      </p:sp>
      <p:pic>
        <p:nvPicPr>
          <p:cNvPr id="3" name="Picture 2">
            <a:extLst>
              <a:ext uri="{FF2B5EF4-FFF2-40B4-BE49-F238E27FC236}">
                <a16:creationId xmlns:a16="http://schemas.microsoft.com/office/drawing/2014/main" id="{21403079-8A56-2145-E6D1-1F7E4DB60E97}"/>
              </a:ext>
            </a:extLst>
          </p:cNvPr>
          <p:cNvPicPr>
            <a:picLocks noChangeAspect="1"/>
          </p:cNvPicPr>
          <p:nvPr/>
        </p:nvPicPr>
        <p:blipFill>
          <a:blip r:embed="rId2"/>
          <a:stretch>
            <a:fillRect/>
          </a:stretch>
        </p:blipFill>
        <p:spPr>
          <a:xfrm>
            <a:off x="2592924" y="2720130"/>
            <a:ext cx="7080674" cy="2364488"/>
          </a:xfrm>
          <a:prstGeom prst="rect">
            <a:avLst/>
          </a:prstGeom>
        </p:spPr>
      </p:pic>
    </p:spTree>
    <p:extLst>
      <p:ext uri="{BB962C8B-B14F-4D97-AF65-F5344CB8AC3E}">
        <p14:creationId xmlns:p14="http://schemas.microsoft.com/office/powerpoint/2010/main" val="31485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pic>
        <p:nvPicPr>
          <p:cNvPr id="3" name="Picture 2">
            <a:extLst>
              <a:ext uri="{FF2B5EF4-FFF2-40B4-BE49-F238E27FC236}">
                <a16:creationId xmlns:a16="http://schemas.microsoft.com/office/drawing/2014/main" id="{7A95B2A5-DA4A-3778-C174-5E398B7325B7}"/>
              </a:ext>
            </a:extLst>
          </p:cNvPr>
          <p:cNvPicPr>
            <a:picLocks noChangeAspect="1"/>
          </p:cNvPicPr>
          <p:nvPr/>
        </p:nvPicPr>
        <p:blipFill>
          <a:blip r:embed="rId2"/>
          <a:stretch>
            <a:fillRect/>
          </a:stretch>
        </p:blipFill>
        <p:spPr>
          <a:xfrm>
            <a:off x="2518401" y="1459366"/>
            <a:ext cx="7080674" cy="2364488"/>
          </a:xfrm>
          <a:prstGeom prst="rect">
            <a:avLst/>
          </a:prstGeom>
        </p:spPr>
      </p:pic>
      <p:sp>
        <p:nvSpPr>
          <p:cNvPr id="6" name="TextBox 5">
            <a:extLst>
              <a:ext uri="{FF2B5EF4-FFF2-40B4-BE49-F238E27FC236}">
                <a16:creationId xmlns:a16="http://schemas.microsoft.com/office/drawing/2014/main" id="{9927EBEB-56B3-F2E9-603C-632296A9F6E6}"/>
              </a:ext>
            </a:extLst>
          </p:cNvPr>
          <p:cNvSpPr txBox="1"/>
          <p:nvPr/>
        </p:nvSpPr>
        <p:spPr>
          <a:xfrm>
            <a:off x="2592925" y="4375254"/>
            <a:ext cx="7437766" cy="1015663"/>
          </a:xfrm>
          <a:prstGeom prst="rect">
            <a:avLst/>
          </a:prstGeom>
          <a:noFill/>
        </p:spPr>
        <p:txBody>
          <a:bodyPr wrap="square">
            <a:spAutoFit/>
          </a:bodyPr>
          <a:lstStyle/>
          <a:p>
            <a:pPr marL="457200" indent="-457200" algn="l">
              <a:buFont typeface="+mj-lt"/>
              <a:buAutoNum type="arabicPeriod"/>
            </a:pPr>
            <a:endParaRPr lang="tr-TR" sz="2000" b="0" i="0" u="none" strike="noStrike" baseline="0" dirty="0">
              <a:solidFill>
                <a:srgbClr val="000000"/>
              </a:solidFill>
              <a:latin typeface="+mj-lt"/>
            </a:endParaRPr>
          </a:p>
          <a:p>
            <a:r>
              <a:rPr lang="tr-TR" sz="2000" b="0" i="0" u="none" strike="noStrike" baseline="0" dirty="0">
                <a:solidFill>
                  <a:srgbClr val="000000"/>
                </a:solidFill>
                <a:latin typeface="+mj-lt"/>
              </a:rPr>
              <a:t>1.J</a:t>
            </a:r>
            <a:r>
              <a:rPr lang="tr-TR" sz="2000" b="0" i="0" u="none" strike="noStrike" baseline="0" dirty="0">
                <a:solidFill>
                  <a:srgbClr val="2C2C2C"/>
                </a:solidFill>
                <a:latin typeface="+mj-lt"/>
              </a:rPr>
              <a:t>VM başlangıçta interpreted (1) yani bytekodu yorumlayıcı durumundadır.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204898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pic>
        <p:nvPicPr>
          <p:cNvPr id="3" name="Picture 2">
            <a:extLst>
              <a:ext uri="{FF2B5EF4-FFF2-40B4-BE49-F238E27FC236}">
                <a16:creationId xmlns:a16="http://schemas.microsoft.com/office/drawing/2014/main" id="{7A95B2A5-DA4A-3778-C174-5E398B7325B7}"/>
              </a:ext>
            </a:extLst>
          </p:cNvPr>
          <p:cNvPicPr>
            <a:picLocks noChangeAspect="1"/>
          </p:cNvPicPr>
          <p:nvPr/>
        </p:nvPicPr>
        <p:blipFill>
          <a:blip r:embed="rId2"/>
          <a:stretch>
            <a:fillRect/>
          </a:stretch>
        </p:blipFill>
        <p:spPr>
          <a:xfrm>
            <a:off x="2518401" y="1459366"/>
            <a:ext cx="7080674" cy="2364488"/>
          </a:xfrm>
          <a:prstGeom prst="rect">
            <a:avLst/>
          </a:prstGeom>
        </p:spPr>
      </p:pic>
      <p:sp>
        <p:nvSpPr>
          <p:cNvPr id="6" name="TextBox 5">
            <a:extLst>
              <a:ext uri="{FF2B5EF4-FFF2-40B4-BE49-F238E27FC236}">
                <a16:creationId xmlns:a16="http://schemas.microsoft.com/office/drawing/2014/main" id="{9927EBEB-56B3-F2E9-603C-632296A9F6E6}"/>
              </a:ext>
            </a:extLst>
          </p:cNvPr>
          <p:cNvSpPr txBox="1"/>
          <p:nvPr/>
        </p:nvSpPr>
        <p:spPr>
          <a:xfrm>
            <a:off x="2592925" y="4375254"/>
            <a:ext cx="7437766" cy="1323439"/>
          </a:xfrm>
          <a:prstGeom prst="rect">
            <a:avLst/>
          </a:prstGeom>
          <a:noFill/>
        </p:spPr>
        <p:txBody>
          <a:bodyPr wrap="square">
            <a:spAutoFit/>
          </a:bodyPr>
          <a:lstStyle/>
          <a:p>
            <a:pPr marL="457200" indent="-457200" algn="l">
              <a:buFont typeface="+mj-lt"/>
              <a:buAutoNum type="arabicPeriod"/>
            </a:pPr>
            <a:endParaRPr lang="tr-TR" sz="2000" b="0" i="0" u="none" strike="noStrike" baseline="0" dirty="0">
              <a:solidFill>
                <a:srgbClr val="000000"/>
              </a:solidFill>
              <a:latin typeface="+mj-lt"/>
            </a:endParaRPr>
          </a:p>
          <a:p>
            <a:pPr algn="l"/>
            <a:endParaRPr lang="tr-TR" sz="2000" b="0" i="0" u="none" strike="noStrike" baseline="0" dirty="0">
              <a:solidFill>
                <a:srgbClr val="000000"/>
              </a:solidFill>
              <a:latin typeface="+mj-lt"/>
            </a:endParaRPr>
          </a:p>
          <a:p>
            <a:r>
              <a:rPr lang="tr-TR" sz="2000" b="0" i="0" u="none" strike="noStrike" baseline="0" dirty="0">
                <a:solidFill>
                  <a:srgbClr val="000000"/>
                </a:solidFill>
                <a:latin typeface="+mj-lt"/>
              </a:rPr>
              <a:t>2. </a:t>
            </a:r>
            <a:r>
              <a:rPr lang="tr-TR" sz="2000" b="0" i="0" u="none" strike="noStrike" baseline="0" dirty="0">
                <a:solidFill>
                  <a:srgbClr val="2C2C2C"/>
                </a:solidFill>
                <a:latin typeface="+mj-lt"/>
              </a:rPr>
              <a:t>Kod yorumlanırken JVM tarafından profiling (2) tekniği ile ölçümler gerçekleştirlir.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24294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C48E44-5E01-B09F-AD4F-AE960805BA1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3" name="TextBox 2">
            <a:extLst>
              <a:ext uri="{FF2B5EF4-FFF2-40B4-BE49-F238E27FC236}">
                <a16:creationId xmlns:a16="http://schemas.microsoft.com/office/drawing/2014/main" id="{6D1DE096-32F2-1214-AA36-FBC9B846FE51}"/>
              </a:ext>
            </a:extLst>
          </p:cNvPr>
          <p:cNvSpPr txBox="1"/>
          <p:nvPr/>
        </p:nvSpPr>
        <p:spPr>
          <a:xfrm>
            <a:off x="2161309" y="970344"/>
            <a:ext cx="6096000" cy="1938992"/>
          </a:xfrm>
          <a:prstGeom prst="rect">
            <a:avLst/>
          </a:prstGeom>
          <a:noFill/>
        </p:spPr>
        <p:txBody>
          <a:bodyPr wrap="square">
            <a:spAutoFit/>
          </a:bodyPr>
          <a:lstStyle/>
          <a:p>
            <a:pPr algn="l"/>
            <a:endParaRPr lang="tr-TR" sz="2000" b="0" i="0" u="none" strike="noStrike" baseline="0" dirty="0">
              <a:solidFill>
                <a:srgbClr val="000000"/>
              </a:solidFill>
              <a:latin typeface="Calibri" panose="020F0502020204030204" pitchFamily="34" charset="0"/>
            </a:endParaRPr>
          </a:p>
          <a:p>
            <a:r>
              <a:rPr lang="tr-TR" sz="2000" b="0" i="0" u="none" strike="noStrike" baseline="0" dirty="0">
                <a:solidFill>
                  <a:srgbClr val="000000"/>
                </a:solidFill>
                <a:latin typeface="Calibri" panose="020F0502020204030204" pitchFamily="34" charset="0"/>
              </a:rPr>
              <a:t> </a:t>
            </a:r>
          </a:p>
          <a:p>
            <a:pPr marL="342900" indent="-342900">
              <a:buClr>
                <a:schemeClr val="accent1"/>
              </a:buClr>
              <a:buFont typeface="Wingdings" panose="05000000000000000000" pitchFamily="2" charset="2"/>
              <a:buChar char="Ø"/>
            </a:pPr>
            <a:r>
              <a:rPr lang="tr-TR" sz="2000" b="0" i="0" u="none" strike="noStrike" baseline="0" dirty="0">
                <a:solidFill>
                  <a:srgbClr val="292929"/>
                </a:solidFill>
                <a:latin typeface="+mj-lt"/>
              </a:rPr>
              <a:t>JVM; platforma bağımlı olarak çalışır. Yani geliştirme yapacağınız platforma(Windows,Linux,Mac) göre farklı implementasyonları mevcuttur. </a:t>
            </a:r>
            <a:endParaRPr lang="tr-TR" sz="2000" b="0" i="0" u="none" strike="noStrike" baseline="0" dirty="0">
              <a:solidFill>
                <a:srgbClr val="000000"/>
              </a:solidFill>
              <a:latin typeface="+mj-lt"/>
            </a:endParaRPr>
          </a:p>
        </p:txBody>
      </p:sp>
      <p:sp>
        <p:nvSpPr>
          <p:cNvPr id="5" name="Unvan 1">
            <a:extLst>
              <a:ext uri="{FF2B5EF4-FFF2-40B4-BE49-F238E27FC236}">
                <a16:creationId xmlns:a16="http://schemas.microsoft.com/office/drawing/2014/main" id="{826D0DFB-1AEE-55CA-6FAD-FA31DA2774BF}"/>
              </a:ext>
            </a:extLst>
          </p:cNvPr>
          <p:cNvSpPr>
            <a:spLocks noGrp="1"/>
          </p:cNvSpPr>
          <p:nvPr>
            <p:ph type="title"/>
          </p:nvPr>
        </p:nvSpPr>
        <p:spPr>
          <a:xfrm>
            <a:off x="2161309" y="512462"/>
            <a:ext cx="8911687" cy="1280890"/>
          </a:xfrm>
        </p:spPr>
        <p:txBody>
          <a:bodyPr/>
          <a:lstStyle/>
          <a:p>
            <a:r>
              <a:rPr lang="tr-TR" dirty="0">
                <a:solidFill>
                  <a:schemeClr val="tx2">
                    <a:lumMod val="75000"/>
                  </a:schemeClr>
                </a:solidFill>
              </a:rPr>
              <a:t>JVM NEDİR?</a:t>
            </a:r>
          </a:p>
        </p:txBody>
      </p:sp>
      <p:sp>
        <p:nvSpPr>
          <p:cNvPr id="9" name="TextBox 8">
            <a:extLst>
              <a:ext uri="{FF2B5EF4-FFF2-40B4-BE49-F238E27FC236}">
                <a16:creationId xmlns:a16="http://schemas.microsoft.com/office/drawing/2014/main" id="{95CF5535-8146-12A5-D0E3-506E3AE3256F}"/>
              </a:ext>
            </a:extLst>
          </p:cNvPr>
          <p:cNvSpPr txBox="1"/>
          <p:nvPr/>
        </p:nvSpPr>
        <p:spPr>
          <a:xfrm>
            <a:off x="2161309" y="2767280"/>
            <a:ext cx="6096000" cy="1323439"/>
          </a:xfrm>
          <a:prstGeom prst="rect">
            <a:avLst/>
          </a:prstGeom>
          <a:noFill/>
        </p:spPr>
        <p:txBody>
          <a:bodyPr wrap="square">
            <a:spAutoFit/>
          </a:bodyPr>
          <a:lstStyle/>
          <a:p>
            <a:pPr algn="l"/>
            <a:endParaRPr lang="tr-TR" sz="2000" b="0" i="0" u="none" strike="noStrike" baseline="0" dirty="0">
              <a:solidFill>
                <a:srgbClr val="000000"/>
              </a:solidFill>
              <a:latin typeface="Calibri" panose="020F0502020204030204" pitchFamily="34" charset="0"/>
            </a:endParaRPr>
          </a:p>
          <a:p>
            <a:pPr marL="342900" indent="-342900">
              <a:buClr>
                <a:schemeClr val="accent1"/>
              </a:buClr>
              <a:buFont typeface="Wingdings" panose="05000000000000000000" pitchFamily="2" charset="2"/>
              <a:buChar char="Ø"/>
            </a:pPr>
            <a:r>
              <a:rPr lang="tr-TR" sz="2000" dirty="0">
                <a:solidFill>
                  <a:srgbClr val="292929"/>
                </a:solidFill>
                <a:latin typeface="+mj-lt"/>
              </a:rPr>
              <a:t>Her platform için farklı JVM ama .class her yerde aynı. </a:t>
            </a:r>
            <a:endParaRPr lang="tr-TR" sz="2000" dirty="0">
              <a:solidFill>
                <a:srgbClr val="000000"/>
              </a:solidFill>
              <a:latin typeface="+mj-lt"/>
            </a:endParaRPr>
          </a:p>
          <a:p>
            <a:r>
              <a:rPr lang="tr-TR" sz="2000" b="0" i="0" u="none" strike="noStrike" baseline="0" dirty="0">
                <a:solidFill>
                  <a:srgbClr val="000000"/>
                </a:solidFill>
                <a:latin typeface="Calibri" panose="020F0502020204030204" pitchFamily="34" charset="0"/>
              </a:rPr>
              <a:t> </a:t>
            </a:r>
          </a:p>
        </p:txBody>
      </p:sp>
      <p:pic>
        <p:nvPicPr>
          <p:cNvPr id="11" name="Picture 10">
            <a:extLst>
              <a:ext uri="{FF2B5EF4-FFF2-40B4-BE49-F238E27FC236}">
                <a16:creationId xmlns:a16="http://schemas.microsoft.com/office/drawing/2014/main" id="{3D39152C-EEF2-31C5-C2AC-A8137E4A2066}"/>
              </a:ext>
            </a:extLst>
          </p:cNvPr>
          <p:cNvPicPr>
            <a:picLocks noChangeAspect="1"/>
          </p:cNvPicPr>
          <p:nvPr/>
        </p:nvPicPr>
        <p:blipFill>
          <a:blip r:embed="rId2"/>
          <a:stretch>
            <a:fillRect/>
          </a:stretch>
        </p:blipFill>
        <p:spPr>
          <a:xfrm>
            <a:off x="2532121" y="3948665"/>
            <a:ext cx="7524949" cy="2396873"/>
          </a:xfrm>
          <a:prstGeom prst="rect">
            <a:avLst/>
          </a:prstGeom>
        </p:spPr>
      </p:pic>
    </p:spTree>
    <p:extLst>
      <p:ext uri="{BB962C8B-B14F-4D97-AF65-F5344CB8AC3E}">
        <p14:creationId xmlns:p14="http://schemas.microsoft.com/office/powerpoint/2010/main" val="4100978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pic>
        <p:nvPicPr>
          <p:cNvPr id="3" name="Picture 2">
            <a:extLst>
              <a:ext uri="{FF2B5EF4-FFF2-40B4-BE49-F238E27FC236}">
                <a16:creationId xmlns:a16="http://schemas.microsoft.com/office/drawing/2014/main" id="{7A95B2A5-DA4A-3778-C174-5E398B7325B7}"/>
              </a:ext>
            </a:extLst>
          </p:cNvPr>
          <p:cNvPicPr>
            <a:picLocks noChangeAspect="1"/>
          </p:cNvPicPr>
          <p:nvPr/>
        </p:nvPicPr>
        <p:blipFill>
          <a:blip r:embed="rId2"/>
          <a:stretch>
            <a:fillRect/>
          </a:stretch>
        </p:blipFill>
        <p:spPr>
          <a:xfrm>
            <a:off x="2518401" y="1459366"/>
            <a:ext cx="7080674" cy="2364488"/>
          </a:xfrm>
          <a:prstGeom prst="rect">
            <a:avLst/>
          </a:prstGeom>
        </p:spPr>
      </p:pic>
      <p:sp>
        <p:nvSpPr>
          <p:cNvPr id="6" name="TextBox 5">
            <a:extLst>
              <a:ext uri="{FF2B5EF4-FFF2-40B4-BE49-F238E27FC236}">
                <a16:creationId xmlns:a16="http://schemas.microsoft.com/office/drawing/2014/main" id="{9927EBEB-56B3-F2E9-603C-632296A9F6E6}"/>
              </a:ext>
            </a:extLst>
          </p:cNvPr>
          <p:cNvSpPr txBox="1"/>
          <p:nvPr/>
        </p:nvSpPr>
        <p:spPr>
          <a:xfrm>
            <a:off x="2592925" y="4375254"/>
            <a:ext cx="8911686" cy="1631216"/>
          </a:xfrm>
          <a:prstGeom prst="rect">
            <a:avLst/>
          </a:prstGeom>
          <a:noFill/>
        </p:spPr>
        <p:txBody>
          <a:bodyPr wrap="square">
            <a:spAutoFit/>
          </a:bodyPr>
          <a:lstStyle/>
          <a:p>
            <a:pPr algn="l"/>
            <a:endParaRPr lang="tr-TR" sz="2000" b="0" i="0" u="none" strike="noStrike" baseline="0" dirty="0">
              <a:solidFill>
                <a:srgbClr val="000000"/>
              </a:solidFill>
              <a:latin typeface="+mj-lt"/>
            </a:endParaRPr>
          </a:p>
          <a:p>
            <a:r>
              <a:rPr lang="tr-TR" sz="2000" b="0" i="0" u="none" strike="noStrike" baseline="0" dirty="0">
                <a:solidFill>
                  <a:srgbClr val="000000"/>
                </a:solidFill>
                <a:latin typeface="+mj-lt"/>
              </a:rPr>
              <a:t>3. </a:t>
            </a:r>
            <a:r>
              <a:rPr lang="tr-TR" sz="2000" b="0" i="0" u="none" strike="noStrike" baseline="0" dirty="0">
                <a:solidFill>
                  <a:srgbClr val="2C2C2C"/>
                </a:solidFill>
                <a:latin typeface="+mj-lt"/>
              </a:rPr>
              <a:t>Bu veriler baz alınarak kodun hangi bölümlerinin JIT ile derleneceği kararı alınır ve kod derlenir. JIT derleme (3) işlemi esnasında tüm bilgilere sahip olamayacağından bazı varsayımlarda bulunur ve spekülasyona dayalı kararlar neticesinde derleme işlemini gerçekleştirir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1503878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pic>
        <p:nvPicPr>
          <p:cNvPr id="3" name="Picture 2">
            <a:extLst>
              <a:ext uri="{FF2B5EF4-FFF2-40B4-BE49-F238E27FC236}">
                <a16:creationId xmlns:a16="http://schemas.microsoft.com/office/drawing/2014/main" id="{7A95B2A5-DA4A-3778-C174-5E398B7325B7}"/>
              </a:ext>
            </a:extLst>
          </p:cNvPr>
          <p:cNvPicPr>
            <a:picLocks noChangeAspect="1"/>
          </p:cNvPicPr>
          <p:nvPr/>
        </p:nvPicPr>
        <p:blipFill>
          <a:blip r:embed="rId2"/>
          <a:stretch>
            <a:fillRect/>
          </a:stretch>
        </p:blipFill>
        <p:spPr>
          <a:xfrm>
            <a:off x="2518401" y="1459366"/>
            <a:ext cx="7080674" cy="2364488"/>
          </a:xfrm>
          <a:prstGeom prst="rect">
            <a:avLst/>
          </a:prstGeom>
        </p:spPr>
      </p:pic>
      <p:sp>
        <p:nvSpPr>
          <p:cNvPr id="6" name="TextBox 5">
            <a:extLst>
              <a:ext uri="{FF2B5EF4-FFF2-40B4-BE49-F238E27FC236}">
                <a16:creationId xmlns:a16="http://schemas.microsoft.com/office/drawing/2014/main" id="{9927EBEB-56B3-F2E9-603C-632296A9F6E6}"/>
              </a:ext>
            </a:extLst>
          </p:cNvPr>
          <p:cNvSpPr txBox="1"/>
          <p:nvPr/>
        </p:nvSpPr>
        <p:spPr>
          <a:xfrm>
            <a:off x="2592925" y="4375254"/>
            <a:ext cx="8670820" cy="1323439"/>
          </a:xfrm>
          <a:prstGeom prst="rect">
            <a:avLst/>
          </a:prstGeom>
          <a:noFill/>
        </p:spPr>
        <p:txBody>
          <a:bodyPr wrap="square">
            <a:spAutoFit/>
          </a:bodyPr>
          <a:lstStyle/>
          <a:p>
            <a:r>
              <a:rPr lang="tr-TR" sz="2000" b="0" i="0" u="none" strike="noStrike" baseline="0" dirty="0">
                <a:solidFill>
                  <a:srgbClr val="000000"/>
                </a:solidFill>
                <a:latin typeface="+mj-lt"/>
              </a:rPr>
              <a:t>4. </a:t>
            </a:r>
            <a:r>
              <a:rPr lang="tr-TR" sz="2000" b="0" i="0" u="none" strike="noStrike" baseline="0" dirty="0">
                <a:solidFill>
                  <a:srgbClr val="2C2C2C"/>
                </a:solidFill>
                <a:latin typeface="+mj-lt"/>
              </a:rPr>
              <a:t>Bazı şartlar altından bu varsayımlar geçerliliklerini kaybettiklerinden, derlenen kod işe yaramaz hale gelir ve bir kenara bırakılarak (4), yeniden yorumlama (1) moduna geçilir. Bu döngü uygulamanın hayatı boyunca devam eder.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629395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pic>
        <p:nvPicPr>
          <p:cNvPr id="3" name="Picture 2">
            <a:extLst>
              <a:ext uri="{FF2B5EF4-FFF2-40B4-BE49-F238E27FC236}">
                <a16:creationId xmlns:a16="http://schemas.microsoft.com/office/drawing/2014/main" id="{FEDE7C58-0EC6-2747-842C-3D752181E3F0}"/>
              </a:ext>
            </a:extLst>
          </p:cNvPr>
          <p:cNvPicPr>
            <a:picLocks noChangeAspect="1"/>
          </p:cNvPicPr>
          <p:nvPr/>
        </p:nvPicPr>
        <p:blipFill>
          <a:blip r:embed="rId2"/>
          <a:stretch>
            <a:fillRect/>
          </a:stretch>
        </p:blipFill>
        <p:spPr>
          <a:xfrm>
            <a:off x="2592925" y="1557291"/>
            <a:ext cx="6232420" cy="4605799"/>
          </a:xfrm>
          <a:prstGeom prst="rect">
            <a:avLst/>
          </a:prstGeom>
        </p:spPr>
      </p:pic>
    </p:spTree>
    <p:extLst>
      <p:ext uri="{BB962C8B-B14F-4D97-AF65-F5344CB8AC3E}">
        <p14:creationId xmlns:p14="http://schemas.microsoft.com/office/powerpoint/2010/main" val="606468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pic>
        <p:nvPicPr>
          <p:cNvPr id="3" name="Picture 2">
            <a:extLst>
              <a:ext uri="{FF2B5EF4-FFF2-40B4-BE49-F238E27FC236}">
                <a16:creationId xmlns:a16="http://schemas.microsoft.com/office/drawing/2014/main" id="{FEDE7C58-0EC6-2747-842C-3D752181E3F0}"/>
              </a:ext>
            </a:extLst>
          </p:cNvPr>
          <p:cNvPicPr>
            <a:picLocks noChangeAspect="1"/>
          </p:cNvPicPr>
          <p:nvPr/>
        </p:nvPicPr>
        <p:blipFill>
          <a:blip r:embed="rId2"/>
          <a:stretch>
            <a:fillRect/>
          </a:stretch>
        </p:blipFill>
        <p:spPr>
          <a:xfrm>
            <a:off x="2592926" y="1557293"/>
            <a:ext cx="5331874" cy="2829170"/>
          </a:xfrm>
          <a:prstGeom prst="rect">
            <a:avLst/>
          </a:prstGeom>
        </p:spPr>
      </p:pic>
      <p:sp>
        <p:nvSpPr>
          <p:cNvPr id="5" name="TextBox 4">
            <a:extLst>
              <a:ext uri="{FF2B5EF4-FFF2-40B4-BE49-F238E27FC236}">
                <a16:creationId xmlns:a16="http://schemas.microsoft.com/office/drawing/2014/main" id="{6CFA8755-8AEF-1934-3D2D-414882BFFDB7}"/>
              </a:ext>
            </a:extLst>
          </p:cNvPr>
          <p:cNvSpPr txBox="1"/>
          <p:nvPr/>
        </p:nvSpPr>
        <p:spPr>
          <a:xfrm>
            <a:off x="2592925" y="4448786"/>
            <a:ext cx="8241330" cy="1938992"/>
          </a:xfrm>
          <a:prstGeom prst="rect">
            <a:avLst/>
          </a:prstGeom>
          <a:noFill/>
        </p:spPr>
        <p:txBody>
          <a:bodyPr wrap="square">
            <a:spAutoFit/>
          </a:bodyPr>
          <a:lstStyle/>
          <a:p>
            <a:pPr marL="342900" indent="-342900" algn="l">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285750" indent="-285750">
              <a:buClr>
                <a:schemeClr val="accent1"/>
              </a:buClr>
              <a:buFont typeface="Wingdings" panose="05000000000000000000" pitchFamily="2" charset="2"/>
              <a:buChar char="Ø"/>
            </a:pPr>
            <a:r>
              <a:rPr lang="tr-TR" sz="2000" b="0" i="0" u="none" strike="noStrike" baseline="0" dirty="0">
                <a:solidFill>
                  <a:srgbClr val="2C2C2C"/>
                </a:solidFill>
                <a:latin typeface="+mj-lt"/>
              </a:rPr>
              <a:t>Main sınıfı bünyesinde volatile olan volatileCounter ve counter değişkenleri yer almaktadır. count() metodu bünyesinde bir for döngüsünde bu değişkenlerin değerleri artırılmaktadır. For döngüsü volatileCounter değişkeni 100000 değerine ulaştığında son bulmaktadır.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2429589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24</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pic>
        <p:nvPicPr>
          <p:cNvPr id="3" name="Picture 2">
            <a:extLst>
              <a:ext uri="{FF2B5EF4-FFF2-40B4-BE49-F238E27FC236}">
                <a16:creationId xmlns:a16="http://schemas.microsoft.com/office/drawing/2014/main" id="{FEDE7C58-0EC6-2747-842C-3D752181E3F0}"/>
              </a:ext>
            </a:extLst>
          </p:cNvPr>
          <p:cNvPicPr>
            <a:picLocks noChangeAspect="1"/>
          </p:cNvPicPr>
          <p:nvPr/>
        </p:nvPicPr>
        <p:blipFill>
          <a:blip r:embed="rId2"/>
          <a:stretch>
            <a:fillRect/>
          </a:stretch>
        </p:blipFill>
        <p:spPr>
          <a:xfrm>
            <a:off x="2592926" y="1557293"/>
            <a:ext cx="5331874" cy="2829170"/>
          </a:xfrm>
          <a:prstGeom prst="rect">
            <a:avLst/>
          </a:prstGeom>
        </p:spPr>
      </p:pic>
      <p:sp>
        <p:nvSpPr>
          <p:cNvPr id="5" name="TextBox 4">
            <a:extLst>
              <a:ext uri="{FF2B5EF4-FFF2-40B4-BE49-F238E27FC236}">
                <a16:creationId xmlns:a16="http://schemas.microsoft.com/office/drawing/2014/main" id="{6CFA8755-8AEF-1934-3D2D-414882BFFDB7}"/>
              </a:ext>
            </a:extLst>
          </p:cNvPr>
          <p:cNvSpPr txBox="1"/>
          <p:nvPr/>
        </p:nvSpPr>
        <p:spPr>
          <a:xfrm>
            <a:off x="2592925" y="4657926"/>
            <a:ext cx="8241330" cy="1323439"/>
          </a:xfrm>
          <a:prstGeom prst="rect">
            <a:avLst/>
          </a:prstGeom>
          <a:noFill/>
        </p:spPr>
        <p:txBody>
          <a:bodyPr wrap="square">
            <a:spAutoFit/>
          </a:bodyPr>
          <a:lstStyle/>
          <a:p>
            <a:pPr marL="285750" indent="-285750">
              <a:buClr>
                <a:schemeClr val="accent1"/>
              </a:buClr>
              <a:buFont typeface="Wingdings" panose="05000000000000000000" pitchFamily="2" charset="2"/>
              <a:buChar char="Ø"/>
            </a:pPr>
            <a:r>
              <a:rPr lang="tr-TR" sz="2000" b="0" i="0" u="none" strike="noStrike" baseline="0" dirty="0">
                <a:solidFill>
                  <a:srgbClr val="2C2C2C"/>
                </a:solidFill>
                <a:latin typeface="+mj-lt"/>
              </a:rPr>
              <a:t>Hotspot JIT kod 100000 sefer koşturulduğundan dolayı islemci makine koduna dönüştürmektedir. Bu uygulamanın çok sıkca kullanılan alanlarının makine koduna dönüştürülerek, daha da hızlı koşturulabilmeleri için gerekli bir işlemdir.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1318789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25</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pic>
        <p:nvPicPr>
          <p:cNvPr id="3" name="Picture 2">
            <a:extLst>
              <a:ext uri="{FF2B5EF4-FFF2-40B4-BE49-F238E27FC236}">
                <a16:creationId xmlns:a16="http://schemas.microsoft.com/office/drawing/2014/main" id="{FEDE7C58-0EC6-2747-842C-3D752181E3F0}"/>
              </a:ext>
            </a:extLst>
          </p:cNvPr>
          <p:cNvPicPr>
            <a:picLocks noChangeAspect="1"/>
          </p:cNvPicPr>
          <p:nvPr/>
        </p:nvPicPr>
        <p:blipFill>
          <a:blip r:embed="rId2"/>
          <a:stretch>
            <a:fillRect/>
          </a:stretch>
        </p:blipFill>
        <p:spPr>
          <a:xfrm>
            <a:off x="2592926" y="1557293"/>
            <a:ext cx="5331874" cy="2829170"/>
          </a:xfrm>
          <a:prstGeom prst="rect">
            <a:avLst/>
          </a:prstGeom>
        </p:spPr>
      </p:pic>
      <p:sp>
        <p:nvSpPr>
          <p:cNvPr id="5" name="TextBox 4">
            <a:extLst>
              <a:ext uri="{FF2B5EF4-FFF2-40B4-BE49-F238E27FC236}">
                <a16:creationId xmlns:a16="http://schemas.microsoft.com/office/drawing/2014/main" id="{6CFA8755-8AEF-1934-3D2D-414882BFFDB7}"/>
              </a:ext>
            </a:extLst>
          </p:cNvPr>
          <p:cNvSpPr txBox="1"/>
          <p:nvPr/>
        </p:nvSpPr>
        <p:spPr>
          <a:xfrm>
            <a:off x="2592925" y="4628895"/>
            <a:ext cx="8241330" cy="1938992"/>
          </a:xfrm>
          <a:prstGeom prst="rect">
            <a:avLst/>
          </a:prstGeom>
          <a:noFill/>
        </p:spPr>
        <p:txBody>
          <a:bodyPr wrap="square">
            <a:spAutoFit/>
          </a:bodyPr>
          <a:lstStyle/>
          <a:p>
            <a:pPr marL="285750" indent="-285750">
              <a:buClr>
                <a:schemeClr val="accent1"/>
              </a:buClr>
              <a:buFont typeface="Wingdings" panose="05000000000000000000" pitchFamily="2" charset="2"/>
              <a:buChar char="Ø"/>
            </a:pPr>
            <a:r>
              <a:rPr lang="tr-TR" sz="2000" b="0" i="0" u="none" strike="noStrike" baseline="0" dirty="0">
                <a:solidFill>
                  <a:srgbClr val="2C2C2C"/>
                </a:solidFill>
                <a:latin typeface="+mj-lt"/>
              </a:rPr>
              <a:t>Hotspot sadece sıkca koşturulan kodları makine koduna dönüştürür. Sıkça kullanılmayan kod bloklarının JVM tarafından yorumlanma hızı yeterlidir. Bu tür kodlar için makine kodunun oluşturulması çok maliyetli bir işlemdir. Elde edilecek kazanç çok az olacağından, sıkça kullanılmayan kod blokları makine koduna dönüştürülmez.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1315680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pic>
        <p:nvPicPr>
          <p:cNvPr id="3" name="Picture 2">
            <a:extLst>
              <a:ext uri="{FF2B5EF4-FFF2-40B4-BE49-F238E27FC236}">
                <a16:creationId xmlns:a16="http://schemas.microsoft.com/office/drawing/2014/main" id="{FEDE7C58-0EC6-2747-842C-3D752181E3F0}"/>
              </a:ext>
            </a:extLst>
          </p:cNvPr>
          <p:cNvPicPr>
            <a:picLocks noChangeAspect="1"/>
          </p:cNvPicPr>
          <p:nvPr/>
        </p:nvPicPr>
        <p:blipFill>
          <a:blip r:embed="rId2"/>
          <a:stretch>
            <a:fillRect/>
          </a:stretch>
        </p:blipFill>
        <p:spPr>
          <a:xfrm>
            <a:off x="2592926" y="1557293"/>
            <a:ext cx="5331874" cy="2829170"/>
          </a:xfrm>
          <a:prstGeom prst="rect">
            <a:avLst/>
          </a:prstGeom>
        </p:spPr>
      </p:pic>
      <p:sp>
        <p:nvSpPr>
          <p:cNvPr id="5" name="TextBox 4">
            <a:extLst>
              <a:ext uri="{FF2B5EF4-FFF2-40B4-BE49-F238E27FC236}">
                <a16:creationId xmlns:a16="http://schemas.microsoft.com/office/drawing/2014/main" id="{6CFA8755-8AEF-1934-3D2D-414882BFFDB7}"/>
              </a:ext>
            </a:extLst>
          </p:cNvPr>
          <p:cNvSpPr txBox="1"/>
          <p:nvPr/>
        </p:nvSpPr>
        <p:spPr>
          <a:xfrm>
            <a:off x="2592925" y="4587331"/>
            <a:ext cx="8241330" cy="1938992"/>
          </a:xfrm>
          <a:prstGeom prst="rect">
            <a:avLst/>
          </a:prstGeom>
          <a:noFill/>
        </p:spPr>
        <p:txBody>
          <a:bodyPr wrap="square">
            <a:spAutoFit/>
          </a:bodyPr>
          <a:lstStyle/>
          <a:p>
            <a:pPr marL="285750" indent="-285750">
              <a:buClr>
                <a:schemeClr val="accent1"/>
              </a:buClr>
              <a:buFont typeface="Wingdings" panose="05000000000000000000" pitchFamily="2" charset="2"/>
              <a:buChar char="Ø"/>
            </a:pPr>
            <a:r>
              <a:rPr lang="tr-TR" sz="2000" b="0" i="0" u="none" strike="noStrike" baseline="0" dirty="0">
                <a:solidFill>
                  <a:srgbClr val="2C2C2C"/>
                </a:solidFill>
                <a:latin typeface="+mj-lt"/>
              </a:rPr>
              <a:t>Eğer count() metodunda bir for döngüsü kullanılmasaydı, JIT tarafından daha sonra inceleyecegimiz assembly kodu oluşturulmazdı. Bunu sağlayan döngünün 100000 adet olmasıdır. JIT hangi kod bloğunun ne kadar koşturulduğunu takip ettiği için hangi kod birimi için makine kodu oluşturacağına karar verebilmektedir.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253444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pic>
        <p:nvPicPr>
          <p:cNvPr id="6" name="Picture 5">
            <a:extLst>
              <a:ext uri="{FF2B5EF4-FFF2-40B4-BE49-F238E27FC236}">
                <a16:creationId xmlns:a16="http://schemas.microsoft.com/office/drawing/2014/main" id="{732232C9-50B8-0BFB-A6C1-7385ED6AE1D5}"/>
              </a:ext>
            </a:extLst>
          </p:cNvPr>
          <p:cNvPicPr>
            <a:picLocks noChangeAspect="1"/>
          </p:cNvPicPr>
          <p:nvPr/>
        </p:nvPicPr>
        <p:blipFill>
          <a:blip r:embed="rId2"/>
          <a:stretch>
            <a:fillRect/>
          </a:stretch>
        </p:blipFill>
        <p:spPr>
          <a:xfrm>
            <a:off x="3229171" y="1264555"/>
            <a:ext cx="5733657" cy="5459767"/>
          </a:xfrm>
          <a:prstGeom prst="rect">
            <a:avLst/>
          </a:prstGeom>
        </p:spPr>
      </p:pic>
    </p:spTree>
    <p:extLst>
      <p:ext uri="{BB962C8B-B14F-4D97-AF65-F5344CB8AC3E}">
        <p14:creationId xmlns:p14="http://schemas.microsoft.com/office/powerpoint/2010/main" val="1941025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28</a:t>
            </a:fld>
            <a:endParaRPr lang="en-US" dirty="0"/>
          </a:p>
        </p:txBody>
      </p:sp>
      <p:sp>
        <p:nvSpPr>
          <p:cNvPr id="7" name="Unvan 1">
            <a:extLst>
              <a:ext uri="{FF2B5EF4-FFF2-40B4-BE49-F238E27FC236}">
                <a16:creationId xmlns:a16="http://schemas.microsoft.com/office/drawing/2014/main" id="{1BC489A5-4C23-D2B5-8155-40A05BF01281}"/>
              </a:ext>
            </a:extLst>
          </p:cNvPr>
          <p:cNvSpPr>
            <a:spLocks noGrp="1"/>
          </p:cNvSpPr>
          <p:nvPr>
            <p:ph type="title"/>
          </p:nvPr>
        </p:nvSpPr>
        <p:spPr>
          <a:xfrm>
            <a:off x="2592925" y="624110"/>
            <a:ext cx="8911687" cy="1280890"/>
          </a:xfrm>
        </p:spPr>
        <p:txBody>
          <a:bodyPr/>
          <a:lstStyle/>
          <a:p>
            <a:r>
              <a:rPr lang="tr-TR" dirty="0">
                <a:solidFill>
                  <a:schemeClr val="tx2">
                    <a:lumMod val="75000"/>
                  </a:schemeClr>
                </a:solidFill>
              </a:rPr>
              <a:t>INTERPRETED ve JIT</a:t>
            </a:r>
          </a:p>
        </p:txBody>
      </p:sp>
      <p:pic>
        <p:nvPicPr>
          <p:cNvPr id="6" name="Picture 5">
            <a:extLst>
              <a:ext uri="{FF2B5EF4-FFF2-40B4-BE49-F238E27FC236}">
                <a16:creationId xmlns:a16="http://schemas.microsoft.com/office/drawing/2014/main" id="{17D327A3-9FD2-51C4-567E-F5E4EBF40E0E}"/>
              </a:ext>
            </a:extLst>
          </p:cNvPr>
          <p:cNvPicPr>
            <a:picLocks noChangeAspect="1"/>
          </p:cNvPicPr>
          <p:nvPr/>
        </p:nvPicPr>
        <p:blipFill>
          <a:blip r:embed="rId2"/>
          <a:stretch>
            <a:fillRect/>
          </a:stretch>
        </p:blipFill>
        <p:spPr>
          <a:xfrm>
            <a:off x="3352801" y="1264555"/>
            <a:ext cx="5569526" cy="5357918"/>
          </a:xfrm>
          <a:prstGeom prst="rect">
            <a:avLst/>
          </a:prstGeom>
        </p:spPr>
      </p:pic>
    </p:spTree>
    <p:extLst>
      <p:ext uri="{BB962C8B-B14F-4D97-AF65-F5344CB8AC3E}">
        <p14:creationId xmlns:p14="http://schemas.microsoft.com/office/powerpoint/2010/main" val="1288202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3B169E-27B6-60F7-029B-796FE7EF5CF5}"/>
              </a:ext>
            </a:extLst>
          </p:cNvPr>
          <p:cNvSpPr>
            <a:spLocks noGrp="1"/>
          </p:cNvSpPr>
          <p:nvPr>
            <p:ph type="title"/>
          </p:nvPr>
        </p:nvSpPr>
        <p:spPr/>
        <p:txBody>
          <a:bodyPr/>
          <a:lstStyle/>
          <a:p>
            <a:r>
              <a:rPr lang="tr-TR" dirty="0">
                <a:effectLst/>
                <a:ea typeface="Calibri" panose="020F0502020204030204" pitchFamily="34" charset="0"/>
                <a:cs typeface="Times New Roman" panose="02020603050405020304" pitchFamily="18" charset="0"/>
              </a:rPr>
              <a:t>Final </a:t>
            </a:r>
            <a:r>
              <a:rPr lang="tr-TR" dirty="0" err="1">
                <a:effectLst/>
                <a:ea typeface="Calibri" panose="020F0502020204030204" pitchFamily="34" charset="0"/>
                <a:cs typeface="Times New Roman" panose="02020603050405020304" pitchFamily="18" charset="0"/>
              </a:rPr>
              <a:t>Parameters</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7DCFCF78-14ED-40BF-6BF5-39B22848BB11}"/>
              </a:ext>
            </a:extLst>
          </p:cNvPr>
          <p:cNvSpPr>
            <a:spLocks noGrp="1"/>
          </p:cNvSpPr>
          <p:nvPr>
            <p:ph idx="1"/>
          </p:nvPr>
        </p:nvSpPr>
        <p:spPr>
          <a:xfrm>
            <a:off x="2589212" y="2133600"/>
            <a:ext cx="8915400" cy="4480560"/>
          </a:xfrm>
        </p:spPr>
        <p:txBody>
          <a:bodyPr>
            <a:normAutofit fontScale="92500" lnSpcReduction="20000"/>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tr-TR"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tr-TR"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Final burada i ve j değerlerinin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metod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tarafından değiştirilmemesini sağlamak için kullanılır.</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b="0" i="0" dirty="0">
                <a:solidFill>
                  <a:srgbClr val="252525"/>
                </a:solidFill>
                <a:effectLst/>
                <a:latin typeface="Times New Roman" panose="02020603050405020304" pitchFamily="18" charset="0"/>
                <a:cs typeface="Times New Roman" panose="02020603050405020304" pitchFamily="18" charset="0"/>
              </a:rPr>
              <a:t>Java her zaman parametrelerin bir kopyasını </a:t>
            </a:r>
            <a:r>
              <a:rPr lang="tr-TR" b="0" i="0" dirty="0" err="1">
                <a:solidFill>
                  <a:srgbClr val="252525"/>
                </a:solidFill>
                <a:effectLst/>
                <a:latin typeface="Times New Roman" panose="02020603050405020304" pitchFamily="18" charset="0"/>
                <a:cs typeface="Times New Roman" panose="02020603050405020304" pitchFamily="18" charset="0"/>
              </a:rPr>
              <a:t>metodlara</a:t>
            </a:r>
            <a:r>
              <a:rPr lang="tr-TR" b="0" i="0" dirty="0">
                <a:solidFill>
                  <a:srgbClr val="252525"/>
                </a:solidFill>
                <a:effectLst/>
                <a:latin typeface="Times New Roman" panose="02020603050405020304" pitchFamily="18" charset="0"/>
                <a:cs typeface="Times New Roman" panose="02020603050405020304" pitchFamily="18" charset="0"/>
              </a:rPr>
              <a:t> göndermeden önce yapar.</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Bu tanımlama yalnızca, parametre değişkeni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metod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içerisinde yeniden atanırsa derleyicinin hata vermesini sağlar.</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dirty="0">
                <a:solidFill>
                  <a:srgbClr val="252525"/>
                </a:solidFill>
                <a:latin typeface="Times New Roman" panose="02020603050405020304" pitchFamily="18" charset="0"/>
                <a:cs typeface="Times New Roman" panose="02020603050405020304" pitchFamily="18" charset="0"/>
              </a:rPr>
              <a:t>Final</a:t>
            </a:r>
            <a:r>
              <a:rPr lang="tr-TR" b="0" i="0" dirty="0">
                <a:solidFill>
                  <a:srgbClr val="252525"/>
                </a:solidFill>
                <a:effectLst/>
                <a:latin typeface="Times New Roman" panose="02020603050405020304" pitchFamily="18" charset="0"/>
                <a:cs typeface="Times New Roman" panose="02020603050405020304" pitchFamily="18" charset="0"/>
              </a:rPr>
              <a:t> bir nesnemiz varsa, yine de nesnenin niteliklerini değiştirebiliriz. Bunun nedeni Java’daki nesnelerin aslında nesneleri gösteren birer </a:t>
            </a:r>
            <a:r>
              <a:rPr lang="tr-TR" b="0" i="0" dirty="0" err="1">
                <a:solidFill>
                  <a:srgbClr val="252525"/>
                </a:solidFill>
                <a:effectLst/>
                <a:latin typeface="Times New Roman" panose="02020603050405020304" pitchFamily="18" charset="0"/>
                <a:cs typeface="Times New Roman" panose="02020603050405020304" pitchFamily="18" charset="0"/>
              </a:rPr>
              <a:t>pointer</a:t>
            </a:r>
            <a:r>
              <a:rPr lang="tr-TR" b="0" i="0" dirty="0">
                <a:solidFill>
                  <a:srgbClr val="252525"/>
                </a:solidFill>
                <a:effectLst/>
                <a:latin typeface="Times New Roman" panose="02020603050405020304" pitchFamily="18" charset="0"/>
                <a:cs typeface="Times New Roman" panose="02020603050405020304" pitchFamily="18" charset="0"/>
              </a:rPr>
              <a:t> olmasıdır ve asıl nesne deği</a:t>
            </a:r>
            <a:r>
              <a:rPr lang="tr-TR" dirty="0">
                <a:solidFill>
                  <a:srgbClr val="252525"/>
                </a:solidFill>
                <a:latin typeface="Times New Roman" panose="02020603050405020304" pitchFamily="18" charset="0"/>
                <a:cs typeface="Times New Roman" panose="02020603050405020304" pitchFamily="18" charset="0"/>
              </a:rPr>
              <a:t>l sadece </a:t>
            </a:r>
            <a:r>
              <a:rPr lang="tr-TR" dirty="0" err="1">
                <a:solidFill>
                  <a:srgbClr val="252525"/>
                </a:solidFill>
                <a:latin typeface="Times New Roman" panose="02020603050405020304" pitchFamily="18" charset="0"/>
                <a:cs typeface="Times New Roman" panose="02020603050405020304" pitchFamily="18" charset="0"/>
              </a:rPr>
              <a:t>pointer</a:t>
            </a:r>
            <a:r>
              <a:rPr lang="tr-TR" dirty="0">
                <a:solidFill>
                  <a:srgbClr val="252525"/>
                </a:solidFill>
                <a:latin typeface="Times New Roman" panose="02020603050405020304" pitchFamily="18" charset="0"/>
                <a:cs typeface="Times New Roman" panose="02020603050405020304" pitchFamily="18" charset="0"/>
              </a:rPr>
              <a:t> kopyalanır.</a:t>
            </a:r>
            <a:endParaRPr lang="tr-TR" b="0" i="0" dirty="0">
              <a:solidFill>
                <a:srgbClr val="252525"/>
              </a:solidFill>
              <a:effectLst/>
              <a:latin typeface="Times New Roman" panose="02020603050405020304" pitchFamily="18"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4" name="Slayt Numarası Yer Tutucusu 3">
            <a:extLst>
              <a:ext uri="{FF2B5EF4-FFF2-40B4-BE49-F238E27FC236}">
                <a16:creationId xmlns:a16="http://schemas.microsoft.com/office/drawing/2014/main" id="{BA497953-8813-95D2-E792-6BA80F0F5EF3}"/>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8" name="Rectangle 4">
            <a:extLst>
              <a:ext uri="{FF2B5EF4-FFF2-40B4-BE49-F238E27FC236}">
                <a16:creationId xmlns:a16="http://schemas.microsoft.com/office/drawing/2014/main" id="{FB625868-F30C-E64F-C7BA-BD8F062C8016}"/>
              </a:ext>
            </a:extLst>
          </p:cNvPr>
          <p:cNvSpPr>
            <a:spLocks noChangeArrowheads="1"/>
          </p:cNvSpPr>
          <p:nvPr/>
        </p:nvSpPr>
        <p:spPr bwMode="auto">
          <a:xfrm>
            <a:off x="2589212" y="1780914"/>
            <a:ext cx="8221028" cy="2015936"/>
          </a:xfrm>
          <a:prstGeom prst="rect">
            <a:avLst/>
          </a:prstGeom>
          <a:solidFill>
            <a:srgbClr val="002B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3200" b="0" i="0" u="none" strike="noStrike" cap="none" normalizeH="0" baseline="0" dirty="0" err="1">
                <a:ln>
                  <a:noFill/>
                </a:ln>
                <a:solidFill>
                  <a:srgbClr val="859900"/>
                </a:solidFill>
                <a:effectLst/>
                <a:latin typeface="Calibri" panose="020F0502020204030204" pitchFamily="34" charset="0"/>
                <a:ea typeface="Times New Roman" panose="02020603050405020304" pitchFamily="18" charset="0"/>
                <a:cs typeface="Times New Roman" panose="02020603050405020304" pitchFamily="18" charset="0"/>
              </a:rPr>
              <a:t>public</a:t>
            </a:r>
            <a:r>
              <a:rPr kumimoji="0" lang="tr-TR" altLang="tr-TR" sz="3200" b="0" i="0" u="none" strike="noStrike" cap="none" normalizeH="0" baseline="0" dirty="0">
                <a:ln>
                  <a:noFill/>
                </a:ln>
                <a:solidFill>
                  <a:srgbClr val="839496"/>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59900"/>
                </a:solidFill>
                <a:effectLst/>
                <a:latin typeface="Calibri" panose="020F0502020204030204" pitchFamily="34" charset="0"/>
                <a:ea typeface="Times New Roman" panose="02020603050405020304" pitchFamily="18" charset="0"/>
                <a:cs typeface="Times New Roman" panose="02020603050405020304" pitchFamily="18" charset="0"/>
              </a:rPr>
              <a:t>void</a:t>
            </a:r>
            <a:r>
              <a:rPr kumimoji="0" lang="tr-TR" altLang="tr-TR" sz="3200" b="0" i="0" u="none" strike="noStrike" cap="none" normalizeH="0" baseline="0" dirty="0">
                <a:ln>
                  <a:noFill/>
                </a:ln>
                <a:solidFill>
                  <a:srgbClr val="839496"/>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39496"/>
                </a:solidFill>
                <a:effectLst/>
                <a:latin typeface="Calibri" panose="020F0502020204030204" pitchFamily="34" charset="0"/>
                <a:ea typeface="Times New Roman" panose="02020603050405020304" pitchFamily="18" charset="0"/>
                <a:cs typeface="Times New Roman" panose="02020603050405020304" pitchFamily="18" charset="0"/>
              </a:rPr>
              <a:t>doSomething</a:t>
            </a:r>
            <a:r>
              <a:rPr kumimoji="0" lang="tr-TR" altLang="tr-TR" sz="3200" b="0" i="0" u="none" strike="noStrike" cap="none" normalizeH="0" baseline="0" dirty="0">
                <a:ln>
                  <a:noFill/>
                </a:ln>
                <a:solidFill>
                  <a:srgbClr val="839496"/>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tr-TR" altLang="tr-TR" sz="3200" b="0" i="0" u="none" strike="noStrike" cap="none" normalizeH="0" baseline="0" dirty="0">
                <a:ln>
                  <a:noFill/>
                </a:ln>
                <a:solidFill>
                  <a:srgbClr val="859900"/>
                </a:solidFill>
                <a:effectLst/>
                <a:latin typeface="Calibri" panose="020F0502020204030204" pitchFamily="34" charset="0"/>
                <a:ea typeface="Times New Roman" panose="02020603050405020304" pitchFamily="18" charset="0"/>
                <a:cs typeface="Times New Roman" panose="02020603050405020304" pitchFamily="18" charset="0"/>
              </a:rPr>
              <a:t>final</a:t>
            </a:r>
            <a:r>
              <a:rPr kumimoji="0" lang="tr-TR" altLang="tr-TR" sz="3200" b="0" i="0" u="none" strike="noStrike" cap="none" normalizeH="0" baseline="0" dirty="0">
                <a:ln>
                  <a:noFill/>
                </a:ln>
                <a:solidFill>
                  <a:srgbClr val="839496"/>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59900"/>
                </a:solidFill>
                <a:effectLst/>
                <a:latin typeface="Calibri" panose="020F0502020204030204" pitchFamily="34" charset="0"/>
                <a:ea typeface="Times New Roman" panose="02020603050405020304" pitchFamily="18" charset="0"/>
                <a:cs typeface="Times New Roman" panose="02020603050405020304" pitchFamily="18" charset="0"/>
              </a:rPr>
              <a:t>int</a:t>
            </a:r>
            <a:r>
              <a:rPr kumimoji="0" lang="tr-TR" altLang="tr-TR" sz="3200" b="0" i="0" u="none" strike="noStrike" cap="none" normalizeH="0" baseline="0" dirty="0">
                <a:ln>
                  <a:noFill/>
                </a:ln>
                <a:solidFill>
                  <a:srgbClr val="839496"/>
                </a:solidFill>
                <a:effectLst/>
                <a:latin typeface="Calibri" panose="020F0502020204030204" pitchFamily="34" charset="0"/>
                <a:ea typeface="Times New Roman" panose="02020603050405020304" pitchFamily="18" charset="0"/>
                <a:cs typeface="Times New Roman" panose="02020603050405020304" pitchFamily="18" charset="0"/>
              </a:rPr>
              <a:t> i, </a:t>
            </a:r>
            <a:r>
              <a:rPr kumimoji="0" lang="tr-TR" altLang="tr-TR" sz="3200" b="0" i="0" u="none" strike="noStrike" cap="none" normalizeH="0" baseline="0" dirty="0">
                <a:ln>
                  <a:noFill/>
                </a:ln>
                <a:solidFill>
                  <a:srgbClr val="859900"/>
                </a:solidFill>
                <a:effectLst/>
                <a:latin typeface="Calibri" panose="020F0502020204030204" pitchFamily="34" charset="0"/>
                <a:ea typeface="Times New Roman" panose="02020603050405020304" pitchFamily="18" charset="0"/>
                <a:cs typeface="Times New Roman" panose="02020603050405020304" pitchFamily="18" charset="0"/>
              </a:rPr>
              <a:t>final</a:t>
            </a:r>
            <a:r>
              <a:rPr kumimoji="0" lang="tr-TR" altLang="tr-TR" sz="3200" b="0" i="0" u="none" strike="noStrike" cap="none" normalizeH="0" baseline="0" dirty="0">
                <a:ln>
                  <a:noFill/>
                </a:ln>
                <a:solidFill>
                  <a:srgbClr val="839496"/>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59900"/>
                </a:solidFill>
                <a:effectLst/>
                <a:latin typeface="Calibri" panose="020F0502020204030204" pitchFamily="34" charset="0"/>
                <a:ea typeface="Times New Roman" panose="02020603050405020304" pitchFamily="18" charset="0"/>
                <a:cs typeface="Times New Roman" panose="02020603050405020304" pitchFamily="18" charset="0"/>
              </a:rPr>
              <a:t>int</a:t>
            </a:r>
            <a:r>
              <a:rPr kumimoji="0" lang="tr-TR" altLang="tr-TR" sz="3200" b="0" i="0" u="none" strike="noStrike" cap="none" normalizeH="0" baseline="0" dirty="0">
                <a:ln>
                  <a:noFill/>
                </a:ln>
                <a:solidFill>
                  <a:srgbClr val="839496"/>
                </a:solidFill>
                <a:effectLst/>
                <a:latin typeface="Calibri" panose="020F0502020204030204" pitchFamily="34" charset="0"/>
                <a:ea typeface="Times New Roman" panose="02020603050405020304" pitchFamily="18" charset="0"/>
                <a:cs typeface="Times New Roman" panose="02020603050405020304" pitchFamily="18" charset="0"/>
              </a:rPr>
              <a:t> j)</a:t>
            </a:r>
            <a:endParaRPr kumimoji="0" lang="tr-TR" altLang="tr-TR"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3200" b="0" i="0" u="none" strike="noStrike" cap="none" normalizeH="0" baseline="0" dirty="0">
                <a:ln>
                  <a:noFill/>
                </a:ln>
                <a:solidFill>
                  <a:srgbClr val="839496"/>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a:ln>
                  <a:noFill/>
                </a:ln>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a:ln>
                  <a:noFill/>
                </a:ln>
                <a:solidFill>
                  <a:schemeClr val="tx1"/>
                </a:solidFill>
                <a:effectLst/>
              </a:rPr>
              <a:t> </a:t>
            </a:r>
            <a:endParaRPr kumimoji="0" lang="tr-TR" altLang="tr-TR"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3200" b="0" i="0" u="none" strike="noStrike" cap="none" normalizeH="0" baseline="0" dirty="0">
                <a:ln>
                  <a:noFill/>
                </a:ln>
                <a:solidFill>
                  <a:srgbClr val="839496"/>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tr-TR" altLang="tr-T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884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tx2">
                    <a:lumMod val="75000"/>
                  </a:schemeClr>
                </a:solidFill>
              </a:rPr>
              <a:t>JRE NEDİR?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Metin kutusu 2"/>
          <p:cNvSpPr txBox="1"/>
          <p:nvPr/>
        </p:nvSpPr>
        <p:spPr>
          <a:xfrm>
            <a:off x="1074095" y="970870"/>
            <a:ext cx="11117905" cy="2554545"/>
          </a:xfrm>
          <a:prstGeom prst="rect">
            <a:avLst/>
          </a:prstGeom>
          <a:noFill/>
        </p:spPr>
        <p:txBody>
          <a:bodyPr wrap="square" rtlCol="0">
            <a:spAutoFit/>
          </a:bodyPr>
          <a:lstStyle/>
          <a:p>
            <a:pPr algn="l"/>
            <a:endParaRPr lang="tr-TR" sz="2000" b="0" i="0" u="none" strike="noStrike" baseline="0" dirty="0">
              <a:solidFill>
                <a:srgbClr val="000000"/>
              </a:solidFill>
              <a:latin typeface="+mj-lt"/>
            </a:endParaRPr>
          </a:p>
          <a:p>
            <a:r>
              <a:rPr lang="tr-TR" sz="2000" b="0" i="0" u="none" strike="noStrike" baseline="0" dirty="0">
                <a:solidFill>
                  <a:srgbClr val="000000"/>
                </a:solidFill>
                <a:latin typeface="+mj-lt"/>
              </a:rPr>
              <a:t> </a:t>
            </a:r>
          </a:p>
          <a:p>
            <a:pPr marL="285750" indent="-285750">
              <a:buClr>
                <a:schemeClr val="accent1"/>
              </a:buClr>
              <a:buFont typeface="Wingdings" panose="05000000000000000000" pitchFamily="2" charset="2"/>
              <a:buChar char="Ø"/>
            </a:pPr>
            <a:r>
              <a:rPr lang="tr-TR" sz="2000" b="0" i="0" u="none" strike="noStrike" baseline="0" dirty="0">
                <a:solidFill>
                  <a:srgbClr val="292929"/>
                </a:solidFill>
                <a:latin typeface="+mj-lt"/>
              </a:rPr>
              <a:t>Java programlama dili ile yazılmış olan uygulama ve appletlerin çalışmasını sağlayan bileşenler ile JVM e kütüphaneler sağlar. </a:t>
            </a:r>
            <a:endParaRPr lang="tr-TR" sz="2000" b="0" i="0" u="none" strike="noStrike" baseline="0" dirty="0">
              <a:solidFill>
                <a:srgbClr val="000000"/>
              </a:solidFill>
              <a:latin typeface="+mj-lt"/>
            </a:endParaRPr>
          </a:p>
          <a:p>
            <a:pPr>
              <a:buClr>
                <a:schemeClr val="accent1"/>
              </a:buClr>
            </a:pPr>
            <a:endParaRPr lang="tr-TR" sz="2000" b="0" i="0" u="none" strike="noStrike" baseline="0" dirty="0">
              <a:solidFill>
                <a:srgbClr val="000000"/>
              </a:solidFill>
              <a:latin typeface="+mj-lt"/>
            </a:endParaRPr>
          </a:p>
          <a:p>
            <a:pPr marL="285750" indent="-285750">
              <a:buClr>
                <a:schemeClr val="accent1"/>
              </a:buClr>
              <a:buFont typeface="Wingdings" panose="05000000000000000000" pitchFamily="2" charset="2"/>
              <a:buChar char="Ø"/>
            </a:pPr>
            <a:r>
              <a:rPr lang="tr-TR" sz="2000" b="0" i="0" u="none" strike="noStrike" baseline="0" dirty="0">
                <a:solidFill>
                  <a:srgbClr val="292929"/>
                </a:solidFill>
                <a:latin typeface="+mj-lt"/>
              </a:rPr>
              <a:t>JRE’nin görevi Java kodları derlendikten sonra bir ara dil olarak kabul edilen Java bayt kodlarını oluşturmaktır. Bu bayt kodlar bütün işletim sistemleri için aynıdır. </a:t>
            </a:r>
            <a:endParaRPr lang="tr-TR" sz="2000" b="0" i="0" u="none" strike="noStrike" baseline="0" dirty="0">
              <a:solidFill>
                <a:srgbClr val="000000"/>
              </a:solidFill>
              <a:latin typeface="+mj-lt"/>
            </a:endParaRPr>
          </a:p>
          <a:p>
            <a:pPr marL="342900" indent="-342900">
              <a:buClr>
                <a:schemeClr val="accent1"/>
              </a:buClr>
              <a:buFont typeface="Arial" panose="020B0604020202020204" pitchFamily="34" charset="0"/>
              <a:buChar char="•"/>
            </a:pPr>
            <a:endParaRPr lang="en-US" sz="2000" dirty="0">
              <a:latin typeface="+mj-lt"/>
            </a:endParaRPr>
          </a:p>
        </p:txBody>
      </p:sp>
      <p:sp>
        <p:nvSpPr>
          <p:cNvPr id="7" name="Unvan 1">
            <a:extLst>
              <a:ext uri="{FF2B5EF4-FFF2-40B4-BE49-F238E27FC236}">
                <a16:creationId xmlns:a16="http://schemas.microsoft.com/office/drawing/2014/main" id="{99E01196-E605-40EC-60C3-84CA27D1B7AE}"/>
              </a:ext>
            </a:extLst>
          </p:cNvPr>
          <p:cNvSpPr txBox="1">
            <a:spLocks/>
          </p:cNvSpPr>
          <p:nvPr/>
        </p:nvSpPr>
        <p:spPr>
          <a:xfrm>
            <a:off x="2440526" y="352541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a:solidFill>
                  <a:schemeClr val="tx2">
                    <a:lumMod val="75000"/>
                  </a:schemeClr>
                </a:solidFill>
              </a:rPr>
              <a:t>JDK NEDİR?</a:t>
            </a:r>
          </a:p>
        </p:txBody>
      </p:sp>
      <p:sp>
        <p:nvSpPr>
          <p:cNvPr id="9" name="TextBox 8">
            <a:extLst>
              <a:ext uri="{FF2B5EF4-FFF2-40B4-BE49-F238E27FC236}">
                <a16:creationId xmlns:a16="http://schemas.microsoft.com/office/drawing/2014/main" id="{59B8B020-0533-798A-0BDE-B616A9BC465A}"/>
              </a:ext>
            </a:extLst>
          </p:cNvPr>
          <p:cNvSpPr txBox="1"/>
          <p:nvPr/>
        </p:nvSpPr>
        <p:spPr>
          <a:xfrm>
            <a:off x="1074095" y="4459545"/>
            <a:ext cx="10741876" cy="1323439"/>
          </a:xfrm>
          <a:prstGeom prst="rect">
            <a:avLst/>
          </a:prstGeom>
          <a:noFill/>
        </p:spPr>
        <p:txBody>
          <a:bodyPr wrap="square">
            <a:spAutoFit/>
          </a:bodyPr>
          <a:lstStyle/>
          <a:p>
            <a:pPr algn="l"/>
            <a:endParaRPr lang="tr-TR" sz="2000" b="0" i="0" u="none" strike="noStrike" baseline="0" dirty="0">
              <a:solidFill>
                <a:srgbClr val="000000"/>
              </a:solidFill>
              <a:latin typeface="Calibri" panose="020F0502020204030204" pitchFamily="34" charset="0"/>
            </a:endParaRPr>
          </a:p>
          <a:p>
            <a:r>
              <a:rPr lang="tr-TR" sz="2000" b="0" i="0" u="none" strike="noStrike" baseline="0" dirty="0">
                <a:solidFill>
                  <a:srgbClr val="000000"/>
                </a:solidFill>
                <a:latin typeface="Calibri" panose="020F0502020204030204" pitchFamily="34" charset="0"/>
              </a:rPr>
              <a:t> </a:t>
            </a:r>
          </a:p>
          <a:p>
            <a:pPr marL="342900" indent="-342900">
              <a:buClr>
                <a:schemeClr val="accent1"/>
              </a:buClr>
              <a:buFont typeface="Wingdings" panose="05000000000000000000" pitchFamily="2" charset="2"/>
              <a:buChar char="Ø"/>
            </a:pPr>
            <a:r>
              <a:rPr lang="tr-TR" sz="2000" b="0" i="0" u="none" strike="noStrike" baseline="0" dirty="0">
                <a:solidFill>
                  <a:srgbClr val="292929"/>
                </a:solidFill>
                <a:latin typeface="+mj-lt"/>
              </a:rPr>
              <a:t>JRE ile birlikte appletleri ve uygulamaları geliştirirken zorunlu olan debuggers ve compilers gibi geliştirme araçlarını bünyesinde bulundurur.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3684805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C7C63B-9A04-A9D2-6749-5AE656C8CA64}"/>
              </a:ext>
            </a:extLst>
          </p:cNvPr>
          <p:cNvSpPr>
            <a:spLocks noGrp="1"/>
          </p:cNvSpPr>
          <p:nvPr>
            <p:ph type="title"/>
          </p:nvPr>
        </p:nvSpPr>
        <p:spPr/>
        <p:txBody>
          <a:bodyPr/>
          <a:lstStyle/>
          <a:p>
            <a:r>
              <a:rPr lang="tr-TR" dirty="0" err="1">
                <a:effectLst/>
                <a:ea typeface="Calibri" panose="020F0502020204030204" pitchFamily="34" charset="0"/>
                <a:cs typeface="Times New Roman" panose="02020603050405020304" pitchFamily="18" charset="0"/>
              </a:rPr>
              <a:t>Effectively</a:t>
            </a:r>
            <a:r>
              <a:rPr lang="tr-TR" dirty="0">
                <a:effectLst/>
                <a:ea typeface="Calibri" panose="020F0502020204030204" pitchFamily="34" charset="0"/>
                <a:cs typeface="Times New Roman" panose="02020603050405020304" pitchFamily="18" charset="0"/>
              </a:rPr>
              <a:t> Final</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4" name="Slayt Numarası Yer Tutucusu 3">
            <a:extLst>
              <a:ext uri="{FF2B5EF4-FFF2-40B4-BE49-F238E27FC236}">
                <a16:creationId xmlns:a16="http://schemas.microsoft.com/office/drawing/2014/main" id="{1B21E6A6-0D63-6E02-33B1-D934EDAF4D5A}"/>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9" name="İçerik Yer Tutucusu 8">
            <a:extLst>
              <a:ext uri="{FF2B5EF4-FFF2-40B4-BE49-F238E27FC236}">
                <a16:creationId xmlns:a16="http://schemas.microsoft.com/office/drawing/2014/main" id="{A0220307-151C-03FB-7705-F1B91BA1F195}"/>
              </a:ext>
            </a:extLst>
          </p:cNvPr>
          <p:cNvSpPr>
            <a:spLocks noGrp="1"/>
          </p:cNvSpPr>
          <p:nvPr>
            <p:ph idx="1"/>
          </p:nvPr>
        </p:nvSpPr>
        <p:spPr>
          <a:xfrm>
            <a:off x="2589212" y="1513841"/>
            <a:ext cx="8915400" cy="68412206"/>
          </a:xfrm>
        </p:spPr>
        <p:txBody>
          <a:bodyPr/>
          <a:lstStyle/>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Aşağıdaki bu değişken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final'dır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bu nedenle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initialise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edildikten sonra değerini değiştiremeyiz. Eğer denersek bir derleme hatası alırız.</a:t>
            </a:r>
          </a:p>
          <a:p>
            <a:endParaRPr lang="tr-TR" dirty="0">
              <a:latin typeface="Times New Roman" panose="02020603050405020304" pitchFamily="18" charset="0"/>
              <a:ea typeface="Calibri" panose="020F0502020204030204" pitchFamily="34" charset="0"/>
              <a:cs typeface="Times New Roman" panose="02020603050405020304" pitchFamily="18" charset="0"/>
            </a:endParaRPr>
          </a:p>
          <a:p>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Ama aşağıdaki gibi bir değişken yaratırsak, değerini değiştirebiliriz.</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a:p>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Java 8'de tüm değişkenler varsayılan olarak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final'dır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Ancak koddaki 2. satırın varlığı onu final olmaktan çıkarır.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Yani yukarıdaki koddan 2. satırı çıkarırsak, değişkenimiz artık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effectively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final" olur.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Effectively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final" = bu değişkeni hiç değiştirmedin.</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p:sp>
        <p:nvSpPr>
          <p:cNvPr id="28" name="Rectangle 23">
            <a:extLst>
              <a:ext uri="{FF2B5EF4-FFF2-40B4-BE49-F238E27FC236}">
                <a16:creationId xmlns:a16="http://schemas.microsoft.com/office/drawing/2014/main" id="{46B55035-4E42-6EC2-CB47-9AC517249475}"/>
              </a:ext>
            </a:extLst>
          </p:cNvPr>
          <p:cNvSpPr>
            <a:spLocks noChangeArrowheads="1"/>
          </p:cNvSpPr>
          <p:nvPr/>
        </p:nvSpPr>
        <p:spPr bwMode="auto">
          <a:xfrm>
            <a:off x="2589212" y="2256122"/>
            <a:ext cx="7534502" cy="538609"/>
          </a:xfrm>
          <a:prstGeom prst="rect">
            <a:avLst/>
          </a:prstGeom>
          <a:solidFill>
            <a:srgbClr val="002B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3200" b="0" i="0" u="none" strike="noStrike" cap="none" normalizeH="0" baseline="0" dirty="0">
                <a:ln>
                  <a:noFill/>
                </a:ln>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final</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variable</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tr-TR" altLang="tr-TR" sz="3200" b="0" i="0" u="none" strike="noStrike" cap="none" normalizeH="0" baseline="0" dirty="0">
                <a:ln>
                  <a:noFill/>
                </a:ln>
                <a:solidFill>
                  <a:srgbClr val="2AA198"/>
                </a:solidFill>
                <a:effectLst/>
                <a:latin typeface="Times New Roman" panose="02020603050405020304" pitchFamily="18" charset="0"/>
                <a:ea typeface="Times New Roman" panose="02020603050405020304" pitchFamily="18" charset="0"/>
                <a:cs typeface="Times New Roman" panose="02020603050405020304" pitchFamily="18" charset="0"/>
              </a:rPr>
              <a:t>123</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tr-TR" altLang="tr-TR" sz="3200" b="0" i="0" u="none" strike="noStrike" cap="none" normalizeH="0" baseline="0" dirty="0">
                <a:ln>
                  <a:noFill/>
                </a:ln>
                <a:solidFill>
                  <a:schemeClr val="tx1"/>
                </a:solidFill>
                <a:effectLst/>
              </a:rPr>
              <a:t> </a:t>
            </a:r>
            <a:endParaRPr kumimoji="0" lang="tr-TR" altLang="tr-TR" sz="3200" b="0" i="0" u="none" strike="noStrike" cap="none" normalizeH="0" baseline="0" dirty="0">
              <a:ln>
                <a:noFill/>
              </a:ln>
              <a:solidFill>
                <a:schemeClr val="tx1"/>
              </a:solidFill>
              <a:effectLst/>
              <a:latin typeface="Arial" panose="020B0604020202020204" pitchFamily="34" charset="0"/>
            </a:endParaRPr>
          </a:p>
        </p:txBody>
      </p:sp>
      <p:sp>
        <p:nvSpPr>
          <p:cNvPr id="31" name="Rectangle 26">
            <a:extLst>
              <a:ext uri="{FF2B5EF4-FFF2-40B4-BE49-F238E27FC236}">
                <a16:creationId xmlns:a16="http://schemas.microsoft.com/office/drawing/2014/main" id="{80D88793-C1D6-A184-80C1-207677332916}"/>
              </a:ext>
            </a:extLst>
          </p:cNvPr>
          <p:cNvSpPr>
            <a:spLocks noChangeArrowheads="1"/>
          </p:cNvSpPr>
          <p:nvPr/>
        </p:nvSpPr>
        <p:spPr bwMode="auto">
          <a:xfrm>
            <a:off x="2589212" y="3429000"/>
            <a:ext cx="7534502" cy="1031051"/>
          </a:xfrm>
          <a:prstGeom prst="rect">
            <a:avLst/>
          </a:prstGeom>
          <a:solidFill>
            <a:srgbClr val="002B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3200" b="0" i="0" u="none" strike="noStrike" cap="none" normalizeH="0" baseline="0" dirty="0" err="1">
                <a:ln>
                  <a:noFill/>
                </a:ln>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variable</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tr-TR" altLang="tr-TR" sz="3200" b="0" i="0" u="none" strike="noStrike" cap="none" normalizeH="0" baseline="0" dirty="0">
                <a:ln>
                  <a:noFill/>
                </a:ln>
                <a:solidFill>
                  <a:srgbClr val="2AA198"/>
                </a:solidFill>
                <a:effectLst/>
                <a:latin typeface="Times New Roman" panose="02020603050405020304" pitchFamily="18" charset="0"/>
                <a:ea typeface="Times New Roman" panose="02020603050405020304" pitchFamily="18" charset="0"/>
                <a:cs typeface="Times New Roman" panose="02020603050405020304" pitchFamily="18" charset="0"/>
              </a:rPr>
              <a:t>123</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3200" b="0" i="0" u="none" strike="noStrike" cap="none" normalizeH="0" baseline="0" dirty="0" err="1">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variable</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tr-TR" altLang="tr-TR" sz="3200" b="0" i="0" u="none" strike="noStrike" cap="none" normalizeH="0" baseline="0" dirty="0">
                <a:ln>
                  <a:noFill/>
                </a:ln>
                <a:solidFill>
                  <a:srgbClr val="2AA198"/>
                </a:solidFill>
                <a:effectLst/>
                <a:latin typeface="Times New Roman" panose="02020603050405020304" pitchFamily="18" charset="0"/>
                <a:ea typeface="Times New Roman" panose="02020603050405020304" pitchFamily="18" charset="0"/>
                <a:cs typeface="Times New Roman" panose="02020603050405020304" pitchFamily="18" charset="0"/>
              </a:rPr>
              <a:t>456</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tr-TR" altLang="tr-TR" sz="3200" b="0" i="0" u="none" strike="noStrike" cap="none" normalizeH="0" baseline="0" dirty="0">
                <a:ln>
                  <a:noFill/>
                </a:ln>
                <a:solidFill>
                  <a:schemeClr val="tx1"/>
                </a:solidFill>
                <a:effectLst/>
              </a:rPr>
              <a:t> </a:t>
            </a:r>
            <a:endParaRPr kumimoji="0" lang="tr-TR" altLang="tr-T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0837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C0D27B-420C-0E20-6F16-1FCF65F6A4D9}"/>
              </a:ext>
            </a:extLst>
          </p:cNvPr>
          <p:cNvSpPr>
            <a:spLocks noGrp="1"/>
          </p:cNvSpPr>
          <p:nvPr>
            <p:ph type="title"/>
          </p:nvPr>
        </p:nvSpPr>
        <p:spPr/>
        <p:txBody>
          <a:bodyPr/>
          <a:lstStyle/>
          <a:p>
            <a:r>
              <a:rPr lang="tr-TR" dirty="0">
                <a:effectLst/>
                <a:ea typeface="Calibri" panose="020F0502020204030204" pitchFamily="34" charset="0"/>
                <a:cs typeface="Times New Roman" panose="02020603050405020304" pitchFamily="18" charset="0"/>
              </a:rPr>
              <a:t>Java8'den önce </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098442A2-F3BD-4842-0018-642248E43D32}"/>
              </a:ext>
            </a:extLst>
          </p:cNvPr>
          <p:cNvSpPr>
            <a:spLocks noGrp="1"/>
          </p:cNvSpPr>
          <p:nvPr>
            <p:ph idx="1"/>
          </p:nvPr>
        </p:nvSpPr>
        <p:spPr>
          <a:xfrm>
            <a:off x="2589212" y="2133600"/>
            <a:ext cx="8915400" cy="34448318"/>
          </a:xfrm>
        </p:spPr>
        <p:txBody>
          <a:bodyPr/>
          <a:lstStyle/>
          <a:p>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Metod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argümanları aynı zamanda bir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local</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variable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olduğundan bunlara yalnızca final olarak tanımlanmışsa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inner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anonymous</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class'lardan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erişilebilir. Bu,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body'sinde başka bir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local</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final değişken tanımlamaktan bizi kurtarır.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4" name="Slayt Numarası Yer Tutucusu 3">
            <a:extLst>
              <a:ext uri="{FF2B5EF4-FFF2-40B4-BE49-F238E27FC236}">
                <a16:creationId xmlns:a16="http://schemas.microsoft.com/office/drawing/2014/main" id="{F840D9C6-1C84-C481-B32D-468836FE5B78}"/>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5" name="Rectangle 1">
            <a:extLst>
              <a:ext uri="{FF2B5EF4-FFF2-40B4-BE49-F238E27FC236}">
                <a16:creationId xmlns:a16="http://schemas.microsoft.com/office/drawing/2014/main" id="{84EEA0C4-CF8D-0CED-E5D3-30A1276AA463}"/>
              </a:ext>
            </a:extLst>
          </p:cNvPr>
          <p:cNvSpPr>
            <a:spLocks noChangeArrowheads="1"/>
          </p:cNvSpPr>
          <p:nvPr/>
        </p:nvSpPr>
        <p:spPr bwMode="auto">
          <a:xfrm>
            <a:off x="2589212" y="3147537"/>
            <a:ext cx="8469086" cy="3493264"/>
          </a:xfrm>
          <a:prstGeom prst="rect">
            <a:avLst/>
          </a:prstGeom>
          <a:solidFill>
            <a:srgbClr val="002B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3200" b="0" i="0" u="none" strike="noStrike" cap="none" normalizeH="0" baseline="0" dirty="0" err="1">
                <a:ln>
                  <a:noFill/>
                </a:ln>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m(</a:t>
            </a:r>
            <a:r>
              <a:rPr kumimoji="0" lang="tr-TR" altLang="tr-TR" sz="3200" b="0" i="0" u="none" strike="noStrike" cap="none" normalizeH="0" baseline="0" dirty="0">
                <a:ln>
                  <a:noFill/>
                </a:ln>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final</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param) {        </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sz="3200" dirty="0">
                <a:solidFill>
                  <a:srgbClr val="839496"/>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new</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Thread</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tr-TR" altLang="tr-TR" sz="3200" b="0" i="0" u="none" strike="noStrike" cap="none" normalizeH="0" baseline="0" dirty="0" err="1">
                <a:ln>
                  <a:noFill/>
                </a:ln>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new</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Runnable</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sz="3200" dirty="0">
                <a:solidFill>
                  <a:srgbClr val="839496"/>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err="1">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run</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tr-TR" altLang="tr-TR" sz="3200" b="0" i="0" u="none" strike="noStrike" cap="none" normalizeH="0" baseline="0" dirty="0" err="1">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System.err.println</a:t>
            </a: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(param);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}).start();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3200" b="0" i="0" u="none" strike="noStrike" cap="none" normalizeH="0" baseline="0" dirty="0">
                <a:ln>
                  <a:noFill/>
                </a:ln>
                <a:solidFill>
                  <a:srgbClr val="839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tr-TR" altLang="tr-TR" sz="3200" b="0" i="0" u="none" strike="noStrike" cap="none" normalizeH="0" baseline="0" dirty="0">
                <a:ln>
                  <a:noFill/>
                </a:ln>
                <a:solidFill>
                  <a:schemeClr val="tx1"/>
                </a:solidFill>
                <a:effectLst/>
              </a:rPr>
              <a:t> </a:t>
            </a:r>
            <a:endParaRPr kumimoji="0" lang="tr-TR" altLang="tr-T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3675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64014F-CD58-EA7E-B1C4-9C7A09DE2BCB}"/>
              </a:ext>
            </a:extLst>
          </p:cNvPr>
          <p:cNvSpPr>
            <a:spLocks noGrp="1"/>
          </p:cNvSpPr>
          <p:nvPr>
            <p:ph type="title"/>
          </p:nvPr>
        </p:nvSpPr>
        <p:spPr/>
        <p:txBody>
          <a:bodyPr/>
          <a:lstStyle/>
          <a:p>
            <a:r>
              <a:rPr lang="tr-TR" dirty="0">
                <a:effectLst/>
                <a:ea typeface="Calibri" panose="020F0502020204030204" pitchFamily="34" charset="0"/>
                <a:cs typeface="Times New Roman" panose="02020603050405020304" pitchFamily="18" charset="0"/>
              </a:rPr>
              <a:t>JAVA8'den başlayarak</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36FB2522-8BBD-909C-A298-42779DE52000}"/>
              </a:ext>
            </a:extLst>
          </p:cNvPr>
          <p:cNvSpPr>
            <a:spLocks noGrp="1"/>
          </p:cNvSpPr>
          <p:nvPr>
            <p:ph idx="1"/>
          </p:nvPr>
        </p:nvSpPr>
        <p:spPr>
          <a:xfrm>
            <a:off x="2589212" y="2024743"/>
            <a:ext cx="8915400" cy="3886479"/>
          </a:xfrm>
        </p:spPr>
        <p:txBody>
          <a:bodyPr/>
          <a:lstStyle/>
          <a:p>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Local</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bir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çevrelediği bloğun final veya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effectively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final olan lokal değişkenlerine ve parametrelerine erişebilir. Değeri başladıktan sonra asla değişmeyen bir değişken veya parametre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effectively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final”dır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4" name="Slayt Numarası Yer Tutucusu 3">
            <a:extLst>
              <a:ext uri="{FF2B5EF4-FFF2-40B4-BE49-F238E27FC236}">
                <a16:creationId xmlns:a16="http://schemas.microsoft.com/office/drawing/2014/main" id="{4DF936A8-498B-8672-F46C-DEA7E20B15EF}"/>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587338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33D181-2850-7A4D-C1D4-F22AFBD27DD5}"/>
              </a:ext>
            </a:extLst>
          </p:cNvPr>
          <p:cNvSpPr>
            <a:spLocks noGrp="1"/>
          </p:cNvSpPr>
          <p:nvPr>
            <p:ph idx="1"/>
          </p:nvPr>
        </p:nvSpPr>
        <p:spPr>
          <a:xfrm>
            <a:off x="2589212" y="787782"/>
            <a:ext cx="8915400" cy="5123440"/>
          </a:xfrm>
        </p:spPr>
        <p:txBody>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numberLength</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değişkeni artık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effectively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final değildir. Sonuç olarak, Java derleyicisi "bir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inner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class'tan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başvurulan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local</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değişkenler final veya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effectively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final olmalıdır" benzeri bir hata mesajı üretir.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p:sp>
        <p:nvSpPr>
          <p:cNvPr id="4" name="Slayt Numarası Yer Tutucusu 3">
            <a:extLst>
              <a:ext uri="{FF2B5EF4-FFF2-40B4-BE49-F238E27FC236}">
                <a16:creationId xmlns:a16="http://schemas.microsoft.com/office/drawing/2014/main" id="{E0A5D5E7-3469-5646-A564-2D79B2AC6459}"/>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8" name="Resim 7" descr="metin içeren bir resim&#10;&#10;Açıklama otomatik olarak oluşturuldu">
            <a:extLst>
              <a:ext uri="{FF2B5EF4-FFF2-40B4-BE49-F238E27FC236}">
                <a16:creationId xmlns:a16="http://schemas.microsoft.com/office/drawing/2014/main" id="{C9D991A0-EDBA-536F-07CB-2639CFB05F55}"/>
              </a:ext>
            </a:extLst>
          </p:cNvPr>
          <p:cNvPicPr>
            <a:picLocks noChangeAspect="1"/>
          </p:cNvPicPr>
          <p:nvPr/>
        </p:nvPicPr>
        <p:blipFill>
          <a:blip r:embed="rId2"/>
          <a:stretch>
            <a:fillRect/>
          </a:stretch>
        </p:blipFill>
        <p:spPr>
          <a:xfrm>
            <a:off x="2589211" y="787782"/>
            <a:ext cx="8872225" cy="3751561"/>
          </a:xfrm>
          <a:prstGeom prst="rect">
            <a:avLst/>
          </a:prstGeom>
        </p:spPr>
      </p:pic>
    </p:spTree>
    <p:extLst>
      <p:ext uri="{BB962C8B-B14F-4D97-AF65-F5344CB8AC3E}">
        <p14:creationId xmlns:p14="http://schemas.microsoft.com/office/powerpoint/2010/main" val="3640929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descr="metin içeren bir resim&#10;&#10;Açıklama otomatik olarak oluşturuldu">
            <a:extLst>
              <a:ext uri="{FF2B5EF4-FFF2-40B4-BE49-F238E27FC236}">
                <a16:creationId xmlns:a16="http://schemas.microsoft.com/office/drawing/2014/main" id="{49ABCC03-5509-FD20-DB6D-3166DA4B0D20}"/>
              </a:ext>
            </a:extLst>
          </p:cNvPr>
          <p:cNvPicPr>
            <a:picLocks noGrp="1" noChangeAspect="1"/>
          </p:cNvPicPr>
          <p:nvPr>
            <p:ph idx="1"/>
          </p:nvPr>
        </p:nvPicPr>
        <p:blipFill>
          <a:blip r:embed="rId2"/>
          <a:stretch>
            <a:fillRect/>
          </a:stretch>
        </p:blipFill>
        <p:spPr>
          <a:xfrm>
            <a:off x="3164328" y="970343"/>
            <a:ext cx="7219192" cy="5513801"/>
          </a:xfrm>
        </p:spPr>
      </p:pic>
      <p:sp>
        <p:nvSpPr>
          <p:cNvPr id="4" name="Slayt Numarası Yer Tutucusu 3">
            <a:extLst>
              <a:ext uri="{FF2B5EF4-FFF2-40B4-BE49-F238E27FC236}">
                <a16:creationId xmlns:a16="http://schemas.microsoft.com/office/drawing/2014/main" id="{687A9D46-C878-DD14-7BC3-91D66A50767C}"/>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579355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ADB26999-AFFD-A6E6-9940-9D69E88599C6}"/>
              </a:ext>
            </a:extLst>
          </p:cNvPr>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6" name="Resim 5">
            <a:extLst>
              <a:ext uri="{FF2B5EF4-FFF2-40B4-BE49-F238E27FC236}">
                <a16:creationId xmlns:a16="http://schemas.microsoft.com/office/drawing/2014/main" id="{9B80A16D-A809-C109-1641-AAB917C22BEA}"/>
              </a:ext>
            </a:extLst>
          </p:cNvPr>
          <p:cNvPicPr>
            <a:picLocks noChangeAspect="1"/>
          </p:cNvPicPr>
          <p:nvPr/>
        </p:nvPicPr>
        <p:blipFill>
          <a:blip r:embed="rId2"/>
          <a:stretch>
            <a:fillRect/>
          </a:stretch>
        </p:blipFill>
        <p:spPr>
          <a:xfrm>
            <a:off x="3438525" y="1835150"/>
            <a:ext cx="7772400" cy="4557950"/>
          </a:xfrm>
          <a:prstGeom prst="rect">
            <a:avLst/>
          </a:prstGeom>
        </p:spPr>
      </p:pic>
      <p:sp>
        <p:nvSpPr>
          <p:cNvPr id="7" name="Metin kutusu 6">
            <a:extLst>
              <a:ext uri="{FF2B5EF4-FFF2-40B4-BE49-F238E27FC236}">
                <a16:creationId xmlns:a16="http://schemas.microsoft.com/office/drawing/2014/main" id="{B636680F-DD51-D8A2-74B6-46E52A38C7FC}"/>
              </a:ext>
            </a:extLst>
          </p:cNvPr>
          <p:cNvSpPr txBox="1"/>
          <p:nvPr/>
        </p:nvSpPr>
        <p:spPr>
          <a:xfrm>
            <a:off x="3200400" y="285750"/>
            <a:ext cx="8248650" cy="1754326"/>
          </a:xfrm>
          <a:prstGeom prst="rect">
            <a:avLst/>
          </a:prstGeom>
          <a:noFill/>
        </p:spPr>
        <p:txBody>
          <a:bodyPr wrap="square" rtlCol="0">
            <a:spAutoFit/>
          </a:bodyPr>
          <a:lstStyle/>
          <a:p>
            <a:r>
              <a:rPr lang="tr-TR" sz="1800" dirty="0">
                <a:effectLst/>
                <a:latin typeface="ArialMT"/>
              </a:rPr>
              <a:t>●  </a:t>
            </a:r>
            <a:r>
              <a:rPr lang="tr-TR" sz="1800" dirty="0" err="1">
                <a:effectLst/>
                <a:latin typeface="ArialMT"/>
              </a:rPr>
              <a:t>Static</a:t>
            </a:r>
            <a:r>
              <a:rPr lang="tr-TR" sz="1800" dirty="0">
                <a:effectLst/>
                <a:latin typeface="ArialMT"/>
              </a:rPr>
              <a:t> </a:t>
            </a:r>
            <a:r>
              <a:rPr lang="tr-TR" sz="1800" dirty="0" err="1">
                <a:effectLst/>
                <a:latin typeface="ArialMT"/>
              </a:rPr>
              <a:t>değişken</a:t>
            </a:r>
            <a:r>
              <a:rPr lang="tr-TR" sz="1800" dirty="0">
                <a:effectLst/>
                <a:latin typeface="ArialMT"/>
              </a:rPr>
              <a:t> ve </a:t>
            </a:r>
            <a:r>
              <a:rPr lang="tr-TR" sz="1800" dirty="0" err="1">
                <a:effectLst/>
                <a:latin typeface="ArialMT"/>
              </a:rPr>
              <a:t>metodlar</a:t>
            </a:r>
            <a:r>
              <a:rPr lang="tr-TR" sz="1800" dirty="0">
                <a:effectLst/>
                <a:latin typeface="ArialMT"/>
              </a:rPr>
              <a:t> </a:t>
            </a:r>
            <a:r>
              <a:rPr lang="tr-TR" sz="1800" dirty="0" err="1">
                <a:effectLst/>
                <a:latin typeface="ArialMT"/>
              </a:rPr>
              <a:t>içinde</a:t>
            </a:r>
            <a:r>
              <a:rPr lang="tr-TR" sz="1800" dirty="0">
                <a:effectLst/>
                <a:latin typeface="ArialMT"/>
              </a:rPr>
              <a:t> </a:t>
            </a:r>
            <a:r>
              <a:rPr lang="tr-TR" sz="1800" dirty="0" err="1">
                <a:effectLst/>
                <a:latin typeface="ArialMT"/>
              </a:rPr>
              <a:t>bulunduğu</a:t>
            </a:r>
            <a:r>
              <a:rPr lang="tr-TR" sz="1800" dirty="0">
                <a:effectLst/>
                <a:latin typeface="ArialMT"/>
              </a:rPr>
              <a:t> </a:t>
            </a:r>
            <a:r>
              <a:rPr lang="tr-TR" sz="1800" b="1" i="1" dirty="0">
                <a:effectLst/>
                <a:latin typeface="Arial" panose="020B0604020202020204" pitchFamily="34" charset="0"/>
              </a:rPr>
              <a:t>sınıfa </a:t>
            </a:r>
            <a:r>
              <a:rPr lang="tr-TR" sz="1800" dirty="0">
                <a:effectLst/>
                <a:latin typeface="ArialMT"/>
              </a:rPr>
              <a:t>aidiyetlerini bildirir. </a:t>
            </a:r>
            <a:endParaRPr lang="tr-TR" dirty="0">
              <a:effectLst/>
            </a:endParaRPr>
          </a:p>
          <a:p>
            <a:r>
              <a:rPr lang="tr-TR" sz="1800" dirty="0">
                <a:effectLst/>
                <a:latin typeface="ArialMT"/>
              </a:rPr>
              <a:t>●  </a:t>
            </a:r>
            <a:r>
              <a:rPr lang="tr-TR" sz="1800" dirty="0" err="1">
                <a:effectLst/>
                <a:latin typeface="ArialMT"/>
              </a:rPr>
              <a:t>Static</a:t>
            </a:r>
            <a:r>
              <a:rPr lang="tr-TR" sz="1800" dirty="0">
                <a:effectLst/>
                <a:latin typeface="ArialMT"/>
              </a:rPr>
              <a:t> olmayan (</a:t>
            </a:r>
            <a:r>
              <a:rPr lang="tr-TR" sz="1800" dirty="0" err="1">
                <a:effectLst/>
                <a:latin typeface="ArialMT"/>
              </a:rPr>
              <a:t>non-static</a:t>
            </a:r>
            <a:r>
              <a:rPr lang="tr-TR" sz="1800" dirty="0">
                <a:effectLst/>
                <a:latin typeface="ArialMT"/>
              </a:rPr>
              <a:t> veya </a:t>
            </a:r>
            <a:r>
              <a:rPr lang="tr-TR" sz="1800" dirty="0" err="1">
                <a:effectLst/>
                <a:latin typeface="ArialMT"/>
              </a:rPr>
              <a:t>instance</a:t>
            </a:r>
            <a:r>
              <a:rPr lang="tr-TR" sz="1800" dirty="0">
                <a:effectLst/>
                <a:latin typeface="ArialMT"/>
              </a:rPr>
              <a:t>) </a:t>
            </a:r>
            <a:r>
              <a:rPr lang="tr-TR" sz="1800" dirty="0" err="1">
                <a:effectLst/>
                <a:latin typeface="ArialMT"/>
              </a:rPr>
              <a:t>değişken</a:t>
            </a:r>
            <a:r>
              <a:rPr lang="tr-TR" sz="1800" dirty="0">
                <a:effectLst/>
                <a:latin typeface="ArialMT"/>
              </a:rPr>
              <a:t> ve </a:t>
            </a:r>
            <a:r>
              <a:rPr lang="tr-TR" sz="1800" dirty="0" err="1">
                <a:effectLst/>
                <a:latin typeface="ArialMT"/>
              </a:rPr>
              <a:t>metodlar</a:t>
            </a:r>
            <a:r>
              <a:rPr lang="tr-TR" sz="1800" dirty="0">
                <a:effectLst/>
                <a:latin typeface="ArialMT"/>
              </a:rPr>
              <a:t> sınıfa ait </a:t>
            </a:r>
            <a:r>
              <a:rPr lang="tr-TR" sz="1800" dirty="0" err="1">
                <a:effectLst/>
                <a:latin typeface="ArialMT"/>
              </a:rPr>
              <a:t>değildir</a:t>
            </a:r>
            <a:r>
              <a:rPr lang="tr-TR" sz="1800" dirty="0">
                <a:effectLst/>
                <a:latin typeface="ArialMT"/>
              </a:rPr>
              <a:t>, sınıftan yaratılan </a:t>
            </a:r>
            <a:r>
              <a:rPr lang="tr-TR" sz="1800" b="1" i="1" dirty="0">
                <a:effectLst/>
                <a:latin typeface="Arial" panose="020B0604020202020204" pitchFamily="34" charset="0"/>
              </a:rPr>
              <a:t>objelere (nesne) </a:t>
            </a:r>
            <a:r>
              <a:rPr lang="tr-TR" sz="1800" dirty="0">
                <a:effectLst/>
                <a:latin typeface="ArialMT"/>
              </a:rPr>
              <a:t>aittir.</a:t>
            </a:r>
            <a:br>
              <a:rPr lang="tr-TR" sz="1800" dirty="0">
                <a:effectLst/>
                <a:latin typeface="ArialMT"/>
              </a:rPr>
            </a:br>
            <a:endParaRPr lang="tr-TR" sz="1800" dirty="0">
              <a:effectLst/>
              <a:latin typeface="ArialMT"/>
            </a:endParaRPr>
          </a:p>
          <a:p>
            <a:r>
              <a:rPr lang="tr-TR" dirty="0">
                <a:latin typeface="ArialMT"/>
              </a:rPr>
              <a:t>Bu maddeleri daha iyi anlamak adına aşağıda ki kod parçalarını inceleyelim;</a:t>
            </a:r>
            <a:endParaRPr lang="tr-TR" dirty="0">
              <a:effectLst/>
            </a:endParaRPr>
          </a:p>
          <a:p>
            <a:endParaRPr lang="tr-TR" dirty="0"/>
          </a:p>
        </p:txBody>
      </p:sp>
      <p:sp>
        <p:nvSpPr>
          <p:cNvPr id="8" name="Metin kutusu 7">
            <a:extLst>
              <a:ext uri="{FF2B5EF4-FFF2-40B4-BE49-F238E27FC236}">
                <a16:creationId xmlns:a16="http://schemas.microsoft.com/office/drawing/2014/main" id="{691D8B29-C039-A3D5-32BF-640503FA303B}"/>
              </a:ext>
            </a:extLst>
          </p:cNvPr>
          <p:cNvSpPr txBox="1"/>
          <p:nvPr/>
        </p:nvSpPr>
        <p:spPr>
          <a:xfrm>
            <a:off x="2724150" y="6393100"/>
            <a:ext cx="9848850" cy="646331"/>
          </a:xfrm>
          <a:prstGeom prst="rect">
            <a:avLst/>
          </a:prstGeom>
          <a:noFill/>
        </p:spPr>
        <p:txBody>
          <a:bodyPr wrap="square" rtlCol="0">
            <a:spAutoFit/>
          </a:bodyPr>
          <a:lstStyle/>
          <a:p>
            <a:r>
              <a:rPr lang="tr-TR" sz="1800" dirty="0">
                <a:effectLst/>
                <a:latin typeface="ArialMT"/>
              </a:rPr>
              <a:t>Burada name ve </a:t>
            </a:r>
            <a:r>
              <a:rPr lang="tr-TR" sz="1800" dirty="0" err="1">
                <a:effectLst/>
                <a:latin typeface="ArialMT"/>
              </a:rPr>
              <a:t>salary</a:t>
            </a:r>
            <a:r>
              <a:rPr lang="tr-TR" sz="1800" dirty="0">
                <a:effectLst/>
                <a:latin typeface="ArialMT"/>
              </a:rPr>
              <a:t> </a:t>
            </a:r>
            <a:r>
              <a:rPr lang="tr-TR" sz="1800" dirty="0" err="1">
                <a:effectLst/>
                <a:latin typeface="ArialMT"/>
              </a:rPr>
              <a:t>instance</a:t>
            </a:r>
            <a:r>
              <a:rPr lang="tr-TR" sz="1800" dirty="0">
                <a:effectLst/>
                <a:latin typeface="ArialMT"/>
              </a:rPr>
              <a:t> </a:t>
            </a:r>
            <a:r>
              <a:rPr lang="tr-TR" sz="1800" b="1" i="1" dirty="0" err="1">
                <a:effectLst/>
                <a:latin typeface="Arial" panose="020B0604020202020204" pitchFamily="34" charset="0"/>
              </a:rPr>
              <a:t>instance</a:t>
            </a:r>
            <a:r>
              <a:rPr lang="tr-TR" sz="1800" dirty="0">
                <a:effectLst/>
                <a:latin typeface="ArialMT"/>
              </a:rPr>
              <a:t>, </a:t>
            </a:r>
            <a:r>
              <a:rPr lang="tr-TR" sz="1800" dirty="0" err="1">
                <a:effectLst/>
                <a:latin typeface="ArialMT"/>
              </a:rPr>
              <a:t>numberOfEmployees</a:t>
            </a:r>
            <a:r>
              <a:rPr lang="tr-TR" sz="1800" dirty="0">
                <a:effectLst/>
                <a:latin typeface="ArialMT"/>
              </a:rPr>
              <a:t> ise </a:t>
            </a:r>
            <a:r>
              <a:rPr lang="tr-TR" sz="1800" b="1" i="1" dirty="0" err="1">
                <a:effectLst/>
                <a:latin typeface="Arial" panose="020B0604020202020204" pitchFamily="34" charset="0"/>
              </a:rPr>
              <a:t>static</a:t>
            </a:r>
            <a:r>
              <a:rPr lang="tr-TR" sz="1800" b="1" i="1" dirty="0">
                <a:effectLst/>
                <a:latin typeface="Arial" panose="020B0604020202020204" pitchFamily="34" charset="0"/>
              </a:rPr>
              <a:t> </a:t>
            </a:r>
            <a:r>
              <a:rPr lang="tr-TR" sz="1800" dirty="0" err="1">
                <a:effectLst/>
                <a:latin typeface="ArialMT"/>
              </a:rPr>
              <a:t>değişkendir</a:t>
            </a:r>
            <a:r>
              <a:rPr lang="tr-TR" sz="1800" dirty="0">
                <a:effectLst/>
                <a:latin typeface="ArialMT"/>
              </a:rPr>
              <a:t>. </a:t>
            </a:r>
            <a:endParaRPr lang="tr-TR" dirty="0">
              <a:effectLst/>
            </a:endParaRPr>
          </a:p>
          <a:p>
            <a:endParaRPr lang="tr-TR" dirty="0"/>
          </a:p>
        </p:txBody>
      </p:sp>
    </p:spTree>
    <p:extLst>
      <p:ext uri="{BB962C8B-B14F-4D97-AF65-F5344CB8AC3E}">
        <p14:creationId xmlns:p14="http://schemas.microsoft.com/office/powerpoint/2010/main" val="235878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3E88A9CC-2BBA-F557-F2DB-BFB17E97E34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6" name="Resim 5">
            <a:extLst>
              <a:ext uri="{FF2B5EF4-FFF2-40B4-BE49-F238E27FC236}">
                <a16:creationId xmlns:a16="http://schemas.microsoft.com/office/drawing/2014/main" id="{B150FBA1-F83C-3524-53F0-F8A73F13F2F1}"/>
              </a:ext>
            </a:extLst>
          </p:cNvPr>
          <p:cNvPicPr>
            <a:picLocks noChangeAspect="1"/>
          </p:cNvPicPr>
          <p:nvPr/>
        </p:nvPicPr>
        <p:blipFill>
          <a:blip r:embed="rId2"/>
          <a:stretch>
            <a:fillRect/>
          </a:stretch>
        </p:blipFill>
        <p:spPr>
          <a:xfrm>
            <a:off x="3673193" y="1493364"/>
            <a:ext cx="7772400" cy="3871272"/>
          </a:xfrm>
          <a:prstGeom prst="rect">
            <a:avLst/>
          </a:prstGeom>
        </p:spPr>
      </p:pic>
      <p:sp>
        <p:nvSpPr>
          <p:cNvPr id="7" name="Metin kutusu 6">
            <a:extLst>
              <a:ext uri="{FF2B5EF4-FFF2-40B4-BE49-F238E27FC236}">
                <a16:creationId xmlns:a16="http://schemas.microsoft.com/office/drawing/2014/main" id="{F069DFC6-5C70-E627-F1A1-125DCC3F20ED}"/>
              </a:ext>
            </a:extLst>
          </p:cNvPr>
          <p:cNvSpPr txBox="1"/>
          <p:nvPr/>
        </p:nvSpPr>
        <p:spPr>
          <a:xfrm>
            <a:off x="3441700" y="5960963"/>
            <a:ext cx="8696446" cy="677108"/>
          </a:xfrm>
          <a:prstGeom prst="rect">
            <a:avLst/>
          </a:prstGeom>
          <a:noFill/>
        </p:spPr>
        <p:txBody>
          <a:bodyPr wrap="square" rtlCol="0">
            <a:spAutoFit/>
          </a:bodyPr>
          <a:lstStyle/>
          <a:p>
            <a:r>
              <a:rPr lang="tr-TR" sz="1300" dirty="0">
                <a:effectLst/>
                <a:latin typeface="Arial" panose="020B0604020202020204" pitchFamily="34" charset="0"/>
                <a:cs typeface="Arial" panose="020B0604020202020204" pitchFamily="34" charset="0"/>
              </a:rPr>
              <a:t>Yukarıda ki kod </a:t>
            </a:r>
            <a:r>
              <a:rPr lang="tr-TR" sz="1300" dirty="0" err="1">
                <a:effectLst/>
                <a:latin typeface="Arial" panose="020B0604020202020204" pitchFamily="34" charset="0"/>
                <a:cs typeface="Arial" panose="020B0604020202020204" pitchFamily="34" charset="0"/>
              </a:rPr>
              <a:t>parçasında</a:t>
            </a:r>
            <a:r>
              <a:rPr lang="tr-TR" sz="1300" dirty="0">
                <a:effectLst/>
                <a:latin typeface="Arial" panose="020B0604020202020204" pitchFamily="34" charset="0"/>
                <a:cs typeface="Arial" panose="020B0604020202020204" pitchFamily="34" charset="0"/>
              </a:rPr>
              <a:t> da </a:t>
            </a:r>
            <a:r>
              <a:rPr lang="tr-TR" sz="1300" dirty="0" err="1">
                <a:effectLst/>
                <a:latin typeface="Arial" panose="020B0604020202020204" pitchFamily="34" charset="0"/>
                <a:cs typeface="Arial" panose="020B0604020202020204" pitchFamily="34" charset="0"/>
              </a:rPr>
              <a:t>görüldüğu</a:t>
            </a:r>
            <a:r>
              <a:rPr lang="tr-TR" sz="1300" dirty="0">
                <a:effectLst/>
                <a:latin typeface="Arial" panose="020B0604020202020204" pitchFamily="34" charset="0"/>
                <a:cs typeface="Arial" panose="020B0604020202020204" pitchFamily="34" charset="0"/>
              </a:rPr>
              <a:t>̈ gibi </a:t>
            </a:r>
            <a:r>
              <a:rPr lang="tr-TR" sz="1300" dirty="0" err="1">
                <a:effectLst/>
                <a:latin typeface="Arial" panose="020B0604020202020204" pitchFamily="34" charset="0"/>
                <a:cs typeface="Arial" panose="020B0604020202020204" pitchFamily="34" charset="0"/>
              </a:rPr>
              <a:t>Fmss</a:t>
            </a:r>
            <a:r>
              <a:rPr lang="tr-TR" sz="1300" dirty="0">
                <a:effectLst/>
                <a:latin typeface="Arial" panose="020B0604020202020204" pitchFamily="34" charset="0"/>
                <a:cs typeface="Arial" panose="020B0604020202020204" pitchFamily="34" charset="0"/>
              </a:rPr>
              <a:t> sınıfından </a:t>
            </a:r>
            <a:r>
              <a:rPr lang="tr-TR" sz="1300" dirty="0" err="1">
                <a:effectLst/>
                <a:latin typeface="Arial" panose="020B0604020202020204" pitchFamily="34" charset="0"/>
                <a:cs typeface="Arial" panose="020B0604020202020204" pitchFamily="34" charset="0"/>
              </a:rPr>
              <a:t>oluşturulmus</a:t>
            </a:r>
            <a:r>
              <a:rPr lang="tr-TR" sz="1300" dirty="0">
                <a:effectLst/>
                <a:latin typeface="Arial" panose="020B0604020202020204" pitchFamily="34" charset="0"/>
                <a:cs typeface="Arial" panose="020B0604020202020204" pitchFamily="34" charset="0"/>
              </a:rPr>
              <a:t>̧ olan e1 nesnesi; name ve </a:t>
            </a:r>
            <a:r>
              <a:rPr lang="tr-TR" sz="1300" dirty="0" err="1">
                <a:effectLst/>
                <a:latin typeface="Arial" panose="020B0604020202020204" pitchFamily="34" charset="0"/>
                <a:cs typeface="Arial" panose="020B0604020202020204" pitchFamily="34" charset="0"/>
              </a:rPr>
              <a:t>salary</a:t>
            </a:r>
            <a:r>
              <a:rPr lang="tr-TR" sz="1300" dirty="0">
                <a:effectLst/>
                <a:latin typeface="Arial" panose="020B0604020202020204" pitchFamily="34" charset="0"/>
                <a:cs typeface="Arial" panose="020B0604020202020204" pitchFamily="34" charset="0"/>
              </a:rPr>
              <a:t> </a:t>
            </a:r>
            <a:r>
              <a:rPr lang="tr-TR" sz="1300" dirty="0" err="1">
                <a:effectLst/>
                <a:latin typeface="Arial" panose="020B0604020202020204" pitchFamily="34" charset="0"/>
                <a:cs typeface="Arial" panose="020B0604020202020204" pitchFamily="34" charset="0"/>
              </a:rPr>
              <a:t>değişkenlerine</a:t>
            </a:r>
            <a:r>
              <a:rPr lang="tr-TR" sz="1300" dirty="0">
                <a:effectLst/>
                <a:latin typeface="Arial" panose="020B0604020202020204" pitchFamily="34" charset="0"/>
                <a:cs typeface="Arial" panose="020B0604020202020204" pitchFamily="34" charset="0"/>
              </a:rPr>
              <a:t> </a:t>
            </a:r>
            <a:r>
              <a:rPr lang="tr-TR" sz="1300" dirty="0" err="1">
                <a:effectLst/>
                <a:latin typeface="Arial" panose="020B0604020202020204" pitchFamily="34" charset="0"/>
                <a:cs typeface="Arial" panose="020B0604020202020204" pitchFamily="34" charset="0"/>
              </a:rPr>
              <a:t>ulaşabiliyor</a:t>
            </a:r>
            <a:r>
              <a:rPr lang="tr-TR" sz="1300" dirty="0">
                <a:effectLst/>
                <a:latin typeface="Arial" panose="020B0604020202020204" pitchFamily="34" charset="0"/>
                <a:cs typeface="Arial" panose="020B0604020202020204" pitchFamily="34" charset="0"/>
              </a:rPr>
              <a:t>. Fakat </a:t>
            </a:r>
            <a:r>
              <a:rPr lang="tr-TR" sz="1300" dirty="0" err="1">
                <a:effectLst/>
                <a:latin typeface="Arial" panose="020B0604020202020204" pitchFamily="34" charset="0"/>
                <a:cs typeface="Arial" panose="020B0604020202020204" pitchFamily="34" charset="0"/>
              </a:rPr>
              <a:t>static</a:t>
            </a:r>
            <a:r>
              <a:rPr lang="tr-TR" sz="1300" dirty="0">
                <a:effectLst/>
                <a:latin typeface="Arial" panose="020B0604020202020204" pitchFamily="34" charset="0"/>
                <a:cs typeface="Arial" panose="020B0604020202020204" pitchFamily="34" charset="0"/>
              </a:rPr>
              <a:t> olan </a:t>
            </a:r>
            <a:r>
              <a:rPr lang="tr-TR" sz="1300" dirty="0" err="1">
                <a:effectLst/>
                <a:latin typeface="Arial" panose="020B0604020202020204" pitchFamily="34" charset="0"/>
                <a:cs typeface="Arial" panose="020B0604020202020204" pitchFamily="34" charset="0"/>
              </a:rPr>
              <a:t>numberOfEmployees</a:t>
            </a:r>
            <a:r>
              <a:rPr lang="tr-TR" sz="1300" dirty="0">
                <a:effectLst/>
                <a:latin typeface="Arial" panose="020B0604020202020204" pitchFamily="34" charset="0"/>
                <a:cs typeface="Arial" panose="020B0604020202020204" pitchFamily="34" charset="0"/>
              </a:rPr>
              <a:t> </a:t>
            </a:r>
            <a:r>
              <a:rPr lang="tr-TR" sz="1300" dirty="0" err="1">
                <a:effectLst/>
                <a:latin typeface="Arial" panose="020B0604020202020204" pitchFamily="34" charset="0"/>
                <a:cs typeface="Arial" panose="020B0604020202020204" pitchFamily="34" charset="0"/>
              </a:rPr>
              <a:t>değişkenine</a:t>
            </a:r>
            <a:r>
              <a:rPr lang="tr-TR" sz="1300" dirty="0">
                <a:effectLst/>
                <a:latin typeface="Arial" panose="020B0604020202020204" pitchFamily="34" charset="0"/>
                <a:cs typeface="Arial" panose="020B0604020202020204" pitchFamily="34" charset="0"/>
              </a:rPr>
              <a:t> </a:t>
            </a:r>
            <a:r>
              <a:rPr lang="tr-TR" sz="1300" dirty="0" err="1">
                <a:effectLst/>
                <a:latin typeface="Arial" panose="020B0604020202020204" pitchFamily="34" charset="0"/>
                <a:cs typeface="Arial" panose="020B0604020202020204" pitchFamily="34" charset="0"/>
              </a:rPr>
              <a:t>ulaşamıyor</a:t>
            </a:r>
            <a:r>
              <a:rPr lang="tr-TR" sz="1300" dirty="0">
                <a:effectLst/>
                <a:latin typeface="Arial" panose="020B0604020202020204" pitchFamily="34" charset="0"/>
                <a:cs typeface="Arial" panose="020B0604020202020204" pitchFamily="34" charset="0"/>
              </a:rPr>
              <a:t>. </a:t>
            </a:r>
          </a:p>
          <a:p>
            <a:endParaRPr lang="tr-T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5533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4BD6ECC0-1D2F-6900-1420-5F26A83F0B51}"/>
              </a:ext>
            </a:extLst>
          </p:cNvPr>
          <p:cNvPicPr>
            <a:picLocks noGrp="1" noChangeAspect="1"/>
          </p:cNvPicPr>
          <p:nvPr>
            <p:ph idx="1"/>
          </p:nvPr>
        </p:nvPicPr>
        <p:blipFill>
          <a:blip r:embed="rId3"/>
          <a:stretch>
            <a:fillRect/>
          </a:stretch>
        </p:blipFill>
        <p:spPr>
          <a:xfrm>
            <a:off x="2744788" y="569990"/>
            <a:ext cx="8915400" cy="3215211"/>
          </a:xfrm>
        </p:spPr>
      </p:pic>
      <p:sp>
        <p:nvSpPr>
          <p:cNvPr id="4" name="Slayt Numarası Yer Tutucusu 3">
            <a:extLst>
              <a:ext uri="{FF2B5EF4-FFF2-40B4-BE49-F238E27FC236}">
                <a16:creationId xmlns:a16="http://schemas.microsoft.com/office/drawing/2014/main" id="{8D179EBC-649E-FADB-908F-6244EB7FB4B8}"/>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7" name="Metin kutusu 6">
            <a:extLst>
              <a:ext uri="{FF2B5EF4-FFF2-40B4-BE49-F238E27FC236}">
                <a16:creationId xmlns:a16="http://schemas.microsoft.com/office/drawing/2014/main" id="{FBF7FE02-6556-2D37-6CC1-1B69C1623646}"/>
              </a:ext>
            </a:extLst>
          </p:cNvPr>
          <p:cNvSpPr txBox="1"/>
          <p:nvPr/>
        </p:nvSpPr>
        <p:spPr>
          <a:xfrm>
            <a:off x="2792186" y="4261757"/>
            <a:ext cx="8868002" cy="1200329"/>
          </a:xfrm>
          <a:prstGeom prst="rect">
            <a:avLst/>
          </a:prstGeom>
          <a:noFill/>
        </p:spPr>
        <p:txBody>
          <a:bodyPr wrap="square" rtlCol="0">
            <a:spAutoFit/>
          </a:bodyPr>
          <a:lstStyle/>
          <a:p>
            <a:r>
              <a:rPr lang="tr-TR" sz="1800" dirty="0">
                <a:effectLst/>
                <a:latin typeface="ArialMT"/>
              </a:rPr>
              <a:t>Burada ise, </a:t>
            </a:r>
            <a:r>
              <a:rPr lang="tr-TR" sz="1800" dirty="0" err="1">
                <a:effectLst/>
                <a:latin typeface="ArialMT"/>
              </a:rPr>
              <a:t>görüldüğu</a:t>
            </a:r>
            <a:r>
              <a:rPr lang="tr-TR" sz="1800" dirty="0">
                <a:effectLst/>
                <a:latin typeface="ArialMT"/>
              </a:rPr>
              <a:t>̈ gibi direkt olarak </a:t>
            </a:r>
            <a:r>
              <a:rPr lang="tr-TR" sz="1800" dirty="0" err="1">
                <a:effectLst/>
                <a:latin typeface="ArialMT"/>
              </a:rPr>
              <a:t>Fmss</a:t>
            </a:r>
            <a:r>
              <a:rPr lang="tr-TR" sz="1800" dirty="0">
                <a:effectLst/>
                <a:latin typeface="ArialMT"/>
              </a:rPr>
              <a:t> sınıfı ile yani </a:t>
            </a:r>
            <a:r>
              <a:rPr lang="tr-TR" sz="1800" dirty="0" err="1">
                <a:effectLst/>
                <a:latin typeface="ArialMT"/>
              </a:rPr>
              <a:t>Fmss</a:t>
            </a:r>
            <a:r>
              <a:rPr lang="tr-TR" sz="1800" dirty="0">
                <a:effectLst/>
                <a:latin typeface="ArialMT"/>
              </a:rPr>
              <a:t> sınıfından </a:t>
            </a:r>
            <a:r>
              <a:rPr lang="tr-TR" sz="1800" dirty="0" err="1">
                <a:effectLst/>
                <a:latin typeface="ArialMT"/>
              </a:rPr>
              <a:t>oluşturulmus</a:t>
            </a:r>
            <a:r>
              <a:rPr lang="tr-TR" sz="1800" dirty="0">
                <a:effectLst/>
                <a:latin typeface="ArialMT"/>
              </a:rPr>
              <a:t>̧ herhangi bir nesneye </a:t>
            </a:r>
            <a:r>
              <a:rPr lang="tr-TR" sz="1800" dirty="0" err="1">
                <a:effectLst/>
                <a:latin typeface="ArialMT"/>
              </a:rPr>
              <a:t>ihtiyac</a:t>
            </a:r>
            <a:r>
              <a:rPr lang="tr-TR" sz="1800" dirty="0">
                <a:effectLst/>
                <a:latin typeface="ArialMT"/>
              </a:rPr>
              <a:t>̧ olmaksızın </a:t>
            </a:r>
            <a:r>
              <a:rPr lang="tr-TR" sz="1800" dirty="0" err="1">
                <a:effectLst/>
                <a:latin typeface="ArialMT"/>
              </a:rPr>
              <a:t>numberOfEmployees</a:t>
            </a:r>
            <a:r>
              <a:rPr lang="tr-TR" dirty="0">
                <a:latin typeface="ArialMT"/>
              </a:rPr>
              <a:t> </a:t>
            </a:r>
            <a:r>
              <a:rPr lang="tr-TR" sz="1800" dirty="0" err="1">
                <a:effectLst/>
                <a:latin typeface="ArialMT"/>
              </a:rPr>
              <a:t>değişkenine</a:t>
            </a:r>
            <a:r>
              <a:rPr lang="tr-TR" sz="1800" dirty="0">
                <a:effectLst/>
                <a:latin typeface="ArialMT"/>
              </a:rPr>
              <a:t> </a:t>
            </a:r>
            <a:r>
              <a:rPr lang="tr-TR" sz="1800" dirty="0" err="1">
                <a:effectLst/>
                <a:latin typeface="ArialMT"/>
              </a:rPr>
              <a:t>ulaşılabiliyor</a:t>
            </a:r>
            <a:r>
              <a:rPr lang="tr-TR" sz="1800" dirty="0">
                <a:effectLst/>
                <a:latin typeface="ArialMT"/>
              </a:rPr>
              <a:t>. Bunun nedeni bu </a:t>
            </a:r>
            <a:r>
              <a:rPr lang="tr-TR" sz="1800" dirty="0" err="1">
                <a:effectLst/>
                <a:latin typeface="ArialMT"/>
              </a:rPr>
              <a:t>değişkenin</a:t>
            </a:r>
            <a:r>
              <a:rPr lang="tr-TR" sz="1800" dirty="0">
                <a:effectLst/>
                <a:latin typeface="ArialMT"/>
              </a:rPr>
              <a:t> </a:t>
            </a:r>
            <a:r>
              <a:rPr lang="tr-TR" sz="1800" b="1" i="1" dirty="0" err="1">
                <a:effectLst/>
                <a:latin typeface="Arial" panose="020B0604020202020204" pitchFamily="34" charset="0"/>
              </a:rPr>
              <a:t>static</a:t>
            </a:r>
            <a:r>
              <a:rPr lang="tr-TR" sz="1800" b="1" i="1" dirty="0">
                <a:effectLst/>
                <a:latin typeface="Arial" panose="020B0604020202020204" pitchFamily="34" charset="0"/>
              </a:rPr>
              <a:t> </a:t>
            </a:r>
            <a:r>
              <a:rPr lang="tr-TR" sz="1800" dirty="0">
                <a:effectLst/>
                <a:latin typeface="ArialMT"/>
              </a:rPr>
              <a:t>olarak tanımlanmasıdır. </a:t>
            </a:r>
            <a:endParaRPr lang="tr-TR" dirty="0">
              <a:effectLst/>
            </a:endParaRPr>
          </a:p>
          <a:p>
            <a:endParaRPr lang="tr-TR" dirty="0"/>
          </a:p>
        </p:txBody>
      </p:sp>
    </p:spTree>
    <p:extLst>
      <p:ext uri="{BB962C8B-B14F-4D97-AF65-F5344CB8AC3E}">
        <p14:creationId xmlns:p14="http://schemas.microsoft.com/office/powerpoint/2010/main" val="2924015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CE4BC9-6F22-29AC-7E18-FC7492189E29}"/>
              </a:ext>
            </a:extLst>
          </p:cNvPr>
          <p:cNvSpPr>
            <a:spLocks noGrp="1"/>
          </p:cNvSpPr>
          <p:nvPr>
            <p:ph type="title"/>
          </p:nvPr>
        </p:nvSpPr>
        <p:spPr/>
        <p:txBody>
          <a:bodyPr/>
          <a:lstStyle/>
          <a:p>
            <a:pPr algn="ctr"/>
            <a:r>
              <a:rPr lang="tr-TR" sz="1800" b="1" i="1" dirty="0" err="1">
                <a:effectLst/>
                <a:latin typeface="Arial" panose="020B0604020202020204" pitchFamily="34" charset="0"/>
              </a:rPr>
              <a:t>Static</a:t>
            </a:r>
            <a:r>
              <a:rPr lang="tr-TR" sz="1800" b="1" i="1" dirty="0">
                <a:effectLst/>
                <a:latin typeface="Arial" panose="020B0604020202020204" pitchFamily="34" charset="0"/>
              </a:rPr>
              <a:t> </a:t>
            </a:r>
            <a:r>
              <a:rPr lang="tr-TR" sz="1800" b="1" i="1" dirty="0" err="1">
                <a:effectLst/>
                <a:latin typeface="Arial" panose="020B0604020202020204" pitchFamily="34" charset="0"/>
              </a:rPr>
              <a:t>Değişkenler</a:t>
            </a:r>
            <a:r>
              <a:rPr lang="tr-TR" sz="1800" b="1" i="1" dirty="0">
                <a:effectLst/>
                <a:latin typeface="Arial" panose="020B0604020202020204" pitchFamily="34" charset="0"/>
              </a:rPr>
              <a:t>, </a:t>
            </a:r>
            <a:r>
              <a:rPr lang="tr-TR" sz="1800" b="1" i="1" dirty="0" err="1">
                <a:effectLst/>
                <a:latin typeface="Arial" panose="020B0604020202020204" pitchFamily="34" charset="0"/>
              </a:rPr>
              <a:t>Metodlar</a:t>
            </a:r>
            <a:r>
              <a:rPr lang="tr-TR" sz="1800" b="1" i="1" dirty="0">
                <a:effectLst/>
                <a:latin typeface="Arial" panose="020B0604020202020204" pitchFamily="34" charset="0"/>
              </a:rPr>
              <a:t>, </a:t>
            </a:r>
            <a:r>
              <a:rPr lang="tr-TR" sz="1800" b="1" i="1" dirty="0" err="1">
                <a:effectLst/>
                <a:latin typeface="Arial" panose="020B0604020202020204" pitchFamily="34" charset="0"/>
              </a:rPr>
              <a:t>Class’lar</a:t>
            </a:r>
            <a:r>
              <a:rPr lang="tr-TR" sz="1800" b="1" i="1" dirty="0">
                <a:effectLst/>
                <a:latin typeface="Arial" panose="020B0604020202020204" pitchFamily="34" charset="0"/>
              </a:rPr>
              <a:t>... </a:t>
            </a:r>
            <a:br>
              <a:rPr lang="tr-TR" dirty="0">
                <a:effectLst/>
              </a:rPr>
            </a:br>
            <a:endParaRPr lang="tr-TR" dirty="0"/>
          </a:p>
        </p:txBody>
      </p:sp>
      <p:sp>
        <p:nvSpPr>
          <p:cNvPr id="4" name="Slayt Numarası Yer Tutucusu 3">
            <a:extLst>
              <a:ext uri="{FF2B5EF4-FFF2-40B4-BE49-F238E27FC236}">
                <a16:creationId xmlns:a16="http://schemas.microsoft.com/office/drawing/2014/main" id="{2BEC5B9C-D4FC-FF92-88FC-3311DB332959}"/>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5" name="Metin kutusu 4">
            <a:extLst>
              <a:ext uri="{FF2B5EF4-FFF2-40B4-BE49-F238E27FC236}">
                <a16:creationId xmlns:a16="http://schemas.microsoft.com/office/drawing/2014/main" id="{68D5B672-0EB3-AE93-8E24-A9F41BFB1562}"/>
              </a:ext>
            </a:extLst>
          </p:cNvPr>
          <p:cNvSpPr txBox="1"/>
          <p:nvPr/>
        </p:nvSpPr>
        <p:spPr>
          <a:xfrm>
            <a:off x="3227882" y="2024743"/>
            <a:ext cx="8430718" cy="3139321"/>
          </a:xfrm>
          <a:prstGeom prst="rect">
            <a:avLst/>
          </a:prstGeom>
          <a:noFill/>
        </p:spPr>
        <p:txBody>
          <a:bodyPr wrap="square" rtlCol="0">
            <a:spAutoFit/>
          </a:bodyPr>
          <a:lstStyle/>
          <a:p>
            <a:pPr marL="285750" indent="-285750">
              <a:buFont typeface="Arial" panose="020B0604020202020204" pitchFamily="34" charset="0"/>
              <a:buChar char="•"/>
            </a:pPr>
            <a:r>
              <a:rPr lang="tr-TR" sz="1800" dirty="0">
                <a:effectLst/>
                <a:latin typeface="ArialMT"/>
              </a:rPr>
              <a:t>Bu </a:t>
            </a:r>
            <a:r>
              <a:rPr lang="tr-TR" sz="1800" dirty="0" err="1">
                <a:effectLst/>
                <a:latin typeface="ArialMT"/>
              </a:rPr>
              <a:t>değişkenler</a:t>
            </a:r>
            <a:r>
              <a:rPr lang="tr-TR" sz="1800" dirty="0">
                <a:effectLst/>
                <a:latin typeface="ArialMT"/>
              </a:rPr>
              <a:t> program derlenmeden </a:t>
            </a:r>
            <a:r>
              <a:rPr lang="tr-TR" sz="1800" dirty="0" err="1">
                <a:effectLst/>
                <a:latin typeface="ArialMT"/>
              </a:rPr>
              <a:t>önce</a:t>
            </a:r>
            <a:r>
              <a:rPr lang="tr-TR" sz="1800" dirty="0">
                <a:effectLst/>
                <a:latin typeface="ArialMT"/>
              </a:rPr>
              <a:t> </a:t>
            </a:r>
            <a:r>
              <a:rPr lang="tr-TR" sz="1800" dirty="0" err="1">
                <a:effectLst/>
                <a:latin typeface="ArialMT"/>
              </a:rPr>
              <a:t>Metaspace</a:t>
            </a:r>
            <a:r>
              <a:rPr lang="tr-TR" sz="1800" dirty="0">
                <a:effectLst/>
                <a:latin typeface="ArialMT"/>
              </a:rPr>
              <a:t> denilen bir alanda tutulur. </a:t>
            </a:r>
            <a:endParaRPr lang="tr-TR" sz="1800" dirty="0"/>
          </a:p>
          <a:p>
            <a:pPr marL="285750" indent="-285750">
              <a:buFont typeface="Arial" panose="020B0604020202020204" pitchFamily="34" charset="0"/>
              <a:buChar char="•"/>
            </a:pPr>
            <a:r>
              <a:rPr lang="tr-TR" dirty="0">
                <a:effectLst/>
                <a:latin typeface="ArialMT"/>
              </a:rPr>
              <a:t>Java 8’den </a:t>
            </a:r>
            <a:r>
              <a:rPr lang="tr-TR" dirty="0" err="1">
                <a:effectLst/>
                <a:latin typeface="ArialMT"/>
              </a:rPr>
              <a:t>önce</a:t>
            </a:r>
            <a:r>
              <a:rPr lang="tr-TR" dirty="0">
                <a:effectLst/>
                <a:latin typeface="ArialMT"/>
              </a:rPr>
              <a:t> </a:t>
            </a:r>
            <a:r>
              <a:rPr lang="tr-TR" dirty="0" err="1">
                <a:effectLst/>
                <a:latin typeface="ArialMT"/>
              </a:rPr>
              <a:t>static</a:t>
            </a:r>
            <a:r>
              <a:rPr lang="tr-TR" dirty="0">
                <a:effectLst/>
                <a:latin typeface="ArialMT"/>
              </a:rPr>
              <a:t> </a:t>
            </a:r>
            <a:r>
              <a:rPr lang="tr-TR" dirty="0" err="1">
                <a:effectLst/>
                <a:latin typeface="ArialMT"/>
              </a:rPr>
              <a:t>değişkenler</a:t>
            </a:r>
            <a:r>
              <a:rPr lang="tr-TR" dirty="0">
                <a:effectLst/>
                <a:latin typeface="ArialMT"/>
              </a:rPr>
              <a:t> </a:t>
            </a:r>
            <a:r>
              <a:rPr lang="tr-TR" dirty="0" err="1">
                <a:effectLst/>
                <a:latin typeface="ArialMT"/>
              </a:rPr>
              <a:t>PermGen’de</a:t>
            </a:r>
            <a:r>
              <a:rPr lang="tr-TR" dirty="0">
                <a:effectLst/>
                <a:latin typeface="ArialMT"/>
              </a:rPr>
              <a:t> tutuluyordu. Fakat hafıza </a:t>
            </a:r>
            <a:r>
              <a:rPr lang="tr-TR" dirty="0" err="1">
                <a:effectLst/>
                <a:latin typeface="ArialMT"/>
              </a:rPr>
              <a:t>yönetiminde</a:t>
            </a:r>
            <a:r>
              <a:rPr lang="tr-TR" dirty="0">
                <a:effectLst/>
                <a:latin typeface="ArialMT"/>
              </a:rPr>
              <a:t> </a:t>
            </a:r>
            <a:r>
              <a:rPr lang="tr-TR" dirty="0" err="1">
                <a:effectLst/>
                <a:latin typeface="ArialMT"/>
              </a:rPr>
              <a:t>oluşan</a:t>
            </a:r>
            <a:r>
              <a:rPr lang="tr-TR" dirty="0">
                <a:effectLst/>
                <a:latin typeface="ArialMT"/>
              </a:rPr>
              <a:t> sıkıntılardan dolayı, yerini </a:t>
            </a:r>
            <a:r>
              <a:rPr lang="tr-TR" dirty="0" err="1">
                <a:effectLst/>
                <a:latin typeface="ArialMT"/>
              </a:rPr>
              <a:t>Metaspace’e</a:t>
            </a:r>
            <a:r>
              <a:rPr lang="tr-TR" dirty="0">
                <a:effectLst/>
                <a:latin typeface="ArialMT"/>
              </a:rPr>
              <a:t> bıraktı.</a:t>
            </a:r>
          </a:p>
          <a:p>
            <a:pPr marL="285750" indent="-285750">
              <a:buFont typeface="Arial" panose="020B0604020202020204" pitchFamily="34" charset="0"/>
              <a:buChar char="•"/>
            </a:pPr>
            <a:r>
              <a:rPr lang="tr-TR" sz="1800" dirty="0" err="1">
                <a:effectLst/>
                <a:latin typeface="ArialMT"/>
              </a:rPr>
              <a:t>PermGen’in</a:t>
            </a:r>
            <a:r>
              <a:rPr lang="tr-TR" sz="1800" dirty="0">
                <a:effectLst/>
                <a:latin typeface="ArialMT"/>
              </a:rPr>
              <a:t> kullanılmasıyla sıklıkla alınan hata, “</a:t>
            </a:r>
            <a:r>
              <a:rPr lang="tr-TR" sz="1800" dirty="0" err="1">
                <a:effectLst/>
                <a:latin typeface="ArialMT"/>
              </a:rPr>
              <a:t>OutOfMemorySize</a:t>
            </a:r>
            <a:r>
              <a:rPr lang="tr-TR" sz="1800" dirty="0">
                <a:effectLst/>
                <a:latin typeface="ArialMT"/>
              </a:rPr>
              <a:t>” idi. Yani programa </a:t>
            </a:r>
            <a:r>
              <a:rPr lang="tr-TR" sz="1800" dirty="0" err="1">
                <a:effectLst/>
                <a:latin typeface="ArialMT"/>
              </a:rPr>
              <a:t>RAM’de</a:t>
            </a:r>
            <a:r>
              <a:rPr lang="tr-TR" sz="1800" dirty="0">
                <a:effectLst/>
                <a:latin typeface="ArialMT"/>
              </a:rPr>
              <a:t> ayrılan yer ile ilgili sıkıntılar </a:t>
            </a:r>
            <a:r>
              <a:rPr lang="tr-TR" sz="1800" dirty="0" err="1">
                <a:effectLst/>
                <a:latin typeface="ArialMT"/>
              </a:rPr>
              <a:t>yaşanıyor</a:t>
            </a:r>
            <a:r>
              <a:rPr lang="tr-TR" sz="1800" dirty="0">
                <a:effectLst/>
                <a:latin typeface="ArialMT"/>
              </a:rPr>
              <a:t>, Memory </a:t>
            </a:r>
            <a:r>
              <a:rPr lang="tr-TR" sz="1800" dirty="0" err="1">
                <a:effectLst/>
                <a:latin typeface="ArialMT"/>
              </a:rPr>
              <a:t>Leak</a:t>
            </a:r>
            <a:r>
              <a:rPr lang="tr-TR" sz="1800" dirty="0">
                <a:effectLst/>
                <a:latin typeface="ArialMT"/>
              </a:rPr>
              <a:t>(bellek Sızıntısı) </a:t>
            </a:r>
            <a:r>
              <a:rPr lang="tr-TR" sz="1800" dirty="0" err="1">
                <a:effectLst/>
                <a:latin typeface="ArialMT"/>
              </a:rPr>
              <a:t>yaşanıyordu</a:t>
            </a:r>
            <a:r>
              <a:rPr lang="tr-TR" sz="1800" dirty="0">
                <a:effectLst/>
                <a:latin typeface="ArialMT"/>
              </a:rPr>
              <a:t>. </a:t>
            </a:r>
          </a:p>
          <a:p>
            <a:pPr marL="285750" indent="-285750">
              <a:buFont typeface="Arial" panose="020B0604020202020204" pitchFamily="34" charset="0"/>
              <a:buChar char="•"/>
            </a:pPr>
            <a:r>
              <a:rPr lang="tr-TR" sz="1800" dirty="0" err="1">
                <a:effectLst/>
                <a:latin typeface="ArialMT"/>
              </a:rPr>
              <a:t>Metaspace’in</a:t>
            </a:r>
            <a:r>
              <a:rPr lang="tr-TR" sz="1800" dirty="0">
                <a:effectLst/>
                <a:latin typeface="ArialMT"/>
              </a:rPr>
              <a:t> </a:t>
            </a:r>
            <a:r>
              <a:rPr lang="tr-TR" sz="1800" dirty="0" err="1">
                <a:effectLst/>
                <a:latin typeface="ArialMT"/>
              </a:rPr>
              <a:t>PermGen’den</a:t>
            </a:r>
            <a:r>
              <a:rPr lang="tr-TR" sz="1800" dirty="0">
                <a:effectLst/>
                <a:latin typeface="ArialMT"/>
              </a:rPr>
              <a:t> ayıran en </a:t>
            </a:r>
            <a:r>
              <a:rPr lang="tr-TR" sz="1800" dirty="0" err="1">
                <a:effectLst/>
                <a:latin typeface="ArialMT"/>
              </a:rPr>
              <a:t>önemli</a:t>
            </a:r>
            <a:r>
              <a:rPr lang="tr-TR" sz="1800" dirty="0">
                <a:effectLst/>
                <a:latin typeface="ArialMT"/>
              </a:rPr>
              <a:t> </a:t>
            </a:r>
            <a:r>
              <a:rPr lang="tr-TR" sz="1800" dirty="0" err="1">
                <a:effectLst/>
                <a:latin typeface="ArialMT"/>
              </a:rPr>
              <a:t>özellik</a:t>
            </a:r>
            <a:r>
              <a:rPr lang="tr-TR" sz="1800" dirty="0">
                <a:effectLst/>
                <a:latin typeface="ArialMT"/>
              </a:rPr>
              <a:t> ise, </a:t>
            </a:r>
            <a:r>
              <a:rPr lang="tr-TR" sz="1800" dirty="0" err="1">
                <a:effectLst/>
                <a:latin typeface="ArialMT"/>
              </a:rPr>
              <a:t>belleğin</a:t>
            </a:r>
            <a:r>
              <a:rPr lang="tr-TR" sz="1800" dirty="0">
                <a:effectLst/>
                <a:latin typeface="ArialMT"/>
              </a:rPr>
              <a:t> yapılan </a:t>
            </a:r>
            <a:r>
              <a:rPr lang="tr-TR" sz="1800" dirty="0" err="1">
                <a:effectLst/>
                <a:latin typeface="ArialMT"/>
              </a:rPr>
              <a:t>işleme</a:t>
            </a:r>
            <a:r>
              <a:rPr lang="tr-TR" sz="1800" dirty="0">
                <a:effectLst/>
                <a:latin typeface="ArialMT"/>
              </a:rPr>
              <a:t> </a:t>
            </a:r>
            <a:r>
              <a:rPr lang="tr-TR" sz="1800" dirty="0" err="1">
                <a:effectLst/>
                <a:latin typeface="ArialMT"/>
              </a:rPr>
              <a:t>göre</a:t>
            </a:r>
            <a:r>
              <a:rPr lang="tr-TR" sz="1800" dirty="0">
                <a:effectLst/>
                <a:latin typeface="ArialMT"/>
              </a:rPr>
              <a:t> otomatik olarak </a:t>
            </a:r>
            <a:r>
              <a:rPr lang="tr-TR" sz="1800" dirty="0" err="1">
                <a:effectLst/>
                <a:latin typeface="ArialMT"/>
              </a:rPr>
              <a:t>büyüyüp</a:t>
            </a:r>
            <a:r>
              <a:rPr lang="tr-TR" sz="1800" dirty="0">
                <a:effectLst/>
                <a:latin typeface="ArialMT"/>
              </a:rPr>
              <a:t> </a:t>
            </a:r>
            <a:r>
              <a:rPr lang="tr-TR" sz="1800" dirty="0" err="1">
                <a:effectLst/>
                <a:latin typeface="ArialMT"/>
              </a:rPr>
              <a:t>küçülmesidi</a:t>
            </a:r>
            <a:r>
              <a:rPr lang="tr-TR" sz="1800" dirty="0">
                <a:effectLst/>
                <a:latin typeface="ArialMT"/>
              </a:rPr>
              <a:t> </a:t>
            </a:r>
            <a:endParaRPr lang="tr-TR" dirty="0">
              <a:effectLst/>
            </a:endParaRPr>
          </a:p>
          <a:p>
            <a:pPr marL="285750" indent="-285750">
              <a:buFont typeface="Arial" panose="020B0604020202020204" pitchFamily="34" charset="0"/>
              <a:buChar char="•"/>
            </a:pPr>
            <a:endParaRPr lang="tr-TR" dirty="0">
              <a:effectLst/>
            </a:endParaRPr>
          </a:p>
          <a:p>
            <a:pPr marL="285750" indent="-285750">
              <a:buFont typeface="Arial" panose="020B0604020202020204" pitchFamily="34" charset="0"/>
              <a:buChar char="•"/>
            </a:pPr>
            <a:endParaRPr lang="tr-TR" dirty="0">
              <a:effectLst/>
            </a:endParaRPr>
          </a:p>
        </p:txBody>
      </p:sp>
    </p:spTree>
    <p:extLst>
      <p:ext uri="{BB962C8B-B14F-4D97-AF65-F5344CB8AC3E}">
        <p14:creationId xmlns:p14="http://schemas.microsoft.com/office/powerpoint/2010/main" val="1203988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00E3BFC-B2C0-E465-CA0F-DB44648019EC}"/>
              </a:ext>
            </a:extLst>
          </p:cNvPr>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6" name="Resim 5">
            <a:extLst>
              <a:ext uri="{FF2B5EF4-FFF2-40B4-BE49-F238E27FC236}">
                <a16:creationId xmlns:a16="http://schemas.microsoft.com/office/drawing/2014/main" id="{72584AEE-D272-67AE-5D72-74DCAC103866}"/>
              </a:ext>
            </a:extLst>
          </p:cNvPr>
          <p:cNvPicPr>
            <a:picLocks noChangeAspect="1"/>
          </p:cNvPicPr>
          <p:nvPr/>
        </p:nvPicPr>
        <p:blipFill>
          <a:blip r:embed="rId2"/>
          <a:stretch>
            <a:fillRect/>
          </a:stretch>
        </p:blipFill>
        <p:spPr>
          <a:xfrm>
            <a:off x="2307770" y="693964"/>
            <a:ext cx="9724571" cy="5470071"/>
          </a:xfrm>
          <a:prstGeom prst="rect">
            <a:avLst/>
          </a:prstGeom>
        </p:spPr>
      </p:pic>
    </p:spTree>
    <p:extLst>
      <p:ext uri="{BB962C8B-B14F-4D97-AF65-F5344CB8AC3E}">
        <p14:creationId xmlns:p14="http://schemas.microsoft.com/office/powerpoint/2010/main" val="386200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13" name="Picture 12">
            <a:extLst>
              <a:ext uri="{FF2B5EF4-FFF2-40B4-BE49-F238E27FC236}">
                <a16:creationId xmlns:a16="http://schemas.microsoft.com/office/drawing/2014/main" id="{85BDF8F1-A8FE-FDE0-8EBD-AA213C97FDAA}"/>
              </a:ext>
            </a:extLst>
          </p:cNvPr>
          <p:cNvPicPr>
            <a:picLocks noChangeAspect="1"/>
          </p:cNvPicPr>
          <p:nvPr/>
        </p:nvPicPr>
        <p:blipFill>
          <a:blip r:embed="rId2"/>
          <a:stretch>
            <a:fillRect/>
          </a:stretch>
        </p:blipFill>
        <p:spPr>
          <a:xfrm>
            <a:off x="2717205" y="1549784"/>
            <a:ext cx="6094286" cy="3785920"/>
          </a:xfrm>
          <a:prstGeom prst="rect">
            <a:avLst/>
          </a:prstGeom>
        </p:spPr>
      </p:pic>
      <p:sp>
        <p:nvSpPr>
          <p:cNvPr id="15" name="Unvan 1">
            <a:extLst>
              <a:ext uri="{FF2B5EF4-FFF2-40B4-BE49-F238E27FC236}">
                <a16:creationId xmlns:a16="http://schemas.microsoft.com/office/drawing/2014/main" id="{39DB1FBC-70CE-7958-2481-0FDCE9D47B87}"/>
              </a:ext>
            </a:extLst>
          </p:cNvPr>
          <p:cNvSpPr txBox="1">
            <a:spLocks/>
          </p:cNvSpPr>
          <p:nvPr/>
        </p:nvSpPr>
        <p:spPr>
          <a:xfrm>
            <a:off x="2371253" y="51246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a:solidFill>
                  <a:schemeClr val="tx2">
                    <a:lumMod val="75000"/>
                  </a:schemeClr>
                </a:solidFill>
              </a:rPr>
              <a:t>JVM,JRE ve JDK İLİŞKİSİ</a:t>
            </a:r>
          </a:p>
        </p:txBody>
      </p:sp>
      <p:sp>
        <p:nvSpPr>
          <p:cNvPr id="17" name="TextBox 16">
            <a:extLst>
              <a:ext uri="{FF2B5EF4-FFF2-40B4-BE49-F238E27FC236}">
                <a16:creationId xmlns:a16="http://schemas.microsoft.com/office/drawing/2014/main" id="{034DCE11-7A50-5FAA-9655-24DB97C18E24}"/>
              </a:ext>
            </a:extLst>
          </p:cNvPr>
          <p:cNvSpPr txBox="1"/>
          <p:nvPr/>
        </p:nvSpPr>
        <p:spPr>
          <a:xfrm>
            <a:off x="2717204" y="5388141"/>
            <a:ext cx="8255595" cy="1323439"/>
          </a:xfrm>
          <a:prstGeom prst="rect">
            <a:avLst/>
          </a:prstGeom>
          <a:noFill/>
        </p:spPr>
        <p:txBody>
          <a:bodyPr wrap="square">
            <a:spAutoFit/>
          </a:bodyPr>
          <a:lstStyle/>
          <a:p>
            <a:pPr algn="l"/>
            <a:endParaRPr lang="tr-TR" sz="2000" b="0" i="0" u="none" strike="noStrike" baseline="0" dirty="0">
              <a:solidFill>
                <a:srgbClr val="000000"/>
              </a:solidFill>
              <a:latin typeface="Calibri" panose="020F0502020204030204" pitchFamily="34" charset="0"/>
            </a:endParaRPr>
          </a:p>
          <a:p>
            <a:r>
              <a:rPr lang="tr-TR" sz="2000" b="0" i="0" u="none" strike="noStrike" baseline="0" dirty="0">
                <a:solidFill>
                  <a:srgbClr val="000000"/>
                </a:solidFill>
                <a:latin typeface="+mj-lt"/>
              </a:rPr>
              <a:t> </a:t>
            </a:r>
            <a:r>
              <a:rPr lang="tr-TR" sz="2000" b="0" i="0" u="none" strike="noStrike" baseline="0" dirty="0">
                <a:solidFill>
                  <a:srgbClr val="292929"/>
                </a:solidFill>
                <a:latin typeface="+mj-lt"/>
              </a:rPr>
              <a:t>JRE=JVM + Java Kütüphaneleri</a:t>
            </a:r>
          </a:p>
          <a:p>
            <a:r>
              <a:rPr lang="tr-TR" sz="2000" b="0" i="0" u="none" strike="noStrike" baseline="0" dirty="0">
                <a:solidFill>
                  <a:srgbClr val="292929"/>
                </a:solidFill>
                <a:latin typeface="+mj-lt"/>
              </a:rPr>
              <a:t> </a:t>
            </a:r>
          </a:p>
          <a:p>
            <a:r>
              <a:rPr lang="tr-TR" sz="2000" b="0" i="0" u="none" strike="noStrike" baseline="0" dirty="0">
                <a:solidFill>
                  <a:srgbClr val="292929"/>
                </a:solidFill>
                <a:latin typeface="+mj-lt"/>
              </a:rPr>
              <a:t>JDK=JRE + Compiler + debugger </a:t>
            </a:r>
            <a:endParaRPr lang="tr-TR" sz="2000" dirty="0">
              <a:latin typeface="+mj-lt"/>
            </a:endParaRPr>
          </a:p>
        </p:txBody>
      </p:sp>
    </p:spTree>
    <p:extLst>
      <p:ext uri="{BB962C8B-B14F-4D97-AF65-F5344CB8AC3E}">
        <p14:creationId xmlns:p14="http://schemas.microsoft.com/office/powerpoint/2010/main" val="1232496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261939" y="1985210"/>
            <a:ext cx="9114338" cy="2262781"/>
          </a:xfrm>
        </p:spPr>
        <p:txBody>
          <a:bodyPr>
            <a:normAutofit/>
          </a:bodyPr>
          <a:lstStyle/>
          <a:p>
            <a:r>
              <a:rPr lang="tr-TR" sz="4400" dirty="0"/>
              <a:t>DİNLEDİĞİNİZ İÇİN TEŞEKKÜRLER</a:t>
            </a:r>
            <a:endParaRPr lang="en-US" sz="4400"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73320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tx2">
                    <a:lumMod val="75000"/>
                  </a:schemeClr>
                </a:solidFill>
              </a:rPr>
              <a:t>JVM MİMARİSİ</a:t>
            </a:r>
          </a:p>
        </p:txBody>
      </p:sp>
      <p:sp>
        <p:nvSpPr>
          <p:cNvPr id="7" name="Slayt Numarası Yer Tutucusu 6"/>
          <p:cNvSpPr>
            <a:spLocks noGrp="1"/>
          </p:cNvSpPr>
          <p:nvPr>
            <p:ph type="sldNum" sz="quarter" idx="12"/>
          </p:nvPr>
        </p:nvSpPr>
        <p:spPr/>
        <p:txBody>
          <a:bodyPr/>
          <a:lstStyle/>
          <a:p>
            <a:fld id="{D57F1E4F-1CFF-5643-939E-217C01CDF565}" type="slidenum">
              <a:rPr lang="en-US" smtClean="0"/>
              <a:pPr/>
              <a:t>5</a:t>
            </a:fld>
            <a:endParaRPr lang="en-US" dirty="0"/>
          </a:p>
        </p:txBody>
      </p:sp>
      <p:sp>
        <p:nvSpPr>
          <p:cNvPr id="13" name="İçerik Yer Tutucusu 2">
            <a:extLst>
              <a:ext uri="{FF2B5EF4-FFF2-40B4-BE49-F238E27FC236}">
                <a16:creationId xmlns:a16="http://schemas.microsoft.com/office/drawing/2014/main" id="{E7299F27-5A8D-8EE4-40A1-9DC05CD2A87E}"/>
              </a:ext>
            </a:extLst>
          </p:cNvPr>
          <p:cNvSpPr txBox="1">
            <a:spLocks/>
          </p:cNvSpPr>
          <p:nvPr/>
        </p:nvSpPr>
        <p:spPr>
          <a:xfrm>
            <a:off x="2592924" y="1828242"/>
            <a:ext cx="8911687" cy="4405648"/>
          </a:xfrm>
          <a:prstGeom prst="rect">
            <a:avLst/>
          </a:prstGeom>
        </p:spPr>
        <p:txBody>
          <a:bodyPr vert="horz" lIns="91440" tIns="45720" rIns="91440" bIns="45720" rtlCol="0" anchor="b">
            <a:norm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endParaRPr lang="tr-TR" sz="2000" dirty="0"/>
          </a:p>
          <a:p>
            <a:endParaRPr lang="tr-TR" sz="2000" dirty="0"/>
          </a:p>
        </p:txBody>
      </p:sp>
      <p:pic>
        <p:nvPicPr>
          <p:cNvPr id="4" name="Picture 3">
            <a:extLst>
              <a:ext uri="{FF2B5EF4-FFF2-40B4-BE49-F238E27FC236}">
                <a16:creationId xmlns:a16="http://schemas.microsoft.com/office/drawing/2014/main" id="{B282EFBC-ADDC-2714-6BBC-3204A78667CA}"/>
              </a:ext>
            </a:extLst>
          </p:cNvPr>
          <p:cNvPicPr>
            <a:picLocks noChangeAspect="1"/>
          </p:cNvPicPr>
          <p:nvPr/>
        </p:nvPicPr>
        <p:blipFill>
          <a:blip r:embed="rId2"/>
          <a:stretch>
            <a:fillRect/>
          </a:stretch>
        </p:blipFill>
        <p:spPr>
          <a:xfrm>
            <a:off x="1925782" y="1564017"/>
            <a:ext cx="9462654" cy="5044602"/>
          </a:xfrm>
          <a:prstGeom prst="rect">
            <a:avLst/>
          </a:prstGeom>
        </p:spPr>
      </p:pic>
    </p:spTree>
    <p:extLst>
      <p:ext uri="{BB962C8B-B14F-4D97-AF65-F5344CB8AC3E}">
        <p14:creationId xmlns:p14="http://schemas.microsoft.com/office/powerpoint/2010/main" val="338071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Unvan 1">
            <a:extLst>
              <a:ext uri="{FF2B5EF4-FFF2-40B4-BE49-F238E27FC236}">
                <a16:creationId xmlns:a16="http://schemas.microsoft.com/office/drawing/2014/main" id="{08E6DE9F-F0C8-BC14-7AFC-694F9B637127}"/>
              </a:ext>
            </a:extLst>
          </p:cNvPr>
          <p:cNvSpPr>
            <a:spLocks noGrp="1"/>
          </p:cNvSpPr>
          <p:nvPr>
            <p:ph type="title"/>
          </p:nvPr>
        </p:nvSpPr>
        <p:spPr>
          <a:xfrm>
            <a:off x="2592924" y="624110"/>
            <a:ext cx="8911687" cy="1280890"/>
          </a:xfrm>
        </p:spPr>
        <p:txBody>
          <a:bodyPr/>
          <a:lstStyle/>
          <a:p>
            <a:r>
              <a:rPr lang="tr-TR" dirty="0">
                <a:solidFill>
                  <a:schemeClr val="tx2">
                    <a:lumMod val="75000"/>
                  </a:schemeClr>
                </a:solidFill>
              </a:rPr>
              <a:t>JVM MİMARİSİ</a:t>
            </a:r>
          </a:p>
        </p:txBody>
      </p:sp>
      <p:pic>
        <p:nvPicPr>
          <p:cNvPr id="8" name="Picture 7">
            <a:extLst>
              <a:ext uri="{FF2B5EF4-FFF2-40B4-BE49-F238E27FC236}">
                <a16:creationId xmlns:a16="http://schemas.microsoft.com/office/drawing/2014/main" id="{3390D97D-EF03-9819-F8DA-85701FC380EE}"/>
              </a:ext>
            </a:extLst>
          </p:cNvPr>
          <p:cNvPicPr>
            <a:picLocks noChangeAspect="1"/>
          </p:cNvPicPr>
          <p:nvPr/>
        </p:nvPicPr>
        <p:blipFill>
          <a:blip r:embed="rId2"/>
          <a:stretch>
            <a:fillRect/>
          </a:stretch>
        </p:blipFill>
        <p:spPr>
          <a:xfrm>
            <a:off x="2490557" y="1467035"/>
            <a:ext cx="6431769" cy="2997327"/>
          </a:xfrm>
          <a:prstGeom prst="rect">
            <a:avLst/>
          </a:prstGeom>
        </p:spPr>
      </p:pic>
      <p:sp>
        <p:nvSpPr>
          <p:cNvPr id="10" name="TextBox 9">
            <a:extLst>
              <a:ext uri="{FF2B5EF4-FFF2-40B4-BE49-F238E27FC236}">
                <a16:creationId xmlns:a16="http://schemas.microsoft.com/office/drawing/2014/main" id="{63BA5995-2E9E-4131-4B2F-F4960AAD86F4}"/>
              </a:ext>
            </a:extLst>
          </p:cNvPr>
          <p:cNvSpPr txBox="1"/>
          <p:nvPr/>
        </p:nvSpPr>
        <p:spPr>
          <a:xfrm>
            <a:off x="2490557" y="4830233"/>
            <a:ext cx="8703916" cy="1015663"/>
          </a:xfrm>
          <a:prstGeom prst="rect">
            <a:avLst/>
          </a:prstGeom>
          <a:noFill/>
        </p:spPr>
        <p:txBody>
          <a:bodyPr wrap="square">
            <a:spAutoFit/>
          </a:bodyPr>
          <a:lstStyle/>
          <a:p>
            <a:pPr algn="l"/>
            <a:endParaRPr lang="tr-TR" sz="2000" b="0" i="0" u="none" strike="noStrike" baseline="0" dirty="0">
              <a:solidFill>
                <a:srgbClr val="000000"/>
              </a:solidFill>
              <a:latin typeface="Calibri" panose="020F0502020204030204" pitchFamily="34" charset="0"/>
            </a:endParaRPr>
          </a:p>
          <a:p>
            <a:pPr marL="285750" indent="-285750">
              <a:buClr>
                <a:schemeClr val="accent1"/>
              </a:buClr>
              <a:buFont typeface="Wingdings" panose="05000000000000000000" pitchFamily="2" charset="2"/>
              <a:buChar char="Ø"/>
            </a:pPr>
            <a:r>
              <a:rPr lang="tr-TR" sz="2000" b="0" i="0" u="none" strike="noStrike" baseline="0" dirty="0">
                <a:solidFill>
                  <a:srgbClr val="292929"/>
                </a:solidFill>
                <a:latin typeface="+mj-lt"/>
              </a:rPr>
              <a:t>Öncelikle .java uzantısıyla yazdığımız kod Java Compiler(javac) tarafından derlenir ve .class uzantılı bytecodelar oluşur.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308257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3" name="Unvan 1">
            <a:extLst>
              <a:ext uri="{FF2B5EF4-FFF2-40B4-BE49-F238E27FC236}">
                <a16:creationId xmlns:a16="http://schemas.microsoft.com/office/drawing/2014/main" id="{4CB12958-E2F5-E9D3-95C9-AAA39F9E1EB7}"/>
              </a:ext>
            </a:extLst>
          </p:cNvPr>
          <p:cNvSpPr>
            <a:spLocks noGrp="1"/>
          </p:cNvSpPr>
          <p:nvPr>
            <p:ph type="title"/>
          </p:nvPr>
        </p:nvSpPr>
        <p:spPr>
          <a:xfrm>
            <a:off x="2592924" y="624110"/>
            <a:ext cx="8911687" cy="1280890"/>
          </a:xfrm>
        </p:spPr>
        <p:txBody>
          <a:bodyPr/>
          <a:lstStyle/>
          <a:p>
            <a:r>
              <a:rPr lang="tr-TR" dirty="0">
                <a:solidFill>
                  <a:schemeClr val="tx2">
                    <a:lumMod val="75000"/>
                  </a:schemeClr>
                </a:solidFill>
              </a:rPr>
              <a:t>JVM MİMARİSİ</a:t>
            </a:r>
          </a:p>
        </p:txBody>
      </p:sp>
      <p:pic>
        <p:nvPicPr>
          <p:cNvPr id="8" name="Picture 7">
            <a:extLst>
              <a:ext uri="{FF2B5EF4-FFF2-40B4-BE49-F238E27FC236}">
                <a16:creationId xmlns:a16="http://schemas.microsoft.com/office/drawing/2014/main" id="{378D9428-9A54-81B6-17A2-8E246A65F85B}"/>
              </a:ext>
            </a:extLst>
          </p:cNvPr>
          <p:cNvPicPr>
            <a:picLocks noChangeAspect="1"/>
          </p:cNvPicPr>
          <p:nvPr/>
        </p:nvPicPr>
        <p:blipFill>
          <a:blip r:embed="rId2"/>
          <a:stretch>
            <a:fillRect/>
          </a:stretch>
        </p:blipFill>
        <p:spPr>
          <a:xfrm>
            <a:off x="2490557" y="1467035"/>
            <a:ext cx="6431769" cy="2997327"/>
          </a:xfrm>
          <a:prstGeom prst="rect">
            <a:avLst/>
          </a:prstGeom>
        </p:spPr>
      </p:pic>
      <p:sp>
        <p:nvSpPr>
          <p:cNvPr id="10" name="TextBox 9">
            <a:extLst>
              <a:ext uri="{FF2B5EF4-FFF2-40B4-BE49-F238E27FC236}">
                <a16:creationId xmlns:a16="http://schemas.microsoft.com/office/drawing/2014/main" id="{A5DD631F-1A56-440C-55CB-C5486FCF90DD}"/>
              </a:ext>
            </a:extLst>
          </p:cNvPr>
          <p:cNvSpPr txBox="1"/>
          <p:nvPr/>
        </p:nvSpPr>
        <p:spPr>
          <a:xfrm>
            <a:off x="2490556" y="4830233"/>
            <a:ext cx="8371407" cy="1292662"/>
          </a:xfrm>
          <a:prstGeom prst="rect">
            <a:avLst/>
          </a:prstGeom>
          <a:noFill/>
        </p:spPr>
        <p:txBody>
          <a:bodyPr wrap="square">
            <a:spAutoFit/>
          </a:bodyPr>
          <a:lstStyle/>
          <a:p>
            <a:pPr algn="l"/>
            <a:endParaRPr lang="tr-TR" sz="2000" b="0" i="0" u="none" strike="noStrike" baseline="0" dirty="0">
              <a:solidFill>
                <a:srgbClr val="000000"/>
              </a:solidFill>
              <a:latin typeface="Calibri" panose="020F0502020204030204" pitchFamily="34" charset="0"/>
            </a:endParaRPr>
          </a:p>
          <a:p>
            <a:pPr algn="l"/>
            <a:endParaRPr lang="tr-TR" sz="1800" b="0" i="0" u="none" strike="noStrike" baseline="0" dirty="0">
              <a:solidFill>
                <a:srgbClr val="000000"/>
              </a:solidFill>
              <a:latin typeface="Calibri" panose="020F0502020204030204" pitchFamily="34" charset="0"/>
            </a:endParaRPr>
          </a:p>
          <a:p>
            <a:pPr marL="285750" indent="-285750">
              <a:buClr>
                <a:schemeClr val="accent1"/>
              </a:buClr>
              <a:buFont typeface="Wingdings" panose="05000000000000000000" pitchFamily="2" charset="2"/>
              <a:buChar char="Ø"/>
            </a:pPr>
            <a:r>
              <a:rPr lang="tr-TR" sz="2000" b="0" i="0" u="none" strike="noStrike" baseline="0" dirty="0">
                <a:solidFill>
                  <a:srgbClr val="292929"/>
                </a:solidFill>
                <a:latin typeface="+mj-lt"/>
              </a:rPr>
              <a:t>Class Loader .class dosyasını okur ve byte code’u Method Area kısmına kaydeder.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101768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Unvan 1">
            <a:extLst>
              <a:ext uri="{FF2B5EF4-FFF2-40B4-BE49-F238E27FC236}">
                <a16:creationId xmlns:a16="http://schemas.microsoft.com/office/drawing/2014/main" id="{08E6DE9F-F0C8-BC14-7AFC-694F9B637127}"/>
              </a:ext>
            </a:extLst>
          </p:cNvPr>
          <p:cNvSpPr>
            <a:spLocks noGrp="1"/>
          </p:cNvSpPr>
          <p:nvPr>
            <p:ph type="title"/>
          </p:nvPr>
        </p:nvSpPr>
        <p:spPr>
          <a:xfrm>
            <a:off x="2592924" y="624110"/>
            <a:ext cx="8911687" cy="1280890"/>
          </a:xfrm>
        </p:spPr>
        <p:txBody>
          <a:bodyPr/>
          <a:lstStyle/>
          <a:p>
            <a:r>
              <a:rPr lang="tr-TR" dirty="0">
                <a:solidFill>
                  <a:schemeClr val="tx2">
                    <a:lumMod val="75000"/>
                  </a:schemeClr>
                </a:solidFill>
              </a:rPr>
              <a:t>JVM MİMARİSİ</a:t>
            </a:r>
          </a:p>
        </p:txBody>
      </p:sp>
      <p:pic>
        <p:nvPicPr>
          <p:cNvPr id="8" name="Picture 7">
            <a:extLst>
              <a:ext uri="{FF2B5EF4-FFF2-40B4-BE49-F238E27FC236}">
                <a16:creationId xmlns:a16="http://schemas.microsoft.com/office/drawing/2014/main" id="{3390D97D-EF03-9819-F8DA-85701FC380EE}"/>
              </a:ext>
            </a:extLst>
          </p:cNvPr>
          <p:cNvPicPr>
            <a:picLocks noChangeAspect="1"/>
          </p:cNvPicPr>
          <p:nvPr/>
        </p:nvPicPr>
        <p:blipFill>
          <a:blip r:embed="rId2"/>
          <a:stretch>
            <a:fillRect/>
          </a:stretch>
        </p:blipFill>
        <p:spPr>
          <a:xfrm>
            <a:off x="2490557" y="1467035"/>
            <a:ext cx="6431769" cy="2997327"/>
          </a:xfrm>
          <a:prstGeom prst="rect">
            <a:avLst/>
          </a:prstGeom>
        </p:spPr>
      </p:pic>
      <p:sp>
        <p:nvSpPr>
          <p:cNvPr id="10" name="TextBox 9">
            <a:extLst>
              <a:ext uri="{FF2B5EF4-FFF2-40B4-BE49-F238E27FC236}">
                <a16:creationId xmlns:a16="http://schemas.microsoft.com/office/drawing/2014/main" id="{63BA5995-2E9E-4131-4B2F-F4960AAD86F4}"/>
              </a:ext>
            </a:extLst>
          </p:cNvPr>
          <p:cNvSpPr txBox="1"/>
          <p:nvPr/>
        </p:nvSpPr>
        <p:spPr>
          <a:xfrm>
            <a:off x="2490556" y="4830233"/>
            <a:ext cx="8911687" cy="1323439"/>
          </a:xfrm>
          <a:prstGeom prst="rect">
            <a:avLst/>
          </a:prstGeom>
          <a:noFill/>
        </p:spPr>
        <p:txBody>
          <a:bodyPr wrap="square">
            <a:spAutoFit/>
          </a:bodyPr>
          <a:lstStyle/>
          <a:p>
            <a:pPr marL="342900" indent="-342900" algn="l">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lgn="l">
              <a:buClr>
                <a:schemeClr val="accent1"/>
              </a:buClr>
              <a:buFont typeface="Wingdings" panose="05000000000000000000" pitchFamily="2" charset="2"/>
              <a:buChar char="Ø"/>
            </a:pPr>
            <a:endParaRPr lang="tr-TR" sz="2000" b="0" i="0" u="none" strike="noStrike" baseline="0" dirty="0">
              <a:solidFill>
                <a:srgbClr val="000000"/>
              </a:solidFill>
              <a:latin typeface="+mj-lt"/>
            </a:endParaRPr>
          </a:p>
          <a:p>
            <a:pPr marL="342900" indent="-342900">
              <a:buClr>
                <a:schemeClr val="accent1"/>
              </a:buClr>
              <a:buFont typeface="Wingdings" panose="05000000000000000000" pitchFamily="2" charset="2"/>
              <a:buChar char="Ø"/>
            </a:pPr>
            <a:r>
              <a:rPr lang="tr-TR" sz="2000" b="0" i="0" u="none" strike="noStrike" baseline="0" dirty="0">
                <a:solidFill>
                  <a:srgbClr val="292929"/>
                </a:solidFill>
                <a:latin typeface="+mj-lt"/>
              </a:rPr>
              <a:t>Method area bölgesi üzerinde sabitler,sınıflar hakkında bilgiler ve Java metodları bulunur. </a:t>
            </a: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426330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Unvan 1">
            <a:extLst>
              <a:ext uri="{FF2B5EF4-FFF2-40B4-BE49-F238E27FC236}">
                <a16:creationId xmlns:a16="http://schemas.microsoft.com/office/drawing/2014/main" id="{08E6DE9F-F0C8-BC14-7AFC-694F9B637127}"/>
              </a:ext>
            </a:extLst>
          </p:cNvPr>
          <p:cNvSpPr>
            <a:spLocks noGrp="1"/>
          </p:cNvSpPr>
          <p:nvPr>
            <p:ph type="title"/>
          </p:nvPr>
        </p:nvSpPr>
        <p:spPr>
          <a:xfrm>
            <a:off x="2592924" y="624110"/>
            <a:ext cx="8911687" cy="1280890"/>
          </a:xfrm>
        </p:spPr>
        <p:txBody>
          <a:bodyPr/>
          <a:lstStyle/>
          <a:p>
            <a:r>
              <a:rPr lang="tr-TR" dirty="0">
                <a:solidFill>
                  <a:schemeClr val="tx2">
                    <a:lumMod val="75000"/>
                  </a:schemeClr>
                </a:solidFill>
              </a:rPr>
              <a:t>JVM MİMARİSİ</a:t>
            </a:r>
          </a:p>
        </p:txBody>
      </p:sp>
      <p:pic>
        <p:nvPicPr>
          <p:cNvPr id="8" name="Picture 7">
            <a:extLst>
              <a:ext uri="{FF2B5EF4-FFF2-40B4-BE49-F238E27FC236}">
                <a16:creationId xmlns:a16="http://schemas.microsoft.com/office/drawing/2014/main" id="{3390D97D-EF03-9819-F8DA-85701FC380EE}"/>
              </a:ext>
            </a:extLst>
          </p:cNvPr>
          <p:cNvPicPr>
            <a:picLocks noChangeAspect="1"/>
          </p:cNvPicPr>
          <p:nvPr/>
        </p:nvPicPr>
        <p:blipFill>
          <a:blip r:embed="rId2"/>
          <a:stretch>
            <a:fillRect/>
          </a:stretch>
        </p:blipFill>
        <p:spPr>
          <a:xfrm>
            <a:off x="2490557" y="1467035"/>
            <a:ext cx="6431769" cy="2997327"/>
          </a:xfrm>
          <a:prstGeom prst="rect">
            <a:avLst/>
          </a:prstGeom>
        </p:spPr>
      </p:pic>
      <p:sp>
        <p:nvSpPr>
          <p:cNvPr id="10" name="TextBox 9">
            <a:extLst>
              <a:ext uri="{FF2B5EF4-FFF2-40B4-BE49-F238E27FC236}">
                <a16:creationId xmlns:a16="http://schemas.microsoft.com/office/drawing/2014/main" id="{63BA5995-2E9E-4131-4B2F-F4960AAD86F4}"/>
              </a:ext>
            </a:extLst>
          </p:cNvPr>
          <p:cNvSpPr txBox="1"/>
          <p:nvPr/>
        </p:nvSpPr>
        <p:spPr>
          <a:xfrm>
            <a:off x="2490557" y="4830233"/>
            <a:ext cx="9258098" cy="1723549"/>
          </a:xfrm>
          <a:prstGeom prst="rect">
            <a:avLst/>
          </a:prstGeom>
          <a:noFill/>
        </p:spPr>
        <p:txBody>
          <a:bodyPr wrap="square">
            <a:spAutoFit/>
          </a:bodyPr>
          <a:lstStyle/>
          <a:p>
            <a:pPr algn="l"/>
            <a:endParaRPr lang="tr-TR" sz="2000" b="0" i="0" u="none" strike="noStrike" baseline="0" dirty="0">
              <a:solidFill>
                <a:srgbClr val="000000"/>
              </a:solidFill>
              <a:latin typeface="Calibri" panose="020F0502020204030204" pitchFamily="34" charset="0"/>
            </a:endParaRPr>
          </a:p>
          <a:p>
            <a:pPr algn="l"/>
            <a:endParaRPr lang="tr-TR" sz="1800" b="0" i="0" u="none" strike="noStrike" baseline="0" dirty="0">
              <a:solidFill>
                <a:srgbClr val="000000"/>
              </a:solidFill>
              <a:latin typeface="Calibri" panose="020F0502020204030204" pitchFamily="34" charset="0"/>
            </a:endParaRPr>
          </a:p>
          <a:p>
            <a:pPr marL="285750" indent="-285750">
              <a:buClr>
                <a:schemeClr val="accent1"/>
              </a:buClr>
              <a:buFont typeface="Wingdings" panose="05000000000000000000" pitchFamily="2" charset="2"/>
              <a:buChar char="Ø"/>
            </a:pPr>
            <a:r>
              <a:rPr lang="tr-TR" sz="2400" b="0" i="0" u="none" strike="noStrike" baseline="0" dirty="0">
                <a:solidFill>
                  <a:srgbClr val="292929"/>
                </a:solidFill>
                <a:latin typeface="+mj-lt"/>
              </a:rPr>
              <a:t>Uygulama içerisindeki tüm nesneler,diziler ve değişkenler Heap bellek bölgesine yüklenir. </a:t>
            </a:r>
            <a:endParaRPr lang="tr-TR" sz="2400" b="0" i="0" u="none" strike="noStrike" baseline="0" dirty="0">
              <a:solidFill>
                <a:srgbClr val="000000"/>
              </a:solidFill>
              <a:latin typeface="+mj-lt"/>
            </a:endParaRPr>
          </a:p>
          <a:p>
            <a:pPr>
              <a:buClr>
                <a:schemeClr val="accent1"/>
              </a:buClr>
            </a:pPr>
            <a:endParaRPr lang="tr-TR" sz="2000" b="0" i="0" u="none" strike="noStrike" baseline="0" dirty="0">
              <a:solidFill>
                <a:srgbClr val="000000"/>
              </a:solidFill>
              <a:latin typeface="+mj-lt"/>
            </a:endParaRPr>
          </a:p>
        </p:txBody>
      </p:sp>
    </p:spTree>
    <p:extLst>
      <p:ext uri="{BB962C8B-B14F-4D97-AF65-F5344CB8AC3E}">
        <p14:creationId xmlns:p14="http://schemas.microsoft.com/office/powerpoint/2010/main" val="3051482329"/>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1452</TotalTime>
  <Words>1532</Words>
  <Application>Microsoft Macintosh PowerPoint</Application>
  <PresentationFormat>Geniş ekran</PresentationFormat>
  <Paragraphs>199</Paragraphs>
  <Slides>40</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40</vt:i4>
      </vt:variant>
    </vt:vector>
  </HeadingPairs>
  <TitlesOfParts>
    <vt:vector size="48" baseType="lpstr">
      <vt:lpstr>Arial</vt:lpstr>
      <vt:lpstr>ArialMT</vt:lpstr>
      <vt:lpstr>Calibri</vt:lpstr>
      <vt:lpstr>Century Gothic</vt:lpstr>
      <vt:lpstr>Times New Roman</vt:lpstr>
      <vt:lpstr>Wingdings</vt:lpstr>
      <vt:lpstr>Wingdings 3</vt:lpstr>
      <vt:lpstr>Duman</vt:lpstr>
      <vt:lpstr>JVM NEDİR?</vt:lpstr>
      <vt:lpstr>JVM NEDİR?</vt:lpstr>
      <vt:lpstr>JRE NEDİR?</vt:lpstr>
      <vt:lpstr>PowerPoint Sunusu</vt:lpstr>
      <vt:lpstr>JVM MİMARİSİ</vt:lpstr>
      <vt:lpstr>JVM MİMARİSİ</vt:lpstr>
      <vt:lpstr>JVM MİMARİSİ</vt:lpstr>
      <vt:lpstr>JVM MİMARİSİ</vt:lpstr>
      <vt:lpstr>JVM MİMARİSİ</vt:lpstr>
      <vt:lpstr>JVM MİMARİSİ</vt:lpstr>
      <vt:lpstr>JVM MİMARİSİ</vt:lpstr>
      <vt:lpstr>JVM MİMARİSİ</vt:lpstr>
      <vt:lpstr>INTERPRETED ve JIT</vt:lpstr>
      <vt:lpstr>INTERPRETED ve JIT</vt:lpstr>
      <vt:lpstr>INTERPRETED ve JIT</vt:lpstr>
      <vt:lpstr>INTERPRETED ve JIT</vt:lpstr>
      <vt:lpstr>INTERPRETED ve JIT</vt:lpstr>
      <vt:lpstr>INTERPRETED ve JIT</vt:lpstr>
      <vt:lpstr>INTERPRETED ve JIT</vt:lpstr>
      <vt:lpstr>INTERPRETED ve JIT</vt:lpstr>
      <vt:lpstr>INTERPRETED ve JIT</vt:lpstr>
      <vt:lpstr>INTERPRETED ve JIT</vt:lpstr>
      <vt:lpstr>INTERPRETED ve JIT</vt:lpstr>
      <vt:lpstr>INTERPRETED ve JIT</vt:lpstr>
      <vt:lpstr>INTERPRETED ve JIT</vt:lpstr>
      <vt:lpstr>INTERPRETED ve JIT</vt:lpstr>
      <vt:lpstr>INTERPRETED ve JIT</vt:lpstr>
      <vt:lpstr>INTERPRETED ve JIT</vt:lpstr>
      <vt:lpstr>Final Parameters </vt:lpstr>
      <vt:lpstr>Effectively Final </vt:lpstr>
      <vt:lpstr>Java8'den önce  </vt:lpstr>
      <vt:lpstr>JAVA8'den başlayarak </vt:lpstr>
      <vt:lpstr>PowerPoint Sunusu</vt:lpstr>
      <vt:lpstr>PowerPoint Sunusu</vt:lpstr>
      <vt:lpstr>PowerPoint Sunusu</vt:lpstr>
      <vt:lpstr>PowerPoint Sunusu</vt:lpstr>
      <vt:lpstr>PowerPoint Sunusu</vt:lpstr>
      <vt:lpstr>Static Değişkenler, Metodlar, Class’lar...  </vt:lpstr>
      <vt:lpstr>PowerPoint Sunusu</vt:lpstr>
      <vt:lpstr>DİNLEDİĞİNİZ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FIREWORKS ALGORITHM FOR STATIC AND DYNAMIC OPTIMIZATION PROBLEMS</dc:title>
  <dc:creator>sema çevik</dc:creator>
  <cp:lastModifiedBy>serhat ölüç</cp:lastModifiedBy>
  <cp:revision>34</cp:revision>
  <dcterms:created xsi:type="dcterms:W3CDTF">2016-12-21T18:24:45Z</dcterms:created>
  <dcterms:modified xsi:type="dcterms:W3CDTF">2022-09-14T11:39:31Z</dcterms:modified>
</cp:coreProperties>
</file>