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75" r:id="rId14"/>
    <p:sldId id="277" r:id="rId15"/>
    <p:sldId id="278" r:id="rId16"/>
    <p:sldId id="276" r:id="rId17"/>
    <p:sldId id="266" r:id="rId18"/>
    <p:sldId id="267" r:id="rId19"/>
    <p:sldId id="268" r:id="rId20"/>
    <p:sldId id="269" r:id="rId21"/>
    <p:sldId id="270" r:id="rId22"/>
    <p:sldId id="271" r:id="rId23"/>
    <p:sldId id="272" r:id="rId24"/>
    <p:sldId id="283" r:id="rId25"/>
    <p:sldId id="284" r:id="rId26"/>
    <p:sldId id="285" r:id="rId27"/>
    <p:sldId id="286" r:id="rId28"/>
    <p:sldId id="279" r:id="rId29"/>
    <p:sldId id="280" r:id="rId30"/>
    <p:sldId id="281" r:id="rId31"/>
    <p:sldId id="282" r:id="rId32"/>
  </p:sldIdLst>
  <p:sldSz cx="9144000" cy="5143500" type="screen16x9"/>
  <p:notesSz cx="6858000" cy="9144000"/>
  <p:embeddedFontLst>
    <p:embeddedFont>
      <p:font typeface="Alfa Slab One" panose="020B0604020202020204" charset="-94"/>
      <p:regular r:id="rId34"/>
    </p:embeddedFont>
    <p:embeddedFont>
      <p:font typeface="Proxima Nova" panose="020B0604020202020204" charset="0"/>
      <p:regular r:id="rId35"/>
      <p:bold r:id="rId36"/>
      <p:italic r:id="rId37"/>
      <p:boldItalic r:id="rId38"/>
    </p:embeddedFont>
    <p:embeddedFont>
      <p:font typeface="Lato" panose="020F0502020204030203" pitchFamily="34" charset="-94"/>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514aa8998b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514aa8998b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254c819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254c819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514aa8998b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514aa8998b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828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514aa8998b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514aa8998b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4aa8998b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4aa8998b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6f20a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6f20a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516f20acd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516f20acd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516f20acd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516f20acd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16f20acd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16f20acd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516f20acd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516f20acd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5254c819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5254c819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F9256A2-5A55-4C58-A6BC-89AD7CADAE31}" type="datetimeFigureOut">
              <a:rPr lang="tr-TR" smtClean="0"/>
              <a:t>10.09.2022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DB641B9-4D1F-4828-A79C-A1AF5762698D}" type="slidenum">
              <a:rPr lang="tr-TR" smtClean="0"/>
              <a:t>‹#›</a:t>
            </a:fld>
            <a:endParaRPr lang="tr-TR"/>
          </a:p>
        </p:txBody>
      </p:sp>
    </p:spTree>
    <p:extLst>
      <p:ext uri="{BB962C8B-B14F-4D97-AF65-F5344CB8AC3E}">
        <p14:creationId xmlns:p14="http://schemas.microsoft.com/office/powerpoint/2010/main" val="267977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u="sng" dirty="0"/>
              <a:t>SOLID PRINCIPLES</a:t>
            </a:r>
            <a:endParaRPr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52400" y="406725"/>
            <a:ext cx="8839201" cy="4330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u="sng" dirty="0"/>
              <a:t>OPEN-CLOSED PRINCIPLES</a:t>
            </a:r>
            <a:endParaRPr u="sng" dirty="0"/>
          </a:p>
        </p:txBody>
      </p:sp>
    </p:spTree>
    <p:extLst>
      <p:ext uri="{BB962C8B-B14F-4D97-AF65-F5344CB8AC3E}">
        <p14:creationId xmlns:p14="http://schemas.microsoft.com/office/powerpoint/2010/main" val="153515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85816C-B29C-60FE-A974-8BE20D1AC63F}"/>
              </a:ext>
            </a:extLst>
          </p:cNvPr>
          <p:cNvSpPr>
            <a:spLocks noGrp="1"/>
          </p:cNvSpPr>
          <p:nvPr>
            <p:ph type="title"/>
          </p:nvPr>
        </p:nvSpPr>
        <p:spPr>
          <a:xfrm>
            <a:off x="311699" y="95621"/>
            <a:ext cx="8520600" cy="572700"/>
          </a:xfrm>
        </p:spPr>
        <p:txBody>
          <a:bodyPr>
            <a:normAutofit fontScale="90000"/>
          </a:bodyPr>
          <a:lstStyle/>
          <a:p>
            <a:endParaRPr lang="tr-TR" dirty="0"/>
          </a:p>
        </p:txBody>
      </p:sp>
      <p:sp>
        <p:nvSpPr>
          <p:cNvPr id="3" name="Metin Yer Tutucusu 2">
            <a:extLst>
              <a:ext uri="{FF2B5EF4-FFF2-40B4-BE49-F238E27FC236}">
                <a16:creationId xmlns:a16="http://schemas.microsoft.com/office/drawing/2014/main" id="{E815B3BC-1AAA-8381-0903-CC79075AEF16}"/>
              </a:ext>
            </a:extLst>
          </p:cNvPr>
          <p:cNvSpPr>
            <a:spLocks noGrp="1"/>
          </p:cNvSpPr>
          <p:nvPr>
            <p:ph type="body" idx="1"/>
          </p:nvPr>
        </p:nvSpPr>
        <p:spPr>
          <a:xfrm>
            <a:off x="311699" y="751031"/>
            <a:ext cx="8520600" cy="3416400"/>
          </a:xfrm>
        </p:spPr>
        <p:txBody>
          <a:bodyPr>
            <a:normAutofit/>
          </a:bodyPr>
          <a:lstStyle/>
          <a:p>
            <a:r>
              <a:rPr lang="tr-TR" b="1" i="0" dirty="0">
                <a:solidFill>
                  <a:srgbClr val="292929"/>
                </a:solidFill>
                <a:effectLst/>
                <a:latin typeface="charter"/>
              </a:rPr>
              <a:t>Open </a:t>
            </a:r>
            <a:r>
              <a:rPr lang="tr-TR" b="0" i="0" dirty="0">
                <a:solidFill>
                  <a:srgbClr val="292929"/>
                </a:solidFill>
                <a:effectLst/>
                <a:latin typeface="charter"/>
              </a:rPr>
              <a:t>Sınıf için yeni davranışlar eklenebilmesini sağlar. Gereksinimler değiştiğinde, yeni gereksinimlerin karşılanabilmesi için bir sınıfa yeni veya farklı davranışlar eklenebilir olmasıdır.</a:t>
            </a:r>
            <a:r>
              <a:rPr lang="tr-TR" dirty="0"/>
              <a:t/>
            </a:r>
            <a:br>
              <a:rPr lang="tr-TR" dirty="0"/>
            </a:br>
            <a:r>
              <a:rPr lang="tr-TR" b="1" i="0" dirty="0" err="1">
                <a:solidFill>
                  <a:srgbClr val="292929"/>
                </a:solidFill>
                <a:effectLst/>
                <a:latin typeface="charter"/>
              </a:rPr>
              <a:t>Closed</a:t>
            </a:r>
            <a:r>
              <a:rPr lang="tr-TR" b="1" i="0" dirty="0">
                <a:solidFill>
                  <a:srgbClr val="292929"/>
                </a:solidFill>
                <a:effectLst/>
                <a:latin typeface="charter"/>
              </a:rPr>
              <a:t> </a:t>
            </a:r>
            <a:r>
              <a:rPr lang="tr-TR" b="0" i="0" dirty="0">
                <a:solidFill>
                  <a:srgbClr val="292929"/>
                </a:solidFill>
                <a:effectLst/>
                <a:latin typeface="charter"/>
              </a:rPr>
              <a:t>Bir sınıf temel özelliklerinin değişimi ise mümkün olmamalıdır.</a:t>
            </a:r>
          </a:p>
          <a:p>
            <a:endParaRPr lang="tr-TR" dirty="0">
              <a:latin typeface="Arial"/>
            </a:endParaRPr>
          </a:p>
          <a:p>
            <a:pPr marL="114300" indent="0" algn="just">
              <a:lnSpc>
                <a:spcPct val="114999"/>
              </a:lnSpc>
              <a:buNone/>
            </a:pPr>
            <a:r>
              <a:rPr lang="tr-TR" b="1" i="1" dirty="0">
                <a:latin typeface="Arial"/>
              </a:rPr>
              <a:t>     </a:t>
            </a:r>
            <a:endParaRPr lang="tr-TR" dirty="0">
              <a:latin typeface="Arial"/>
            </a:endParaRPr>
          </a:p>
        </p:txBody>
      </p:sp>
      <p:pic>
        <p:nvPicPr>
          <p:cNvPr id="5" name="Resim 4">
            <a:extLst>
              <a:ext uri="{FF2B5EF4-FFF2-40B4-BE49-F238E27FC236}">
                <a16:creationId xmlns:a16="http://schemas.microsoft.com/office/drawing/2014/main" id="{3455F0E8-BD30-9FFB-FA89-1803A08330E4}"/>
              </a:ext>
            </a:extLst>
          </p:cNvPr>
          <p:cNvPicPr>
            <a:picLocks noChangeAspect="1"/>
          </p:cNvPicPr>
          <p:nvPr/>
        </p:nvPicPr>
        <p:blipFill>
          <a:blip r:embed="rId2"/>
          <a:stretch>
            <a:fillRect/>
          </a:stretch>
        </p:blipFill>
        <p:spPr>
          <a:xfrm>
            <a:off x="2596146" y="2252080"/>
            <a:ext cx="3951707" cy="2713253"/>
          </a:xfrm>
          <a:prstGeom prst="rect">
            <a:avLst/>
          </a:prstGeom>
          <a:ln>
            <a:noFill/>
          </a:ln>
          <a:effectLst>
            <a:softEdge rad="112500"/>
          </a:effectLst>
        </p:spPr>
      </p:pic>
    </p:spTree>
    <p:extLst>
      <p:ext uri="{BB962C8B-B14F-4D97-AF65-F5344CB8AC3E}">
        <p14:creationId xmlns:p14="http://schemas.microsoft.com/office/powerpoint/2010/main" val="304149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85816C-B29C-60FE-A974-8BE20D1AC63F}"/>
              </a:ext>
            </a:extLst>
          </p:cNvPr>
          <p:cNvSpPr>
            <a:spLocks noGrp="1"/>
          </p:cNvSpPr>
          <p:nvPr>
            <p:ph type="title"/>
          </p:nvPr>
        </p:nvSpPr>
        <p:spPr>
          <a:xfrm>
            <a:off x="311699" y="95621"/>
            <a:ext cx="8520600" cy="572700"/>
          </a:xfrm>
        </p:spPr>
        <p:txBody>
          <a:bodyPr>
            <a:normAutofit fontScale="90000"/>
          </a:bodyPr>
          <a:lstStyle/>
          <a:p>
            <a:endParaRPr lang="tr-TR" dirty="0"/>
          </a:p>
        </p:txBody>
      </p:sp>
      <p:sp>
        <p:nvSpPr>
          <p:cNvPr id="3" name="Metin Yer Tutucusu 2">
            <a:extLst>
              <a:ext uri="{FF2B5EF4-FFF2-40B4-BE49-F238E27FC236}">
                <a16:creationId xmlns:a16="http://schemas.microsoft.com/office/drawing/2014/main" id="{E815B3BC-1AAA-8381-0903-CC79075AEF16}"/>
              </a:ext>
            </a:extLst>
          </p:cNvPr>
          <p:cNvSpPr>
            <a:spLocks noGrp="1"/>
          </p:cNvSpPr>
          <p:nvPr>
            <p:ph type="body" idx="1"/>
          </p:nvPr>
        </p:nvSpPr>
        <p:spPr>
          <a:xfrm>
            <a:off x="311699" y="751031"/>
            <a:ext cx="8520600" cy="3416400"/>
          </a:xfrm>
        </p:spPr>
        <p:txBody>
          <a:bodyPr>
            <a:normAutofit/>
          </a:bodyPr>
          <a:lstStyle/>
          <a:p>
            <a:r>
              <a:rPr lang="tr-TR" b="0" i="0" dirty="0">
                <a:solidFill>
                  <a:srgbClr val="27292B"/>
                </a:solidFill>
                <a:effectLst/>
                <a:latin typeface="Lato" panose="020F0502020204030203" pitchFamily="34" charset="-94"/>
              </a:rPr>
              <a:t>Bu gelecek olan isteklerin sistemimize rahatlıkla entegre olabilmesi veya kolaylıkla genişletilebilmesi için (günümüzde zaman artık çok değerli bir kıstas olduğu için) uygulamamızı </a:t>
            </a:r>
            <a:r>
              <a:rPr lang="tr-TR" b="1" i="0" dirty="0">
                <a:solidFill>
                  <a:srgbClr val="27292B"/>
                </a:solidFill>
                <a:effectLst/>
                <a:latin typeface="Lato" panose="020F0502020204030203" pitchFamily="34" charset="-94"/>
              </a:rPr>
              <a:t>gelişime açık, değişime kapalı</a:t>
            </a:r>
            <a:r>
              <a:rPr lang="tr-TR" b="0" i="0" dirty="0">
                <a:solidFill>
                  <a:srgbClr val="27292B"/>
                </a:solidFill>
                <a:effectLst/>
                <a:latin typeface="Lato" panose="020F0502020204030203" pitchFamily="34" charset="-94"/>
              </a:rPr>
              <a:t> bir şekilde geliştirmeliyiz. Genelde uygulamalarımız üzerinde değişiklik veya güncellemeler kaçınılmaz bir gerçektir. Her ne kadar ileriye dönük </a:t>
            </a:r>
            <a:r>
              <a:rPr lang="tr-TR" b="1" i="0" dirty="0">
                <a:solidFill>
                  <a:srgbClr val="27292B"/>
                </a:solidFill>
                <a:effectLst/>
                <a:latin typeface="Lato" panose="020F0502020204030203" pitchFamily="34" charset="-94"/>
              </a:rPr>
              <a:t>esnek</a:t>
            </a:r>
            <a:r>
              <a:rPr lang="tr-TR" b="0" i="0" dirty="0">
                <a:solidFill>
                  <a:srgbClr val="27292B"/>
                </a:solidFill>
                <a:effectLst/>
                <a:latin typeface="Lato" panose="020F0502020204030203" pitchFamily="34" charset="-94"/>
              </a:rPr>
              <a:t> (</a:t>
            </a:r>
            <a:r>
              <a:rPr lang="tr-TR" b="0" i="0" dirty="0" err="1">
                <a:solidFill>
                  <a:srgbClr val="27292B"/>
                </a:solidFill>
                <a:effectLst/>
                <a:latin typeface="Lato" panose="020F0502020204030203" pitchFamily="34" charset="-94"/>
              </a:rPr>
              <a:t>Extendability</a:t>
            </a:r>
            <a:r>
              <a:rPr lang="tr-TR" b="0" i="0" dirty="0">
                <a:solidFill>
                  <a:srgbClr val="27292B"/>
                </a:solidFill>
                <a:effectLst/>
                <a:latin typeface="Lato" panose="020F0502020204030203" pitchFamily="34" charset="-94"/>
              </a:rPr>
              <a:t>) bir tasarım oluşturursak, karşımıza gelecek olan isteklerin sistemimize uygulanabilirliğini, kara kara düşünmeden işleme koyabilmemizi sağlar.</a:t>
            </a:r>
            <a:endParaRPr lang="tr-TR" dirty="0">
              <a:latin typeface="Arial"/>
            </a:endParaRPr>
          </a:p>
          <a:p>
            <a:pPr marL="114300" indent="0" algn="just">
              <a:lnSpc>
                <a:spcPct val="114999"/>
              </a:lnSpc>
              <a:buNone/>
            </a:pPr>
            <a:r>
              <a:rPr lang="tr-TR" b="1" i="1" dirty="0">
                <a:latin typeface="Arial"/>
              </a:rPr>
              <a:t>     </a:t>
            </a:r>
            <a:endParaRPr lang="tr-TR" dirty="0">
              <a:latin typeface="Arial"/>
            </a:endParaRPr>
          </a:p>
        </p:txBody>
      </p:sp>
    </p:spTree>
    <p:extLst>
      <p:ext uri="{BB962C8B-B14F-4D97-AF65-F5344CB8AC3E}">
        <p14:creationId xmlns:p14="http://schemas.microsoft.com/office/powerpoint/2010/main" val="343578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608892-8D49-2002-B345-C12DF6CAA036}"/>
              </a:ext>
            </a:extLst>
          </p:cNvPr>
          <p:cNvSpPr>
            <a:spLocks noGrp="1"/>
          </p:cNvSpPr>
          <p:nvPr>
            <p:ph type="title"/>
          </p:nvPr>
        </p:nvSpPr>
        <p:spPr/>
        <p:txBody>
          <a:bodyPr>
            <a:normAutofit fontScale="90000"/>
          </a:bodyPr>
          <a:lstStyle/>
          <a:p>
            <a:r>
              <a:rPr lang="tr-TR" dirty="0"/>
              <a:t> </a:t>
            </a:r>
          </a:p>
        </p:txBody>
      </p:sp>
      <p:pic>
        <p:nvPicPr>
          <p:cNvPr id="5" name="Resim 4">
            <a:extLst>
              <a:ext uri="{FF2B5EF4-FFF2-40B4-BE49-F238E27FC236}">
                <a16:creationId xmlns:a16="http://schemas.microsoft.com/office/drawing/2014/main" id="{67215B84-ADE2-A895-7019-39291D9201B6}"/>
              </a:ext>
            </a:extLst>
          </p:cNvPr>
          <p:cNvPicPr>
            <a:picLocks noChangeAspect="1"/>
          </p:cNvPicPr>
          <p:nvPr/>
        </p:nvPicPr>
        <p:blipFill>
          <a:blip r:embed="rId2"/>
          <a:stretch>
            <a:fillRect/>
          </a:stretch>
        </p:blipFill>
        <p:spPr>
          <a:xfrm>
            <a:off x="2350123" y="482029"/>
            <a:ext cx="4443753" cy="4179441"/>
          </a:xfrm>
          <a:prstGeom prst="rect">
            <a:avLst/>
          </a:prstGeom>
        </p:spPr>
      </p:pic>
    </p:spTree>
    <p:extLst>
      <p:ext uri="{BB962C8B-B14F-4D97-AF65-F5344CB8AC3E}">
        <p14:creationId xmlns:p14="http://schemas.microsoft.com/office/powerpoint/2010/main" val="189188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608892-8D49-2002-B345-C12DF6CAA036}"/>
              </a:ext>
            </a:extLst>
          </p:cNvPr>
          <p:cNvSpPr>
            <a:spLocks noGrp="1"/>
          </p:cNvSpPr>
          <p:nvPr>
            <p:ph type="title"/>
          </p:nvPr>
        </p:nvSpPr>
        <p:spPr/>
        <p:txBody>
          <a:bodyPr>
            <a:normAutofit fontScale="90000"/>
          </a:bodyPr>
          <a:lstStyle/>
          <a:p>
            <a:r>
              <a:rPr lang="tr-TR" dirty="0"/>
              <a:t> </a:t>
            </a:r>
          </a:p>
        </p:txBody>
      </p:sp>
      <p:pic>
        <p:nvPicPr>
          <p:cNvPr id="4" name="Resim 3">
            <a:extLst>
              <a:ext uri="{FF2B5EF4-FFF2-40B4-BE49-F238E27FC236}">
                <a16:creationId xmlns:a16="http://schemas.microsoft.com/office/drawing/2014/main" id="{597810BC-FAA4-7C28-9EC0-91970F1D8BBC}"/>
              </a:ext>
            </a:extLst>
          </p:cNvPr>
          <p:cNvPicPr>
            <a:picLocks noChangeAspect="1"/>
          </p:cNvPicPr>
          <p:nvPr/>
        </p:nvPicPr>
        <p:blipFill>
          <a:blip r:embed="rId2"/>
          <a:stretch>
            <a:fillRect/>
          </a:stretch>
        </p:blipFill>
        <p:spPr>
          <a:xfrm>
            <a:off x="1592322" y="643723"/>
            <a:ext cx="5959356" cy="3856054"/>
          </a:xfrm>
          <a:prstGeom prst="rect">
            <a:avLst/>
          </a:prstGeom>
        </p:spPr>
      </p:pic>
    </p:spTree>
    <p:extLst>
      <p:ext uri="{BB962C8B-B14F-4D97-AF65-F5344CB8AC3E}">
        <p14:creationId xmlns:p14="http://schemas.microsoft.com/office/powerpoint/2010/main" val="195198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215FFA-B695-B17B-1C22-1644F96BD959}"/>
              </a:ext>
            </a:extLst>
          </p:cNvPr>
          <p:cNvSpPr>
            <a:spLocks noGrp="1"/>
          </p:cNvSpPr>
          <p:nvPr>
            <p:ph type="title"/>
          </p:nvPr>
        </p:nvSpPr>
        <p:spPr/>
        <p:txBody>
          <a:bodyPr>
            <a:normAutofit fontScale="90000"/>
          </a:bodyPr>
          <a:lstStyle/>
          <a:p>
            <a:r>
              <a:rPr lang="tr-TR" dirty="0"/>
              <a:t>   </a:t>
            </a:r>
          </a:p>
        </p:txBody>
      </p:sp>
      <p:sp>
        <p:nvSpPr>
          <p:cNvPr id="3" name="Metin Yer Tutucusu 2">
            <a:extLst>
              <a:ext uri="{FF2B5EF4-FFF2-40B4-BE49-F238E27FC236}">
                <a16:creationId xmlns:a16="http://schemas.microsoft.com/office/drawing/2014/main" id="{DF1C530B-C86F-0D03-B8A2-00B4457B2D6B}"/>
              </a:ext>
            </a:extLst>
          </p:cNvPr>
          <p:cNvSpPr>
            <a:spLocks noGrp="1"/>
          </p:cNvSpPr>
          <p:nvPr>
            <p:ph type="body" idx="1"/>
          </p:nvPr>
        </p:nvSpPr>
        <p:spPr/>
        <p:txBody>
          <a:bodyPr/>
          <a:lstStyle/>
          <a:p>
            <a:pPr marL="114300" indent="0">
              <a:buNone/>
            </a:pPr>
            <a:r>
              <a:rPr lang="tr-TR" dirty="0"/>
              <a:t> </a:t>
            </a:r>
          </a:p>
        </p:txBody>
      </p:sp>
      <p:pic>
        <p:nvPicPr>
          <p:cNvPr id="5" name="Resim 4">
            <a:extLst>
              <a:ext uri="{FF2B5EF4-FFF2-40B4-BE49-F238E27FC236}">
                <a16:creationId xmlns:a16="http://schemas.microsoft.com/office/drawing/2014/main" id="{DF50D7E3-CB45-9D8C-29A9-31DAC55ED94E}"/>
              </a:ext>
            </a:extLst>
          </p:cNvPr>
          <p:cNvPicPr>
            <a:picLocks noChangeAspect="1"/>
          </p:cNvPicPr>
          <p:nvPr/>
        </p:nvPicPr>
        <p:blipFill>
          <a:blip r:embed="rId2"/>
          <a:stretch>
            <a:fillRect/>
          </a:stretch>
        </p:blipFill>
        <p:spPr>
          <a:xfrm>
            <a:off x="1257012" y="415664"/>
            <a:ext cx="6629975" cy="4282811"/>
          </a:xfrm>
          <a:prstGeom prst="rect">
            <a:avLst/>
          </a:prstGeom>
        </p:spPr>
      </p:pic>
    </p:spTree>
    <p:extLst>
      <p:ext uri="{BB962C8B-B14F-4D97-AF65-F5344CB8AC3E}">
        <p14:creationId xmlns:p14="http://schemas.microsoft.com/office/powerpoint/2010/main" val="324856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67431B-5809-4ED5-5515-3F5C2DA0A7EE}"/>
              </a:ext>
            </a:extLst>
          </p:cNvPr>
          <p:cNvSpPr>
            <a:spLocks noGrp="1"/>
          </p:cNvSpPr>
          <p:nvPr>
            <p:ph type="ctrTitle"/>
          </p:nvPr>
        </p:nvSpPr>
        <p:spPr/>
        <p:txBody>
          <a:bodyPr/>
          <a:lstStyle/>
          <a:p>
            <a:r>
              <a:rPr lang="tr-TR" dirty="0" err="1"/>
              <a:t>Liskov'un</a:t>
            </a:r>
            <a:r>
              <a:rPr lang="tr-TR" dirty="0"/>
              <a:t> Yerine Geçme Prensibi (LSP)</a:t>
            </a:r>
          </a:p>
        </p:txBody>
      </p:sp>
      <p:sp>
        <p:nvSpPr>
          <p:cNvPr id="3" name="Metin Yer Tutucusu 2">
            <a:extLst>
              <a:ext uri="{FF2B5EF4-FFF2-40B4-BE49-F238E27FC236}">
                <a16:creationId xmlns:a16="http://schemas.microsoft.com/office/drawing/2014/main" id="{E8251528-5CB1-A38A-7BA2-B8D1598D05DC}"/>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46841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85816C-B29C-60FE-A974-8BE20D1AC63F}"/>
              </a:ext>
            </a:extLst>
          </p:cNvPr>
          <p:cNvSpPr>
            <a:spLocks noGrp="1"/>
          </p:cNvSpPr>
          <p:nvPr>
            <p:ph type="title"/>
          </p:nvPr>
        </p:nvSpPr>
        <p:spPr/>
        <p:txBody>
          <a:bodyPr>
            <a:normAutofit fontScale="90000"/>
          </a:bodyPr>
          <a:lstStyle/>
          <a:p>
            <a:endParaRPr lang="tr-TR"/>
          </a:p>
        </p:txBody>
      </p:sp>
      <p:sp>
        <p:nvSpPr>
          <p:cNvPr id="3" name="Metin Yer Tutucusu 2">
            <a:extLst>
              <a:ext uri="{FF2B5EF4-FFF2-40B4-BE49-F238E27FC236}">
                <a16:creationId xmlns:a16="http://schemas.microsoft.com/office/drawing/2014/main" id="{E815B3BC-1AAA-8381-0903-CC79075AEF16}"/>
              </a:ext>
            </a:extLst>
          </p:cNvPr>
          <p:cNvSpPr>
            <a:spLocks noGrp="1"/>
          </p:cNvSpPr>
          <p:nvPr>
            <p:ph type="body" idx="1"/>
          </p:nvPr>
        </p:nvSpPr>
        <p:spPr/>
        <p:txBody>
          <a:bodyPr>
            <a:normAutofit fontScale="92500" lnSpcReduction="20000"/>
          </a:bodyPr>
          <a:lstStyle/>
          <a:p>
            <a:pPr algn="just"/>
            <a:r>
              <a:rPr lang="tr-TR" dirty="0">
                <a:latin typeface="Arial"/>
              </a:rPr>
              <a:t>Barbara </a:t>
            </a:r>
            <a:r>
              <a:rPr lang="tr-TR" dirty="0" err="1">
                <a:latin typeface="Arial"/>
              </a:rPr>
              <a:t>Liskov</a:t>
            </a:r>
            <a:r>
              <a:rPr lang="tr-TR" dirty="0">
                <a:latin typeface="Arial"/>
              </a:rPr>
              <a:t> tarafından 1988 yılında ‘Data </a:t>
            </a:r>
            <a:r>
              <a:rPr lang="tr-TR" dirty="0" err="1">
                <a:latin typeface="Arial"/>
              </a:rPr>
              <a:t>Abstraction</a:t>
            </a:r>
            <a:r>
              <a:rPr lang="tr-TR" dirty="0">
                <a:latin typeface="Arial"/>
              </a:rPr>
              <a:t> </a:t>
            </a:r>
            <a:r>
              <a:rPr lang="tr-TR" dirty="0" err="1">
                <a:latin typeface="Arial"/>
              </a:rPr>
              <a:t>and</a:t>
            </a:r>
            <a:r>
              <a:rPr lang="tr-TR" dirty="0">
                <a:latin typeface="Arial"/>
              </a:rPr>
              <a:t> </a:t>
            </a:r>
            <a:r>
              <a:rPr lang="tr-TR" dirty="0" err="1">
                <a:latin typeface="Arial"/>
              </a:rPr>
              <a:t>Hierarchy</a:t>
            </a:r>
            <a:r>
              <a:rPr lang="tr-TR" dirty="0">
                <a:latin typeface="Arial"/>
              </a:rPr>
              <a:t>’ isimli kitabında bu prensip gündeme getirilmiştir. Barbara </a:t>
            </a:r>
            <a:r>
              <a:rPr lang="tr-TR" dirty="0" err="1">
                <a:latin typeface="Arial"/>
              </a:rPr>
              <a:t>Liskov'a</a:t>
            </a:r>
            <a:r>
              <a:rPr lang="tr-TR" dirty="0">
                <a:latin typeface="Arial"/>
              </a:rPr>
              <a:t> göre;</a:t>
            </a:r>
            <a:endParaRPr lang="tr-TR">
              <a:latin typeface="Arial"/>
            </a:endParaRPr>
          </a:p>
          <a:p>
            <a:pPr marL="114300" indent="0" algn="just">
              <a:lnSpc>
                <a:spcPct val="114999"/>
              </a:lnSpc>
              <a:buNone/>
            </a:pPr>
            <a:endParaRPr lang="tr-TR" dirty="0">
              <a:latin typeface="Arial"/>
            </a:endParaRPr>
          </a:p>
          <a:p>
            <a:pPr marL="114300" indent="0" algn="just">
              <a:lnSpc>
                <a:spcPct val="114999"/>
              </a:lnSpc>
              <a:buNone/>
            </a:pPr>
            <a:r>
              <a:rPr lang="tr-TR" b="1" i="1" dirty="0">
                <a:latin typeface="Arial"/>
              </a:rPr>
              <a:t>      T cinsinden parametre alan tüm programlar (fonksiyonlar) P olacak şekilde, S tipinde o1 nesnesi ve T tipinde o2 nesnesi olsun. Eğer o1 ile o2 nesneleri yer değiştirdiğinde P’nin davranışı değişmiyorsa S tipi T tipinin alt tipidir!</a:t>
            </a:r>
            <a:endParaRPr lang="tr-TR">
              <a:latin typeface="Arial"/>
            </a:endParaRPr>
          </a:p>
          <a:p>
            <a:pPr marL="114300" indent="0" algn="just">
              <a:lnSpc>
                <a:spcPct val="114999"/>
              </a:lnSpc>
              <a:buNone/>
            </a:pPr>
            <a:endParaRPr lang="tr-TR" b="1" i="1" dirty="0">
              <a:latin typeface="Arial"/>
            </a:endParaRPr>
          </a:p>
          <a:p>
            <a:pPr algn="just">
              <a:lnSpc>
                <a:spcPct val="114999"/>
              </a:lnSpc>
            </a:pPr>
            <a:r>
              <a:rPr lang="tr-TR" dirty="0">
                <a:latin typeface="Arial"/>
              </a:rPr>
              <a:t>"</a:t>
            </a:r>
            <a:r>
              <a:rPr lang="tr-TR" dirty="0" err="1">
                <a:latin typeface="Arial"/>
              </a:rPr>
              <a:t>Uncle</a:t>
            </a:r>
            <a:r>
              <a:rPr lang="tr-TR" dirty="0">
                <a:latin typeface="Arial"/>
              </a:rPr>
              <a:t> </a:t>
            </a:r>
            <a:r>
              <a:rPr lang="tr-TR" dirty="0" err="1">
                <a:latin typeface="Arial"/>
              </a:rPr>
              <a:t>Bob</a:t>
            </a:r>
            <a:r>
              <a:rPr lang="tr-TR" dirty="0">
                <a:latin typeface="Arial"/>
              </a:rPr>
              <a:t>" lakaplı Robert Martin ise </a:t>
            </a:r>
            <a:r>
              <a:rPr lang="tr-TR" dirty="0" err="1">
                <a:latin typeface="Arial"/>
              </a:rPr>
              <a:t>LSP'yi</a:t>
            </a:r>
            <a:r>
              <a:rPr lang="tr-TR" dirty="0">
                <a:latin typeface="Arial"/>
              </a:rPr>
              <a:t> daha anlaşılır bir şekilde aşağıdaki gibi açıklamıştır;</a:t>
            </a:r>
          </a:p>
          <a:p>
            <a:pPr marL="114300" indent="0" algn="just">
              <a:lnSpc>
                <a:spcPct val="114999"/>
              </a:lnSpc>
              <a:buNone/>
            </a:pPr>
            <a:endParaRPr lang="tr-TR" dirty="0">
              <a:latin typeface="Arial"/>
            </a:endParaRPr>
          </a:p>
          <a:p>
            <a:pPr marL="114300" indent="0" algn="just">
              <a:lnSpc>
                <a:spcPct val="114999"/>
              </a:lnSpc>
              <a:buNone/>
            </a:pPr>
            <a:r>
              <a:rPr lang="tr-TR" b="1" i="1" dirty="0">
                <a:latin typeface="Arial"/>
              </a:rPr>
              <a:t>      Temel sınıfın işaretçisini ya da referansını kullanan fonksiyonlar, bu sınıftan türemiş olan sınıfları da ekstra bilgiye ihtiyaç duymaksızın kullanabilmelidir.</a:t>
            </a:r>
            <a:endParaRPr lang="tr-TR">
              <a:latin typeface="Arial"/>
            </a:endParaRPr>
          </a:p>
        </p:txBody>
      </p:sp>
    </p:spTree>
    <p:extLst>
      <p:ext uri="{BB962C8B-B14F-4D97-AF65-F5344CB8AC3E}">
        <p14:creationId xmlns:p14="http://schemas.microsoft.com/office/powerpoint/2010/main" val="401557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C73118F1-EF9C-F665-0796-D5CD5E48E452}"/>
              </a:ext>
            </a:extLst>
          </p:cNvPr>
          <p:cNvSpPr>
            <a:spLocks noGrp="1"/>
          </p:cNvSpPr>
          <p:nvPr>
            <p:ph type="body" idx="1"/>
          </p:nvPr>
        </p:nvSpPr>
        <p:spPr>
          <a:xfrm>
            <a:off x="311700" y="554998"/>
            <a:ext cx="8520600" cy="4013877"/>
          </a:xfrm>
        </p:spPr>
        <p:txBody>
          <a:bodyPr/>
          <a:lstStyle/>
          <a:p>
            <a:r>
              <a:rPr lang="tr-TR" dirty="0"/>
              <a:t>Diyelim ki veri kaynakları(SQL, Excel dosyaları vs.) ile çalışabilecek bir uygulama geliştiriyoruz. Tüm bu veri kaynakları ile “yükleme” ve “kayıt” işlemleri yapabileceğinizi analiz ettiniz ve bu metotları bir </a:t>
            </a:r>
            <a:r>
              <a:rPr lang="tr-TR" dirty="0" err="1"/>
              <a:t>abstract</a:t>
            </a:r>
            <a:r>
              <a:rPr lang="tr-TR" dirty="0"/>
              <a:t> sınıfta (ya da </a:t>
            </a:r>
            <a:r>
              <a:rPr lang="tr-TR" dirty="0" err="1"/>
              <a:t>interface</a:t>
            </a:r>
            <a:r>
              <a:rPr lang="tr-TR" dirty="0"/>
              <a:t>) tutmaya karar verdiniz. </a:t>
            </a:r>
          </a:p>
          <a:p>
            <a:pPr>
              <a:lnSpc>
                <a:spcPct val="114999"/>
              </a:lnSpc>
            </a:pPr>
            <a:endParaRPr lang="tr-TR" dirty="0"/>
          </a:p>
        </p:txBody>
      </p:sp>
      <p:pic>
        <p:nvPicPr>
          <p:cNvPr id="5" name="Resim 5" descr="metin içeren bir resim&#10;&#10;Açıklama otomatik olarak oluşturuldu">
            <a:extLst>
              <a:ext uri="{FF2B5EF4-FFF2-40B4-BE49-F238E27FC236}">
                <a16:creationId xmlns:a16="http://schemas.microsoft.com/office/drawing/2014/main" id="{C4E3A300-1D72-C633-760F-C7EFF353E413}"/>
              </a:ext>
            </a:extLst>
          </p:cNvPr>
          <p:cNvPicPr>
            <a:picLocks noChangeAspect="1"/>
          </p:cNvPicPr>
          <p:nvPr/>
        </p:nvPicPr>
        <p:blipFill>
          <a:blip r:embed="rId2"/>
          <a:stretch>
            <a:fillRect/>
          </a:stretch>
        </p:blipFill>
        <p:spPr>
          <a:xfrm>
            <a:off x="0" y="1325337"/>
            <a:ext cx="5953990" cy="3670462"/>
          </a:xfrm>
          <a:prstGeom prst="rect">
            <a:avLst/>
          </a:prstGeom>
        </p:spPr>
      </p:pic>
      <p:pic>
        <p:nvPicPr>
          <p:cNvPr id="6" name="Resim 6">
            <a:extLst>
              <a:ext uri="{FF2B5EF4-FFF2-40B4-BE49-F238E27FC236}">
                <a16:creationId xmlns:a16="http://schemas.microsoft.com/office/drawing/2014/main" id="{5AA64D1A-ACEB-5528-FB7F-22C5CFD987DF}"/>
              </a:ext>
            </a:extLst>
          </p:cNvPr>
          <p:cNvPicPr>
            <a:picLocks noChangeAspect="1"/>
          </p:cNvPicPr>
          <p:nvPr/>
        </p:nvPicPr>
        <p:blipFill>
          <a:blip r:embed="rId3"/>
          <a:stretch>
            <a:fillRect/>
          </a:stretch>
        </p:blipFill>
        <p:spPr>
          <a:xfrm>
            <a:off x="5347855" y="1798851"/>
            <a:ext cx="3487881" cy="2732093"/>
          </a:xfrm>
          <a:prstGeom prst="rect">
            <a:avLst/>
          </a:prstGeom>
        </p:spPr>
      </p:pic>
    </p:spTree>
    <p:extLst>
      <p:ext uri="{BB962C8B-B14F-4D97-AF65-F5344CB8AC3E}">
        <p14:creationId xmlns:p14="http://schemas.microsoft.com/office/powerpoint/2010/main" val="309801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11700" y="549100"/>
            <a:ext cx="8520600" cy="4019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tr"/>
              <a:t>Yazılım mühendisliğinde SOLID, nesne yönelimli tasarımları daha anlaşılır, esnek ve sürdürülebilir kılmayı amaçlayan beş tasarım ilkesinin bir kısaltmasıdır. İlkeler, Amerikalı yazılım mühendisi ve eğitmen Robert C. Martin tarafından ilk kez 2000 yılında yayınlanan Design Principles and Design Patterns makalesinde tanıtılmıştır.</a:t>
            </a:r>
            <a:endParaRPr/>
          </a:p>
          <a:p>
            <a:pPr marL="0" lvl="0" indent="0" algn="just" rtl="0">
              <a:spcBef>
                <a:spcPts val="1200"/>
              </a:spcBef>
              <a:spcAft>
                <a:spcPts val="0"/>
              </a:spcAft>
              <a:buNone/>
            </a:pPr>
            <a:r>
              <a:rPr lang="tr"/>
              <a:t>Bu prensipler aşağıda ki gibidir;</a:t>
            </a:r>
            <a:endParaRPr/>
          </a:p>
          <a:p>
            <a:pPr marL="457200" lvl="0" indent="-342900" algn="just" rtl="0">
              <a:spcBef>
                <a:spcPts val="1200"/>
              </a:spcBef>
              <a:spcAft>
                <a:spcPts val="0"/>
              </a:spcAft>
              <a:buClr>
                <a:schemeClr val="accent6"/>
              </a:buClr>
              <a:buSzPts val="1800"/>
              <a:buAutoNum type="arabicPeriod"/>
            </a:pPr>
            <a:r>
              <a:rPr lang="tr" b="1" i="1">
                <a:solidFill>
                  <a:schemeClr val="accent6"/>
                </a:solidFill>
              </a:rPr>
              <a:t>Single - Responsibility Principle</a:t>
            </a:r>
            <a:endParaRPr b="1" i="1">
              <a:solidFill>
                <a:schemeClr val="accent6"/>
              </a:solidFill>
            </a:endParaRPr>
          </a:p>
          <a:p>
            <a:pPr marL="457200" lvl="0" indent="-342900" algn="just" rtl="0">
              <a:spcBef>
                <a:spcPts val="0"/>
              </a:spcBef>
              <a:spcAft>
                <a:spcPts val="0"/>
              </a:spcAft>
              <a:buClr>
                <a:schemeClr val="accent6"/>
              </a:buClr>
              <a:buSzPts val="1800"/>
              <a:buAutoNum type="arabicPeriod"/>
            </a:pPr>
            <a:r>
              <a:rPr lang="tr" b="1" i="1">
                <a:solidFill>
                  <a:schemeClr val="accent6"/>
                </a:solidFill>
              </a:rPr>
              <a:t>Open - Closed Principle</a:t>
            </a:r>
            <a:endParaRPr b="1" i="1">
              <a:solidFill>
                <a:schemeClr val="accent6"/>
              </a:solidFill>
            </a:endParaRPr>
          </a:p>
          <a:p>
            <a:pPr marL="457200" lvl="0" indent="-342900" algn="just" rtl="0">
              <a:spcBef>
                <a:spcPts val="0"/>
              </a:spcBef>
              <a:spcAft>
                <a:spcPts val="0"/>
              </a:spcAft>
              <a:buClr>
                <a:schemeClr val="accent6"/>
              </a:buClr>
              <a:buSzPts val="1800"/>
              <a:buAutoNum type="arabicPeriod"/>
            </a:pPr>
            <a:r>
              <a:rPr lang="tr" b="1" i="1">
                <a:solidFill>
                  <a:schemeClr val="accent6"/>
                </a:solidFill>
              </a:rPr>
              <a:t>Liskov Substitution Principle</a:t>
            </a:r>
            <a:endParaRPr b="1" i="1">
              <a:solidFill>
                <a:schemeClr val="accent6"/>
              </a:solidFill>
            </a:endParaRPr>
          </a:p>
          <a:p>
            <a:pPr marL="457200" lvl="0" indent="-342900" algn="just" rtl="0">
              <a:spcBef>
                <a:spcPts val="0"/>
              </a:spcBef>
              <a:spcAft>
                <a:spcPts val="0"/>
              </a:spcAft>
              <a:buClr>
                <a:schemeClr val="accent6"/>
              </a:buClr>
              <a:buSzPts val="1800"/>
              <a:buAutoNum type="arabicPeriod"/>
            </a:pPr>
            <a:r>
              <a:rPr lang="tr" b="1" i="1">
                <a:solidFill>
                  <a:schemeClr val="accent6"/>
                </a:solidFill>
              </a:rPr>
              <a:t>Interface Segregation Principle</a:t>
            </a:r>
            <a:endParaRPr b="1" i="1">
              <a:solidFill>
                <a:schemeClr val="accent6"/>
              </a:solidFill>
            </a:endParaRPr>
          </a:p>
          <a:p>
            <a:pPr marL="457200" lvl="0" indent="-342900" algn="just" rtl="0">
              <a:spcBef>
                <a:spcPts val="0"/>
              </a:spcBef>
              <a:spcAft>
                <a:spcPts val="0"/>
              </a:spcAft>
              <a:buClr>
                <a:schemeClr val="accent6"/>
              </a:buClr>
              <a:buSzPts val="1800"/>
              <a:buAutoNum type="arabicPeriod"/>
            </a:pPr>
            <a:r>
              <a:rPr lang="tr" b="1" i="1">
                <a:solidFill>
                  <a:schemeClr val="accent6"/>
                </a:solidFill>
              </a:rPr>
              <a:t>Dependency Inversion Principle</a:t>
            </a:r>
            <a:endParaRPr b="1" i="1">
              <a:solidFill>
                <a:schemeClr val="accent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45BA29AF-B0C6-6C39-6744-31F6E3522464}"/>
              </a:ext>
            </a:extLst>
          </p:cNvPr>
          <p:cNvSpPr>
            <a:spLocks noGrp="1"/>
          </p:cNvSpPr>
          <p:nvPr>
            <p:ph type="body" idx="1"/>
          </p:nvPr>
        </p:nvSpPr>
        <p:spPr>
          <a:xfrm>
            <a:off x="311700" y="572316"/>
            <a:ext cx="8520600" cy="3996559"/>
          </a:xfrm>
        </p:spPr>
        <p:txBody>
          <a:bodyPr>
            <a:normAutofit fontScale="85000" lnSpcReduction="10000"/>
          </a:bodyPr>
          <a:lstStyle/>
          <a:p>
            <a:r>
              <a:rPr lang="tr-TR" dirty="0"/>
              <a:t>Şimdi de veri kaynakları ile işlem yapacak bir sınıfa ihtiyacımız var. Aşağıdaki gibi bir sınıf oluşturduğumuzu düşünelim;</a:t>
            </a:r>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gn="just">
              <a:lnSpc>
                <a:spcPct val="114999"/>
              </a:lnSpc>
            </a:pPr>
            <a:r>
              <a:rPr lang="tr-TR" dirty="0"/>
              <a:t>Şuanda tasarımımız </a:t>
            </a:r>
            <a:r>
              <a:rPr lang="tr-TR" dirty="0" err="1"/>
              <a:t>LSP'ye</a:t>
            </a:r>
            <a:r>
              <a:rPr lang="tr-TR" dirty="0"/>
              <a:t> uyuyor. Ortak bir sınıftan türeyen </a:t>
            </a:r>
            <a:r>
              <a:rPr lang="tr-TR" dirty="0" err="1"/>
              <a:t>DatabaseSource</a:t>
            </a:r>
            <a:r>
              <a:rPr lang="tr-TR" dirty="0"/>
              <a:t> ve </a:t>
            </a:r>
            <a:r>
              <a:rPr lang="tr-TR" dirty="0" err="1"/>
              <a:t>ExcelFile</a:t>
            </a:r>
            <a:r>
              <a:rPr lang="tr-TR" dirty="0"/>
              <a:t> dosyaları birbirlerinin yerine kullanılabilir durumda.</a:t>
            </a:r>
          </a:p>
          <a:p>
            <a:pPr algn="just">
              <a:lnSpc>
                <a:spcPct val="114999"/>
              </a:lnSpc>
            </a:pPr>
            <a:r>
              <a:rPr lang="tr-TR" dirty="0"/>
              <a:t>Projemizi geliştirirken; XML kaynağına da ihtiyaç duyduk ve yine aynı </a:t>
            </a:r>
            <a:r>
              <a:rPr lang="tr-TR" dirty="0" err="1"/>
              <a:t>abstract</a:t>
            </a:r>
            <a:r>
              <a:rPr lang="tr-TR" dirty="0"/>
              <a:t> sınıftan türeyen </a:t>
            </a:r>
            <a:r>
              <a:rPr lang="tr-TR" dirty="0" err="1"/>
              <a:t>XMLSource</a:t>
            </a:r>
            <a:r>
              <a:rPr lang="tr-TR" dirty="0"/>
              <a:t> sınıfını oluşturduk. Ancak, müşterinin bize özellikle vurguladığı bir şey var: “XML dosyaları sadece yüklenebilmeli. Kaydedilmelerini istemiyoruz."</a:t>
            </a:r>
          </a:p>
          <a:p>
            <a:pPr>
              <a:lnSpc>
                <a:spcPct val="114999"/>
              </a:lnSpc>
            </a:pPr>
            <a:endParaRPr lang="tr-TR" dirty="0"/>
          </a:p>
          <a:p>
            <a:pPr>
              <a:lnSpc>
                <a:spcPct val="114999"/>
              </a:lnSpc>
            </a:pPr>
            <a:endParaRPr lang="tr-TR" dirty="0"/>
          </a:p>
        </p:txBody>
      </p:sp>
      <p:pic>
        <p:nvPicPr>
          <p:cNvPr id="4" name="Resim 4" descr="metin içeren bir resim&#10;&#10;Açıklama otomatik olarak oluşturuldu">
            <a:extLst>
              <a:ext uri="{FF2B5EF4-FFF2-40B4-BE49-F238E27FC236}">
                <a16:creationId xmlns:a16="http://schemas.microsoft.com/office/drawing/2014/main" id="{DFD6B13F-5CED-76C8-33C8-CB138F6B1A1B}"/>
              </a:ext>
            </a:extLst>
          </p:cNvPr>
          <p:cNvPicPr>
            <a:picLocks noChangeAspect="1"/>
          </p:cNvPicPr>
          <p:nvPr/>
        </p:nvPicPr>
        <p:blipFill>
          <a:blip r:embed="rId2"/>
          <a:stretch>
            <a:fillRect/>
          </a:stretch>
        </p:blipFill>
        <p:spPr>
          <a:xfrm>
            <a:off x="498763" y="861513"/>
            <a:ext cx="4241222" cy="2346746"/>
          </a:xfrm>
          <a:prstGeom prst="rect">
            <a:avLst/>
          </a:prstGeom>
        </p:spPr>
      </p:pic>
    </p:spTree>
    <p:extLst>
      <p:ext uri="{BB962C8B-B14F-4D97-AF65-F5344CB8AC3E}">
        <p14:creationId xmlns:p14="http://schemas.microsoft.com/office/powerpoint/2010/main" val="347367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98C0DD52-C9E0-1F00-6142-92F0B4AA9BC6}"/>
              </a:ext>
            </a:extLst>
          </p:cNvPr>
          <p:cNvSpPr>
            <a:spLocks noGrp="1"/>
          </p:cNvSpPr>
          <p:nvPr>
            <p:ph type="body" idx="1"/>
          </p:nvPr>
        </p:nvSpPr>
        <p:spPr>
          <a:xfrm>
            <a:off x="311700" y="598294"/>
            <a:ext cx="8520600" cy="3970581"/>
          </a:xfrm>
        </p:spPr>
        <p:txBody>
          <a:bodyPr>
            <a:normAutofit lnSpcReduction="10000"/>
          </a:bodyPr>
          <a:lstStyle/>
          <a:p>
            <a:r>
              <a:rPr lang="tr-TR" dirty="0"/>
              <a:t>Bu durumda akla iki seçenek geliyor. Bunlardan ilki </a:t>
            </a:r>
            <a:r>
              <a:rPr lang="tr-TR" dirty="0" err="1"/>
              <a:t>XmlSource</a:t>
            </a:r>
            <a:r>
              <a:rPr lang="tr-TR" dirty="0"/>
              <a:t> sınıfında yer alan </a:t>
            </a:r>
            <a:r>
              <a:rPr lang="tr-TR" dirty="0" err="1"/>
              <a:t>Save</a:t>
            </a:r>
            <a:r>
              <a:rPr lang="tr-TR" dirty="0"/>
              <a:t> metodunun </a:t>
            </a:r>
            <a:r>
              <a:rPr lang="tr-TR" dirty="0" err="1"/>
              <a:t>Exception</a:t>
            </a:r>
            <a:r>
              <a:rPr lang="tr-TR" dirty="0"/>
              <a:t> fırlatması olabilir.</a:t>
            </a:r>
          </a:p>
          <a:p>
            <a:pPr>
              <a:lnSpc>
                <a:spcPct val="114999"/>
              </a:lnSpc>
            </a:pPr>
            <a:r>
              <a:rPr lang="tr-TR" dirty="0"/>
              <a:t>Diğer bir çözüm ise </a:t>
            </a:r>
            <a:r>
              <a:rPr lang="tr-TR" dirty="0" err="1"/>
              <a:t>SaveAll</a:t>
            </a:r>
            <a:r>
              <a:rPr lang="tr-TR" dirty="0"/>
              <a:t>() metodu içerisinde tip kontrolü yapmak olabilir.</a:t>
            </a:r>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r>
              <a:rPr lang="tr-TR" dirty="0"/>
              <a:t>Bu iki çözümde de tipe özel bir fonksiyon yazdığımız için </a:t>
            </a:r>
            <a:r>
              <a:rPr lang="tr-TR" dirty="0" err="1"/>
              <a:t>LSP'ye</a:t>
            </a:r>
            <a:r>
              <a:rPr lang="tr-TR" dirty="0"/>
              <a:t> uymayan bir tasarım geliştirmiş oluyoruz.</a:t>
            </a:r>
          </a:p>
          <a:p>
            <a:pPr>
              <a:lnSpc>
                <a:spcPct val="114999"/>
              </a:lnSpc>
            </a:pPr>
            <a:endParaRPr lang="tr-TR" dirty="0"/>
          </a:p>
        </p:txBody>
      </p:sp>
      <p:pic>
        <p:nvPicPr>
          <p:cNvPr id="4" name="Resim 4" descr="metin içeren bir resim&#10;&#10;Açıklama otomatik olarak oluşturuldu">
            <a:extLst>
              <a:ext uri="{FF2B5EF4-FFF2-40B4-BE49-F238E27FC236}">
                <a16:creationId xmlns:a16="http://schemas.microsoft.com/office/drawing/2014/main" id="{A61D83E6-67CB-5DAD-685C-436D71B5F276}"/>
              </a:ext>
            </a:extLst>
          </p:cNvPr>
          <p:cNvPicPr>
            <a:picLocks noChangeAspect="1"/>
          </p:cNvPicPr>
          <p:nvPr/>
        </p:nvPicPr>
        <p:blipFill>
          <a:blip r:embed="rId2"/>
          <a:stretch>
            <a:fillRect/>
          </a:stretch>
        </p:blipFill>
        <p:spPr>
          <a:xfrm>
            <a:off x="377537" y="1158839"/>
            <a:ext cx="4440382" cy="2973026"/>
          </a:xfrm>
          <a:prstGeom prst="rect">
            <a:avLst/>
          </a:prstGeom>
        </p:spPr>
      </p:pic>
    </p:spTree>
    <p:extLst>
      <p:ext uri="{BB962C8B-B14F-4D97-AF65-F5344CB8AC3E}">
        <p14:creationId xmlns:p14="http://schemas.microsoft.com/office/powerpoint/2010/main" val="2263154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B072B4-2D8B-DD0F-A697-D8AEF5F54CF1}"/>
              </a:ext>
            </a:extLst>
          </p:cNvPr>
          <p:cNvSpPr>
            <a:spLocks noGrp="1"/>
          </p:cNvSpPr>
          <p:nvPr>
            <p:ph type="title"/>
          </p:nvPr>
        </p:nvSpPr>
        <p:spPr/>
        <p:txBody>
          <a:bodyPr>
            <a:normAutofit fontScale="90000"/>
          </a:bodyPr>
          <a:lstStyle/>
          <a:p>
            <a:r>
              <a:rPr lang="tr-TR" dirty="0"/>
              <a:t>Çözüm</a:t>
            </a:r>
          </a:p>
        </p:txBody>
      </p:sp>
      <p:sp>
        <p:nvSpPr>
          <p:cNvPr id="3" name="Metin Yer Tutucusu 2">
            <a:extLst>
              <a:ext uri="{FF2B5EF4-FFF2-40B4-BE49-F238E27FC236}">
                <a16:creationId xmlns:a16="http://schemas.microsoft.com/office/drawing/2014/main" id="{ABBD91AC-D937-FCF9-B937-303C660DAA6C}"/>
              </a:ext>
            </a:extLst>
          </p:cNvPr>
          <p:cNvSpPr>
            <a:spLocks noGrp="1"/>
          </p:cNvSpPr>
          <p:nvPr>
            <p:ph type="body" idx="1"/>
          </p:nvPr>
        </p:nvSpPr>
        <p:spPr/>
        <p:txBody>
          <a:bodyPr/>
          <a:lstStyle/>
          <a:p>
            <a:r>
              <a:rPr lang="tr-TR" dirty="0"/>
              <a:t>Özel bir durum oluşmasına sebep olan </a:t>
            </a:r>
            <a:r>
              <a:rPr lang="tr-TR" dirty="0" err="1"/>
              <a:t>Save</a:t>
            </a:r>
            <a:r>
              <a:rPr lang="tr-TR" dirty="0"/>
              <a:t>() metodunu ayrı bir </a:t>
            </a:r>
            <a:r>
              <a:rPr lang="tr-TR" dirty="0" err="1"/>
              <a:t>abstract</a:t>
            </a:r>
            <a:r>
              <a:rPr lang="tr-TR" dirty="0"/>
              <a:t> sınıf(veya </a:t>
            </a:r>
            <a:r>
              <a:rPr lang="tr-TR" dirty="0" err="1"/>
              <a:t>interface</a:t>
            </a:r>
            <a:r>
              <a:rPr lang="tr-TR" dirty="0"/>
              <a:t>) içerisine almak.</a:t>
            </a:r>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a:p>
            <a:pPr>
              <a:lnSpc>
                <a:spcPct val="114999"/>
              </a:lnSpc>
            </a:pPr>
            <a:endParaRPr lang="tr-TR" dirty="0"/>
          </a:p>
        </p:txBody>
      </p:sp>
      <p:pic>
        <p:nvPicPr>
          <p:cNvPr id="4" name="Resim 4" descr="metin içeren bir resim&#10;&#10;Açıklama otomatik olarak oluşturuldu">
            <a:extLst>
              <a:ext uri="{FF2B5EF4-FFF2-40B4-BE49-F238E27FC236}">
                <a16:creationId xmlns:a16="http://schemas.microsoft.com/office/drawing/2014/main" id="{6630B95D-5993-6B0E-EA89-FC7298DD0789}"/>
              </a:ext>
            </a:extLst>
          </p:cNvPr>
          <p:cNvPicPr>
            <a:picLocks noChangeAspect="1"/>
          </p:cNvPicPr>
          <p:nvPr/>
        </p:nvPicPr>
        <p:blipFill>
          <a:blip r:embed="rId2"/>
          <a:stretch>
            <a:fillRect/>
          </a:stretch>
        </p:blipFill>
        <p:spPr>
          <a:xfrm>
            <a:off x="152400" y="1284192"/>
            <a:ext cx="4804063" cy="3250523"/>
          </a:xfrm>
          <a:prstGeom prst="rect">
            <a:avLst/>
          </a:prstGeom>
        </p:spPr>
      </p:pic>
    </p:spTree>
    <p:extLst>
      <p:ext uri="{BB962C8B-B14F-4D97-AF65-F5344CB8AC3E}">
        <p14:creationId xmlns:p14="http://schemas.microsoft.com/office/powerpoint/2010/main" val="297566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32AF7B24-3791-B583-C174-D1A23ADA8F4E}"/>
              </a:ext>
            </a:extLst>
          </p:cNvPr>
          <p:cNvPicPr>
            <a:picLocks noChangeAspect="1"/>
          </p:cNvPicPr>
          <p:nvPr/>
        </p:nvPicPr>
        <p:blipFill>
          <a:blip r:embed="rId2"/>
          <a:stretch>
            <a:fillRect/>
          </a:stretch>
        </p:blipFill>
        <p:spPr>
          <a:xfrm>
            <a:off x="-124690" y="-129112"/>
            <a:ext cx="5237018" cy="5393065"/>
          </a:xfrm>
          <a:prstGeom prst="rect">
            <a:avLst/>
          </a:prstGeom>
        </p:spPr>
      </p:pic>
      <p:pic>
        <p:nvPicPr>
          <p:cNvPr id="5" name="Resim 5" descr="metin içeren bir resim&#10;&#10;Açıklama otomatik olarak oluşturuldu">
            <a:extLst>
              <a:ext uri="{FF2B5EF4-FFF2-40B4-BE49-F238E27FC236}">
                <a16:creationId xmlns:a16="http://schemas.microsoft.com/office/drawing/2014/main" id="{9F3C046B-9A6B-1C4B-E484-682D8440F2B1}"/>
              </a:ext>
            </a:extLst>
          </p:cNvPr>
          <p:cNvPicPr>
            <a:picLocks noChangeAspect="1"/>
          </p:cNvPicPr>
          <p:nvPr/>
        </p:nvPicPr>
        <p:blipFill>
          <a:blip r:embed="rId3"/>
          <a:stretch>
            <a:fillRect/>
          </a:stretch>
        </p:blipFill>
        <p:spPr>
          <a:xfrm>
            <a:off x="4308764" y="-78780"/>
            <a:ext cx="4786745" cy="4140741"/>
          </a:xfrm>
          <a:prstGeom prst="rect">
            <a:avLst/>
          </a:prstGeom>
        </p:spPr>
      </p:pic>
    </p:spTree>
    <p:extLst>
      <p:ext uri="{BB962C8B-B14F-4D97-AF65-F5344CB8AC3E}">
        <p14:creationId xmlns:p14="http://schemas.microsoft.com/office/powerpoint/2010/main" val="408642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err="1"/>
              <a:t>Interface</a:t>
            </a:r>
            <a:r>
              <a:rPr lang="tr-TR" b="1" dirty="0"/>
              <a:t> </a:t>
            </a:r>
            <a:r>
              <a:rPr lang="tr-TR" b="1" dirty="0" err="1"/>
              <a:t>Segregation</a:t>
            </a:r>
            <a:endParaRPr lang="tr-TR" b="1" dirty="0"/>
          </a:p>
        </p:txBody>
      </p:sp>
      <p:sp>
        <p:nvSpPr>
          <p:cNvPr id="3" name="İçerik Yer Tutucusu 2"/>
          <p:cNvSpPr>
            <a:spLocks noGrp="1"/>
          </p:cNvSpPr>
          <p:nvPr>
            <p:ph idx="1"/>
          </p:nvPr>
        </p:nvSpPr>
        <p:spPr>
          <a:xfrm>
            <a:off x="628650" y="1078273"/>
            <a:ext cx="7886700" cy="1464036"/>
          </a:xfrm>
        </p:spPr>
        <p:txBody>
          <a:bodyPr>
            <a:normAutofit fontScale="92500" lnSpcReduction="10000"/>
          </a:bodyPr>
          <a:lstStyle/>
          <a:p>
            <a:r>
              <a:rPr lang="tr-TR" sz="1650" dirty="0"/>
              <a:t>Müşteriler, kullanmadıkları </a:t>
            </a:r>
            <a:r>
              <a:rPr lang="tr-TR" sz="1650" dirty="0" err="1"/>
              <a:t>interface’leri</a:t>
            </a:r>
            <a:r>
              <a:rPr lang="tr-TR" sz="1650" dirty="0"/>
              <a:t> </a:t>
            </a:r>
            <a:r>
              <a:rPr lang="tr-TR" sz="1650" dirty="0"/>
              <a:t>uygulamaya </a:t>
            </a:r>
            <a:r>
              <a:rPr lang="tr-TR" sz="1650" dirty="0"/>
              <a:t>zorlanmamalıdır. Bütün özellikleri tutan tek bir </a:t>
            </a:r>
            <a:r>
              <a:rPr lang="tr-TR" sz="1650" dirty="0" err="1"/>
              <a:t>interface</a:t>
            </a:r>
            <a:r>
              <a:rPr lang="tr-TR" sz="1650" dirty="0"/>
              <a:t> yerine, tek bir amaca hizmet eden bir çok küçük </a:t>
            </a:r>
            <a:r>
              <a:rPr lang="tr-TR" sz="1650" dirty="0" err="1"/>
              <a:t>interfaceler</a:t>
            </a:r>
            <a:r>
              <a:rPr lang="tr-TR" sz="1650" dirty="0"/>
              <a:t> tercih edilmelidir.</a:t>
            </a:r>
          </a:p>
          <a:p>
            <a:r>
              <a:rPr lang="tr-TR" sz="1650" dirty="0"/>
              <a:t>Örneğin, 2 </a:t>
            </a:r>
            <a:r>
              <a:rPr lang="tr-TR" sz="1650" dirty="0"/>
              <a:t>ödeme yöntemine izin veren online bir mağaza olduğunu düşünelim. Birincisi banka hesabı üzerinden ödeme, ikincisi ise e-cüzdan üzerinden ödeme.</a:t>
            </a:r>
          </a:p>
          <a:p>
            <a:endParaRPr lang="tr-TR" sz="165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233" y="2590802"/>
            <a:ext cx="4936131" cy="2326274"/>
          </a:xfrm>
          <a:prstGeom prst="rect">
            <a:avLst/>
          </a:prstGeom>
        </p:spPr>
      </p:pic>
    </p:spTree>
    <p:extLst>
      <p:ext uri="{BB962C8B-B14F-4D97-AF65-F5344CB8AC3E}">
        <p14:creationId xmlns:p14="http://schemas.microsoft.com/office/powerpoint/2010/main" val="2637391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496382"/>
            <a:ext cx="7886700" cy="1062254"/>
          </a:xfrm>
        </p:spPr>
        <p:txBody>
          <a:bodyPr>
            <a:noAutofit/>
          </a:bodyPr>
          <a:lstStyle/>
          <a:p>
            <a:r>
              <a:rPr lang="tr-TR" sz="1650" dirty="0"/>
              <a:t>İlk aşamada her ikisi için bir </a:t>
            </a:r>
            <a:r>
              <a:rPr lang="tr-TR" sz="1650" dirty="0" err="1"/>
              <a:t>IPayment</a:t>
            </a:r>
            <a:r>
              <a:rPr lang="tr-TR" sz="1650" dirty="0"/>
              <a:t> </a:t>
            </a:r>
            <a:r>
              <a:rPr lang="tr-TR" sz="1650" dirty="0" err="1"/>
              <a:t>Interface’i</a:t>
            </a:r>
            <a:r>
              <a:rPr lang="tr-TR" sz="1650" dirty="0"/>
              <a:t> </a:t>
            </a:r>
            <a:r>
              <a:rPr lang="tr-TR" sz="1650" dirty="0"/>
              <a:t>oluşturduk. Ancak daha sonra bazı işlevlerin belirli ödeme yöntemleri için </a:t>
            </a:r>
            <a:r>
              <a:rPr lang="tr-TR" sz="1650" dirty="0"/>
              <a:t>özel tasarlandığını </a:t>
            </a:r>
            <a:r>
              <a:rPr lang="tr-TR" sz="1650" dirty="0"/>
              <a:t>fark ettik</a:t>
            </a:r>
            <a:r>
              <a:rPr lang="tr-TR" sz="1650" dirty="0"/>
              <a:t>.</a:t>
            </a:r>
          </a:p>
          <a:p>
            <a:r>
              <a:rPr lang="tr-TR" sz="1650" dirty="0"/>
              <a:t>Örneğin, banka </a:t>
            </a:r>
            <a:r>
              <a:rPr lang="tr-TR" sz="1650" dirty="0"/>
              <a:t>bilgileri ile ödeme yapacak müşteri için Banka bilgileri, kart numarası sorulması, taksitli ödeme olup olmayacağı.</a:t>
            </a:r>
            <a:endParaRPr lang="tr-TR" sz="1650"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43" y="1988130"/>
            <a:ext cx="4936131" cy="2326274"/>
          </a:xfrm>
          <a:prstGeom prst="rect">
            <a:avLst/>
          </a:prstGeom>
        </p:spPr>
      </p:pic>
    </p:spTree>
    <p:extLst>
      <p:ext uri="{BB962C8B-B14F-4D97-AF65-F5344CB8AC3E}">
        <p14:creationId xmlns:p14="http://schemas.microsoft.com/office/powerpoint/2010/main" val="1690024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427111"/>
            <a:ext cx="7886700" cy="812871"/>
          </a:xfrm>
        </p:spPr>
        <p:txBody>
          <a:bodyPr>
            <a:normAutofit fontScale="85000" lnSpcReduction="20000"/>
          </a:bodyPr>
          <a:lstStyle/>
          <a:p>
            <a:r>
              <a:rPr lang="tr-TR" sz="1650" dirty="0"/>
              <a:t>Bu nedenle ortak </a:t>
            </a:r>
            <a:r>
              <a:rPr lang="tr-TR" sz="1650" dirty="0"/>
              <a:t>özellikleri </a:t>
            </a:r>
            <a:r>
              <a:rPr lang="tr-TR" sz="1650" dirty="0" err="1"/>
              <a:t>IPayment</a:t>
            </a:r>
            <a:r>
              <a:rPr lang="tr-TR" sz="1650" dirty="0"/>
              <a:t> </a:t>
            </a:r>
            <a:r>
              <a:rPr lang="tr-TR" sz="1650" dirty="0" err="1"/>
              <a:t>Interface’inde</a:t>
            </a:r>
            <a:r>
              <a:rPr lang="tr-TR" sz="1650" dirty="0"/>
              <a:t> </a:t>
            </a:r>
            <a:r>
              <a:rPr lang="tr-TR" sz="1650" dirty="0"/>
              <a:t>tutuyoruz ve her bir ödeme yöntemi için belirli </a:t>
            </a:r>
            <a:r>
              <a:rPr lang="tr-TR" sz="1650" dirty="0"/>
              <a:t>özellikleri </a:t>
            </a:r>
            <a:r>
              <a:rPr lang="tr-TR" sz="1650" dirty="0"/>
              <a:t>içeren özel </a:t>
            </a:r>
            <a:r>
              <a:rPr lang="tr-TR" sz="1650" dirty="0" err="1"/>
              <a:t>interfaceler</a:t>
            </a:r>
            <a:r>
              <a:rPr lang="tr-TR" sz="1650" dirty="0"/>
              <a:t> </a:t>
            </a:r>
            <a:r>
              <a:rPr lang="tr-TR" sz="1650" dirty="0"/>
              <a:t>oluşturuyoruz</a:t>
            </a:r>
            <a:r>
              <a:rPr lang="tr-TR" sz="1650" dirty="0"/>
              <a:t>. Böylece </a:t>
            </a:r>
            <a:r>
              <a:rPr lang="tr-TR" sz="1650" dirty="0" err="1"/>
              <a:t>Interface</a:t>
            </a:r>
            <a:r>
              <a:rPr lang="tr-TR" sz="1650" dirty="0"/>
              <a:t> </a:t>
            </a:r>
            <a:r>
              <a:rPr lang="tr-TR" sz="1650" dirty="0" err="1"/>
              <a:t>Segregation</a:t>
            </a:r>
            <a:r>
              <a:rPr lang="tr-TR" sz="1650" dirty="0"/>
              <a:t> prensibine uymuş oluruz.</a:t>
            </a:r>
            <a:endParaRPr lang="tr-TR" sz="165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17" y="2146463"/>
            <a:ext cx="2934386" cy="1318165"/>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037" y="3004958"/>
            <a:ext cx="5259155" cy="1772511"/>
          </a:xfrm>
          <a:prstGeom prst="rect">
            <a:avLst/>
          </a:prstGeom>
        </p:spPr>
      </p:pic>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037" y="1127668"/>
            <a:ext cx="5259155" cy="1677878"/>
          </a:xfrm>
          <a:prstGeom prst="rect">
            <a:avLst/>
          </a:prstGeom>
        </p:spPr>
      </p:pic>
    </p:spTree>
    <p:extLst>
      <p:ext uri="{BB962C8B-B14F-4D97-AF65-F5344CB8AC3E}">
        <p14:creationId xmlns:p14="http://schemas.microsoft.com/office/powerpoint/2010/main" val="3252295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316273"/>
            <a:ext cx="7886700" cy="854436"/>
          </a:xfrm>
        </p:spPr>
        <p:txBody>
          <a:bodyPr>
            <a:noAutofit/>
          </a:bodyPr>
          <a:lstStyle/>
          <a:p>
            <a:r>
              <a:rPr lang="tr-TR" sz="1575" dirty="0"/>
              <a:t>Banka ödemesini kullanan sınıflar </a:t>
            </a:r>
            <a:r>
              <a:rPr lang="tr-TR" sz="1575" dirty="0" err="1"/>
              <a:t>IBankPayment</a:t>
            </a:r>
            <a:r>
              <a:rPr lang="tr-TR" sz="1575" dirty="0"/>
              <a:t> </a:t>
            </a:r>
            <a:r>
              <a:rPr lang="tr-TR" sz="1575" dirty="0" err="1"/>
              <a:t>interface’i</a:t>
            </a:r>
            <a:r>
              <a:rPr lang="tr-TR" sz="1575" dirty="0"/>
              <a:t> </a:t>
            </a:r>
            <a:r>
              <a:rPr lang="tr-TR" sz="1575" dirty="0" err="1"/>
              <a:t>implements</a:t>
            </a:r>
            <a:r>
              <a:rPr lang="tr-TR" sz="1575" dirty="0"/>
              <a:t> edecek. Sanal cüzdan ödemesi yapacak sınıflar için </a:t>
            </a:r>
            <a:r>
              <a:rPr lang="tr-TR" sz="1575" dirty="0" err="1"/>
              <a:t>IEWalletPayment</a:t>
            </a:r>
            <a:r>
              <a:rPr lang="tr-TR" sz="1575" dirty="0"/>
              <a:t> </a:t>
            </a:r>
            <a:r>
              <a:rPr lang="tr-TR" sz="1575" dirty="0" err="1"/>
              <a:t>interface’i</a:t>
            </a:r>
            <a:r>
              <a:rPr lang="tr-TR" sz="1575" dirty="0"/>
              <a:t> </a:t>
            </a:r>
            <a:r>
              <a:rPr lang="tr-TR" sz="1575" dirty="0" err="1"/>
              <a:t>implement</a:t>
            </a:r>
            <a:r>
              <a:rPr lang="tr-TR" sz="1575" dirty="0"/>
              <a:t> edecek. Böylece </a:t>
            </a:r>
            <a:r>
              <a:rPr lang="tr-TR" sz="1575" dirty="0"/>
              <a:t>müşterilerin kullanmayacakları gereksiz yöntemleri uygulamaya </a:t>
            </a:r>
            <a:r>
              <a:rPr lang="tr-TR" sz="1575" dirty="0"/>
              <a:t>zorlamamış oluruz.</a:t>
            </a:r>
            <a:endParaRPr lang="tr-TR" sz="1575"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97" y="1233055"/>
            <a:ext cx="4206304" cy="3352799"/>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109" y="1233055"/>
            <a:ext cx="4260615" cy="3402650"/>
          </a:xfrm>
          <a:prstGeom prst="rect">
            <a:avLst/>
          </a:prstGeom>
        </p:spPr>
      </p:pic>
    </p:spTree>
    <p:extLst>
      <p:ext uri="{BB962C8B-B14F-4D97-AF65-F5344CB8AC3E}">
        <p14:creationId xmlns:p14="http://schemas.microsoft.com/office/powerpoint/2010/main" val="2130546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7C085A03-A81D-E5AE-A169-2D761C89714B}"/>
              </a:ext>
            </a:extLst>
          </p:cNvPr>
          <p:cNvSpPr txBox="1">
            <a:spLocks/>
          </p:cNvSpPr>
          <p:nvPr/>
        </p:nvSpPr>
        <p:spPr>
          <a:xfrm>
            <a:off x="402011" y="203200"/>
            <a:ext cx="8520600" cy="891821"/>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pPr algn="ctr"/>
            <a:r>
              <a:rPr lang="tr-TR" u="sng" dirty="0"/>
              <a:t>DEPENDENCY INVERSION PRINCIPLES</a:t>
            </a:r>
          </a:p>
        </p:txBody>
      </p:sp>
      <p:sp>
        <p:nvSpPr>
          <p:cNvPr id="6" name="TextBox 5">
            <a:extLst>
              <a:ext uri="{FF2B5EF4-FFF2-40B4-BE49-F238E27FC236}">
                <a16:creationId xmlns:a16="http://schemas.microsoft.com/office/drawing/2014/main" id="{6FFC5810-40A4-481F-1407-7DF4626C3BBA}"/>
              </a:ext>
            </a:extLst>
          </p:cNvPr>
          <p:cNvSpPr txBox="1"/>
          <p:nvPr/>
        </p:nvSpPr>
        <p:spPr>
          <a:xfrm>
            <a:off x="402011" y="1691030"/>
            <a:ext cx="8233989" cy="2031325"/>
          </a:xfrm>
          <a:prstGeom prst="rect">
            <a:avLst/>
          </a:prstGeom>
          <a:noFill/>
        </p:spPr>
        <p:txBody>
          <a:bodyPr wrap="square">
            <a:spAutoFit/>
          </a:bodyPr>
          <a:lstStyle/>
          <a:p>
            <a:pPr marL="285750" indent="-285750">
              <a:buFont typeface="Arial" panose="020B0604020202020204" pitchFamily="34" charset="0"/>
              <a:buChar char="•"/>
            </a:pPr>
            <a:r>
              <a:rPr lang="tr-TR" sz="1800" dirty="0">
                <a:solidFill>
                  <a:srgbClr val="292929"/>
                </a:solidFill>
                <a:effectLst/>
                <a:latin typeface="Alfa Slab One" panose="020B0604020202020204" charset="-94"/>
                <a:cs typeface="Times New Roman" panose="02020603050405020304" pitchFamily="18" charset="0"/>
              </a:rPr>
              <a:t>Sınıflar arası bağımlılıklar olabildiğince az olmalıdır özellikle üst seviye sınıflar alt seviye sınıflara bağımlı olmamalıdır.</a:t>
            </a:r>
          </a:p>
          <a:p>
            <a:pPr marL="285750" indent="-285750">
              <a:buFont typeface="Arial" panose="020B0604020202020204" pitchFamily="34" charset="0"/>
              <a:buChar char="•"/>
            </a:pPr>
            <a:endParaRPr lang="tr-TR" sz="1800" dirty="0">
              <a:solidFill>
                <a:srgbClr val="292929"/>
              </a:solidFill>
              <a:latin typeface="Alfa Slab One" panose="020B0604020202020204" charset="-94"/>
              <a:cs typeface="Times New Roman" panose="02020603050405020304" pitchFamily="18" charset="0"/>
            </a:endParaRPr>
          </a:p>
          <a:p>
            <a:pPr marL="285750" indent="-285750">
              <a:buFont typeface="Arial" panose="020B0604020202020204" pitchFamily="34" charset="0"/>
              <a:buChar char="•"/>
            </a:pPr>
            <a:endParaRPr lang="tr-TR" sz="1800" dirty="0">
              <a:solidFill>
                <a:srgbClr val="292929"/>
              </a:solidFill>
              <a:effectLst/>
              <a:latin typeface="Alfa Slab One" panose="020B0604020202020204" charset="-94"/>
              <a:cs typeface="Times New Roman" panose="02020603050405020304" pitchFamily="18" charset="0"/>
            </a:endParaRPr>
          </a:p>
          <a:p>
            <a:pPr marL="285750" indent="-285750">
              <a:buFont typeface="Arial" panose="020B0604020202020204" pitchFamily="34" charset="0"/>
              <a:buChar char="•"/>
            </a:pPr>
            <a:r>
              <a:rPr lang="tr-TR" sz="1800" dirty="0">
                <a:solidFill>
                  <a:srgbClr val="292929"/>
                </a:solidFill>
                <a:effectLst/>
                <a:latin typeface="Alfa Slab One" panose="020B0604020202020204" charset="-94"/>
                <a:cs typeface="Times New Roman" panose="02020603050405020304" pitchFamily="18" charset="0"/>
              </a:rPr>
              <a:t>Bir sınıfın, metodun ya da özelliğin, onu kullanan diğer sınıflara karşı olan bağımlılığı en aza indirgenmelidir. Bir alt sınıfta yapılan değişiklikler üst sınıfları etkilememelidir.</a:t>
            </a:r>
            <a:endParaRPr lang="tr-TR" sz="1800" dirty="0">
              <a:latin typeface="Alfa Slab One" panose="020B0604020202020204" charset="-94"/>
              <a:cs typeface="Times New Roman" panose="02020603050405020304" pitchFamily="18" charset="0"/>
            </a:endParaRPr>
          </a:p>
        </p:txBody>
      </p:sp>
    </p:spTree>
    <p:extLst>
      <p:ext uri="{BB962C8B-B14F-4D97-AF65-F5344CB8AC3E}">
        <p14:creationId xmlns:p14="http://schemas.microsoft.com/office/powerpoint/2010/main" val="211771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5D6AE0-C222-CF21-6777-E401AEB93659}"/>
              </a:ext>
            </a:extLst>
          </p:cNvPr>
          <p:cNvPicPr>
            <a:picLocks noChangeAspect="1"/>
          </p:cNvPicPr>
          <p:nvPr/>
        </p:nvPicPr>
        <p:blipFill>
          <a:blip r:embed="rId2"/>
          <a:stretch>
            <a:fillRect/>
          </a:stretch>
        </p:blipFill>
        <p:spPr>
          <a:xfrm>
            <a:off x="191559" y="163865"/>
            <a:ext cx="5848350" cy="4657725"/>
          </a:xfrm>
          <a:prstGeom prst="rect">
            <a:avLst/>
          </a:prstGeom>
        </p:spPr>
      </p:pic>
      <p:pic>
        <p:nvPicPr>
          <p:cNvPr id="7" name="Picture 6">
            <a:extLst>
              <a:ext uri="{FF2B5EF4-FFF2-40B4-BE49-F238E27FC236}">
                <a16:creationId xmlns:a16="http://schemas.microsoft.com/office/drawing/2014/main" id="{BF517615-DE4E-CD2F-ACBE-C099174F4DBD}"/>
              </a:ext>
            </a:extLst>
          </p:cNvPr>
          <p:cNvPicPr>
            <a:picLocks noChangeAspect="1"/>
          </p:cNvPicPr>
          <p:nvPr/>
        </p:nvPicPr>
        <p:blipFill>
          <a:blip r:embed="rId3"/>
          <a:stretch>
            <a:fillRect/>
          </a:stretch>
        </p:blipFill>
        <p:spPr>
          <a:xfrm>
            <a:off x="6123516" y="2324100"/>
            <a:ext cx="2828925" cy="495300"/>
          </a:xfrm>
          <a:prstGeom prst="rect">
            <a:avLst/>
          </a:prstGeom>
        </p:spPr>
      </p:pic>
    </p:spTree>
    <p:extLst>
      <p:ext uri="{BB962C8B-B14F-4D97-AF65-F5344CB8AC3E}">
        <p14:creationId xmlns:p14="http://schemas.microsoft.com/office/powerpoint/2010/main" val="196519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just" rtl="0">
              <a:lnSpc>
                <a:spcPct val="115000"/>
              </a:lnSpc>
              <a:spcBef>
                <a:spcPts val="0"/>
              </a:spcBef>
              <a:spcAft>
                <a:spcPts val="0"/>
              </a:spcAft>
              <a:buClr>
                <a:schemeClr val="accent6"/>
              </a:buClr>
              <a:buSzPct val="100000"/>
              <a:buFont typeface="Proxima Nova"/>
              <a:buAutoNum type="arabicPeriod"/>
            </a:pPr>
            <a:r>
              <a:rPr lang="tr" sz="2800" b="1" i="1">
                <a:solidFill>
                  <a:schemeClr val="accent6"/>
                </a:solidFill>
                <a:latin typeface="Proxima Nova"/>
                <a:ea typeface="Proxima Nova"/>
                <a:cs typeface="Proxima Nova"/>
                <a:sym typeface="Proxima Nova"/>
              </a:rPr>
              <a:t>Single - Responsibility Principle</a:t>
            </a:r>
            <a:endParaRPr sz="400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tr"/>
              <a:t>Single - Responsibility, en temelde okuduğumuz kodun basit, ilk bakışta anlaşılabilir olması gerekliliğini söyler. Peki bu nasıl olur?</a:t>
            </a:r>
            <a:endParaRPr/>
          </a:p>
          <a:p>
            <a:pPr marL="0" lvl="0" indent="457200" algn="l" rtl="0">
              <a:spcBef>
                <a:spcPts val="1200"/>
              </a:spcBef>
              <a:spcAft>
                <a:spcPts val="0"/>
              </a:spcAft>
              <a:buNone/>
            </a:pPr>
            <a:r>
              <a:rPr lang="tr"/>
              <a:t>Yazdığımız kodları cümle, blok, metod, sınıf olarak ayıracak olursak her birisi kendi içinde sade ve anlaşılabilir olmalıdır. Bu yapılara örnek kodlar üzerinden değinelim.</a:t>
            </a:r>
            <a:endParaRPr/>
          </a:p>
          <a:p>
            <a:pPr marL="45720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910EC5-A0E5-691C-4258-280407A69375}"/>
              </a:ext>
            </a:extLst>
          </p:cNvPr>
          <p:cNvPicPr>
            <a:picLocks noChangeAspect="1"/>
          </p:cNvPicPr>
          <p:nvPr/>
        </p:nvPicPr>
        <p:blipFill>
          <a:blip r:embed="rId2"/>
          <a:stretch>
            <a:fillRect/>
          </a:stretch>
        </p:blipFill>
        <p:spPr>
          <a:xfrm>
            <a:off x="757590" y="76903"/>
            <a:ext cx="4746290" cy="4989689"/>
          </a:xfrm>
          <a:prstGeom prst="rect">
            <a:avLst/>
          </a:prstGeom>
        </p:spPr>
      </p:pic>
      <p:pic>
        <p:nvPicPr>
          <p:cNvPr id="7" name="Picture 6">
            <a:extLst>
              <a:ext uri="{FF2B5EF4-FFF2-40B4-BE49-F238E27FC236}">
                <a16:creationId xmlns:a16="http://schemas.microsoft.com/office/drawing/2014/main" id="{A6DFEB34-D05C-CB66-3901-61A4A3B8AA5C}"/>
              </a:ext>
            </a:extLst>
          </p:cNvPr>
          <p:cNvPicPr>
            <a:picLocks noChangeAspect="1"/>
          </p:cNvPicPr>
          <p:nvPr/>
        </p:nvPicPr>
        <p:blipFill>
          <a:blip r:embed="rId3"/>
          <a:stretch>
            <a:fillRect/>
          </a:stretch>
        </p:blipFill>
        <p:spPr>
          <a:xfrm>
            <a:off x="5840412" y="2328861"/>
            <a:ext cx="1933575" cy="485775"/>
          </a:xfrm>
          <a:prstGeom prst="rect">
            <a:avLst/>
          </a:prstGeom>
        </p:spPr>
      </p:pic>
    </p:spTree>
    <p:extLst>
      <p:ext uri="{BB962C8B-B14F-4D97-AF65-F5344CB8AC3E}">
        <p14:creationId xmlns:p14="http://schemas.microsoft.com/office/powerpoint/2010/main" val="2155206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FFE154-AD2B-64ED-544C-84C5F6E05B7C}"/>
              </a:ext>
            </a:extLst>
          </p:cNvPr>
          <p:cNvPicPr>
            <a:picLocks noChangeAspect="1"/>
          </p:cNvPicPr>
          <p:nvPr/>
        </p:nvPicPr>
        <p:blipFill>
          <a:blip r:embed="rId2"/>
          <a:stretch>
            <a:fillRect/>
          </a:stretch>
        </p:blipFill>
        <p:spPr>
          <a:xfrm>
            <a:off x="4176784" y="987776"/>
            <a:ext cx="4888194" cy="2652889"/>
          </a:xfrm>
          <a:prstGeom prst="rect">
            <a:avLst/>
          </a:prstGeom>
        </p:spPr>
      </p:pic>
      <p:pic>
        <p:nvPicPr>
          <p:cNvPr id="7" name="Picture 6">
            <a:extLst>
              <a:ext uri="{FF2B5EF4-FFF2-40B4-BE49-F238E27FC236}">
                <a16:creationId xmlns:a16="http://schemas.microsoft.com/office/drawing/2014/main" id="{A05379AD-DEB2-E2EA-6BD3-0572C8014678}"/>
              </a:ext>
            </a:extLst>
          </p:cNvPr>
          <p:cNvPicPr>
            <a:picLocks noChangeAspect="1"/>
          </p:cNvPicPr>
          <p:nvPr/>
        </p:nvPicPr>
        <p:blipFill>
          <a:blip r:embed="rId3"/>
          <a:stretch>
            <a:fillRect/>
          </a:stretch>
        </p:blipFill>
        <p:spPr>
          <a:xfrm>
            <a:off x="79022" y="493888"/>
            <a:ext cx="4050652" cy="3640667"/>
          </a:xfrm>
          <a:prstGeom prst="rect">
            <a:avLst/>
          </a:prstGeom>
        </p:spPr>
      </p:pic>
      <p:pic>
        <p:nvPicPr>
          <p:cNvPr id="9" name="Picture 8">
            <a:extLst>
              <a:ext uri="{FF2B5EF4-FFF2-40B4-BE49-F238E27FC236}">
                <a16:creationId xmlns:a16="http://schemas.microsoft.com/office/drawing/2014/main" id="{F0450AAE-DACD-40E3-06C3-E340BE631FE2}"/>
              </a:ext>
            </a:extLst>
          </p:cNvPr>
          <p:cNvPicPr>
            <a:picLocks noChangeAspect="1"/>
          </p:cNvPicPr>
          <p:nvPr/>
        </p:nvPicPr>
        <p:blipFill>
          <a:blip r:embed="rId4"/>
          <a:stretch>
            <a:fillRect/>
          </a:stretch>
        </p:blipFill>
        <p:spPr>
          <a:xfrm>
            <a:off x="4572000" y="3922361"/>
            <a:ext cx="2905125" cy="466725"/>
          </a:xfrm>
          <a:prstGeom prst="rect">
            <a:avLst/>
          </a:prstGeom>
        </p:spPr>
      </p:pic>
    </p:spTree>
    <p:extLst>
      <p:ext uri="{BB962C8B-B14F-4D97-AF65-F5344CB8AC3E}">
        <p14:creationId xmlns:p14="http://schemas.microsoft.com/office/powerpoint/2010/main" val="353571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solidFill>
                  <a:schemeClr val="accent1"/>
                </a:solidFill>
              </a:rPr>
              <a:t>Single - Responsibility Principle</a:t>
            </a:r>
            <a:endParaRPr>
              <a:solidFill>
                <a:schemeClr val="accent1"/>
              </a:solidFill>
            </a:endParaRPr>
          </a:p>
        </p:txBody>
      </p:sp>
      <p:sp>
        <p:nvSpPr>
          <p:cNvPr id="73" name="Google Shape;73;p16"/>
          <p:cNvSpPr txBox="1"/>
          <p:nvPr/>
        </p:nvSpPr>
        <p:spPr>
          <a:xfrm>
            <a:off x="311688" y="2611513"/>
            <a:ext cx="8520600" cy="6156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tr">
                <a:latin typeface="Proxima Nova"/>
                <a:ea typeface="Proxima Nova"/>
                <a:cs typeface="Proxima Nova"/>
                <a:sym typeface="Proxima Nova"/>
              </a:rPr>
              <a:t>Yukarıda görmüş olduğumuz kod parçası her ne kadar ilk anda basit gözüksede, SRP’ye aykırıdır. Çünkü, bir cümle içerisinde birden çok iş yapılıyor. </a:t>
            </a:r>
            <a:endParaRPr>
              <a:latin typeface="Proxima Nova"/>
              <a:ea typeface="Proxima Nova"/>
              <a:cs typeface="Proxima Nova"/>
              <a:sym typeface="Proxima Nova"/>
            </a:endParaRPr>
          </a:p>
        </p:txBody>
      </p:sp>
      <p:pic>
        <p:nvPicPr>
          <p:cNvPr id="74" name="Google Shape;74;p16"/>
          <p:cNvPicPr preferRelativeResize="0"/>
          <p:nvPr/>
        </p:nvPicPr>
        <p:blipFill>
          <a:blip r:embed="rId3">
            <a:alphaModFix/>
          </a:blip>
          <a:stretch>
            <a:fillRect/>
          </a:stretch>
        </p:blipFill>
        <p:spPr>
          <a:xfrm>
            <a:off x="2213973" y="1168587"/>
            <a:ext cx="4148274" cy="1292075"/>
          </a:xfrm>
          <a:prstGeom prst="rect">
            <a:avLst/>
          </a:prstGeom>
          <a:noFill/>
          <a:ln>
            <a:noFill/>
          </a:ln>
        </p:spPr>
      </p:pic>
      <p:pic>
        <p:nvPicPr>
          <p:cNvPr id="75" name="Google Shape;75;p16"/>
          <p:cNvPicPr preferRelativeResize="0"/>
          <p:nvPr/>
        </p:nvPicPr>
        <p:blipFill>
          <a:blip r:embed="rId4">
            <a:alphaModFix/>
          </a:blip>
          <a:stretch>
            <a:fillRect/>
          </a:stretch>
        </p:blipFill>
        <p:spPr>
          <a:xfrm>
            <a:off x="2848226" y="3227125"/>
            <a:ext cx="2879775" cy="185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solidFill>
                  <a:schemeClr val="accent1"/>
                </a:solidFill>
              </a:rPr>
              <a:t>Single - Responsibility Principle</a:t>
            </a:r>
            <a:endParaRPr>
              <a:solidFill>
                <a:schemeClr val="accent1"/>
              </a:solidFill>
            </a:endParaRPr>
          </a:p>
          <a:p>
            <a:pPr marL="0" lvl="0" indent="0" algn="l" rtl="0">
              <a:spcBef>
                <a:spcPts val="0"/>
              </a:spcBef>
              <a:spcAft>
                <a:spcPts val="0"/>
              </a:spcAft>
              <a:buNone/>
            </a:pPr>
            <a:endParaRPr>
              <a:solidFill>
                <a:schemeClr val="accent1"/>
              </a:solidFill>
            </a:endParaRPr>
          </a:p>
        </p:txBody>
      </p:sp>
      <p:pic>
        <p:nvPicPr>
          <p:cNvPr id="81" name="Google Shape;81;p17"/>
          <p:cNvPicPr preferRelativeResize="0"/>
          <p:nvPr/>
        </p:nvPicPr>
        <p:blipFill>
          <a:blip r:embed="rId3">
            <a:alphaModFix/>
          </a:blip>
          <a:stretch>
            <a:fillRect/>
          </a:stretch>
        </p:blipFill>
        <p:spPr>
          <a:xfrm>
            <a:off x="1538325" y="1647775"/>
            <a:ext cx="5551200" cy="244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solidFill>
                  <a:schemeClr val="accent1"/>
                </a:solidFill>
              </a:rPr>
              <a:t>Single - Responsibility Principle</a:t>
            </a:r>
            <a:endParaRPr>
              <a:solidFill>
                <a:schemeClr val="accent1"/>
              </a:solidFill>
            </a:endParaRPr>
          </a:p>
          <a:p>
            <a:pPr marL="0" lvl="0" indent="0" algn="l" rtl="0">
              <a:spcBef>
                <a:spcPts val="0"/>
              </a:spcBef>
              <a:spcAft>
                <a:spcPts val="0"/>
              </a:spcAft>
              <a:buNone/>
            </a:pPr>
            <a:endParaRPr>
              <a:solidFill>
                <a:schemeClr val="accent1"/>
              </a:solidFill>
            </a:endParaRPr>
          </a:p>
        </p:txBody>
      </p:sp>
      <p:sp>
        <p:nvSpPr>
          <p:cNvPr id="87" name="Google Shape;87;p18"/>
          <p:cNvSpPr txBox="1">
            <a:spLocks noGrp="1"/>
          </p:cNvSpPr>
          <p:nvPr>
            <p:ph type="body" idx="1"/>
          </p:nvPr>
        </p:nvSpPr>
        <p:spPr>
          <a:xfrm>
            <a:off x="311700" y="1152475"/>
            <a:ext cx="8520600" cy="516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tr"/>
              <a:t>Bir cümlede hiç bir zaman tekrar olmamalıdır!</a:t>
            </a:r>
            <a:endParaRPr/>
          </a:p>
        </p:txBody>
      </p:sp>
      <p:pic>
        <p:nvPicPr>
          <p:cNvPr id="88" name="Google Shape;88;p18"/>
          <p:cNvPicPr preferRelativeResize="0"/>
          <p:nvPr/>
        </p:nvPicPr>
        <p:blipFill>
          <a:blip r:embed="rId3">
            <a:alphaModFix/>
          </a:blip>
          <a:stretch>
            <a:fillRect/>
          </a:stretch>
        </p:blipFill>
        <p:spPr>
          <a:xfrm>
            <a:off x="564600" y="1666875"/>
            <a:ext cx="8267700" cy="180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solidFill>
                  <a:schemeClr val="accent1"/>
                </a:solidFill>
              </a:rPr>
              <a:t>Single - Responsibility Principle</a:t>
            </a:r>
            <a:endParaRPr>
              <a:solidFill>
                <a:schemeClr val="accent1"/>
              </a:solidFill>
            </a:endParaRPr>
          </a:p>
          <a:p>
            <a:pPr marL="0" lvl="0" indent="0" algn="l" rtl="0">
              <a:spcBef>
                <a:spcPts val="0"/>
              </a:spcBef>
              <a:spcAft>
                <a:spcPts val="0"/>
              </a:spcAft>
              <a:buNone/>
            </a:pPr>
            <a:endParaRPr>
              <a:solidFill>
                <a:schemeClr val="accent1"/>
              </a:solidFill>
            </a:endParaRPr>
          </a:p>
        </p:txBody>
      </p:sp>
      <p:pic>
        <p:nvPicPr>
          <p:cNvPr id="94" name="Google Shape;94;p19"/>
          <p:cNvPicPr preferRelativeResize="0"/>
          <p:nvPr/>
        </p:nvPicPr>
        <p:blipFill>
          <a:blip r:embed="rId3">
            <a:alphaModFix/>
          </a:blip>
          <a:stretch>
            <a:fillRect/>
          </a:stretch>
        </p:blipFill>
        <p:spPr>
          <a:xfrm>
            <a:off x="1933263" y="1180750"/>
            <a:ext cx="527748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solidFill>
                  <a:schemeClr val="accent1"/>
                </a:solidFill>
              </a:rPr>
              <a:t>Single - Responsibility Principle</a:t>
            </a:r>
            <a:endParaRPr>
              <a:solidFill>
                <a:schemeClr val="accent1"/>
              </a:solidFill>
            </a:endParaRPr>
          </a:p>
          <a:p>
            <a:pPr marL="0" lvl="0" indent="0" algn="l" rtl="0">
              <a:spcBef>
                <a:spcPts val="0"/>
              </a:spcBef>
              <a:spcAft>
                <a:spcPts val="0"/>
              </a:spcAft>
              <a:buNone/>
            </a:pPr>
            <a:endParaRPr>
              <a:solidFill>
                <a:schemeClr val="accent1"/>
              </a:solidFill>
            </a:endParaRPr>
          </a:p>
        </p:txBody>
      </p:sp>
      <p:pic>
        <p:nvPicPr>
          <p:cNvPr id="100" name="Google Shape;100;p20"/>
          <p:cNvPicPr preferRelativeResize="0"/>
          <p:nvPr/>
        </p:nvPicPr>
        <p:blipFill>
          <a:blip r:embed="rId3">
            <a:alphaModFix/>
          </a:blip>
          <a:stretch>
            <a:fillRect/>
          </a:stretch>
        </p:blipFill>
        <p:spPr>
          <a:xfrm>
            <a:off x="152400" y="2891725"/>
            <a:ext cx="8839202" cy="1140930"/>
          </a:xfrm>
          <a:prstGeom prst="rect">
            <a:avLst/>
          </a:prstGeom>
          <a:noFill/>
          <a:ln>
            <a:noFill/>
          </a:ln>
        </p:spPr>
      </p:pic>
      <p:sp>
        <p:nvSpPr>
          <p:cNvPr id="101" name="Google Shape;101;p20"/>
          <p:cNvSpPr txBox="1"/>
          <p:nvPr/>
        </p:nvSpPr>
        <p:spPr>
          <a:xfrm>
            <a:off x="311700" y="1147725"/>
            <a:ext cx="8342400" cy="12621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tr">
                <a:latin typeface="Proxima Nova"/>
                <a:ea typeface="Proxima Nova"/>
                <a:cs typeface="Proxima Nova"/>
                <a:sym typeface="Proxima Nova"/>
              </a:rPr>
              <a:t>Her ne kadar tartışmaya açık olsada burada bir istisna durumu vardır. </a:t>
            </a:r>
            <a:endParaRPr>
              <a:latin typeface="Proxima Nova"/>
              <a:ea typeface="Proxima Nova"/>
              <a:cs typeface="Proxima Nova"/>
              <a:sym typeface="Proxima Nova"/>
            </a:endParaRPr>
          </a:p>
          <a:p>
            <a:pPr marL="0" lvl="0" indent="457200" algn="l" rtl="0">
              <a:spcBef>
                <a:spcPts val="0"/>
              </a:spcBef>
              <a:spcAft>
                <a:spcPts val="0"/>
              </a:spcAft>
              <a:buNone/>
            </a:pPr>
            <a:endParaRPr>
              <a:latin typeface="Proxima Nova"/>
              <a:ea typeface="Proxima Nova"/>
              <a:cs typeface="Proxima Nova"/>
              <a:sym typeface="Proxima Nova"/>
            </a:endParaRPr>
          </a:p>
          <a:p>
            <a:pPr marL="0" lvl="0" indent="457200" algn="l" rtl="0">
              <a:spcBef>
                <a:spcPts val="0"/>
              </a:spcBef>
              <a:spcAft>
                <a:spcPts val="0"/>
              </a:spcAft>
              <a:buNone/>
            </a:pPr>
            <a:r>
              <a:rPr lang="tr">
                <a:latin typeface="Proxima Nova"/>
                <a:ea typeface="Proxima Nova"/>
                <a:cs typeface="Proxima Nova"/>
                <a:sym typeface="Proxima Nova"/>
              </a:rPr>
              <a:t>Aşağıda ki formülle eğitim hayatımız boyunca bir çok kez karşılaşmışızdır. Bu anlamda hepimize tanıdık gelme olasılığı çok yüksek. Durum böyleyken anlam bütünlüğünü bozmamak adına bu dormülü tek cümlede yazmak daha iyi olacaktır.</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611300" y="152400"/>
            <a:ext cx="7921388" cy="4838699"/>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577</Words>
  <Application>Microsoft Office PowerPoint</Application>
  <PresentationFormat>Ekran Gösterisi (16:9)</PresentationFormat>
  <Paragraphs>83</Paragraphs>
  <Slides>31</Slides>
  <Notes>11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31</vt:i4>
      </vt:variant>
    </vt:vector>
  </HeadingPairs>
  <TitlesOfParts>
    <vt:vector size="38" baseType="lpstr">
      <vt:lpstr>Alfa Slab One</vt:lpstr>
      <vt:lpstr>Proxima Nova</vt:lpstr>
      <vt:lpstr>Arial</vt:lpstr>
      <vt:lpstr>charter</vt:lpstr>
      <vt:lpstr>Lato</vt:lpstr>
      <vt:lpstr>Times New Roman</vt:lpstr>
      <vt:lpstr>Gameday</vt:lpstr>
      <vt:lpstr>SOLID PRINCIPLES</vt:lpstr>
      <vt:lpstr>PowerPoint Sunusu</vt:lpstr>
      <vt:lpstr>Single - Responsibility Principle</vt:lpstr>
      <vt:lpstr>Single - Responsibility Principle</vt:lpstr>
      <vt:lpstr>Single - Responsibility Principle </vt:lpstr>
      <vt:lpstr>Single - Responsibility Principle </vt:lpstr>
      <vt:lpstr>Single - Responsibility Principle </vt:lpstr>
      <vt:lpstr>Single - Responsibility Principle </vt:lpstr>
      <vt:lpstr>PowerPoint Sunusu</vt:lpstr>
      <vt:lpstr>PowerPoint Sunusu</vt:lpstr>
      <vt:lpstr>OPEN-CLOSED PRINCIPLES</vt:lpstr>
      <vt:lpstr>PowerPoint Sunusu</vt:lpstr>
      <vt:lpstr>PowerPoint Sunusu</vt:lpstr>
      <vt:lpstr> </vt:lpstr>
      <vt:lpstr> </vt:lpstr>
      <vt:lpstr>   </vt:lpstr>
      <vt:lpstr>Liskov'un Yerine Geçme Prensibi (LSP)</vt:lpstr>
      <vt:lpstr>PowerPoint Sunusu</vt:lpstr>
      <vt:lpstr>PowerPoint Sunusu</vt:lpstr>
      <vt:lpstr>PowerPoint Sunusu</vt:lpstr>
      <vt:lpstr>PowerPoint Sunusu</vt:lpstr>
      <vt:lpstr>Çözüm</vt:lpstr>
      <vt:lpstr>PowerPoint Sunusu</vt:lpstr>
      <vt:lpstr>Interface Segregation</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ogulcan doganay</dc:creator>
  <cp:lastModifiedBy>Berk</cp:lastModifiedBy>
  <cp:revision>129</cp:revision>
  <dcterms:modified xsi:type="dcterms:W3CDTF">2022-09-10T06:42:01Z</dcterms:modified>
</cp:coreProperties>
</file>