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6"/>
  </p:notesMasterIdLst>
  <p:handoutMasterIdLst>
    <p:handoutMasterId r:id="rId27"/>
  </p:handoutMasterIdLst>
  <p:sldIdLst>
    <p:sldId id="333" r:id="rId5"/>
    <p:sldId id="334" r:id="rId6"/>
    <p:sldId id="325" r:id="rId7"/>
    <p:sldId id="326" r:id="rId8"/>
    <p:sldId id="327" r:id="rId9"/>
    <p:sldId id="328" r:id="rId10"/>
    <p:sldId id="329" r:id="rId11"/>
    <p:sldId id="330" r:id="rId12"/>
    <p:sldId id="331" r:id="rId13"/>
    <p:sldId id="308" r:id="rId14"/>
    <p:sldId id="316" r:id="rId15"/>
    <p:sldId id="314" r:id="rId16"/>
    <p:sldId id="315" r:id="rId17"/>
    <p:sldId id="317" r:id="rId18"/>
    <p:sldId id="318" r:id="rId19"/>
    <p:sldId id="320" r:id="rId20"/>
    <p:sldId id="321" r:id="rId21"/>
    <p:sldId id="322" r:id="rId22"/>
    <p:sldId id="323" r:id="rId23"/>
    <p:sldId id="324" r:id="rId24"/>
    <p:sldId id="332" r:id="rId25"/>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3" d="100"/>
          <a:sy n="63" d="100"/>
        </p:scale>
        <p:origin x="804"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4.09.2022</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4.09.2022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231677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282399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E2BD7B-2BC4-A977-F41A-3813726EF9D5}"/>
              </a:ext>
            </a:extLst>
          </p:cNvPr>
          <p:cNvSpPr>
            <a:spLocks noGrp="1"/>
          </p:cNvSpPr>
          <p:nvPr>
            <p:ph type="ctrTitle"/>
          </p:nvPr>
        </p:nvSpPr>
        <p:spPr/>
        <p:txBody>
          <a:bodyPr>
            <a:normAutofit/>
          </a:bodyPr>
          <a:lstStyle/>
          <a:p>
            <a:r>
              <a:rPr lang="tr-TR" sz="4400" dirty="0" err="1"/>
              <a:t>Sıngleton</a:t>
            </a:r>
            <a:r>
              <a:rPr lang="tr-TR" sz="4400" dirty="0"/>
              <a:t> </a:t>
            </a:r>
            <a:r>
              <a:rPr lang="tr-TR" sz="4400" dirty="0" err="1"/>
              <a:t>design</a:t>
            </a:r>
            <a:r>
              <a:rPr lang="tr-TR" sz="4400" dirty="0"/>
              <a:t> </a:t>
            </a:r>
            <a:r>
              <a:rPr lang="tr-TR" sz="4400" dirty="0" err="1"/>
              <a:t>pattern</a:t>
            </a:r>
            <a:endParaRPr lang="tr-TR" sz="4400" dirty="0"/>
          </a:p>
        </p:txBody>
      </p:sp>
      <p:sp>
        <p:nvSpPr>
          <p:cNvPr id="3" name="Alt Başlık 2">
            <a:extLst>
              <a:ext uri="{FF2B5EF4-FFF2-40B4-BE49-F238E27FC236}">
                <a16:creationId xmlns:a16="http://schemas.microsoft.com/office/drawing/2014/main" id="{B9ADCD6C-FB66-D9A3-A5F6-B54951033C26}"/>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04693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473075" y="1689227"/>
            <a:ext cx="10382732" cy="1179576"/>
          </a:xfrm>
        </p:spPr>
        <p:txBody>
          <a:bodyPr rtlCol="0">
            <a:normAutofit fontScale="90000"/>
          </a:bodyPr>
          <a:lstStyle/>
          <a:p>
            <a:r>
              <a:rPr lang="tr-TR" b="0" i="0" dirty="0" err="1">
                <a:solidFill>
                  <a:srgbClr val="000000"/>
                </a:solidFill>
                <a:effectLst/>
                <a:latin typeface="PT Sans" panose="020B0503020203020204" pitchFamily="34" charset="-94"/>
              </a:rPr>
              <a:t>Lazy</a:t>
            </a:r>
            <a:r>
              <a:rPr lang="tr-TR" b="0" i="0" dirty="0">
                <a:solidFill>
                  <a:srgbClr val="000000"/>
                </a:solidFill>
                <a:effectLst/>
                <a:latin typeface="PT Sans" panose="020B0503020203020204" pitchFamily="34" charset="-94"/>
              </a:rPr>
              <a:t> </a:t>
            </a:r>
            <a:r>
              <a:rPr lang="tr-TR" b="0" i="0" dirty="0" err="1">
                <a:solidFill>
                  <a:srgbClr val="000000"/>
                </a:solidFill>
                <a:effectLst/>
                <a:latin typeface="PT Sans" panose="020B0503020203020204" pitchFamily="34" charset="-94"/>
              </a:rPr>
              <a:t>Initialization</a:t>
            </a:r>
            <a:r>
              <a:rPr lang="tr-TR" b="0" i="0" dirty="0">
                <a:solidFill>
                  <a:srgbClr val="000000"/>
                </a:solidFill>
                <a:effectLst/>
                <a:latin typeface="PT Sans" panose="020B0503020203020204" pitchFamily="34" charset="-94"/>
              </a:rPr>
              <a:t> </a:t>
            </a:r>
            <a:br>
              <a:rPr lang="tr-TR" b="0" i="0" dirty="0">
                <a:solidFill>
                  <a:srgbClr val="000000"/>
                </a:solidFill>
                <a:effectLst/>
                <a:latin typeface="PT Sans" panose="020B0503020203020204" pitchFamily="34" charset="-94"/>
              </a:rPr>
            </a:br>
            <a:r>
              <a:rPr lang="tr-TR" b="0" i="0" dirty="0">
                <a:solidFill>
                  <a:srgbClr val="000000"/>
                </a:solidFill>
                <a:effectLst/>
                <a:latin typeface="PT Sans" panose="020B0503020203020204" pitchFamily="34" charset="-94"/>
              </a:rPr>
              <a:t>(Yavaş Başlangıç)</a:t>
            </a:r>
            <a:br>
              <a:rPr lang="tr-TR" b="0" i="0" dirty="0">
                <a:solidFill>
                  <a:srgbClr val="000000"/>
                </a:solidFill>
                <a:effectLst/>
                <a:latin typeface="PT Sans" panose="020B0503020203020204" pitchFamily="34" charset="-94"/>
              </a:rPr>
            </a:br>
            <a:endParaRPr lang="tr-TR" dirty="0"/>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p:txBody>
          <a:bodyPr rtlCol="0">
            <a:normAutofit/>
          </a:bodyPr>
          <a:lstStyle/>
          <a:p>
            <a:pPr rtl="0"/>
            <a:r>
              <a:rPr lang="tr-TR" b="0" i="0" dirty="0">
                <a:solidFill>
                  <a:srgbClr val="1E1E1E"/>
                </a:solidFill>
                <a:effectLst/>
                <a:latin typeface="PT Sans" panose="020B0503020203020204" pitchFamily="34" charset="-94"/>
              </a:rPr>
              <a:t>Bir program çalışmaya başladığı zaman bellekte büyük veya küçük nesneler oluşturur. Oluşturulan bu nesneler kullanılsa da kullanılmasa da bellekte hazır halde bekler. Küçük boyutlu nesneler oluşturulduğunda sorun yaratmayabilir. Ancak büyük boyuttaki nesneler programın başında yaratıldığı zaman gereksiz yere bellek kullanımı olduğundan sistemi yavaşlatabilir. Fakat nesne kullanılacağı zaman yaratılırsa program performans bakımından daha verimli çalışır. </a:t>
            </a:r>
            <a:endParaRPr lang="tr-TR" dirty="0"/>
          </a:p>
        </p:txBody>
      </p:sp>
      <p:sp>
        <p:nvSpPr>
          <p:cNvPr id="10" name="Alt Bilgi Yer Tutucusu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tr-TR" dirty="0"/>
              <a:t>LAZY INITIALIZATION</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10</a:t>
            </a:fld>
            <a:endParaRPr lang="tr-TR"/>
          </a:p>
        </p:txBody>
      </p:sp>
      <p:pic>
        <p:nvPicPr>
          <p:cNvPr id="5" name="Resim 4">
            <a:extLst>
              <a:ext uri="{FF2B5EF4-FFF2-40B4-BE49-F238E27FC236}">
                <a16:creationId xmlns:a16="http://schemas.microsoft.com/office/drawing/2014/main" id="{D93B79B0-0DF9-4D6A-3CE1-49B550764EE6}"/>
              </a:ext>
            </a:extLst>
          </p:cNvPr>
          <p:cNvPicPr>
            <a:picLocks noChangeAspect="1"/>
          </p:cNvPicPr>
          <p:nvPr/>
        </p:nvPicPr>
        <p:blipFill>
          <a:blip r:embed="rId3"/>
          <a:stretch>
            <a:fillRect/>
          </a:stretch>
        </p:blipFill>
        <p:spPr>
          <a:xfrm>
            <a:off x="7213600" y="1689226"/>
            <a:ext cx="4632960" cy="4396613"/>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B712DF6E-4FC6-834C-FDB9-0F211F0BAC81}"/>
              </a:ext>
            </a:extLst>
          </p:cNvPr>
          <p:cNvSpPr>
            <a:spLocks noGrp="1"/>
          </p:cNvSpPr>
          <p:nvPr>
            <p:ph type="title"/>
          </p:nvPr>
        </p:nvSpPr>
        <p:spPr/>
        <p:txBody>
          <a:bodyPr/>
          <a:lstStyle/>
          <a:p>
            <a:r>
              <a:rPr lang="tr-TR" dirty="0"/>
              <a:t>  </a:t>
            </a:r>
          </a:p>
        </p:txBody>
      </p:sp>
      <p:sp>
        <p:nvSpPr>
          <p:cNvPr id="4" name="İçerik Yer Tutucusu 3">
            <a:extLst>
              <a:ext uri="{FF2B5EF4-FFF2-40B4-BE49-F238E27FC236}">
                <a16:creationId xmlns:a16="http://schemas.microsoft.com/office/drawing/2014/main" id="{292AB852-CC65-E6EF-8351-F8F3A19FC3CA}"/>
              </a:ext>
            </a:extLst>
          </p:cNvPr>
          <p:cNvSpPr>
            <a:spLocks noGrp="1"/>
          </p:cNvSpPr>
          <p:nvPr>
            <p:ph idx="1"/>
          </p:nvPr>
        </p:nvSpPr>
        <p:spPr>
          <a:xfrm>
            <a:off x="999063" y="1225117"/>
            <a:ext cx="6190488" cy="3346704"/>
          </a:xfrm>
        </p:spPr>
        <p:txBody>
          <a:bodyPr>
            <a:normAutofit/>
          </a:bodyPr>
          <a:lstStyle/>
          <a:p>
            <a:pPr algn="l">
              <a:buFont typeface="Arial" panose="020B0604020202020204" pitchFamily="34" charset="0"/>
              <a:buChar char="•"/>
            </a:pPr>
            <a:r>
              <a:rPr lang="tr-TR" dirty="0"/>
              <a:t>  </a:t>
            </a:r>
            <a:r>
              <a:rPr lang="tr-TR" b="0" i="0" dirty="0" err="1">
                <a:solidFill>
                  <a:srgbClr val="1E1E1E"/>
                </a:solidFill>
                <a:effectLst/>
                <a:latin typeface="PT Sans" panose="020B0503020203020204" pitchFamily="34" charset="-94"/>
              </a:rPr>
              <a:t>IsValueCreated</a:t>
            </a:r>
            <a:r>
              <a:rPr lang="tr-TR" b="0" i="0" dirty="0">
                <a:solidFill>
                  <a:srgbClr val="1E1E1E"/>
                </a:solidFill>
                <a:effectLst/>
                <a:latin typeface="PT Sans" panose="020B0503020203020204" pitchFamily="34" charset="-94"/>
              </a:rPr>
              <a:t>: </a:t>
            </a:r>
            <a:r>
              <a:rPr lang="tr-TR" b="0" i="0" dirty="0" err="1">
                <a:solidFill>
                  <a:srgbClr val="1E1E1E"/>
                </a:solidFill>
                <a:effectLst/>
                <a:latin typeface="PT Sans" panose="020B0503020203020204" pitchFamily="34" charset="-94"/>
              </a:rPr>
              <a:t>Nesenin</a:t>
            </a:r>
            <a:r>
              <a:rPr lang="tr-TR" b="0" i="0" dirty="0">
                <a:solidFill>
                  <a:srgbClr val="1E1E1E"/>
                </a:solidFill>
                <a:effectLst/>
                <a:latin typeface="PT Sans" panose="020B0503020203020204" pitchFamily="34" charset="-94"/>
              </a:rPr>
              <a:t> yaratılıp yaratılmadığını kontrol etmek için kullanılan bir özelliktir. Özellik </a:t>
            </a:r>
            <a:r>
              <a:rPr lang="tr-TR" b="0" i="0" dirty="0" err="1">
                <a:solidFill>
                  <a:srgbClr val="1E1E1E"/>
                </a:solidFill>
                <a:effectLst/>
                <a:latin typeface="PT Sans" panose="020B0503020203020204" pitchFamily="34" charset="-94"/>
              </a:rPr>
              <a:t>bool</a:t>
            </a:r>
            <a:r>
              <a:rPr lang="tr-TR" b="0" i="0" dirty="0">
                <a:solidFill>
                  <a:srgbClr val="1E1E1E"/>
                </a:solidFill>
                <a:effectLst/>
                <a:latin typeface="PT Sans" panose="020B0503020203020204" pitchFamily="34" charset="-94"/>
              </a:rPr>
              <a:t> değer </a:t>
            </a:r>
            <a:r>
              <a:rPr lang="tr-TR" b="0" i="0" dirty="0" err="1">
                <a:solidFill>
                  <a:srgbClr val="1E1E1E"/>
                </a:solidFill>
                <a:effectLst/>
                <a:latin typeface="PT Sans" panose="020B0503020203020204" pitchFamily="34" charset="-94"/>
              </a:rPr>
              <a:t>dönderir</a:t>
            </a:r>
            <a:r>
              <a:rPr lang="tr-TR" b="0" i="0" dirty="0">
                <a:solidFill>
                  <a:srgbClr val="1E1E1E"/>
                </a:solidFill>
                <a:effectLst/>
                <a:latin typeface="PT Sans" panose="020B0503020203020204" pitchFamily="34" charset="-94"/>
              </a:rPr>
              <a:t>, eğer sonuç </a:t>
            </a:r>
            <a:r>
              <a:rPr lang="tr-TR" b="0" i="0" dirty="0" err="1">
                <a:solidFill>
                  <a:srgbClr val="1E1E1E"/>
                </a:solidFill>
                <a:effectLst/>
                <a:latin typeface="PT Sans" panose="020B0503020203020204" pitchFamily="34" charset="-94"/>
              </a:rPr>
              <a:t>true</a:t>
            </a:r>
            <a:r>
              <a:rPr lang="tr-TR" b="0" i="0" dirty="0">
                <a:solidFill>
                  <a:srgbClr val="1E1E1E"/>
                </a:solidFill>
                <a:effectLst/>
                <a:latin typeface="PT Sans" panose="020B0503020203020204" pitchFamily="34" charset="-94"/>
              </a:rPr>
              <a:t>(doğru) dönerse nesne yaratılmıştır, </a:t>
            </a:r>
            <a:r>
              <a:rPr lang="tr-TR" b="0" i="0" dirty="0" err="1">
                <a:solidFill>
                  <a:srgbClr val="1E1E1E"/>
                </a:solidFill>
                <a:effectLst/>
                <a:latin typeface="PT Sans" panose="020B0503020203020204" pitchFamily="34" charset="-94"/>
              </a:rPr>
              <a:t>false</a:t>
            </a:r>
            <a:r>
              <a:rPr lang="tr-TR" b="0" i="0" dirty="0">
                <a:solidFill>
                  <a:srgbClr val="1E1E1E"/>
                </a:solidFill>
                <a:effectLst/>
                <a:latin typeface="PT Sans" panose="020B0503020203020204" pitchFamily="34" charset="-94"/>
              </a:rPr>
              <a:t>(yanlış) dönerse nesne yaratılmamıştır.</a:t>
            </a:r>
          </a:p>
          <a:p>
            <a:pPr algn="l">
              <a:buFont typeface="Arial" panose="020B0604020202020204" pitchFamily="34" charset="0"/>
              <a:buChar char="•"/>
            </a:pPr>
            <a:r>
              <a:rPr lang="tr-TR" b="0" i="0" dirty="0">
                <a:solidFill>
                  <a:srgbClr val="1E1E1E"/>
                </a:solidFill>
                <a:effectLst/>
                <a:latin typeface="PT Sans" panose="020B0503020203020204" pitchFamily="34" charset="-94"/>
              </a:rPr>
              <a:t>Value: Nesneyi kullanmak için gereken özelliktir. Nesnenin içeriği bu özellik ile kullanılabilir.</a:t>
            </a:r>
          </a:p>
          <a:p>
            <a:endParaRPr lang="tr-TR" dirty="0"/>
          </a:p>
        </p:txBody>
      </p:sp>
      <p:sp>
        <p:nvSpPr>
          <p:cNvPr id="5" name="Veri Yer Tutucusu 4">
            <a:extLst>
              <a:ext uri="{FF2B5EF4-FFF2-40B4-BE49-F238E27FC236}">
                <a16:creationId xmlns:a16="http://schemas.microsoft.com/office/drawing/2014/main" id="{3C32DA55-2F36-B86E-3D64-A79B5F6BD9F1}"/>
              </a:ext>
            </a:extLst>
          </p:cNvPr>
          <p:cNvSpPr>
            <a:spLocks noGrp="1"/>
          </p:cNvSpPr>
          <p:nvPr>
            <p:ph type="dt" sz="half" idx="10"/>
          </p:nvPr>
        </p:nvSpPr>
        <p:spPr/>
        <p:txBody>
          <a:bodyPr/>
          <a:lstStyle/>
          <a:p>
            <a:pPr rtl="0"/>
            <a:r>
              <a:rPr lang="tr-TR" noProof="0"/>
              <a:t>03.09.20XX</a:t>
            </a:r>
          </a:p>
        </p:txBody>
      </p:sp>
      <p:sp>
        <p:nvSpPr>
          <p:cNvPr id="6" name="Alt Bilgi Yer Tutucusu 5">
            <a:extLst>
              <a:ext uri="{FF2B5EF4-FFF2-40B4-BE49-F238E27FC236}">
                <a16:creationId xmlns:a16="http://schemas.microsoft.com/office/drawing/2014/main" id="{49E4EE03-58FE-8D0F-08DE-5EBBC9F3D83E}"/>
              </a:ext>
            </a:extLst>
          </p:cNvPr>
          <p:cNvSpPr>
            <a:spLocks noGrp="1"/>
          </p:cNvSpPr>
          <p:nvPr>
            <p:ph type="ftr" sz="quarter" idx="11"/>
          </p:nvPr>
        </p:nvSpPr>
        <p:spPr/>
        <p:txBody>
          <a:bodyPr/>
          <a:lstStyle/>
          <a:p>
            <a:pPr rtl="0"/>
            <a:r>
              <a:rPr lang="tr-TR" dirty="0"/>
              <a:t>LAZY INITILAZIATION</a:t>
            </a:r>
            <a:endParaRPr lang="tr-TR" noProof="0" dirty="0"/>
          </a:p>
        </p:txBody>
      </p:sp>
      <p:sp>
        <p:nvSpPr>
          <p:cNvPr id="7" name="Slayt Numarası Yer Tutucusu 6">
            <a:extLst>
              <a:ext uri="{FF2B5EF4-FFF2-40B4-BE49-F238E27FC236}">
                <a16:creationId xmlns:a16="http://schemas.microsoft.com/office/drawing/2014/main" id="{C42B05FF-6E02-11A7-251F-B3FF95C75096}"/>
              </a:ext>
            </a:extLst>
          </p:cNvPr>
          <p:cNvSpPr>
            <a:spLocks noGrp="1"/>
          </p:cNvSpPr>
          <p:nvPr>
            <p:ph type="sldNum" sz="quarter" idx="12"/>
          </p:nvPr>
        </p:nvSpPr>
        <p:spPr/>
        <p:txBody>
          <a:bodyPr/>
          <a:lstStyle/>
          <a:p>
            <a:pPr rtl="0"/>
            <a:fld id="{D8DA9DAA-006C-4F4B-980E-E3DF019B24E2}" type="slidenum">
              <a:rPr lang="tr-TR" noProof="0" smtClean="0"/>
              <a:pPr rtl="0"/>
              <a:t>11</a:t>
            </a:fld>
            <a:endParaRPr lang="tr-TR" noProof="0"/>
          </a:p>
        </p:txBody>
      </p:sp>
      <p:pic>
        <p:nvPicPr>
          <p:cNvPr id="13" name="Resim 12">
            <a:extLst>
              <a:ext uri="{FF2B5EF4-FFF2-40B4-BE49-F238E27FC236}">
                <a16:creationId xmlns:a16="http://schemas.microsoft.com/office/drawing/2014/main" id="{CB162F92-BBB7-5B17-3167-ADF8D6E6CAD2}"/>
              </a:ext>
            </a:extLst>
          </p:cNvPr>
          <p:cNvPicPr>
            <a:picLocks noChangeAspect="1"/>
          </p:cNvPicPr>
          <p:nvPr/>
        </p:nvPicPr>
        <p:blipFill>
          <a:blip r:embed="rId2"/>
          <a:stretch>
            <a:fillRect/>
          </a:stretch>
        </p:blipFill>
        <p:spPr>
          <a:xfrm>
            <a:off x="804672" y="4196356"/>
            <a:ext cx="11082528" cy="2572109"/>
          </a:xfrm>
          <a:prstGeom prst="rect">
            <a:avLst/>
          </a:prstGeom>
        </p:spPr>
      </p:pic>
    </p:spTree>
    <p:extLst>
      <p:ext uri="{BB962C8B-B14F-4D97-AF65-F5344CB8AC3E}">
        <p14:creationId xmlns:p14="http://schemas.microsoft.com/office/powerpoint/2010/main" val="341870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ctrTitle"/>
          </p:nvPr>
        </p:nvSpPr>
        <p:spPr>
          <a:xfrm>
            <a:off x="6391656" y="841248"/>
            <a:ext cx="4434840" cy="3236976"/>
          </a:xfrm>
        </p:spPr>
        <p:txBody>
          <a:bodyPr rtlCol="0" anchor="b">
            <a:normAutofit/>
          </a:bodyPr>
          <a:lstStyle/>
          <a:p>
            <a:br>
              <a:rPr lang="tr-TR" b="0" i="0">
                <a:effectLst/>
              </a:rPr>
            </a:br>
            <a:endParaRPr lang="tr-TR" dirty="0"/>
          </a:p>
        </p:txBody>
      </p:sp>
      <p:sp>
        <p:nvSpPr>
          <p:cNvPr id="16" name="Subtitle 2">
            <a:extLst>
              <a:ext uri="{FF2B5EF4-FFF2-40B4-BE49-F238E27FC236}">
                <a16:creationId xmlns:a16="http://schemas.microsoft.com/office/drawing/2014/main" id="{8E211102-7B0E-9417-47DF-DEC7B64976F6}"/>
              </a:ext>
            </a:extLst>
          </p:cNvPr>
          <p:cNvSpPr>
            <a:spLocks noGrp="1"/>
          </p:cNvSpPr>
          <p:nvPr>
            <p:ph type="subTitle" idx="1"/>
          </p:nvPr>
        </p:nvSpPr>
        <p:spPr>
          <a:xfrm>
            <a:off x="6391655" y="4498848"/>
            <a:ext cx="4434835" cy="510474"/>
          </a:xfrm>
        </p:spPr>
        <p:txBody>
          <a:bodyPr/>
          <a:lstStyle/>
          <a:p>
            <a:endParaRPr lang="en-US"/>
          </a:p>
        </p:txBody>
      </p:sp>
      <p:sp>
        <p:nvSpPr>
          <p:cNvPr id="10" name="Alt Bilgi Yer Tutucusu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9811512" y="1591056"/>
            <a:ext cx="3547872" cy="365125"/>
          </a:xfrm>
        </p:spPr>
        <p:txBody>
          <a:bodyPr rtlCol="0" anchor="ctr">
            <a:normAutofit/>
          </a:bodyPr>
          <a:lstStyle/>
          <a:p>
            <a:pPr rtl="0">
              <a:spcAft>
                <a:spcPts val="600"/>
              </a:spcAft>
            </a:pPr>
            <a:r>
              <a:rPr lang="tr-TR" dirty="0"/>
              <a:t>LAZY INITIALIZATION</a:t>
            </a:r>
            <a:endParaRPr lang="tr-T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tr-TR" smtClean="0"/>
              <a:pPr rtl="0">
                <a:spcAft>
                  <a:spcPts val="600"/>
                </a:spcAft>
              </a:pPr>
              <a:t>12</a:t>
            </a:fld>
            <a:endParaRPr lang="tr-TR"/>
          </a:p>
        </p:txBody>
      </p:sp>
      <p:pic>
        <p:nvPicPr>
          <p:cNvPr id="8" name="İçerik Yer Tutucusu 7">
            <a:extLst>
              <a:ext uri="{FF2B5EF4-FFF2-40B4-BE49-F238E27FC236}">
                <a16:creationId xmlns:a16="http://schemas.microsoft.com/office/drawing/2014/main" id="{9B7909BF-23CE-500A-21B6-5836401855F3}"/>
              </a:ext>
            </a:extLst>
          </p:cNvPr>
          <p:cNvPicPr>
            <a:picLocks noGrp="1" noChangeAspect="1"/>
          </p:cNvPicPr>
          <p:nvPr>
            <p:ph type="pic" sz="quarter" idx="13"/>
          </p:nvPr>
        </p:nvPicPr>
        <p:blipFill rotWithShape="1">
          <a:blip r:embed="rId3"/>
          <a:stretch/>
        </p:blipFill>
        <p:spPr>
          <a:xfrm>
            <a:off x="283464" y="447040"/>
            <a:ext cx="5221224" cy="5909310"/>
          </a:xfrm>
          <a:noFill/>
        </p:spPr>
      </p:pic>
      <p:pic>
        <p:nvPicPr>
          <p:cNvPr id="12" name="Resim 11">
            <a:extLst>
              <a:ext uri="{FF2B5EF4-FFF2-40B4-BE49-F238E27FC236}">
                <a16:creationId xmlns:a16="http://schemas.microsoft.com/office/drawing/2014/main" id="{DC86FB49-5603-5A6C-CED7-6176841A9E0E}"/>
              </a:ext>
            </a:extLst>
          </p:cNvPr>
          <p:cNvPicPr>
            <a:picLocks noChangeAspect="1"/>
          </p:cNvPicPr>
          <p:nvPr/>
        </p:nvPicPr>
        <p:blipFill>
          <a:blip r:embed="rId4"/>
          <a:stretch>
            <a:fillRect/>
          </a:stretch>
        </p:blipFill>
        <p:spPr>
          <a:xfrm>
            <a:off x="6081077" y="447040"/>
            <a:ext cx="5221224" cy="5854700"/>
          </a:xfrm>
          <a:prstGeom prst="rect">
            <a:avLst/>
          </a:prstGeom>
        </p:spPr>
      </p:pic>
    </p:spTree>
    <p:extLst>
      <p:ext uri="{BB962C8B-B14F-4D97-AF65-F5344CB8AC3E}">
        <p14:creationId xmlns:p14="http://schemas.microsoft.com/office/powerpoint/2010/main" val="415824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tr-TR" dirty="0"/>
              <a:t> </a:t>
            </a:r>
          </a:p>
        </p:txBody>
      </p:sp>
      <p:sp>
        <p:nvSpPr>
          <p:cNvPr id="10" name="Alt Bilgi Yer Tutucusu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tr-TR" dirty="0"/>
              <a:t>LAZY INITIALIZATION</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13</a:t>
            </a:fld>
            <a:endParaRPr lang="tr-TR"/>
          </a:p>
        </p:txBody>
      </p:sp>
      <p:pic>
        <p:nvPicPr>
          <p:cNvPr id="6" name="Resim 5">
            <a:extLst>
              <a:ext uri="{FF2B5EF4-FFF2-40B4-BE49-F238E27FC236}">
                <a16:creationId xmlns:a16="http://schemas.microsoft.com/office/drawing/2014/main" id="{92A2FA34-3387-FD14-05FE-9F629DF07027}"/>
              </a:ext>
            </a:extLst>
          </p:cNvPr>
          <p:cNvPicPr>
            <a:picLocks noChangeAspect="1"/>
          </p:cNvPicPr>
          <p:nvPr/>
        </p:nvPicPr>
        <p:blipFill>
          <a:blip r:embed="rId3"/>
          <a:stretch>
            <a:fillRect/>
          </a:stretch>
        </p:blipFill>
        <p:spPr>
          <a:xfrm>
            <a:off x="3619272" y="2843784"/>
            <a:ext cx="5258256" cy="2415749"/>
          </a:xfrm>
          <a:prstGeom prst="rect">
            <a:avLst/>
          </a:prstGeom>
        </p:spPr>
      </p:pic>
      <p:sp>
        <p:nvSpPr>
          <p:cNvPr id="8" name="Başlık 7">
            <a:extLst>
              <a:ext uri="{FF2B5EF4-FFF2-40B4-BE49-F238E27FC236}">
                <a16:creationId xmlns:a16="http://schemas.microsoft.com/office/drawing/2014/main" id="{4BE89403-DE34-61F2-B508-791552050972}"/>
              </a:ext>
            </a:extLst>
          </p:cNvPr>
          <p:cNvSpPr>
            <a:spLocks noGrp="1"/>
          </p:cNvSpPr>
          <p:nvPr>
            <p:ph type="title"/>
          </p:nvPr>
        </p:nvSpPr>
        <p:spPr>
          <a:xfrm>
            <a:off x="3153156" y="1429737"/>
            <a:ext cx="6190488" cy="1179576"/>
          </a:xfrm>
        </p:spPr>
        <p:txBody>
          <a:bodyPr/>
          <a:lstStyle/>
          <a:p>
            <a:pPr algn="ctr"/>
            <a:r>
              <a:rPr lang="tr-TR" dirty="0"/>
              <a:t>  OUTPUT</a:t>
            </a:r>
          </a:p>
        </p:txBody>
      </p:sp>
    </p:spTree>
    <p:extLst>
      <p:ext uri="{BB962C8B-B14F-4D97-AF65-F5344CB8AC3E}">
        <p14:creationId xmlns:p14="http://schemas.microsoft.com/office/powerpoint/2010/main" val="42556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9684CF-D357-31B8-4775-2A079F2550B0}"/>
              </a:ext>
            </a:extLst>
          </p:cNvPr>
          <p:cNvSpPr>
            <a:spLocks noGrp="1"/>
          </p:cNvSpPr>
          <p:nvPr>
            <p:ph type="title"/>
          </p:nvPr>
        </p:nvSpPr>
        <p:spPr>
          <a:xfrm>
            <a:off x="698653" y="1246739"/>
            <a:ext cx="7451433" cy="365125"/>
          </a:xfrm>
        </p:spPr>
        <p:txBody>
          <a:bodyPr>
            <a:normAutofit fontScale="90000"/>
          </a:bodyPr>
          <a:lstStyle/>
          <a:p>
            <a:r>
              <a:rPr lang="tr-TR" noProof="0" dirty="0"/>
              <a:t>Joshua Bloch Singleton</a:t>
            </a:r>
            <a:br>
              <a:rPr lang="tr-TR" noProof="0" dirty="0"/>
            </a:br>
            <a:endParaRPr lang="tr-TR" dirty="0"/>
          </a:p>
        </p:txBody>
      </p:sp>
      <p:sp>
        <p:nvSpPr>
          <p:cNvPr id="6" name="Footer Placeholder 5">
            <a:extLst>
              <a:ext uri="{FF2B5EF4-FFF2-40B4-BE49-F238E27FC236}">
                <a16:creationId xmlns:a16="http://schemas.microsoft.com/office/drawing/2014/main" id="{6D485B32-F7B4-AB9E-5581-3CEC1881979D}"/>
              </a:ext>
            </a:extLst>
          </p:cNvPr>
          <p:cNvSpPr>
            <a:spLocks noGrp="1"/>
          </p:cNvSpPr>
          <p:nvPr>
            <p:ph type="ftr" sz="quarter" idx="11"/>
          </p:nvPr>
        </p:nvSpPr>
        <p:spPr/>
        <p:txBody>
          <a:bodyPr/>
          <a:lstStyle/>
          <a:p>
            <a:pPr rtl="0"/>
            <a:r>
              <a:rPr lang="tr-TR" noProof="0" dirty="0"/>
              <a:t>Joshua bloch sıngleton</a:t>
            </a:r>
          </a:p>
        </p:txBody>
      </p:sp>
      <p:sp>
        <p:nvSpPr>
          <p:cNvPr id="7" name="Slide Number Placeholder 6">
            <a:extLst>
              <a:ext uri="{FF2B5EF4-FFF2-40B4-BE49-F238E27FC236}">
                <a16:creationId xmlns:a16="http://schemas.microsoft.com/office/drawing/2014/main" id="{E28CFF28-5A99-7733-FDEC-B83DA3A77B8D}"/>
              </a:ext>
            </a:extLst>
          </p:cNvPr>
          <p:cNvSpPr>
            <a:spLocks noGrp="1"/>
          </p:cNvSpPr>
          <p:nvPr>
            <p:ph type="sldNum" sz="quarter" idx="12"/>
          </p:nvPr>
        </p:nvSpPr>
        <p:spPr/>
        <p:txBody>
          <a:bodyPr/>
          <a:lstStyle/>
          <a:p>
            <a:pPr rtl="0"/>
            <a:fld id="{D8DA9DAA-006C-4F4B-980E-E3DF019B24E2}" type="slidenum">
              <a:rPr lang="tr-TR" noProof="0" smtClean="0"/>
              <a:pPr rtl="0"/>
              <a:t>14</a:t>
            </a:fld>
            <a:endParaRPr lang="tr-TR" noProof="0"/>
          </a:p>
        </p:txBody>
      </p:sp>
      <p:pic>
        <p:nvPicPr>
          <p:cNvPr id="13" name="Picture 12">
            <a:extLst>
              <a:ext uri="{FF2B5EF4-FFF2-40B4-BE49-F238E27FC236}">
                <a16:creationId xmlns:a16="http://schemas.microsoft.com/office/drawing/2014/main" id="{67F4F0C6-D70E-E512-AFBC-86A8B5B264FD}"/>
              </a:ext>
            </a:extLst>
          </p:cNvPr>
          <p:cNvPicPr>
            <a:picLocks noChangeAspect="1"/>
          </p:cNvPicPr>
          <p:nvPr/>
        </p:nvPicPr>
        <p:blipFill>
          <a:blip r:embed="rId2"/>
          <a:stretch>
            <a:fillRect/>
          </a:stretch>
        </p:blipFill>
        <p:spPr>
          <a:xfrm>
            <a:off x="112776" y="986917"/>
            <a:ext cx="5600700" cy="3533775"/>
          </a:xfrm>
          <a:prstGeom prst="rect">
            <a:avLst/>
          </a:prstGeom>
        </p:spPr>
      </p:pic>
      <p:pic>
        <p:nvPicPr>
          <p:cNvPr id="15" name="Picture 14">
            <a:extLst>
              <a:ext uri="{FF2B5EF4-FFF2-40B4-BE49-F238E27FC236}">
                <a16:creationId xmlns:a16="http://schemas.microsoft.com/office/drawing/2014/main" id="{E67CBCDD-404F-44F1-1D1B-39292E9C0291}"/>
              </a:ext>
            </a:extLst>
          </p:cNvPr>
          <p:cNvPicPr>
            <a:picLocks noChangeAspect="1"/>
          </p:cNvPicPr>
          <p:nvPr/>
        </p:nvPicPr>
        <p:blipFill>
          <a:blip r:embed="rId3"/>
          <a:stretch>
            <a:fillRect/>
          </a:stretch>
        </p:blipFill>
        <p:spPr>
          <a:xfrm>
            <a:off x="6299353" y="986916"/>
            <a:ext cx="3436217" cy="3533775"/>
          </a:xfrm>
          <a:prstGeom prst="rect">
            <a:avLst/>
          </a:prstGeom>
        </p:spPr>
      </p:pic>
      <p:pic>
        <p:nvPicPr>
          <p:cNvPr id="17" name="Picture 16">
            <a:extLst>
              <a:ext uri="{FF2B5EF4-FFF2-40B4-BE49-F238E27FC236}">
                <a16:creationId xmlns:a16="http://schemas.microsoft.com/office/drawing/2014/main" id="{701E9776-BAC4-9A32-7C44-B927C146AD00}"/>
              </a:ext>
            </a:extLst>
          </p:cNvPr>
          <p:cNvPicPr>
            <a:picLocks noChangeAspect="1"/>
          </p:cNvPicPr>
          <p:nvPr/>
        </p:nvPicPr>
        <p:blipFill>
          <a:blip r:embed="rId4"/>
          <a:stretch>
            <a:fillRect/>
          </a:stretch>
        </p:blipFill>
        <p:spPr>
          <a:xfrm>
            <a:off x="112776" y="4673048"/>
            <a:ext cx="4114800" cy="1876425"/>
          </a:xfrm>
          <a:prstGeom prst="rect">
            <a:avLst/>
          </a:prstGeom>
        </p:spPr>
      </p:pic>
      <p:pic>
        <p:nvPicPr>
          <p:cNvPr id="19" name="Picture 18">
            <a:extLst>
              <a:ext uri="{FF2B5EF4-FFF2-40B4-BE49-F238E27FC236}">
                <a16:creationId xmlns:a16="http://schemas.microsoft.com/office/drawing/2014/main" id="{1A8602C0-4E7A-5514-E20E-51AE4C627773}"/>
              </a:ext>
            </a:extLst>
          </p:cNvPr>
          <p:cNvPicPr>
            <a:picLocks noChangeAspect="1"/>
          </p:cNvPicPr>
          <p:nvPr/>
        </p:nvPicPr>
        <p:blipFill>
          <a:blip r:embed="rId5"/>
          <a:stretch>
            <a:fillRect/>
          </a:stretch>
        </p:blipFill>
        <p:spPr>
          <a:xfrm>
            <a:off x="5183124" y="5181832"/>
            <a:ext cx="2781300" cy="1095375"/>
          </a:xfrm>
          <a:prstGeom prst="rect">
            <a:avLst/>
          </a:prstGeom>
        </p:spPr>
      </p:pic>
    </p:spTree>
    <p:extLst>
      <p:ext uri="{BB962C8B-B14F-4D97-AF65-F5344CB8AC3E}">
        <p14:creationId xmlns:p14="http://schemas.microsoft.com/office/powerpoint/2010/main" val="230412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9684CF-D357-31B8-4775-2A079F2550B0}"/>
              </a:ext>
            </a:extLst>
          </p:cNvPr>
          <p:cNvSpPr>
            <a:spLocks noGrp="1"/>
          </p:cNvSpPr>
          <p:nvPr>
            <p:ph type="title"/>
          </p:nvPr>
        </p:nvSpPr>
        <p:spPr>
          <a:xfrm>
            <a:off x="512991" y="1321562"/>
            <a:ext cx="7451433" cy="215480"/>
          </a:xfrm>
        </p:spPr>
        <p:txBody>
          <a:bodyPr>
            <a:normAutofit fontScale="90000"/>
          </a:bodyPr>
          <a:lstStyle/>
          <a:p>
            <a:r>
              <a:rPr lang="tr-TR" noProof="0" dirty="0"/>
              <a:t>Joshua Bloch Singleton</a:t>
            </a:r>
            <a:br>
              <a:rPr lang="tr-TR" noProof="0" dirty="0"/>
            </a:br>
            <a:endParaRPr lang="tr-TR" dirty="0"/>
          </a:p>
        </p:txBody>
      </p:sp>
      <p:sp>
        <p:nvSpPr>
          <p:cNvPr id="6" name="Footer Placeholder 5">
            <a:extLst>
              <a:ext uri="{FF2B5EF4-FFF2-40B4-BE49-F238E27FC236}">
                <a16:creationId xmlns:a16="http://schemas.microsoft.com/office/drawing/2014/main" id="{6D485B32-F7B4-AB9E-5581-3CEC1881979D}"/>
              </a:ext>
            </a:extLst>
          </p:cNvPr>
          <p:cNvSpPr>
            <a:spLocks noGrp="1"/>
          </p:cNvSpPr>
          <p:nvPr>
            <p:ph type="ftr" sz="quarter" idx="11"/>
          </p:nvPr>
        </p:nvSpPr>
        <p:spPr/>
        <p:txBody>
          <a:bodyPr/>
          <a:lstStyle/>
          <a:p>
            <a:pPr rtl="0"/>
            <a:r>
              <a:rPr lang="tr-TR" noProof="0" dirty="0"/>
              <a:t>Joshua bloch sıngleton</a:t>
            </a:r>
          </a:p>
        </p:txBody>
      </p:sp>
      <p:sp>
        <p:nvSpPr>
          <p:cNvPr id="7" name="Slide Number Placeholder 6">
            <a:extLst>
              <a:ext uri="{FF2B5EF4-FFF2-40B4-BE49-F238E27FC236}">
                <a16:creationId xmlns:a16="http://schemas.microsoft.com/office/drawing/2014/main" id="{E28CFF28-5A99-7733-FDEC-B83DA3A77B8D}"/>
              </a:ext>
            </a:extLst>
          </p:cNvPr>
          <p:cNvSpPr>
            <a:spLocks noGrp="1"/>
          </p:cNvSpPr>
          <p:nvPr>
            <p:ph type="sldNum" sz="quarter" idx="12"/>
          </p:nvPr>
        </p:nvSpPr>
        <p:spPr/>
        <p:txBody>
          <a:bodyPr/>
          <a:lstStyle/>
          <a:p>
            <a:pPr rtl="0"/>
            <a:fld id="{D8DA9DAA-006C-4F4B-980E-E3DF019B24E2}" type="slidenum">
              <a:rPr lang="tr-TR" noProof="0" smtClean="0"/>
              <a:pPr rtl="0"/>
              <a:t>15</a:t>
            </a:fld>
            <a:endParaRPr lang="tr-TR" noProof="0"/>
          </a:p>
        </p:txBody>
      </p:sp>
      <p:sp>
        <p:nvSpPr>
          <p:cNvPr id="9" name="TextBox 8">
            <a:extLst>
              <a:ext uri="{FF2B5EF4-FFF2-40B4-BE49-F238E27FC236}">
                <a16:creationId xmlns:a16="http://schemas.microsoft.com/office/drawing/2014/main" id="{54AEA73D-6983-AFFE-44B1-3EC4D9C54CCF}"/>
              </a:ext>
            </a:extLst>
          </p:cNvPr>
          <p:cNvSpPr txBox="1"/>
          <p:nvPr/>
        </p:nvSpPr>
        <p:spPr>
          <a:xfrm>
            <a:off x="914401" y="2093844"/>
            <a:ext cx="9833112" cy="2585323"/>
          </a:xfrm>
          <a:prstGeom prst="rect">
            <a:avLst/>
          </a:prstGeom>
          <a:noFill/>
        </p:spPr>
        <p:txBody>
          <a:bodyPr wrap="square">
            <a:spAutoFit/>
          </a:bodyPr>
          <a:lstStyle/>
          <a:p>
            <a:pPr marL="285750" indent="-285750">
              <a:buClr>
                <a:schemeClr val="accent2"/>
              </a:buClr>
              <a:buFont typeface="Wingdings" panose="05000000000000000000" pitchFamily="2" charset="2"/>
              <a:buChar char="Ø"/>
            </a:pPr>
            <a:r>
              <a:rPr lang="tr-TR" b="0" i="0" dirty="0">
                <a:solidFill>
                  <a:srgbClr val="333333"/>
                </a:solidFill>
                <a:effectLst/>
                <a:latin typeface="Nunito Sans" panose="020B0604020202020204" pitchFamily="2" charset="-94"/>
              </a:rPr>
              <a:t>Bu yaklaşım, public static alan kullanan birinci yönteme çok benzemekle birlikte ondan daha kısa ve özdür.</a:t>
            </a:r>
          </a:p>
          <a:p>
            <a:pPr marL="285750" indent="-285750">
              <a:buClr>
                <a:schemeClr val="accent2"/>
              </a:buClr>
              <a:buFont typeface="Wingdings" panose="05000000000000000000" pitchFamily="2" charset="2"/>
              <a:buChar char="Ø"/>
            </a:pPr>
            <a:r>
              <a:rPr lang="tr-TR" b="0" i="0">
                <a:solidFill>
                  <a:srgbClr val="333333"/>
                </a:solidFill>
                <a:effectLst/>
                <a:latin typeface="Nunito Sans" panose="020B0604020202020204" pitchFamily="2" charset="-94"/>
              </a:rPr>
              <a:t> Serialization </a:t>
            </a:r>
            <a:r>
              <a:rPr lang="tr-TR" b="0" i="0" dirty="0">
                <a:solidFill>
                  <a:srgbClr val="333333"/>
                </a:solidFill>
                <a:effectLst/>
                <a:latin typeface="Nunito Sans" panose="020B0604020202020204" pitchFamily="2" charset="-94"/>
              </a:rPr>
              <a:t>mekanizmasını otomatik olarak sağlar. </a:t>
            </a:r>
          </a:p>
          <a:p>
            <a:pPr marL="285750" indent="-285750">
              <a:buClr>
                <a:schemeClr val="accent2"/>
              </a:buClr>
              <a:buFont typeface="Wingdings" panose="05000000000000000000" pitchFamily="2" charset="2"/>
              <a:buChar char="Ø"/>
            </a:pPr>
            <a:r>
              <a:rPr lang="tr-TR" b="1" i="0" dirty="0">
                <a:solidFill>
                  <a:srgbClr val="333333"/>
                </a:solidFill>
                <a:effectLst/>
                <a:latin typeface="Nunito Sans" panose="020B0604020202020204" pitchFamily="2" charset="-94"/>
              </a:rPr>
              <a:t>Birden fazla nesne yaratmaya karşı da çok güçlü bir koruma sağlar, reflection yöntemi kullanarak bile ikinci bir nesne yaratılamaz. </a:t>
            </a:r>
          </a:p>
          <a:p>
            <a:pPr marL="285750" indent="-285750">
              <a:buClr>
                <a:schemeClr val="accent2"/>
              </a:buClr>
              <a:buFont typeface="Wingdings" panose="05000000000000000000" pitchFamily="2" charset="2"/>
              <a:buChar char="Ø"/>
            </a:pPr>
            <a:r>
              <a:rPr lang="tr-TR" b="1" i="0" dirty="0">
                <a:solidFill>
                  <a:srgbClr val="333333"/>
                </a:solidFill>
                <a:effectLst/>
                <a:latin typeface="Nunito Sans" panose="020B0604020202020204" pitchFamily="2" charset="-94"/>
              </a:rPr>
              <a:t>Tek elemanlı Enum yöntemi çoğu zaman singleton nesne yaratmak için kullanılabilecek en iyi yöntemdir.</a:t>
            </a:r>
            <a:r>
              <a:rPr lang="tr-TR" b="0" i="0" dirty="0">
                <a:solidFill>
                  <a:srgbClr val="333333"/>
                </a:solidFill>
                <a:effectLst/>
                <a:latin typeface="Nunito Sans" panose="020B0604020202020204" pitchFamily="2" charset="-94"/>
              </a:rPr>
              <a:t> </a:t>
            </a:r>
          </a:p>
          <a:p>
            <a:pPr marL="285750" indent="-285750">
              <a:buClr>
                <a:schemeClr val="accent2"/>
              </a:buClr>
              <a:buFont typeface="Wingdings" panose="05000000000000000000" pitchFamily="2" charset="2"/>
              <a:buChar char="Ø"/>
            </a:pPr>
            <a:r>
              <a:rPr lang="tr-TR" b="0" i="0" dirty="0">
                <a:solidFill>
                  <a:srgbClr val="333333"/>
                </a:solidFill>
                <a:effectLst/>
                <a:latin typeface="Nunito Sans" panose="020B0604020202020204" pitchFamily="2" charset="-94"/>
              </a:rPr>
              <a:t>Ancak bu yöntemi Enum’dan başka bir sınıfı kalıtmak istiyorsanız kullanamazsınız. Her ne kadar kalıtım kısıtı olsa da, Enum türleri arayüzleri gerçekleştirmekte özgürdür.</a:t>
            </a:r>
            <a:endParaRPr lang="tr-TR" dirty="0">
              <a:latin typeface="charter"/>
            </a:endParaRPr>
          </a:p>
        </p:txBody>
      </p:sp>
    </p:spTree>
    <p:extLst>
      <p:ext uri="{BB962C8B-B14F-4D97-AF65-F5344CB8AC3E}">
        <p14:creationId xmlns:p14="http://schemas.microsoft.com/office/powerpoint/2010/main" val="318884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4218"/>
            <a:ext cx="10515600" cy="1325563"/>
          </a:xfrm>
        </p:spPr>
        <p:txBody>
          <a:bodyPr>
            <a:normAutofit/>
          </a:bodyPr>
          <a:lstStyle/>
          <a:p>
            <a:r>
              <a:rPr lang="tr-TR" sz="3600" b="1" dirty="0" err="1"/>
              <a:t>Thread</a:t>
            </a:r>
            <a:r>
              <a:rPr lang="tr-TR" sz="3600" b="1" dirty="0"/>
              <a:t> </a:t>
            </a:r>
            <a:r>
              <a:rPr lang="tr-TR" sz="3600" b="1" dirty="0" err="1"/>
              <a:t>Safe</a:t>
            </a:r>
            <a:r>
              <a:rPr lang="tr-TR" sz="3600" b="1" dirty="0"/>
              <a:t> </a:t>
            </a:r>
            <a:r>
              <a:rPr lang="tr-TR" sz="3600" b="1" dirty="0" err="1"/>
              <a:t>Singleton</a:t>
            </a:r>
            <a:endParaRPr lang="tr-TR" sz="3600" b="1" dirty="0"/>
          </a:p>
        </p:txBody>
      </p:sp>
      <p:sp>
        <p:nvSpPr>
          <p:cNvPr id="3" name="İçerik Yer Tutucusu 2"/>
          <p:cNvSpPr>
            <a:spLocks noGrp="1"/>
          </p:cNvSpPr>
          <p:nvPr>
            <p:ph idx="1"/>
          </p:nvPr>
        </p:nvSpPr>
        <p:spPr>
          <a:xfrm>
            <a:off x="838200" y="4904505"/>
            <a:ext cx="10515600" cy="1374054"/>
          </a:xfrm>
        </p:spPr>
        <p:txBody>
          <a:bodyPr/>
          <a:lstStyle/>
          <a:p>
            <a:r>
              <a:rPr lang="tr-TR" dirty="0"/>
              <a:t>Çoklu </a:t>
            </a:r>
            <a:r>
              <a:rPr lang="tr-TR" dirty="0" err="1"/>
              <a:t>Thread’lerin</a:t>
            </a:r>
            <a:r>
              <a:rPr lang="tr-TR" dirty="0"/>
              <a:t> olduğu bir ortamda bir </a:t>
            </a:r>
            <a:r>
              <a:rPr lang="tr-TR" dirty="0" err="1"/>
              <a:t>singleton</a:t>
            </a:r>
            <a:r>
              <a:rPr lang="tr-TR" dirty="0"/>
              <a:t> sınıfını güvenli hale getirmek için </a:t>
            </a:r>
            <a:r>
              <a:rPr lang="tr-TR" dirty="0" err="1"/>
              <a:t>getInstance</a:t>
            </a:r>
            <a:r>
              <a:rPr lang="tr-TR" dirty="0"/>
              <a:t>() metodunu </a:t>
            </a:r>
            <a:r>
              <a:rPr lang="tr-TR" dirty="0" err="1"/>
              <a:t>synchronized</a:t>
            </a:r>
            <a:r>
              <a:rPr lang="tr-TR" dirty="0"/>
              <a:t> </a:t>
            </a:r>
            <a:r>
              <a:rPr lang="tr-TR" dirty="0" err="1"/>
              <a:t>metod</a:t>
            </a:r>
            <a:r>
              <a:rPr lang="tr-TR" dirty="0"/>
              <a:t> yapmalıyız. </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216" y="1237677"/>
            <a:ext cx="6065239" cy="3676440"/>
          </a:xfrm>
          <a:prstGeom prst="rect">
            <a:avLst/>
          </a:prstGeom>
        </p:spPr>
      </p:pic>
    </p:spTree>
    <p:extLst>
      <p:ext uri="{BB962C8B-B14F-4D97-AF65-F5344CB8AC3E}">
        <p14:creationId xmlns:p14="http://schemas.microsoft.com/office/powerpoint/2010/main" val="146476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701309"/>
            <a:ext cx="10515600" cy="1475654"/>
          </a:xfrm>
        </p:spPr>
        <p:txBody>
          <a:bodyPr/>
          <a:lstStyle/>
          <a:p>
            <a:r>
              <a:rPr lang="tr-TR" dirty="0"/>
              <a:t>Böylece </a:t>
            </a:r>
            <a:r>
              <a:rPr lang="tr-TR" dirty="0" err="1"/>
              <a:t>static</a:t>
            </a:r>
            <a:r>
              <a:rPr lang="tr-TR" dirty="0"/>
              <a:t> </a:t>
            </a:r>
            <a:r>
              <a:rPr lang="tr-TR" dirty="0" err="1"/>
              <a:t>synchronized</a:t>
            </a:r>
            <a:r>
              <a:rPr lang="tr-TR" dirty="0"/>
              <a:t> metodumuza ayni anda sadece tek bir </a:t>
            </a:r>
            <a:r>
              <a:rPr lang="tr-TR" dirty="0" err="1"/>
              <a:t>Thread</a:t>
            </a:r>
            <a:r>
              <a:rPr lang="tr-TR" dirty="0"/>
              <a:t> </a:t>
            </a:r>
            <a:r>
              <a:rPr lang="tr-TR" dirty="0" err="1"/>
              <a:t>ulasabilir</a:t>
            </a:r>
            <a:r>
              <a:rPr lang="tr-TR" dirty="0"/>
              <a:t>. </a:t>
            </a:r>
            <a:r>
              <a:rPr lang="tr-TR" dirty="0" err="1"/>
              <a:t>Dolayisiyla</a:t>
            </a:r>
            <a:r>
              <a:rPr lang="tr-TR" dirty="0"/>
              <a:t> burada </a:t>
            </a:r>
            <a:r>
              <a:rPr lang="tr-TR" dirty="0" err="1"/>
              <a:t>Thread</a:t>
            </a:r>
            <a:r>
              <a:rPr lang="tr-TR" dirty="0"/>
              <a:t> </a:t>
            </a:r>
            <a:r>
              <a:rPr lang="tr-TR" dirty="0" err="1"/>
              <a:t>Safe</a:t>
            </a:r>
            <a:r>
              <a:rPr lang="tr-TR" dirty="0"/>
              <a:t> </a:t>
            </a:r>
            <a:r>
              <a:rPr lang="tr-TR" dirty="0" err="1"/>
              <a:t>ozelligini</a:t>
            </a:r>
            <a:r>
              <a:rPr lang="tr-TR" dirty="0"/>
              <a:t> </a:t>
            </a:r>
            <a:r>
              <a:rPr lang="tr-TR" dirty="0" err="1"/>
              <a:t>saglayabiliriz</a:t>
            </a:r>
            <a:r>
              <a:rPr lang="tr-TR" dirty="0"/>
              <a:t>.</a:t>
            </a:r>
          </a:p>
          <a:p>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216" y="600369"/>
            <a:ext cx="6065239" cy="3676440"/>
          </a:xfrm>
          <a:prstGeom prst="rect">
            <a:avLst/>
          </a:prstGeom>
        </p:spPr>
      </p:pic>
    </p:spTree>
    <p:extLst>
      <p:ext uri="{BB962C8B-B14F-4D97-AF65-F5344CB8AC3E}">
        <p14:creationId xmlns:p14="http://schemas.microsoft.com/office/powerpoint/2010/main" val="1748704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29697"/>
            <a:ext cx="10515600" cy="4351338"/>
          </a:xfrm>
        </p:spPr>
        <p:txBody>
          <a:bodyPr/>
          <a:lstStyle/>
          <a:p>
            <a:r>
              <a:rPr lang="tr-TR" dirty="0" err="1"/>
              <a:t>synchronized</a:t>
            </a:r>
            <a:r>
              <a:rPr lang="tr-TR" dirty="0"/>
              <a:t> metotlar , </a:t>
            </a:r>
            <a:r>
              <a:rPr lang="tr-TR" dirty="0" err="1"/>
              <a:t>unsynchronized</a:t>
            </a:r>
            <a:r>
              <a:rPr lang="tr-TR" dirty="0"/>
              <a:t> metotlara </a:t>
            </a:r>
            <a:r>
              <a:rPr lang="tr-TR" dirty="0" err="1"/>
              <a:t>gore</a:t>
            </a:r>
            <a:r>
              <a:rPr lang="tr-TR" dirty="0"/>
              <a:t> </a:t>
            </a:r>
            <a:r>
              <a:rPr lang="tr-TR" dirty="0" err="1"/>
              <a:t>cok</a:t>
            </a:r>
            <a:r>
              <a:rPr lang="tr-TR" dirty="0"/>
              <a:t> </a:t>
            </a:r>
            <a:r>
              <a:rPr lang="tr-TR" dirty="0" err="1"/>
              <a:t>yavas</a:t>
            </a:r>
            <a:r>
              <a:rPr lang="tr-TR" dirty="0"/>
              <a:t> </a:t>
            </a:r>
            <a:r>
              <a:rPr lang="tr-TR" dirty="0" err="1"/>
              <a:t>calismaktadir</a:t>
            </a:r>
            <a:r>
              <a:rPr lang="tr-TR" dirty="0"/>
              <a:t>. Performans </a:t>
            </a:r>
            <a:r>
              <a:rPr lang="tr-TR" dirty="0" err="1"/>
              <a:t>iyilestirmesi</a:t>
            </a:r>
            <a:r>
              <a:rPr lang="tr-TR" dirty="0"/>
              <a:t> olarak sadece obje/</a:t>
            </a:r>
            <a:r>
              <a:rPr lang="tr-TR" dirty="0" err="1"/>
              <a:t>instance</a:t>
            </a:r>
            <a:r>
              <a:rPr lang="tr-TR" dirty="0"/>
              <a:t> </a:t>
            </a:r>
            <a:r>
              <a:rPr lang="tr-TR" dirty="0" err="1"/>
              <a:t>olusturdugumuz</a:t>
            </a:r>
            <a:r>
              <a:rPr lang="tr-TR" dirty="0"/>
              <a:t> </a:t>
            </a:r>
            <a:r>
              <a:rPr lang="tr-TR" dirty="0" err="1"/>
              <a:t>kismi</a:t>
            </a:r>
            <a:r>
              <a:rPr lang="tr-TR" dirty="0"/>
              <a:t> </a:t>
            </a:r>
            <a:r>
              <a:rPr lang="tr-TR" dirty="0" err="1"/>
              <a:t>synchronized</a:t>
            </a:r>
            <a:r>
              <a:rPr lang="tr-TR" dirty="0"/>
              <a:t> </a:t>
            </a:r>
            <a:r>
              <a:rPr lang="tr-TR" dirty="0" err="1"/>
              <a:t>block</a:t>
            </a:r>
            <a:r>
              <a:rPr lang="tr-TR" dirty="0"/>
              <a:t> </a:t>
            </a:r>
            <a:r>
              <a:rPr lang="tr-TR" dirty="0" err="1"/>
              <a:t>arasina</a:t>
            </a:r>
            <a:r>
              <a:rPr lang="tr-TR" dirty="0"/>
              <a:t> alabiliriz.</a:t>
            </a:r>
          </a:p>
          <a:p>
            <a:r>
              <a:rPr lang="tr-TR" dirty="0"/>
              <a:t>Bu yöntem performans iyileştirmesi sağlar fakat birden fazla </a:t>
            </a:r>
            <a:r>
              <a:rPr lang="tr-TR" dirty="0" err="1"/>
              <a:t>Thread</a:t>
            </a:r>
            <a:r>
              <a:rPr lang="tr-TR" dirty="0"/>
              <a:t> için problem çıkarabilir.</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92" y="3627882"/>
            <a:ext cx="6227099" cy="2812238"/>
          </a:xfrm>
          <a:prstGeom prst="rect">
            <a:avLst/>
          </a:prstGeom>
        </p:spPr>
      </p:pic>
    </p:spTree>
    <p:extLst>
      <p:ext uri="{BB962C8B-B14F-4D97-AF65-F5344CB8AC3E}">
        <p14:creationId xmlns:p14="http://schemas.microsoft.com/office/powerpoint/2010/main" val="3771945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003591"/>
            <a:ext cx="10515600" cy="4351338"/>
          </a:xfrm>
        </p:spPr>
        <p:txBody>
          <a:bodyPr>
            <a:normAutofit/>
          </a:bodyPr>
          <a:lstStyle/>
          <a:p>
            <a:pPr fontAlgn="base"/>
            <a:r>
              <a:rPr lang="tr-TR" sz="2400" dirty="0" err="1"/>
              <a:t>ThreadA</a:t>
            </a:r>
            <a:r>
              <a:rPr lang="tr-TR" sz="2400" dirty="0"/>
              <a:t> </a:t>
            </a:r>
            <a:r>
              <a:rPr lang="tr-TR" sz="2400" dirty="0" err="1"/>
              <a:t>synchronized</a:t>
            </a:r>
            <a:r>
              <a:rPr lang="tr-TR" sz="2400" dirty="0"/>
              <a:t> </a:t>
            </a:r>
            <a:r>
              <a:rPr lang="tr-TR" sz="2400" dirty="0" err="1"/>
              <a:t>block’a</a:t>
            </a:r>
            <a:r>
              <a:rPr lang="tr-TR" sz="2400" dirty="0"/>
              <a:t> girer.</a:t>
            </a:r>
            <a:br>
              <a:rPr lang="tr-TR" sz="2400" dirty="0"/>
            </a:br>
            <a:r>
              <a:rPr lang="tr-TR" sz="2400" dirty="0" err="1"/>
              <a:t>assignment</a:t>
            </a:r>
            <a:r>
              <a:rPr lang="tr-TR" sz="2400" dirty="0"/>
              <a:t>/atama </a:t>
            </a:r>
            <a:r>
              <a:rPr lang="tr-TR" sz="2400" dirty="0" err="1"/>
              <a:t>islemini</a:t>
            </a:r>
            <a:r>
              <a:rPr lang="tr-TR" sz="2400" dirty="0"/>
              <a:t> yapmadan durabilir. (</a:t>
            </a:r>
            <a:r>
              <a:rPr lang="tr-TR" sz="2400" dirty="0" err="1"/>
              <a:t>preempted</a:t>
            </a:r>
            <a:r>
              <a:rPr lang="tr-TR" sz="2400" dirty="0"/>
              <a:t>)</a:t>
            </a:r>
          </a:p>
          <a:p>
            <a:pPr fontAlgn="base"/>
            <a:r>
              <a:rPr lang="tr-TR" sz="2400" dirty="0" err="1"/>
              <a:t>Sonrasinda</a:t>
            </a:r>
            <a:r>
              <a:rPr lang="tr-TR" sz="2400" dirty="0"/>
              <a:t> </a:t>
            </a:r>
            <a:r>
              <a:rPr lang="tr-TR" sz="2400" dirty="0" err="1"/>
              <a:t>ThreadB</a:t>
            </a:r>
            <a:r>
              <a:rPr lang="tr-TR" sz="2400" dirty="0"/>
              <a:t> </a:t>
            </a:r>
            <a:r>
              <a:rPr lang="tr-TR" sz="2400" dirty="0" err="1"/>
              <a:t>instace</a:t>
            </a:r>
            <a:r>
              <a:rPr lang="tr-TR" sz="2400" dirty="0"/>
              <a:t> </a:t>
            </a:r>
            <a:r>
              <a:rPr lang="tr-TR" sz="2400" dirty="0" err="1"/>
              <a:t>null</a:t>
            </a:r>
            <a:r>
              <a:rPr lang="tr-TR" sz="2400" dirty="0"/>
              <a:t> </a:t>
            </a:r>
            <a:r>
              <a:rPr lang="tr-TR" sz="2400" dirty="0" err="1"/>
              <a:t>oldugu</a:t>
            </a:r>
            <a:r>
              <a:rPr lang="tr-TR" sz="2400" dirty="0"/>
              <a:t> </a:t>
            </a:r>
            <a:r>
              <a:rPr lang="tr-TR" sz="2400" dirty="0" err="1"/>
              <a:t>icin</a:t>
            </a:r>
            <a:r>
              <a:rPr lang="tr-TR" sz="2400" dirty="0"/>
              <a:t> </a:t>
            </a:r>
            <a:r>
              <a:rPr lang="tr-TR" sz="2400" dirty="0" err="1"/>
              <a:t>if</a:t>
            </a:r>
            <a:r>
              <a:rPr lang="tr-TR" sz="2400" dirty="0"/>
              <a:t> </a:t>
            </a:r>
            <a:r>
              <a:rPr lang="tr-TR" sz="2400" dirty="0" err="1"/>
              <a:t>bloguna</a:t>
            </a:r>
            <a:r>
              <a:rPr lang="tr-TR" sz="2400" dirty="0"/>
              <a:t> girer.</a:t>
            </a:r>
          </a:p>
          <a:p>
            <a:pPr fontAlgn="base"/>
            <a:r>
              <a:rPr lang="tr-TR" sz="2400" dirty="0" err="1"/>
              <a:t>Singleton</a:t>
            </a:r>
            <a:r>
              <a:rPr lang="tr-TR" sz="2400" dirty="0"/>
              <a:t> </a:t>
            </a:r>
            <a:r>
              <a:rPr lang="tr-TR" sz="2400" dirty="0" err="1"/>
              <a:t>yaklasiminda</a:t>
            </a:r>
            <a:r>
              <a:rPr lang="tr-TR" sz="2400" dirty="0"/>
              <a:t> tek bir obje </a:t>
            </a:r>
            <a:r>
              <a:rPr lang="tr-TR" sz="2400" dirty="0" err="1"/>
              <a:t>olusmasi</a:t>
            </a:r>
            <a:r>
              <a:rPr lang="tr-TR" sz="2400" dirty="0"/>
              <a:t> gerekirken burada 2 </a:t>
            </a:r>
            <a:r>
              <a:rPr lang="tr-TR" sz="2400" dirty="0" err="1"/>
              <a:t>farkli</a:t>
            </a:r>
            <a:r>
              <a:rPr lang="tr-TR" sz="2400" dirty="0"/>
              <a:t> obje oluşmuş olur.</a:t>
            </a:r>
          </a:p>
          <a:p>
            <a:endParaRPr lang="tr-TR" sz="24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450" y="3429000"/>
            <a:ext cx="6227099" cy="2812238"/>
          </a:xfrm>
          <a:prstGeom prst="rect">
            <a:avLst/>
          </a:prstGeom>
        </p:spPr>
      </p:pic>
    </p:spTree>
    <p:extLst>
      <p:ext uri="{BB962C8B-B14F-4D97-AF65-F5344CB8AC3E}">
        <p14:creationId xmlns:p14="http://schemas.microsoft.com/office/powerpoint/2010/main" val="20075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D7DAB3E3-B685-772D-297A-008B06D2D088}"/>
              </a:ext>
            </a:extLst>
          </p:cNvPr>
          <p:cNvSpPr>
            <a:spLocks noGrp="1"/>
          </p:cNvSpPr>
          <p:nvPr>
            <p:ph type="title"/>
          </p:nvPr>
        </p:nvSpPr>
        <p:spPr/>
        <p:txBody>
          <a:bodyPr/>
          <a:lstStyle/>
          <a:p>
            <a:r>
              <a:rPr lang="tr-TR" dirty="0"/>
              <a:t>Nerelerde </a:t>
            </a:r>
            <a:r>
              <a:rPr lang="tr-TR" dirty="0" err="1"/>
              <a:t>Singleton</a:t>
            </a:r>
            <a:r>
              <a:rPr lang="tr-TR" dirty="0"/>
              <a:t> Kullanırız?</a:t>
            </a:r>
          </a:p>
        </p:txBody>
      </p:sp>
      <p:sp>
        <p:nvSpPr>
          <p:cNvPr id="5" name="İçerik Yer Tutucusu 4">
            <a:extLst>
              <a:ext uri="{FF2B5EF4-FFF2-40B4-BE49-F238E27FC236}">
                <a16:creationId xmlns:a16="http://schemas.microsoft.com/office/drawing/2014/main" id="{A9FDF5F0-C30B-2B82-4D53-DE2E2558A3C6}"/>
              </a:ext>
            </a:extLst>
          </p:cNvPr>
          <p:cNvSpPr>
            <a:spLocks noGrp="1"/>
          </p:cNvSpPr>
          <p:nvPr>
            <p:ph idx="1"/>
          </p:nvPr>
        </p:nvSpPr>
        <p:spPr>
          <a:xfrm>
            <a:off x="838200" y="1391920"/>
            <a:ext cx="10515600" cy="4785043"/>
          </a:xfrm>
        </p:spPr>
        <p:txBody>
          <a:bodyPr>
            <a:noAutofit/>
          </a:bodyPr>
          <a:lstStyle/>
          <a:p>
            <a:pPr algn="just"/>
            <a:r>
              <a:rPr lang="tr-TR" sz="2200" dirty="0">
                <a:latin typeface="Arial Nova" panose="020B0504020202020204" pitchFamily="34" charset="0"/>
              </a:rPr>
              <a:t>Bir </a:t>
            </a:r>
            <a:r>
              <a:rPr lang="tr-TR" sz="2200" dirty="0" err="1">
                <a:latin typeface="Arial Nova" panose="020B0504020202020204" pitchFamily="34" charset="0"/>
              </a:rPr>
              <a:t>singleton’ın</a:t>
            </a:r>
            <a:r>
              <a:rPr lang="tr-TR" sz="2200" dirty="0">
                <a:latin typeface="Arial Nova" panose="020B0504020202020204" pitchFamily="34" charset="0"/>
              </a:rPr>
              <a:t> 3 </a:t>
            </a:r>
            <a:r>
              <a:rPr lang="tr-TR" sz="2200" dirty="0" err="1">
                <a:latin typeface="Arial Nova" panose="020B0504020202020204" pitchFamily="34" charset="0"/>
              </a:rPr>
              <a:t>gereksimi</a:t>
            </a:r>
            <a:r>
              <a:rPr lang="tr-TR" sz="2200" dirty="0">
                <a:latin typeface="Arial Nova" panose="020B0504020202020204" pitchFamily="34" charset="0"/>
              </a:rPr>
              <a:t> karşılaması gerekir.</a:t>
            </a:r>
          </a:p>
          <a:p>
            <a:pPr marL="514350" indent="-514350" algn="just">
              <a:buFont typeface="+mj-lt"/>
              <a:buAutoNum type="arabicPeriod"/>
            </a:pPr>
            <a:r>
              <a:rPr lang="tr-TR" sz="2200" dirty="0">
                <a:latin typeface="Arial Nova" panose="020B0504020202020204" pitchFamily="34" charset="0"/>
              </a:rPr>
              <a:t>Kaynağa erişim sistemin birden çok farklı bölümünden talep edilmelidir.</a:t>
            </a:r>
          </a:p>
          <a:p>
            <a:pPr marL="514350" indent="-514350" algn="just">
              <a:buFont typeface="+mj-lt"/>
              <a:buAutoNum type="arabicPeriod"/>
            </a:pPr>
            <a:r>
              <a:rPr lang="tr-TR" sz="2200" dirty="0">
                <a:latin typeface="Arial Nova" panose="020B0504020202020204" pitchFamily="34" charset="0"/>
              </a:rPr>
              <a:t>Paylaşılan bir kaynağa eş zamanlı erişimi kontrol etmelidir.</a:t>
            </a:r>
          </a:p>
          <a:p>
            <a:pPr marL="514350" indent="-514350" algn="just">
              <a:buFont typeface="+mj-lt"/>
              <a:buAutoNum type="arabicPeriod"/>
            </a:pPr>
            <a:r>
              <a:rPr lang="tr-TR" sz="2200" dirty="0">
                <a:latin typeface="Arial Nova" panose="020B0504020202020204" pitchFamily="34" charset="0"/>
              </a:rPr>
              <a:t>Sadece bir nesne olmalıdır.</a:t>
            </a:r>
          </a:p>
          <a:p>
            <a:pPr algn="just"/>
            <a:r>
              <a:rPr lang="tr-TR" sz="2200" b="1" dirty="0" err="1">
                <a:latin typeface="Arial Nova" panose="020B0504020202020204" pitchFamily="34" charset="0"/>
              </a:rPr>
              <a:t>Logger</a:t>
            </a:r>
            <a:r>
              <a:rPr lang="tr-TR" sz="2200" b="1" dirty="0">
                <a:latin typeface="Arial Nova" panose="020B0504020202020204" pitchFamily="34" charset="0"/>
              </a:rPr>
              <a:t> sınıfı: </a:t>
            </a:r>
            <a:r>
              <a:rPr lang="tr-TR" sz="2200" dirty="0" err="1">
                <a:latin typeface="Arial Nova" panose="020B0504020202020204" pitchFamily="34" charset="0"/>
              </a:rPr>
              <a:t>logger</a:t>
            </a:r>
            <a:r>
              <a:rPr lang="tr-TR" sz="2200" dirty="0">
                <a:latin typeface="Arial Nova" panose="020B0504020202020204" pitchFamily="34" charset="0"/>
              </a:rPr>
              <a:t> sınıfı uygulama içinde farklı </a:t>
            </a:r>
            <a:r>
              <a:rPr lang="tr-TR" sz="2200" dirty="0" err="1">
                <a:latin typeface="Arial Nova" panose="020B0504020202020204" pitchFamily="34" charset="0"/>
              </a:rPr>
              <a:t>class’lar</a:t>
            </a:r>
            <a:r>
              <a:rPr lang="tr-TR" sz="2200" dirty="0">
                <a:latin typeface="Arial Nova" panose="020B0504020202020204" pitchFamily="34" charset="0"/>
              </a:rPr>
              <a:t> tarafından sık sık kullanılır.</a:t>
            </a:r>
          </a:p>
          <a:p>
            <a:pPr algn="just"/>
            <a:r>
              <a:rPr lang="tr-TR" sz="2200" dirty="0">
                <a:latin typeface="Arial Nova" panose="020B0504020202020204" pitchFamily="34" charset="0"/>
              </a:rPr>
              <a:t>Database </a:t>
            </a:r>
            <a:r>
              <a:rPr lang="tr-TR" sz="2200" dirty="0" err="1">
                <a:latin typeface="Arial Nova" panose="020B0504020202020204" pitchFamily="34" charset="0"/>
              </a:rPr>
              <a:t>connection</a:t>
            </a:r>
            <a:r>
              <a:rPr lang="tr-TR" sz="2200" dirty="0">
                <a:latin typeface="Arial Nova" panose="020B0504020202020204" pitchFamily="34" charset="0"/>
              </a:rPr>
              <a:t>, </a:t>
            </a:r>
            <a:r>
              <a:rPr lang="tr-TR" sz="2200" dirty="0" err="1">
                <a:latin typeface="Arial Nova" panose="020B0504020202020204" pitchFamily="34" charset="0"/>
              </a:rPr>
              <a:t>facebook</a:t>
            </a:r>
            <a:r>
              <a:rPr lang="tr-TR" sz="2200" dirty="0">
                <a:latin typeface="Arial Nova" panose="020B0504020202020204" pitchFamily="34" charset="0"/>
              </a:rPr>
              <a:t> login </a:t>
            </a:r>
            <a:r>
              <a:rPr lang="tr-TR" sz="2200" dirty="0" err="1">
                <a:latin typeface="Arial Nova" panose="020B0504020202020204" pitchFamily="34" charset="0"/>
              </a:rPr>
              <a:t>manager</a:t>
            </a:r>
            <a:r>
              <a:rPr lang="tr-TR" sz="2200" dirty="0">
                <a:latin typeface="Arial Nova" panose="020B0504020202020204" pitchFamily="34" charset="0"/>
              </a:rPr>
              <a:t>, file </a:t>
            </a:r>
            <a:r>
              <a:rPr lang="tr-TR" sz="2200" dirty="0" err="1">
                <a:latin typeface="Arial Nova" panose="020B0504020202020204" pitchFamily="34" charset="0"/>
              </a:rPr>
              <a:t>manager</a:t>
            </a:r>
            <a:r>
              <a:rPr lang="tr-TR" sz="2200" dirty="0">
                <a:latin typeface="Arial Nova" panose="020B0504020202020204" pitchFamily="34" charset="0"/>
              </a:rPr>
              <a:t> gibi sınıflar </a:t>
            </a:r>
            <a:r>
              <a:rPr lang="tr-TR" sz="2200" dirty="0" err="1">
                <a:latin typeface="Arial Nova" panose="020B0504020202020204" pitchFamily="34" charset="0"/>
              </a:rPr>
              <a:t>singleton</a:t>
            </a:r>
            <a:r>
              <a:rPr lang="tr-TR" sz="2200" dirty="0">
                <a:latin typeface="Arial Nova" panose="020B0504020202020204" pitchFamily="34" charset="0"/>
              </a:rPr>
              <a:t> olarak oluşturulabilir.</a:t>
            </a:r>
          </a:p>
          <a:p>
            <a:pPr algn="just"/>
            <a:r>
              <a:rPr lang="tr-TR" sz="2200" b="1" dirty="0" err="1">
                <a:latin typeface="Arial Nova" panose="020B0504020202020204" pitchFamily="34" charset="0"/>
              </a:rPr>
              <a:t>Java.lang.runtime</a:t>
            </a:r>
            <a:r>
              <a:rPr lang="tr-TR" sz="2200" b="1" dirty="0">
                <a:latin typeface="Arial Nova" panose="020B0504020202020204" pitchFamily="34" charset="0"/>
              </a:rPr>
              <a:t>: </a:t>
            </a:r>
            <a:r>
              <a:rPr lang="tr-TR" sz="2200" dirty="0">
                <a:latin typeface="Arial Nova" panose="020B0504020202020204" pitchFamily="34" charset="0"/>
              </a:rPr>
              <a:t>Her java uygulamasının, uygulamanın çalıştığı ortamla </a:t>
            </a:r>
            <a:r>
              <a:rPr lang="tr-TR" sz="2200" dirty="0" err="1">
                <a:latin typeface="Arial Nova" panose="020B0504020202020204" pitchFamily="34" charset="0"/>
              </a:rPr>
              <a:t>interface</a:t>
            </a:r>
            <a:r>
              <a:rPr lang="tr-TR" sz="2200" dirty="0">
                <a:latin typeface="Arial Nova" panose="020B0504020202020204" pitchFamily="34" charset="0"/>
              </a:rPr>
              <a:t> oluşturmasına olanak sağlayan tek bir Runtime </a:t>
            </a:r>
            <a:r>
              <a:rPr lang="tr-TR" sz="2200" dirty="0" err="1">
                <a:latin typeface="Arial Nova" panose="020B0504020202020204" pitchFamily="34" charset="0"/>
              </a:rPr>
              <a:t>class</a:t>
            </a:r>
            <a:r>
              <a:rPr lang="tr-TR" sz="2200" dirty="0">
                <a:latin typeface="Arial Nova" panose="020B0504020202020204" pitchFamily="34" charset="0"/>
              </a:rPr>
              <a:t> örneği vardır. Mevcut Runtime, </a:t>
            </a:r>
            <a:r>
              <a:rPr lang="tr-TR" sz="2200" dirty="0" err="1">
                <a:latin typeface="Arial Nova" panose="020B0504020202020204" pitchFamily="34" charset="0"/>
              </a:rPr>
              <a:t>getRuntime</a:t>
            </a:r>
            <a:r>
              <a:rPr lang="tr-TR" sz="2200" dirty="0">
                <a:latin typeface="Arial Nova" panose="020B0504020202020204" pitchFamily="34" charset="0"/>
              </a:rPr>
              <a:t>() metodu ile elde edilir.</a:t>
            </a:r>
          </a:p>
          <a:p>
            <a:pPr algn="just"/>
            <a:r>
              <a:rPr lang="tr-TR" sz="2200" b="1" dirty="0">
                <a:latin typeface="Arial Nova" panose="020B0504020202020204" pitchFamily="34" charset="0"/>
              </a:rPr>
              <a:t> </a:t>
            </a:r>
            <a:r>
              <a:rPr lang="tr-TR" sz="2200" b="1" dirty="0" err="1">
                <a:latin typeface="Arial Nova" panose="020B0504020202020204" pitchFamily="34" charset="0"/>
              </a:rPr>
              <a:t>java.awt.Desktop</a:t>
            </a:r>
            <a:r>
              <a:rPr lang="tr-TR" sz="2200" b="1" dirty="0">
                <a:latin typeface="Arial Nova" panose="020B0504020202020204" pitchFamily="34" charset="0"/>
              </a:rPr>
              <a:t>: </a:t>
            </a:r>
            <a:r>
              <a:rPr lang="tr-TR" sz="2200" b="0" i="0" dirty="0">
                <a:solidFill>
                  <a:srgbClr val="252525"/>
                </a:solidFill>
                <a:effectLst/>
                <a:latin typeface="Arial Nova" panose="020B0504020202020204" pitchFamily="34" charset="0"/>
              </a:rPr>
              <a:t>Desktop sınıfı, bir Java uygulamasının bir </a:t>
            </a:r>
            <a:r>
              <a:rPr lang="tr-TR" sz="2200" b="0" i="0" dirty="0" err="1">
                <a:solidFill>
                  <a:srgbClr val="252525"/>
                </a:solidFill>
                <a:effectLst/>
                <a:latin typeface="Arial Nova" panose="020B0504020202020204" pitchFamily="34" charset="0"/>
              </a:rPr>
              <a:t>URI'yi</a:t>
            </a:r>
            <a:r>
              <a:rPr lang="tr-TR" sz="2200" b="0" i="0" dirty="0">
                <a:solidFill>
                  <a:srgbClr val="252525"/>
                </a:solidFill>
                <a:effectLst/>
                <a:latin typeface="Arial Nova" panose="020B0504020202020204" pitchFamily="34" charset="0"/>
              </a:rPr>
              <a:t> veya bir dosyayı işlemek için yerel masaüstünde kayıtlı ilişkili uygulamaları başlatmasına izin verir.</a:t>
            </a:r>
            <a:endParaRPr lang="tr-TR" sz="2200" dirty="0">
              <a:latin typeface="Arial Nova" panose="020B0504020202020204" pitchFamily="34" charset="0"/>
            </a:endParaRPr>
          </a:p>
          <a:p>
            <a:endParaRPr lang="tr-TR" sz="2200" dirty="0"/>
          </a:p>
        </p:txBody>
      </p:sp>
    </p:spTree>
    <p:extLst>
      <p:ext uri="{BB962C8B-B14F-4D97-AF65-F5344CB8AC3E}">
        <p14:creationId xmlns:p14="http://schemas.microsoft.com/office/powerpoint/2010/main" val="2471385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18730"/>
          </a:xfrm>
        </p:spPr>
        <p:txBody>
          <a:bodyPr/>
          <a:lstStyle/>
          <a:p>
            <a:r>
              <a:rPr lang="tr-TR" b="1" dirty="0" err="1"/>
              <a:t>Double</a:t>
            </a:r>
            <a:r>
              <a:rPr lang="tr-TR" b="1" dirty="0"/>
              <a:t> </a:t>
            </a:r>
            <a:r>
              <a:rPr lang="tr-TR" b="1" dirty="0" err="1"/>
              <a:t>Checked</a:t>
            </a:r>
            <a:r>
              <a:rPr lang="tr-TR" b="1" dirty="0"/>
              <a:t> </a:t>
            </a:r>
            <a:r>
              <a:rPr lang="tr-TR" b="1" dirty="0" err="1"/>
              <a:t>Locking</a:t>
            </a:r>
            <a:endParaRPr lang="tr-TR" dirty="0"/>
          </a:p>
        </p:txBody>
      </p:sp>
      <p:sp>
        <p:nvSpPr>
          <p:cNvPr id="3" name="İçerik Yer Tutucusu 2"/>
          <p:cNvSpPr>
            <a:spLocks noGrp="1"/>
          </p:cNvSpPr>
          <p:nvPr>
            <p:ph idx="1"/>
          </p:nvPr>
        </p:nvSpPr>
        <p:spPr>
          <a:xfrm>
            <a:off x="838200" y="1179081"/>
            <a:ext cx="10515600" cy="1988993"/>
          </a:xfrm>
        </p:spPr>
        <p:txBody>
          <a:bodyPr>
            <a:normAutofit/>
          </a:bodyPr>
          <a:lstStyle/>
          <a:p>
            <a:r>
              <a:rPr lang="tr-TR" sz="2400" dirty="0"/>
              <a:t>Bu bahsettiğimiz problemi çözmek için </a:t>
            </a:r>
            <a:r>
              <a:rPr lang="tr-TR" sz="2400" b="1" dirty="0" err="1"/>
              <a:t>Double</a:t>
            </a:r>
            <a:r>
              <a:rPr lang="tr-TR" sz="2400" b="1" dirty="0"/>
              <a:t> </a:t>
            </a:r>
            <a:r>
              <a:rPr lang="tr-TR" sz="2400" b="1" dirty="0" err="1"/>
              <a:t>Checked</a:t>
            </a:r>
            <a:r>
              <a:rPr lang="tr-TR" sz="2400" b="1" dirty="0"/>
              <a:t> </a:t>
            </a:r>
            <a:r>
              <a:rPr lang="tr-TR" sz="2400" b="1" dirty="0" err="1"/>
              <a:t>Locking</a:t>
            </a:r>
            <a:r>
              <a:rPr lang="tr-TR" sz="2400" b="1" dirty="0"/>
              <a:t> </a:t>
            </a:r>
            <a:r>
              <a:rPr lang="tr-TR" sz="2400" dirty="0"/>
              <a:t> prensibi kullanılır. Bu yaklaşımda, senkronize blok, ek bir </a:t>
            </a:r>
            <a:r>
              <a:rPr lang="tr-TR" sz="2400" dirty="0" err="1"/>
              <a:t>if</a:t>
            </a:r>
            <a:r>
              <a:rPr lang="tr-TR" sz="2400" dirty="0"/>
              <a:t> kontrolü ile sınıfın yalnızca bir </a:t>
            </a:r>
            <a:r>
              <a:rPr lang="tr-TR" sz="2400" dirty="0" err="1"/>
              <a:t>instance</a:t>
            </a:r>
            <a:r>
              <a:rPr lang="tr-TR" sz="2400" dirty="0"/>
              <a:t> oluşturulmasını sağlar.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82" y="2386988"/>
            <a:ext cx="5201958" cy="4263194"/>
          </a:xfrm>
          <a:prstGeom prst="rect">
            <a:avLst/>
          </a:prstGeom>
        </p:spPr>
      </p:pic>
    </p:spTree>
    <p:extLst>
      <p:ext uri="{BB962C8B-B14F-4D97-AF65-F5344CB8AC3E}">
        <p14:creationId xmlns:p14="http://schemas.microsoft.com/office/powerpoint/2010/main" val="152925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F9C2F96A-ECE4-8DD8-534C-7B066B5A6D45}"/>
              </a:ext>
            </a:extLst>
          </p:cNvPr>
          <p:cNvSpPr>
            <a:spLocks noGrp="1"/>
          </p:cNvSpPr>
          <p:nvPr>
            <p:ph type="title"/>
          </p:nvPr>
        </p:nvSpPr>
        <p:spPr>
          <a:xfrm>
            <a:off x="839788" y="457200"/>
            <a:ext cx="3932237" cy="1012371"/>
          </a:xfrm>
        </p:spPr>
        <p:txBody>
          <a:bodyPr/>
          <a:lstStyle/>
          <a:p>
            <a:r>
              <a:rPr lang="tr-TR" dirty="0"/>
              <a:t>Bill </a:t>
            </a:r>
            <a:r>
              <a:rPr lang="tr-TR" dirty="0" err="1"/>
              <a:t>Pugh</a:t>
            </a:r>
            <a:r>
              <a:rPr lang="tr-TR" dirty="0"/>
              <a:t> </a:t>
            </a:r>
            <a:r>
              <a:rPr lang="tr-TR" dirty="0" err="1"/>
              <a:t>Singleton</a:t>
            </a:r>
            <a:endParaRPr lang="tr-TR" dirty="0"/>
          </a:p>
        </p:txBody>
      </p:sp>
      <p:sp>
        <p:nvSpPr>
          <p:cNvPr id="7" name="Metin Yer Tutucusu 6">
            <a:extLst>
              <a:ext uri="{FF2B5EF4-FFF2-40B4-BE49-F238E27FC236}">
                <a16:creationId xmlns:a16="http://schemas.microsoft.com/office/drawing/2014/main" id="{A4A2158B-6292-C935-19CF-4723273A6786}"/>
              </a:ext>
            </a:extLst>
          </p:cNvPr>
          <p:cNvSpPr>
            <a:spLocks noGrp="1"/>
          </p:cNvSpPr>
          <p:nvPr>
            <p:ph type="body" sz="half" idx="2"/>
          </p:nvPr>
        </p:nvSpPr>
        <p:spPr>
          <a:xfrm>
            <a:off x="839788" y="1469571"/>
            <a:ext cx="3932237" cy="4399417"/>
          </a:xfrm>
        </p:spPr>
        <p:txBody>
          <a:bodyPr>
            <a:noAutofit/>
          </a:bodyPr>
          <a:lstStyle/>
          <a:p>
            <a:pPr marL="285750" indent="-285750" algn="just">
              <a:buFont typeface="Arial" panose="020B0604020202020204" pitchFamily="34" charset="0"/>
              <a:buChar char="•"/>
            </a:pPr>
            <a:r>
              <a:rPr lang="tr-TR" dirty="0"/>
              <a:t>Burada </a:t>
            </a:r>
            <a:r>
              <a:rPr lang="tr-TR" dirty="0" err="1"/>
              <a:t>BillPughSingleton</a:t>
            </a:r>
            <a:r>
              <a:rPr lang="tr-TR" dirty="0"/>
              <a:t> sınıfı belleğe yüklendiğinde, aynı zamanda </a:t>
            </a:r>
            <a:r>
              <a:rPr lang="tr-TR" dirty="0" err="1"/>
              <a:t>SingletonHelper</a:t>
            </a:r>
            <a:r>
              <a:rPr lang="tr-TR" dirty="0"/>
              <a:t> sınıfı yüklenmez. </a:t>
            </a:r>
          </a:p>
          <a:p>
            <a:pPr marL="285750" indent="-285750" algn="just">
              <a:buFont typeface="Arial" panose="020B0604020202020204" pitchFamily="34" charset="0"/>
              <a:buChar char="•"/>
            </a:pPr>
            <a:r>
              <a:rPr lang="tr-TR" dirty="0"/>
              <a:t> Kodda da görüldüğü gibi </a:t>
            </a:r>
            <a:r>
              <a:rPr lang="tr-TR" dirty="0" err="1"/>
              <a:t>getInstance</a:t>
            </a:r>
            <a:r>
              <a:rPr lang="tr-TR" dirty="0"/>
              <a:t> metodu </a:t>
            </a:r>
            <a:r>
              <a:rPr lang="tr-TR" dirty="0" err="1"/>
              <a:t>Singleton</a:t>
            </a:r>
            <a:r>
              <a:rPr lang="tr-TR" dirty="0"/>
              <a:t> </a:t>
            </a:r>
            <a:r>
              <a:rPr lang="tr-TR" dirty="0" err="1"/>
              <a:t>Helper</a:t>
            </a:r>
            <a:r>
              <a:rPr lang="tr-TR" dirty="0"/>
              <a:t> sınıfına ulaşıyor. Dolayısıyla sadece </a:t>
            </a:r>
            <a:r>
              <a:rPr lang="tr-TR" dirty="0" err="1"/>
              <a:t>getInstance</a:t>
            </a:r>
            <a:r>
              <a:rPr lang="tr-TR" dirty="0"/>
              <a:t> metodu çağırılırsa </a:t>
            </a:r>
            <a:r>
              <a:rPr lang="tr-TR" dirty="0" err="1"/>
              <a:t>SingletonHelper</a:t>
            </a:r>
            <a:r>
              <a:rPr lang="tr-TR" dirty="0"/>
              <a:t> metodu belleğe yükleniyor ve </a:t>
            </a:r>
            <a:r>
              <a:rPr lang="tr-TR" dirty="0" err="1"/>
              <a:t>singleton</a:t>
            </a:r>
            <a:r>
              <a:rPr lang="tr-TR" dirty="0"/>
              <a:t> </a:t>
            </a:r>
            <a:r>
              <a:rPr lang="tr-TR" dirty="0" err="1"/>
              <a:t>instance</a:t>
            </a:r>
            <a:r>
              <a:rPr lang="tr-TR" dirty="0"/>
              <a:t> oluşuyor. Yani sadece ihtiyaç duyulursa </a:t>
            </a:r>
            <a:r>
              <a:rPr lang="tr-TR" dirty="0" err="1"/>
              <a:t>instance</a:t>
            </a:r>
            <a:r>
              <a:rPr lang="tr-TR" dirty="0"/>
              <a:t> oluşur.</a:t>
            </a:r>
          </a:p>
          <a:p>
            <a:pPr marL="285750" indent="-285750" algn="just">
              <a:buFont typeface="Arial" panose="020B0604020202020204" pitchFamily="34" charset="0"/>
              <a:buChar char="•"/>
            </a:pPr>
            <a:r>
              <a:rPr lang="tr-TR" dirty="0"/>
              <a:t>  </a:t>
            </a:r>
            <a:r>
              <a:rPr lang="tr-TR" dirty="0" err="1"/>
              <a:t>getInstance</a:t>
            </a:r>
            <a:r>
              <a:rPr lang="tr-TR" dirty="0"/>
              <a:t> metodu birden fazla kez çağırılırsa, JVM sınıfı ikinci kez yüklemek için ilk </a:t>
            </a:r>
            <a:r>
              <a:rPr lang="tr-TR" dirty="0" err="1"/>
              <a:t>thread’in</a:t>
            </a:r>
            <a:r>
              <a:rPr lang="tr-TR" dirty="0"/>
              <a:t> işini bitirmesini bekler ve böylece </a:t>
            </a:r>
            <a:r>
              <a:rPr lang="tr-TR" dirty="0" err="1"/>
              <a:t>thread</a:t>
            </a:r>
            <a:r>
              <a:rPr lang="tr-TR" dirty="0"/>
              <a:t> </a:t>
            </a:r>
            <a:r>
              <a:rPr lang="tr-TR" dirty="0" err="1"/>
              <a:t>safe</a:t>
            </a:r>
            <a:r>
              <a:rPr lang="tr-TR" dirty="0"/>
              <a:t> olmuş olur.</a:t>
            </a:r>
          </a:p>
        </p:txBody>
      </p:sp>
      <p:sp>
        <p:nvSpPr>
          <p:cNvPr id="4" name="Slayt Numarası Yer Tutucusu 3">
            <a:extLst>
              <a:ext uri="{FF2B5EF4-FFF2-40B4-BE49-F238E27FC236}">
                <a16:creationId xmlns:a16="http://schemas.microsoft.com/office/drawing/2014/main" id="{83D2B2C3-51E4-8641-FA55-9B66B11AD60E}"/>
              </a:ext>
            </a:extLst>
          </p:cNvPr>
          <p:cNvSpPr>
            <a:spLocks noGrp="1"/>
          </p:cNvSpPr>
          <p:nvPr>
            <p:ph type="sldNum" sz="quarter" idx="12"/>
          </p:nvPr>
        </p:nvSpPr>
        <p:spPr/>
        <p:txBody>
          <a:bodyPr/>
          <a:lstStyle/>
          <a:p>
            <a:pPr rtl="0"/>
            <a:fld id="{D8DA9DAA-006C-4F4B-980E-E3DF019B24E2}" type="slidenum">
              <a:rPr lang="tr-TR" noProof="0" smtClean="0"/>
              <a:t>21</a:t>
            </a:fld>
            <a:endParaRPr lang="tr-TR" noProof="0"/>
          </a:p>
        </p:txBody>
      </p:sp>
      <p:pic>
        <p:nvPicPr>
          <p:cNvPr id="9" name="Resim 8" descr="metin içeren bir resim&#10;&#10;Açıklama otomatik olarak oluşturuldu">
            <a:extLst>
              <a:ext uri="{FF2B5EF4-FFF2-40B4-BE49-F238E27FC236}">
                <a16:creationId xmlns:a16="http://schemas.microsoft.com/office/drawing/2014/main" id="{A54B6F74-78E9-1A89-2CEB-5899D8E2756C}"/>
              </a:ext>
            </a:extLst>
          </p:cNvPr>
          <p:cNvPicPr>
            <a:picLocks noChangeAspect="1"/>
          </p:cNvPicPr>
          <p:nvPr/>
        </p:nvPicPr>
        <p:blipFill>
          <a:blip r:embed="rId2"/>
          <a:stretch>
            <a:fillRect/>
          </a:stretch>
        </p:blipFill>
        <p:spPr>
          <a:xfrm>
            <a:off x="4974770" y="1499774"/>
            <a:ext cx="7027895" cy="3858452"/>
          </a:xfrm>
          <a:prstGeom prst="rect">
            <a:avLst/>
          </a:prstGeom>
        </p:spPr>
      </p:pic>
    </p:spTree>
    <p:extLst>
      <p:ext uri="{BB962C8B-B14F-4D97-AF65-F5344CB8AC3E}">
        <p14:creationId xmlns:p14="http://schemas.microsoft.com/office/powerpoint/2010/main" val="304739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CDF3BA62-E484-E6CD-1363-D0C4D201C68F}"/>
              </a:ext>
            </a:extLst>
          </p:cNvPr>
          <p:cNvSpPr>
            <a:spLocks noGrp="1"/>
          </p:cNvSpPr>
          <p:nvPr>
            <p:ph type="ctrTitle"/>
          </p:nvPr>
        </p:nvSpPr>
        <p:spPr/>
        <p:txBody>
          <a:bodyPr/>
          <a:lstStyle/>
          <a:p>
            <a:r>
              <a:rPr lang="tr-TR" dirty="0"/>
              <a:t>EAGER INITIALIZATION</a:t>
            </a:r>
          </a:p>
        </p:txBody>
      </p:sp>
      <p:sp>
        <p:nvSpPr>
          <p:cNvPr id="5" name="Alt Başlık 4">
            <a:extLst>
              <a:ext uri="{FF2B5EF4-FFF2-40B4-BE49-F238E27FC236}">
                <a16:creationId xmlns:a16="http://schemas.microsoft.com/office/drawing/2014/main" id="{4DE471D1-515C-B195-30F6-B6D2565BFC0E}"/>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39536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131354E0-83C3-DA8F-7B0B-DD3904BFC6E0}"/>
              </a:ext>
            </a:extLst>
          </p:cNvPr>
          <p:cNvSpPr>
            <a:spLocks noGrp="1"/>
          </p:cNvSpPr>
          <p:nvPr>
            <p:ph type="title"/>
          </p:nvPr>
        </p:nvSpPr>
        <p:spPr/>
        <p:txBody>
          <a:bodyPr/>
          <a:lstStyle/>
          <a:p>
            <a:r>
              <a:rPr lang="tr-TR" dirty="0" err="1"/>
              <a:t>Eager</a:t>
            </a:r>
            <a:r>
              <a:rPr lang="tr-TR" dirty="0"/>
              <a:t> </a:t>
            </a:r>
            <a:r>
              <a:rPr lang="tr-TR" dirty="0" err="1"/>
              <a:t>Singleton</a:t>
            </a:r>
            <a:endParaRPr lang="tr-TR" dirty="0"/>
          </a:p>
        </p:txBody>
      </p:sp>
      <p:sp>
        <p:nvSpPr>
          <p:cNvPr id="8" name="Metin Yer Tutucusu 7">
            <a:extLst>
              <a:ext uri="{FF2B5EF4-FFF2-40B4-BE49-F238E27FC236}">
                <a16:creationId xmlns:a16="http://schemas.microsoft.com/office/drawing/2014/main" id="{E231914A-4B23-052C-A217-F91CC3A397A8}"/>
              </a:ext>
            </a:extLst>
          </p:cNvPr>
          <p:cNvSpPr>
            <a:spLocks noGrp="1"/>
          </p:cNvSpPr>
          <p:nvPr>
            <p:ph type="body" sz="half" idx="2"/>
          </p:nvPr>
        </p:nvSpPr>
        <p:spPr/>
        <p:txBody>
          <a:bodyPr/>
          <a:lstStyle/>
          <a:p>
            <a:pPr algn="just"/>
            <a:r>
              <a:rPr lang="tr-TR" sz="1600" b="0" i="0" dirty="0" err="1">
                <a:solidFill>
                  <a:srgbClr val="252525"/>
                </a:solidFill>
                <a:effectLst/>
                <a:latin typeface="Arial Nova" panose="020B0504020202020204" pitchFamily="34" charset="0"/>
              </a:rPr>
              <a:t>Eager</a:t>
            </a:r>
            <a:r>
              <a:rPr lang="tr-TR" sz="1600" b="0" i="0" dirty="0">
                <a:solidFill>
                  <a:srgbClr val="252525"/>
                </a:solidFill>
                <a:effectLst/>
                <a:latin typeface="Arial Nova" panose="020B0504020202020204" pitchFamily="34" charset="0"/>
              </a:rPr>
              <a:t> implementasyonuna göre nesne önceden oluşturulmalı ve kullanıma hazır olmalıdır.</a:t>
            </a:r>
          </a:p>
          <a:p>
            <a:pPr algn="just"/>
            <a:r>
              <a:rPr lang="tr-TR" sz="1600" dirty="0">
                <a:solidFill>
                  <a:srgbClr val="252525"/>
                </a:solidFill>
                <a:latin typeface="Arial Nova" panose="020B0504020202020204" pitchFamily="34" charset="0"/>
              </a:rPr>
              <a:t>U</a:t>
            </a:r>
            <a:r>
              <a:rPr lang="tr-TR" sz="1600" b="0" i="0" dirty="0">
                <a:solidFill>
                  <a:srgbClr val="252525"/>
                </a:solidFill>
                <a:effectLst/>
                <a:latin typeface="Arial Nova" panose="020B0504020202020204" pitchFamily="34" charset="0"/>
              </a:rPr>
              <a:t>ygulamamızı çalıştırdığımızda </a:t>
            </a:r>
            <a:r>
              <a:rPr lang="tr-TR" sz="1600" b="0" i="0" dirty="0" err="1">
                <a:solidFill>
                  <a:srgbClr val="252525"/>
                </a:solidFill>
                <a:effectLst/>
                <a:latin typeface="Arial Nova" panose="020B0504020202020204" pitchFamily="34" charset="0"/>
              </a:rPr>
              <a:t>Singleton</a:t>
            </a:r>
            <a:r>
              <a:rPr lang="tr-TR" sz="1600" b="0" i="0" dirty="0">
                <a:solidFill>
                  <a:srgbClr val="252525"/>
                </a:solidFill>
                <a:effectLst/>
                <a:latin typeface="Arial Nova" panose="020B0504020202020204" pitchFamily="34" charset="0"/>
              </a:rPr>
              <a:t> sınıfı yüklenir ve statik </a:t>
            </a:r>
            <a:r>
              <a:rPr lang="tr-TR" sz="1600" b="0" i="0" dirty="0" err="1">
                <a:solidFill>
                  <a:srgbClr val="252525"/>
                </a:solidFill>
                <a:effectLst/>
                <a:latin typeface="Arial Nova" panose="020B0504020202020204" pitchFamily="34" charset="0"/>
              </a:rPr>
              <a:t>Singleton</a:t>
            </a:r>
            <a:r>
              <a:rPr lang="tr-TR" sz="1600" b="0" i="0" dirty="0">
                <a:solidFill>
                  <a:srgbClr val="252525"/>
                </a:solidFill>
                <a:effectLst/>
                <a:latin typeface="Arial Nova" panose="020B0504020202020204" pitchFamily="34" charset="0"/>
              </a:rPr>
              <a:t> örneği de başlatılır.</a:t>
            </a:r>
          </a:p>
          <a:p>
            <a:pPr algn="just"/>
            <a:r>
              <a:rPr lang="tr-TR" sz="1600" b="0" i="0" dirty="0">
                <a:solidFill>
                  <a:srgbClr val="252525"/>
                </a:solidFill>
                <a:effectLst/>
                <a:latin typeface="Roboto" panose="02000000000000000000" pitchFamily="2" charset="0"/>
              </a:rPr>
              <a:t>Sınıflar JVM tarafından yalnızca bir kez otomatik olarak yüklenir, bu nedenle uygulama boyunca yalnızca bir nesne oluşturulur.</a:t>
            </a:r>
          </a:p>
          <a:p>
            <a:pPr algn="just"/>
            <a:r>
              <a:rPr lang="tr-TR" sz="1600" dirty="0" err="1">
                <a:solidFill>
                  <a:srgbClr val="252525"/>
                </a:solidFill>
                <a:latin typeface="Roboto" panose="02000000000000000000" pitchFamily="2" charset="0"/>
              </a:rPr>
              <a:t>Eager</a:t>
            </a:r>
            <a:r>
              <a:rPr lang="tr-TR" sz="1600" dirty="0">
                <a:solidFill>
                  <a:srgbClr val="252525"/>
                </a:solidFill>
                <a:latin typeface="Roboto" panose="02000000000000000000" pitchFamily="2" charset="0"/>
              </a:rPr>
              <a:t> implementasyonu </a:t>
            </a:r>
            <a:r>
              <a:rPr lang="tr-TR" sz="1600" dirty="0" err="1">
                <a:solidFill>
                  <a:srgbClr val="252525"/>
                </a:solidFill>
                <a:latin typeface="Roboto" panose="02000000000000000000" pitchFamily="2" charset="0"/>
              </a:rPr>
              <a:t>thread</a:t>
            </a:r>
            <a:r>
              <a:rPr lang="tr-TR" sz="1600" dirty="0">
                <a:solidFill>
                  <a:srgbClr val="252525"/>
                </a:solidFill>
                <a:latin typeface="Roboto" panose="02000000000000000000" pitchFamily="2" charset="0"/>
              </a:rPr>
              <a:t> </a:t>
            </a:r>
            <a:r>
              <a:rPr lang="tr-TR" sz="1600" dirty="0" err="1">
                <a:solidFill>
                  <a:srgbClr val="252525"/>
                </a:solidFill>
                <a:latin typeface="Roboto" panose="02000000000000000000" pitchFamily="2" charset="0"/>
              </a:rPr>
              <a:t>safe’dir</a:t>
            </a:r>
            <a:r>
              <a:rPr lang="tr-TR" sz="1600" dirty="0">
                <a:solidFill>
                  <a:srgbClr val="252525"/>
                </a:solidFill>
                <a:latin typeface="Roboto" panose="02000000000000000000" pitchFamily="2" charset="0"/>
              </a:rPr>
              <a:t>. Kaç tane </a:t>
            </a:r>
            <a:r>
              <a:rPr lang="tr-TR" sz="1600" dirty="0" err="1">
                <a:solidFill>
                  <a:srgbClr val="252525"/>
                </a:solidFill>
                <a:latin typeface="Roboto" panose="02000000000000000000" pitchFamily="2" charset="0"/>
              </a:rPr>
              <a:t>thread’in</a:t>
            </a:r>
            <a:r>
              <a:rPr lang="tr-TR" sz="1600" dirty="0">
                <a:solidFill>
                  <a:srgbClr val="252525"/>
                </a:solidFill>
                <a:latin typeface="Roboto" panose="02000000000000000000" pitchFamily="2" charset="0"/>
              </a:rPr>
              <a:t> </a:t>
            </a:r>
            <a:r>
              <a:rPr lang="tr-TR" sz="1600" dirty="0" err="1">
                <a:solidFill>
                  <a:srgbClr val="252525"/>
                </a:solidFill>
                <a:latin typeface="Roboto" panose="02000000000000000000" pitchFamily="2" charset="0"/>
              </a:rPr>
              <a:t>getInstance</a:t>
            </a:r>
            <a:r>
              <a:rPr lang="tr-TR" sz="1600" dirty="0">
                <a:solidFill>
                  <a:srgbClr val="252525"/>
                </a:solidFill>
                <a:latin typeface="Roboto" panose="02000000000000000000" pitchFamily="2" charset="0"/>
              </a:rPr>
              <a:t>() metodunu çağırmaya çalıştığı önemli değildir. Her zaman başta oluşturulan nesneyi alırlar</a:t>
            </a:r>
            <a:endParaRPr lang="tr-TR" sz="1600" b="0" i="0" dirty="0">
              <a:solidFill>
                <a:srgbClr val="252525"/>
              </a:solidFill>
              <a:effectLst/>
              <a:latin typeface="Roboto" panose="02000000000000000000" pitchFamily="2" charset="0"/>
            </a:endParaRPr>
          </a:p>
          <a:p>
            <a:endParaRPr lang="tr-TR" dirty="0"/>
          </a:p>
        </p:txBody>
      </p:sp>
      <p:pic>
        <p:nvPicPr>
          <p:cNvPr id="10" name="İçerik Yer Tutucusu 9" descr="metin içeren bir resim&#10;&#10;Açıklama otomatik olarak oluşturuldu">
            <a:extLst>
              <a:ext uri="{FF2B5EF4-FFF2-40B4-BE49-F238E27FC236}">
                <a16:creationId xmlns:a16="http://schemas.microsoft.com/office/drawing/2014/main" id="{84FDCF3D-94DE-62CD-EEEC-D546AF247C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1987" y="1339783"/>
            <a:ext cx="7833457" cy="5246822"/>
          </a:xfrm>
          <a:prstGeom prst="rect">
            <a:avLst/>
          </a:prstGeom>
        </p:spPr>
      </p:pic>
    </p:spTree>
    <p:extLst>
      <p:ext uri="{BB962C8B-B14F-4D97-AF65-F5344CB8AC3E}">
        <p14:creationId xmlns:p14="http://schemas.microsoft.com/office/powerpoint/2010/main" val="326736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EC4FB76B-8A2C-C63D-B02B-571ED60FA93E}"/>
              </a:ext>
            </a:extLst>
          </p:cNvPr>
          <p:cNvSpPr>
            <a:spLocks noGrp="1"/>
          </p:cNvSpPr>
          <p:nvPr>
            <p:ph type="title"/>
          </p:nvPr>
        </p:nvSpPr>
        <p:spPr/>
        <p:txBody>
          <a:bodyPr/>
          <a:lstStyle/>
          <a:p>
            <a:r>
              <a:rPr lang="tr-TR" dirty="0"/>
              <a:t>Artıları ve Eksileri</a:t>
            </a:r>
          </a:p>
        </p:txBody>
      </p:sp>
      <p:sp>
        <p:nvSpPr>
          <p:cNvPr id="9" name="İçerik Yer Tutucusu 8">
            <a:extLst>
              <a:ext uri="{FF2B5EF4-FFF2-40B4-BE49-F238E27FC236}">
                <a16:creationId xmlns:a16="http://schemas.microsoft.com/office/drawing/2014/main" id="{2AB0754A-D41C-1C64-87DA-73CC76D92AD7}"/>
              </a:ext>
            </a:extLst>
          </p:cNvPr>
          <p:cNvSpPr>
            <a:spLocks noGrp="1"/>
          </p:cNvSpPr>
          <p:nvPr>
            <p:ph idx="1"/>
          </p:nvPr>
        </p:nvSpPr>
        <p:spPr/>
        <p:txBody>
          <a:bodyPr>
            <a:normAutofit fontScale="92500"/>
          </a:bodyPr>
          <a:lstStyle/>
          <a:p>
            <a:pPr algn="just"/>
            <a:r>
              <a:rPr lang="tr-TR" dirty="0" err="1">
                <a:solidFill>
                  <a:srgbClr val="252525"/>
                </a:solidFill>
                <a:latin typeface="Arial Nova" panose="020B0504020202020204" pitchFamily="34" charset="0"/>
              </a:rPr>
              <a:t>Eager</a:t>
            </a:r>
            <a:r>
              <a:rPr lang="tr-TR" dirty="0">
                <a:solidFill>
                  <a:srgbClr val="252525"/>
                </a:solidFill>
                <a:latin typeface="Arial Nova" panose="020B0504020202020204" pitchFamily="34" charset="0"/>
              </a:rPr>
              <a:t> </a:t>
            </a:r>
            <a:r>
              <a:rPr lang="tr-TR" dirty="0" err="1">
                <a:solidFill>
                  <a:srgbClr val="252525"/>
                </a:solidFill>
                <a:latin typeface="Arial Nova" panose="020B0504020202020204" pitchFamily="34" charset="0"/>
              </a:rPr>
              <a:t>singleton</a:t>
            </a:r>
            <a:r>
              <a:rPr lang="tr-TR" dirty="0">
                <a:solidFill>
                  <a:srgbClr val="252525"/>
                </a:solidFill>
                <a:latin typeface="Arial Nova" panose="020B0504020202020204" pitchFamily="34" charset="0"/>
              </a:rPr>
              <a:t> ile, </a:t>
            </a:r>
            <a:r>
              <a:rPr lang="tr-TR" dirty="0" err="1">
                <a:solidFill>
                  <a:srgbClr val="252525"/>
                </a:solidFill>
                <a:latin typeface="Arial Nova" panose="020B0504020202020204" pitchFamily="34" charset="0"/>
              </a:rPr>
              <a:t>multi-thread</a:t>
            </a:r>
            <a:r>
              <a:rPr lang="tr-TR" dirty="0">
                <a:solidFill>
                  <a:srgbClr val="252525"/>
                </a:solidFill>
                <a:latin typeface="Arial Nova" panose="020B0504020202020204" pitchFamily="34" charset="0"/>
              </a:rPr>
              <a:t> ortamda gereksiz nesne üretilmesini önlemek için çıkan performans zorluklarının önüne geçilmiş olur.</a:t>
            </a:r>
            <a:endParaRPr lang="tr-TR" b="0" i="0" dirty="0">
              <a:solidFill>
                <a:srgbClr val="252525"/>
              </a:solidFill>
              <a:effectLst/>
              <a:latin typeface="Arial Nova" panose="020B0504020202020204" pitchFamily="34" charset="0"/>
            </a:endParaRPr>
          </a:p>
          <a:p>
            <a:pPr algn="just"/>
            <a:r>
              <a:rPr lang="tr-TR" b="0" i="0" dirty="0">
                <a:solidFill>
                  <a:srgbClr val="252525"/>
                </a:solidFill>
                <a:effectLst/>
                <a:latin typeface="Arial Nova" panose="020B0504020202020204" pitchFamily="34" charset="0"/>
              </a:rPr>
              <a:t>Sınıfın örneği uygulama açıldığı andan itibaren lazım ve sonradan oluşturulmaması gerekiyor ise </a:t>
            </a:r>
            <a:r>
              <a:rPr lang="tr-TR" b="0" i="0" dirty="0" err="1">
                <a:solidFill>
                  <a:srgbClr val="252525"/>
                </a:solidFill>
                <a:effectLst/>
                <a:latin typeface="Arial Nova" panose="020B0504020202020204" pitchFamily="34" charset="0"/>
              </a:rPr>
              <a:t>eager</a:t>
            </a:r>
            <a:r>
              <a:rPr lang="tr-TR" b="0" i="0" dirty="0">
                <a:solidFill>
                  <a:srgbClr val="252525"/>
                </a:solidFill>
                <a:effectLst/>
                <a:latin typeface="Arial Nova" panose="020B0504020202020204" pitchFamily="34" charset="0"/>
              </a:rPr>
              <a:t> kullanılabilir.</a:t>
            </a:r>
          </a:p>
          <a:p>
            <a:pPr algn="just"/>
            <a:r>
              <a:rPr lang="tr-TR" dirty="0" err="1">
                <a:solidFill>
                  <a:srgbClr val="252525"/>
                </a:solidFill>
                <a:latin typeface="Roboto" panose="02000000000000000000" pitchFamily="2" charset="0"/>
              </a:rPr>
              <a:t>N</a:t>
            </a:r>
            <a:r>
              <a:rPr lang="tr-TR" b="0" i="0" dirty="0" err="1">
                <a:solidFill>
                  <a:srgbClr val="252525"/>
                </a:solidFill>
                <a:effectLst/>
                <a:latin typeface="Roboto" panose="02000000000000000000" pitchFamily="2" charset="0"/>
              </a:rPr>
              <a:t>esnenimizi</a:t>
            </a:r>
            <a:r>
              <a:rPr lang="tr-TR" b="0" i="0" dirty="0">
                <a:solidFill>
                  <a:srgbClr val="252525"/>
                </a:solidFill>
                <a:effectLst/>
                <a:latin typeface="Roboto" panose="02000000000000000000" pitchFamily="2" charset="0"/>
              </a:rPr>
              <a:t> oluşturmanın önemli bir bellek almayacağından ve uygulamamızda neredeyse her zaman kullanılacağından eminsek, statik </a:t>
            </a:r>
            <a:r>
              <a:rPr lang="tr-TR" b="0" i="0" dirty="0" err="1">
                <a:solidFill>
                  <a:srgbClr val="252525"/>
                </a:solidFill>
                <a:effectLst/>
                <a:latin typeface="Roboto" panose="02000000000000000000" pitchFamily="2" charset="0"/>
              </a:rPr>
              <a:t>eager</a:t>
            </a:r>
            <a:r>
              <a:rPr lang="tr-TR" b="0" i="0" dirty="0">
                <a:solidFill>
                  <a:srgbClr val="252525"/>
                </a:solidFill>
                <a:effectLst/>
                <a:latin typeface="Roboto" panose="02000000000000000000" pitchFamily="2" charset="0"/>
              </a:rPr>
              <a:t> kullanmak iyi bir seçim olabilir.</a:t>
            </a:r>
            <a:endParaRPr lang="tr-TR" b="0" i="0" dirty="0">
              <a:solidFill>
                <a:srgbClr val="252525"/>
              </a:solidFill>
              <a:effectLst/>
              <a:latin typeface="Arial Nova" panose="020B0504020202020204" pitchFamily="34" charset="0"/>
            </a:endParaRPr>
          </a:p>
          <a:p>
            <a:pPr algn="just"/>
            <a:r>
              <a:rPr lang="tr-TR" b="0" i="0" dirty="0">
                <a:solidFill>
                  <a:srgbClr val="252525"/>
                </a:solidFill>
                <a:effectLst/>
                <a:latin typeface="Arial Nova" panose="020B0504020202020204" pitchFamily="34" charset="0"/>
              </a:rPr>
              <a:t>Kaynak israfına yol açabilir. Çünkü sınıfın örneği gerekli olsun ya da olmasın her zaman oluşturulur.</a:t>
            </a:r>
          </a:p>
          <a:p>
            <a:pPr algn="just"/>
            <a:r>
              <a:rPr lang="tr-TR" dirty="0" err="1">
                <a:solidFill>
                  <a:srgbClr val="252525"/>
                </a:solidFill>
                <a:latin typeface="Arial Nova" panose="020B0504020202020204" pitchFamily="34" charset="0"/>
              </a:rPr>
              <a:t>Exception</a:t>
            </a:r>
            <a:r>
              <a:rPr lang="tr-TR" dirty="0">
                <a:solidFill>
                  <a:srgbClr val="252525"/>
                </a:solidFill>
                <a:latin typeface="Arial Nova" panose="020B0504020202020204" pitchFamily="34" charset="0"/>
              </a:rPr>
              <a:t> </a:t>
            </a:r>
            <a:r>
              <a:rPr lang="tr-TR" dirty="0" err="1">
                <a:solidFill>
                  <a:srgbClr val="252525"/>
                </a:solidFill>
                <a:latin typeface="Arial Nova" panose="020B0504020202020204" pitchFamily="34" charset="0"/>
              </a:rPr>
              <a:t>handling</a:t>
            </a:r>
            <a:r>
              <a:rPr lang="tr-TR" dirty="0">
                <a:solidFill>
                  <a:srgbClr val="252525"/>
                </a:solidFill>
                <a:latin typeface="Arial Nova" panose="020B0504020202020204" pitchFamily="34" charset="0"/>
              </a:rPr>
              <a:t> yapılmaz.</a:t>
            </a:r>
            <a:endParaRPr lang="tr-TR" dirty="0">
              <a:latin typeface="Arial Nova" panose="020B0504020202020204" pitchFamily="34" charset="0"/>
            </a:endParaRPr>
          </a:p>
          <a:p>
            <a:endParaRPr lang="tr-TR" dirty="0"/>
          </a:p>
        </p:txBody>
      </p:sp>
      <p:sp>
        <p:nvSpPr>
          <p:cNvPr id="7" name="Slayt Numarası Yer Tutucusu 6">
            <a:extLst>
              <a:ext uri="{FF2B5EF4-FFF2-40B4-BE49-F238E27FC236}">
                <a16:creationId xmlns:a16="http://schemas.microsoft.com/office/drawing/2014/main" id="{D7F28ACA-064E-D1AD-A0FD-30D093B2C6C4}"/>
              </a:ext>
            </a:extLst>
          </p:cNvPr>
          <p:cNvSpPr>
            <a:spLocks noGrp="1"/>
          </p:cNvSpPr>
          <p:nvPr>
            <p:ph type="sldNum" sz="quarter" idx="12"/>
          </p:nvPr>
        </p:nvSpPr>
        <p:spPr/>
        <p:txBody>
          <a:bodyPr/>
          <a:lstStyle/>
          <a:p>
            <a:pPr rtl="0"/>
            <a:fld id="{D8DA9DAA-006C-4F4B-980E-E3DF019B24E2}" type="slidenum">
              <a:rPr lang="tr-TR" noProof="0" smtClean="0"/>
              <a:t>5</a:t>
            </a:fld>
            <a:endParaRPr lang="tr-TR" noProof="0"/>
          </a:p>
        </p:txBody>
      </p:sp>
      <p:sp>
        <p:nvSpPr>
          <p:cNvPr id="5" name="Veri Yer Tutucusu 4">
            <a:extLst>
              <a:ext uri="{FF2B5EF4-FFF2-40B4-BE49-F238E27FC236}">
                <a16:creationId xmlns:a16="http://schemas.microsoft.com/office/drawing/2014/main" id="{2A968E5C-FE44-E3F6-DBA3-AB01ABE44C84}"/>
              </a:ext>
            </a:extLst>
          </p:cNvPr>
          <p:cNvSpPr>
            <a:spLocks noGrp="1"/>
          </p:cNvSpPr>
          <p:nvPr>
            <p:ph type="dt" sz="half" idx="4294967295"/>
          </p:nvPr>
        </p:nvSpPr>
        <p:spPr>
          <a:xfrm>
            <a:off x="0" y="6356350"/>
            <a:ext cx="2743200" cy="365125"/>
          </a:xfrm>
        </p:spPr>
        <p:txBody>
          <a:bodyPr/>
          <a:lstStyle/>
          <a:p>
            <a:pPr rtl="0"/>
            <a:r>
              <a:rPr lang="tr-TR" noProof="0"/>
              <a:t>03.09.20XX</a:t>
            </a:r>
          </a:p>
        </p:txBody>
      </p:sp>
      <p:sp>
        <p:nvSpPr>
          <p:cNvPr id="6" name="Alt Bilgi Yer Tutucusu 5">
            <a:extLst>
              <a:ext uri="{FF2B5EF4-FFF2-40B4-BE49-F238E27FC236}">
                <a16:creationId xmlns:a16="http://schemas.microsoft.com/office/drawing/2014/main" id="{110758B0-3200-D987-1B4B-4AAD9A78954E}"/>
              </a:ext>
            </a:extLst>
          </p:cNvPr>
          <p:cNvSpPr>
            <a:spLocks noGrp="1"/>
          </p:cNvSpPr>
          <p:nvPr>
            <p:ph type="ftr" sz="quarter" idx="4294967295"/>
          </p:nvPr>
        </p:nvSpPr>
        <p:spPr>
          <a:xfrm>
            <a:off x="0" y="6356350"/>
            <a:ext cx="4114800" cy="365125"/>
          </a:xfrm>
        </p:spPr>
        <p:txBody>
          <a:bodyPr/>
          <a:lstStyle/>
          <a:p>
            <a:pPr rtl="0"/>
            <a:r>
              <a:rPr lang="tr-TR" noProof="0"/>
              <a:t>Sunu Başlığı</a:t>
            </a:r>
          </a:p>
        </p:txBody>
      </p:sp>
    </p:spTree>
    <p:extLst>
      <p:ext uri="{BB962C8B-B14F-4D97-AF65-F5344CB8AC3E}">
        <p14:creationId xmlns:p14="http://schemas.microsoft.com/office/powerpoint/2010/main" val="229823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4B7B37F6-FF33-AC4A-1359-CCB4498EA1B8}"/>
              </a:ext>
            </a:extLst>
          </p:cNvPr>
          <p:cNvSpPr>
            <a:spLocks noGrp="1"/>
          </p:cNvSpPr>
          <p:nvPr>
            <p:ph type="ctrTitle"/>
          </p:nvPr>
        </p:nvSpPr>
        <p:spPr>
          <a:xfrm>
            <a:off x="1524000" y="1122363"/>
            <a:ext cx="9855200" cy="2387600"/>
          </a:xfrm>
        </p:spPr>
        <p:txBody>
          <a:bodyPr>
            <a:normAutofit/>
          </a:bodyPr>
          <a:lstStyle/>
          <a:p>
            <a:r>
              <a:rPr lang="tr-TR" sz="4800" b="1" i="0" dirty="0" err="1">
                <a:effectLst/>
                <a:latin typeface="Arial Nova" panose="020B0504020202020204" pitchFamily="34" charset="0"/>
                <a:cs typeface="Times New Roman" panose="02020603050405020304" pitchFamily="18" charset="0"/>
              </a:rPr>
              <a:t>Static</a:t>
            </a:r>
            <a:r>
              <a:rPr lang="tr-TR" sz="4800" dirty="0">
                <a:latin typeface="Arial Nova" panose="020B0504020202020204" pitchFamily="34" charset="0"/>
                <a:cs typeface="Times New Roman" panose="02020603050405020304" pitchFamily="18" charset="0"/>
              </a:rPr>
              <a:t> </a:t>
            </a:r>
            <a:r>
              <a:rPr lang="tr-TR" sz="4800" b="1" i="0" dirty="0" err="1">
                <a:effectLst/>
                <a:latin typeface="Arial Nova" panose="020B0504020202020204" pitchFamily="34" charset="0"/>
                <a:cs typeface="Times New Roman" panose="02020603050405020304" pitchFamily="18" charset="0"/>
              </a:rPr>
              <a:t>block</a:t>
            </a:r>
            <a:r>
              <a:rPr lang="tr-TR" sz="4800" b="1" i="0" dirty="0">
                <a:effectLst/>
                <a:latin typeface="Arial Nova" panose="020B0504020202020204" pitchFamily="34" charset="0"/>
                <a:cs typeface="Times New Roman" panose="02020603050405020304" pitchFamily="18" charset="0"/>
              </a:rPr>
              <a:t> </a:t>
            </a:r>
            <a:r>
              <a:rPr lang="tr-TR" sz="4800" dirty="0" err="1">
                <a:latin typeface="Arial Nova" panose="020B0504020202020204" pitchFamily="34" charset="0"/>
                <a:cs typeface="Times New Roman" panose="02020603050405020304" pitchFamily="18" charset="0"/>
              </a:rPr>
              <a:t>ı</a:t>
            </a:r>
            <a:r>
              <a:rPr lang="tr-TR" sz="4800" b="1" i="0" dirty="0" err="1">
                <a:effectLst/>
                <a:latin typeface="Arial Nova" panose="020B0504020202020204" pitchFamily="34" charset="0"/>
                <a:cs typeface="Times New Roman" panose="02020603050405020304" pitchFamily="18" charset="0"/>
              </a:rPr>
              <a:t>nıtıalızatıon</a:t>
            </a:r>
            <a:br>
              <a:rPr lang="tr-TR" sz="4800" b="1" i="0" dirty="0">
                <a:solidFill>
                  <a:srgbClr val="4D5B7C"/>
                </a:solidFill>
                <a:effectLst/>
                <a:latin typeface="Arial Nova" panose="020B0504020202020204" pitchFamily="34" charset="0"/>
              </a:rPr>
            </a:br>
            <a:endParaRPr lang="tr-TR" sz="4800" dirty="0"/>
          </a:p>
        </p:txBody>
      </p:sp>
      <p:sp>
        <p:nvSpPr>
          <p:cNvPr id="6" name="Alt Başlık 5">
            <a:extLst>
              <a:ext uri="{FF2B5EF4-FFF2-40B4-BE49-F238E27FC236}">
                <a16:creationId xmlns:a16="http://schemas.microsoft.com/office/drawing/2014/main" id="{A69AF678-E210-316A-93F4-D6C078080674}"/>
              </a:ext>
            </a:extLst>
          </p:cNvPr>
          <p:cNvSpPr>
            <a:spLocks noGrp="1"/>
          </p:cNvSpPr>
          <p:nvPr>
            <p:ph type="subTitle" idx="1"/>
          </p:nvPr>
        </p:nvSpPr>
        <p:spPr/>
        <p:txBody>
          <a:bodyPr/>
          <a:lstStyle/>
          <a:p>
            <a:endParaRPr lang="tr-TR" dirty="0"/>
          </a:p>
        </p:txBody>
      </p:sp>
      <p:sp>
        <p:nvSpPr>
          <p:cNvPr id="4" name="Slayt Numarası Yer Tutucusu 3">
            <a:extLst>
              <a:ext uri="{FF2B5EF4-FFF2-40B4-BE49-F238E27FC236}">
                <a16:creationId xmlns:a16="http://schemas.microsoft.com/office/drawing/2014/main" id="{D482EA5A-A2A6-1310-4205-C671A64F5C89}"/>
              </a:ext>
            </a:extLst>
          </p:cNvPr>
          <p:cNvSpPr>
            <a:spLocks noGrp="1"/>
          </p:cNvSpPr>
          <p:nvPr>
            <p:ph type="sldNum" sz="quarter" idx="4294967295"/>
          </p:nvPr>
        </p:nvSpPr>
        <p:spPr>
          <a:xfrm>
            <a:off x="9448800" y="6356350"/>
            <a:ext cx="2743200" cy="365125"/>
          </a:xfrm>
        </p:spPr>
        <p:txBody>
          <a:bodyPr/>
          <a:lstStyle/>
          <a:p>
            <a:pPr rtl="0"/>
            <a:fld id="{D8DA9DAA-006C-4F4B-980E-E3DF019B24E2}" type="slidenum">
              <a:rPr lang="tr-TR" noProof="0" smtClean="0"/>
              <a:t>6</a:t>
            </a:fld>
            <a:endParaRPr lang="tr-TR" noProof="0"/>
          </a:p>
        </p:txBody>
      </p:sp>
    </p:spTree>
    <p:extLst>
      <p:ext uri="{BB962C8B-B14F-4D97-AF65-F5344CB8AC3E}">
        <p14:creationId xmlns:p14="http://schemas.microsoft.com/office/powerpoint/2010/main" val="171299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CB2BA76F-EB87-3976-6BD7-8C15986E1B44}"/>
              </a:ext>
            </a:extLst>
          </p:cNvPr>
          <p:cNvSpPr>
            <a:spLocks noGrp="1"/>
          </p:cNvSpPr>
          <p:nvPr>
            <p:ph type="title"/>
          </p:nvPr>
        </p:nvSpPr>
        <p:spPr/>
        <p:txBody>
          <a:bodyPr/>
          <a:lstStyle/>
          <a:p>
            <a:r>
              <a:rPr lang="tr-TR" dirty="0" err="1"/>
              <a:t>Static</a:t>
            </a:r>
            <a:r>
              <a:rPr lang="tr-TR" dirty="0"/>
              <a:t> </a:t>
            </a:r>
            <a:r>
              <a:rPr lang="tr-TR" dirty="0" err="1"/>
              <a:t>Block</a:t>
            </a:r>
            <a:endParaRPr lang="tr-TR" dirty="0"/>
          </a:p>
        </p:txBody>
      </p:sp>
      <p:sp>
        <p:nvSpPr>
          <p:cNvPr id="8" name="Metin Yer Tutucusu 7">
            <a:extLst>
              <a:ext uri="{FF2B5EF4-FFF2-40B4-BE49-F238E27FC236}">
                <a16:creationId xmlns:a16="http://schemas.microsoft.com/office/drawing/2014/main" id="{67A1A42B-DB63-6978-57EB-A9051B38E2AF}"/>
              </a:ext>
            </a:extLst>
          </p:cNvPr>
          <p:cNvSpPr>
            <a:spLocks noGrp="1"/>
          </p:cNvSpPr>
          <p:nvPr>
            <p:ph type="body" sz="half" idx="2"/>
          </p:nvPr>
        </p:nvSpPr>
        <p:spPr/>
        <p:txBody>
          <a:bodyPr/>
          <a:lstStyle/>
          <a:p>
            <a:pPr algn="just"/>
            <a:r>
              <a:rPr lang="tr-TR" sz="2000" b="0" i="0" dirty="0">
                <a:solidFill>
                  <a:srgbClr val="252525"/>
                </a:solidFill>
                <a:effectLst/>
                <a:latin typeface="Arial Nova" panose="020B0504020202020204" pitchFamily="34" charset="0"/>
              </a:rPr>
              <a:t>Java statik bloğu, sınıf Java </a:t>
            </a:r>
            <a:r>
              <a:rPr lang="tr-TR" sz="2000" b="0" i="0" dirty="0" err="1">
                <a:solidFill>
                  <a:srgbClr val="252525"/>
                </a:solidFill>
                <a:effectLst/>
                <a:latin typeface="Arial Nova" panose="020B0504020202020204" pitchFamily="34" charset="0"/>
              </a:rPr>
              <a:t>ClassLoader</a:t>
            </a:r>
            <a:r>
              <a:rPr lang="tr-TR" sz="2000" b="0" i="0" dirty="0">
                <a:solidFill>
                  <a:srgbClr val="252525"/>
                </a:solidFill>
                <a:effectLst/>
                <a:latin typeface="Arial Nova" panose="020B0504020202020204" pitchFamily="34" charset="0"/>
              </a:rPr>
              <a:t> tarafından belleğe yüklendiğinde yürütülen ifadeler grubudur.</a:t>
            </a:r>
          </a:p>
          <a:p>
            <a:pPr algn="just"/>
            <a:r>
              <a:rPr lang="tr-TR" sz="2000" b="0" i="0" dirty="0">
                <a:solidFill>
                  <a:srgbClr val="252525"/>
                </a:solidFill>
                <a:effectLst/>
                <a:latin typeface="Arial Nova" panose="020B0504020202020204" pitchFamily="34" charset="0"/>
              </a:rPr>
              <a:t>Statik blok, sınıfın statik değişkenlerini başlatmak için kullanılır.</a:t>
            </a:r>
            <a:endParaRPr lang="tr-TR" sz="2000" dirty="0">
              <a:solidFill>
                <a:srgbClr val="252525"/>
              </a:solidFill>
              <a:latin typeface="Arial Nova" panose="020B0504020202020204" pitchFamily="34" charset="0"/>
            </a:endParaRPr>
          </a:p>
          <a:p>
            <a:pPr algn="just"/>
            <a:r>
              <a:rPr lang="tr-TR" sz="2000" b="0" i="0" dirty="0">
                <a:solidFill>
                  <a:srgbClr val="252525"/>
                </a:solidFill>
                <a:effectLst/>
                <a:latin typeface="Arial Nova" panose="020B0504020202020204" pitchFamily="34" charset="0"/>
              </a:rPr>
              <a:t>Statik blokta statik olmayan değişkenlere erişemeyiz.</a:t>
            </a:r>
          </a:p>
          <a:p>
            <a:pPr algn="just"/>
            <a:r>
              <a:rPr lang="tr-TR" sz="2000" b="0" i="0" dirty="0">
                <a:solidFill>
                  <a:srgbClr val="252525"/>
                </a:solidFill>
                <a:effectLst/>
                <a:latin typeface="Arial Nova" panose="020B0504020202020204" pitchFamily="34" charset="0"/>
              </a:rPr>
              <a:t>Statik blok kodu, sınıf belleğe yüklendiğinde yalnızca bir kez yürütülür.</a:t>
            </a:r>
          </a:p>
          <a:p>
            <a:endParaRPr lang="tr-TR" sz="2000" dirty="0">
              <a:latin typeface="Arial Nova" panose="020B0504020202020204" pitchFamily="34" charset="0"/>
            </a:endParaRPr>
          </a:p>
          <a:p>
            <a:endParaRPr lang="tr-TR" dirty="0"/>
          </a:p>
        </p:txBody>
      </p:sp>
      <p:pic>
        <p:nvPicPr>
          <p:cNvPr id="10" name="İçerik Yer Tutucusu 9" descr="metin içeren bir resim&#10;&#10;Açıklama otomatik olarak oluşturuldu">
            <a:extLst>
              <a:ext uri="{FF2B5EF4-FFF2-40B4-BE49-F238E27FC236}">
                <a16:creationId xmlns:a16="http://schemas.microsoft.com/office/drawing/2014/main" id="{2BAA0858-07C9-CB6A-74CA-447B094C0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4" y="2057400"/>
            <a:ext cx="7726699" cy="3601518"/>
          </a:xfrm>
          <a:prstGeom prst="rect">
            <a:avLst/>
          </a:prstGeom>
        </p:spPr>
      </p:pic>
    </p:spTree>
    <p:extLst>
      <p:ext uri="{BB962C8B-B14F-4D97-AF65-F5344CB8AC3E}">
        <p14:creationId xmlns:p14="http://schemas.microsoft.com/office/powerpoint/2010/main" val="322560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7D22F2-A4FF-C86C-9357-DA840684562F}"/>
              </a:ext>
            </a:extLst>
          </p:cNvPr>
          <p:cNvSpPr>
            <a:spLocks noGrp="1"/>
          </p:cNvSpPr>
          <p:nvPr>
            <p:ph type="title"/>
          </p:nvPr>
        </p:nvSpPr>
        <p:spPr/>
        <p:txBody>
          <a:bodyPr>
            <a:normAutofit fontScale="90000"/>
          </a:bodyPr>
          <a:lstStyle/>
          <a:p>
            <a:r>
              <a:rPr lang="tr-TR" b="1" i="0" dirty="0" err="1">
                <a:effectLst/>
                <a:latin typeface="Arial Nova" panose="020B0504020202020204" pitchFamily="34" charset="0"/>
              </a:rPr>
              <a:t>Static</a:t>
            </a:r>
            <a:r>
              <a:rPr lang="tr-TR" b="1" i="0" dirty="0">
                <a:effectLst/>
                <a:latin typeface="Arial Nova" panose="020B0504020202020204" pitchFamily="34" charset="0"/>
              </a:rPr>
              <a:t> </a:t>
            </a:r>
            <a:r>
              <a:rPr lang="tr-TR" b="1" i="0" dirty="0" err="1">
                <a:effectLst/>
                <a:latin typeface="Arial Nova" panose="020B0504020202020204" pitchFamily="34" charset="0"/>
              </a:rPr>
              <a:t>block</a:t>
            </a:r>
            <a:r>
              <a:rPr lang="tr-TR" b="1" i="0" dirty="0">
                <a:effectLst/>
                <a:latin typeface="Arial Nova" panose="020B0504020202020204" pitchFamily="34" charset="0"/>
              </a:rPr>
              <a:t> </a:t>
            </a:r>
            <a:r>
              <a:rPr lang="tr-TR" b="1" i="0" dirty="0" err="1">
                <a:effectLst/>
                <a:latin typeface="Arial Nova" panose="020B0504020202020204" pitchFamily="34" charset="0"/>
              </a:rPr>
              <a:t>initialization</a:t>
            </a:r>
            <a:br>
              <a:rPr lang="tr-TR" b="1" i="0" dirty="0">
                <a:effectLst/>
                <a:latin typeface="Arial Nova" panose="020B0504020202020204" pitchFamily="34" charset="0"/>
              </a:rPr>
            </a:br>
            <a:br>
              <a:rPr lang="tr-TR" b="1" i="0" dirty="0">
                <a:effectLst/>
                <a:latin typeface="Arial Nova" panose="020B0504020202020204" pitchFamily="34" charset="0"/>
              </a:rPr>
            </a:br>
            <a:endParaRPr lang="tr-TR" dirty="0"/>
          </a:p>
        </p:txBody>
      </p:sp>
      <p:sp>
        <p:nvSpPr>
          <p:cNvPr id="4" name="Metin Yer Tutucusu 3">
            <a:extLst>
              <a:ext uri="{FF2B5EF4-FFF2-40B4-BE49-F238E27FC236}">
                <a16:creationId xmlns:a16="http://schemas.microsoft.com/office/drawing/2014/main" id="{24D131D4-4FF4-7AD5-239E-D25EB210E928}"/>
              </a:ext>
            </a:extLst>
          </p:cNvPr>
          <p:cNvSpPr>
            <a:spLocks noGrp="1"/>
          </p:cNvSpPr>
          <p:nvPr>
            <p:ph type="body" sz="half" idx="2"/>
          </p:nvPr>
        </p:nvSpPr>
        <p:spPr>
          <a:xfrm>
            <a:off x="839788" y="1300480"/>
            <a:ext cx="3932237" cy="4568508"/>
          </a:xfrm>
        </p:spPr>
        <p:txBody>
          <a:bodyPr>
            <a:normAutofit lnSpcReduction="10000"/>
          </a:bodyPr>
          <a:lstStyle/>
          <a:p>
            <a:pPr algn="just"/>
            <a:r>
              <a:rPr lang="tr-TR" b="0" i="0" dirty="0" err="1">
                <a:solidFill>
                  <a:srgbClr val="252525"/>
                </a:solidFill>
                <a:effectLst/>
                <a:latin typeface="Arial Nova" panose="020B0504020202020204" pitchFamily="34" charset="0"/>
              </a:rPr>
              <a:t>Static</a:t>
            </a:r>
            <a:r>
              <a:rPr lang="tr-TR" b="0" i="0" dirty="0">
                <a:solidFill>
                  <a:srgbClr val="252525"/>
                </a:solidFill>
                <a:effectLst/>
                <a:latin typeface="Arial Nova" panose="020B0504020202020204" pitchFamily="34" charset="0"/>
              </a:rPr>
              <a:t> </a:t>
            </a:r>
            <a:r>
              <a:rPr lang="tr-TR" b="0" i="0" dirty="0" err="1">
                <a:solidFill>
                  <a:srgbClr val="252525"/>
                </a:solidFill>
                <a:effectLst/>
                <a:latin typeface="Arial Nova" panose="020B0504020202020204" pitchFamily="34" charset="0"/>
              </a:rPr>
              <a:t>block</a:t>
            </a:r>
            <a:r>
              <a:rPr lang="tr-TR" b="0" i="0" dirty="0">
                <a:solidFill>
                  <a:srgbClr val="252525"/>
                </a:solidFill>
                <a:effectLst/>
                <a:latin typeface="Arial Nova" panose="020B0504020202020204" pitchFamily="34" charset="0"/>
              </a:rPr>
              <a:t> implementasyonu, </a:t>
            </a:r>
            <a:r>
              <a:rPr lang="tr-TR" b="0" i="0" dirty="0" err="1">
                <a:solidFill>
                  <a:srgbClr val="252525"/>
                </a:solidFill>
                <a:effectLst/>
                <a:latin typeface="Arial Nova" panose="020B0504020202020204" pitchFamily="34" charset="0"/>
              </a:rPr>
              <a:t>exception</a:t>
            </a:r>
            <a:r>
              <a:rPr lang="tr-TR" b="0" i="0" dirty="0">
                <a:solidFill>
                  <a:srgbClr val="252525"/>
                </a:solidFill>
                <a:effectLst/>
                <a:latin typeface="Arial Nova" panose="020B0504020202020204" pitchFamily="34" charset="0"/>
              </a:rPr>
              <a:t> </a:t>
            </a:r>
            <a:r>
              <a:rPr lang="tr-TR" b="0" i="0" dirty="0" err="1">
                <a:solidFill>
                  <a:srgbClr val="252525"/>
                </a:solidFill>
                <a:effectLst/>
                <a:latin typeface="Arial Nova" panose="020B0504020202020204" pitchFamily="34" charset="0"/>
              </a:rPr>
              <a:t>handling</a:t>
            </a:r>
            <a:r>
              <a:rPr lang="tr-TR" b="0" i="0" dirty="0">
                <a:solidFill>
                  <a:srgbClr val="252525"/>
                </a:solidFill>
                <a:effectLst/>
                <a:latin typeface="Arial Nova" panose="020B0504020202020204" pitchFamily="34" charset="0"/>
              </a:rPr>
              <a:t> seçeneği sunan statik blokta sınıf örneğinin oluşturulması dışında </a:t>
            </a:r>
            <a:r>
              <a:rPr lang="tr-TR" b="0" i="0" dirty="0" err="1">
                <a:solidFill>
                  <a:srgbClr val="252525"/>
                </a:solidFill>
                <a:effectLst/>
                <a:latin typeface="Arial Nova" panose="020B0504020202020204" pitchFamily="34" charset="0"/>
              </a:rPr>
              <a:t>eager</a:t>
            </a:r>
            <a:r>
              <a:rPr lang="tr-TR" b="0" i="0" dirty="0">
                <a:solidFill>
                  <a:srgbClr val="252525"/>
                </a:solidFill>
                <a:effectLst/>
                <a:latin typeface="Arial Nova" panose="020B0504020202020204" pitchFamily="34" charset="0"/>
              </a:rPr>
              <a:t> implementasyonuna benzer.</a:t>
            </a:r>
          </a:p>
          <a:p>
            <a:pPr algn="just"/>
            <a:r>
              <a:rPr lang="tr-TR" dirty="0" err="1">
                <a:solidFill>
                  <a:srgbClr val="252525"/>
                </a:solidFill>
                <a:latin typeface="Arial Nova" panose="020B0504020202020204" pitchFamily="34" charset="0"/>
              </a:rPr>
              <a:t>Singleton</a:t>
            </a:r>
            <a:r>
              <a:rPr lang="tr-TR" dirty="0">
                <a:solidFill>
                  <a:srgbClr val="252525"/>
                </a:solidFill>
                <a:latin typeface="Arial Nova" panose="020B0504020202020204" pitchFamily="34" charset="0"/>
              </a:rPr>
              <a:t> sınıfı oluşturmak için, </a:t>
            </a:r>
            <a:r>
              <a:rPr lang="tr-TR" dirty="0" err="1">
                <a:solidFill>
                  <a:srgbClr val="252525"/>
                </a:solidFill>
                <a:latin typeface="Arial Nova" panose="020B0504020202020204" pitchFamily="34" charset="0"/>
              </a:rPr>
              <a:t>constructor</a:t>
            </a:r>
            <a:r>
              <a:rPr lang="tr-TR" dirty="0">
                <a:solidFill>
                  <a:srgbClr val="252525"/>
                </a:solidFill>
                <a:latin typeface="Arial Nova" panose="020B0504020202020204" pitchFamily="34" charset="0"/>
              </a:rPr>
              <a:t> </a:t>
            </a:r>
            <a:r>
              <a:rPr lang="tr-TR" dirty="0" err="1">
                <a:solidFill>
                  <a:srgbClr val="252525"/>
                </a:solidFill>
                <a:latin typeface="Arial Nova" panose="020B0504020202020204" pitchFamily="34" charset="0"/>
              </a:rPr>
              <a:t>private</a:t>
            </a:r>
            <a:r>
              <a:rPr lang="tr-TR" dirty="0">
                <a:solidFill>
                  <a:srgbClr val="252525"/>
                </a:solidFill>
                <a:latin typeface="Arial Nova" panose="020B0504020202020204" pitchFamily="34" charset="0"/>
              </a:rPr>
              <a:t> yapılır böylece sınıf dışından nesne oluşturmak engellenmiş olur.</a:t>
            </a:r>
          </a:p>
          <a:p>
            <a:pPr algn="just"/>
            <a:r>
              <a:rPr lang="tr-TR" b="0" i="0" dirty="0">
                <a:solidFill>
                  <a:srgbClr val="252525"/>
                </a:solidFill>
                <a:effectLst/>
                <a:latin typeface="Arial Nova" panose="020B0504020202020204" pitchFamily="34" charset="0"/>
              </a:rPr>
              <a:t>Aynı sınıf </a:t>
            </a:r>
            <a:r>
              <a:rPr lang="tr-TR" dirty="0">
                <a:solidFill>
                  <a:srgbClr val="252525"/>
                </a:solidFill>
                <a:latin typeface="Arial Nova" panose="020B0504020202020204" pitchFamily="34" charset="0"/>
              </a:rPr>
              <a:t>türünde </a:t>
            </a:r>
            <a:r>
              <a:rPr lang="tr-TR" dirty="0" err="1">
                <a:solidFill>
                  <a:srgbClr val="252525"/>
                </a:solidFill>
                <a:latin typeface="Arial Nova" panose="020B0504020202020204" pitchFamily="34" charset="0"/>
              </a:rPr>
              <a:t>private</a:t>
            </a:r>
            <a:r>
              <a:rPr lang="tr-TR" dirty="0">
                <a:solidFill>
                  <a:srgbClr val="252525"/>
                </a:solidFill>
                <a:latin typeface="Arial Nova" panose="020B0504020202020204" pitchFamily="34" charset="0"/>
              </a:rPr>
              <a:t> bir statik değişken oluşturulur, böylece oluşturulan nesne bu referansa yönlendirilir.</a:t>
            </a:r>
          </a:p>
          <a:p>
            <a:pPr algn="just"/>
            <a:r>
              <a:rPr lang="tr-TR" b="0" i="0" dirty="0">
                <a:solidFill>
                  <a:srgbClr val="252525"/>
                </a:solidFill>
                <a:effectLst/>
                <a:latin typeface="Arial Nova" panose="020B0504020202020204" pitchFamily="34" charset="0"/>
              </a:rPr>
              <a:t>Daha sonra statik blok oluşturulur ve içinde nesne oluşturulur. Statik blok yalnızca bir kez çağırılacağından, nesne yalnızca bir kez oluşturulur.</a:t>
            </a:r>
          </a:p>
          <a:p>
            <a:pPr algn="just"/>
            <a:r>
              <a:rPr lang="tr-TR" dirty="0" err="1">
                <a:solidFill>
                  <a:srgbClr val="252525"/>
                </a:solidFill>
                <a:latin typeface="Arial Nova" panose="020B0504020202020204" pitchFamily="34" charset="0"/>
              </a:rPr>
              <a:t>E</a:t>
            </a:r>
            <a:r>
              <a:rPr lang="tr-TR" b="0" i="0" dirty="0" err="1">
                <a:solidFill>
                  <a:srgbClr val="252525"/>
                </a:solidFill>
                <a:effectLst/>
                <a:latin typeface="Arial Nova" panose="020B0504020202020204" pitchFamily="34" charset="0"/>
              </a:rPr>
              <a:t>ager</a:t>
            </a:r>
            <a:r>
              <a:rPr lang="tr-TR" b="0" i="0" dirty="0">
                <a:solidFill>
                  <a:srgbClr val="252525"/>
                </a:solidFill>
                <a:effectLst/>
                <a:latin typeface="Arial Nova" panose="020B0504020202020204" pitchFamily="34" charset="0"/>
              </a:rPr>
              <a:t> ve statik blok implementasyonları </a:t>
            </a:r>
            <a:r>
              <a:rPr lang="tr-TR" b="0" i="0" dirty="0" err="1">
                <a:solidFill>
                  <a:srgbClr val="252525"/>
                </a:solidFill>
                <a:effectLst/>
                <a:latin typeface="Arial Nova" panose="020B0504020202020204" pitchFamily="34" charset="0"/>
              </a:rPr>
              <a:t>instance’ı</a:t>
            </a:r>
            <a:r>
              <a:rPr lang="tr-TR" b="0" i="0" dirty="0">
                <a:solidFill>
                  <a:srgbClr val="252525"/>
                </a:solidFill>
                <a:effectLst/>
                <a:latin typeface="Arial Nova" panose="020B0504020202020204" pitchFamily="34" charset="0"/>
              </a:rPr>
              <a:t> kullanılmadan önce </a:t>
            </a:r>
            <a:r>
              <a:rPr lang="tr-TR" dirty="0">
                <a:solidFill>
                  <a:srgbClr val="252525"/>
                </a:solidFill>
                <a:latin typeface="Arial Nova" panose="020B0504020202020204" pitchFamily="34" charset="0"/>
              </a:rPr>
              <a:t>oluşturulur ve kullanılması en iyi implementasyon değildir.  </a:t>
            </a:r>
            <a:endParaRPr lang="tr-TR" b="0" i="0" dirty="0">
              <a:solidFill>
                <a:srgbClr val="252525"/>
              </a:solidFill>
              <a:effectLst/>
              <a:latin typeface="Arial Nova" panose="020B0504020202020204" pitchFamily="34" charset="0"/>
            </a:endParaRPr>
          </a:p>
          <a:p>
            <a:endParaRPr lang="tr-TR" dirty="0"/>
          </a:p>
        </p:txBody>
      </p:sp>
      <p:sp>
        <p:nvSpPr>
          <p:cNvPr id="5" name="Veri Yer Tutucusu 4">
            <a:extLst>
              <a:ext uri="{FF2B5EF4-FFF2-40B4-BE49-F238E27FC236}">
                <a16:creationId xmlns:a16="http://schemas.microsoft.com/office/drawing/2014/main" id="{4E807C42-4322-F52B-1B1E-3A4BC130B93B}"/>
              </a:ext>
            </a:extLst>
          </p:cNvPr>
          <p:cNvSpPr>
            <a:spLocks noGrp="1"/>
          </p:cNvSpPr>
          <p:nvPr>
            <p:ph type="dt" sz="half" idx="10"/>
          </p:nvPr>
        </p:nvSpPr>
        <p:spPr/>
        <p:txBody>
          <a:bodyPr/>
          <a:lstStyle/>
          <a:p>
            <a:pPr rtl="0"/>
            <a:r>
              <a:rPr lang="tr-TR" noProof="0"/>
              <a:t>03.09.20XX</a:t>
            </a:r>
          </a:p>
        </p:txBody>
      </p:sp>
      <p:sp>
        <p:nvSpPr>
          <p:cNvPr id="6" name="Alt Bilgi Yer Tutucusu 5">
            <a:extLst>
              <a:ext uri="{FF2B5EF4-FFF2-40B4-BE49-F238E27FC236}">
                <a16:creationId xmlns:a16="http://schemas.microsoft.com/office/drawing/2014/main" id="{65B14C23-2F1B-B444-44DF-834E535F9BE4}"/>
              </a:ext>
            </a:extLst>
          </p:cNvPr>
          <p:cNvSpPr>
            <a:spLocks noGrp="1"/>
          </p:cNvSpPr>
          <p:nvPr>
            <p:ph type="ftr" sz="quarter" idx="11"/>
          </p:nvPr>
        </p:nvSpPr>
        <p:spPr/>
        <p:txBody>
          <a:bodyPr/>
          <a:lstStyle/>
          <a:p>
            <a:pPr rtl="0"/>
            <a:r>
              <a:rPr lang="tr-TR" noProof="0"/>
              <a:t>Sunu Başlığı</a:t>
            </a:r>
          </a:p>
        </p:txBody>
      </p:sp>
      <p:sp>
        <p:nvSpPr>
          <p:cNvPr id="7" name="Slayt Numarası Yer Tutucusu 6">
            <a:extLst>
              <a:ext uri="{FF2B5EF4-FFF2-40B4-BE49-F238E27FC236}">
                <a16:creationId xmlns:a16="http://schemas.microsoft.com/office/drawing/2014/main" id="{F36BF890-DF38-C987-3496-BB3135D71835}"/>
              </a:ext>
            </a:extLst>
          </p:cNvPr>
          <p:cNvSpPr>
            <a:spLocks noGrp="1"/>
          </p:cNvSpPr>
          <p:nvPr>
            <p:ph type="sldNum" sz="quarter" idx="12"/>
          </p:nvPr>
        </p:nvSpPr>
        <p:spPr/>
        <p:txBody>
          <a:bodyPr/>
          <a:lstStyle/>
          <a:p>
            <a:pPr rtl="0"/>
            <a:fld id="{D8DA9DAA-006C-4F4B-980E-E3DF019B24E2}" type="slidenum">
              <a:rPr lang="tr-TR" noProof="0" smtClean="0"/>
              <a:t>8</a:t>
            </a:fld>
            <a:endParaRPr lang="tr-TR" noProof="0"/>
          </a:p>
        </p:txBody>
      </p:sp>
      <p:pic>
        <p:nvPicPr>
          <p:cNvPr id="9" name="İçerik Yer Tutucusu 8" descr="metin içeren bir resim&#10;&#10;Açıklama otomatik olarak oluşturuldu">
            <a:extLst>
              <a:ext uri="{FF2B5EF4-FFF2-40B4-BE49-F238E27FC236}">
                <a16:creationId xmlns:a16="http://schemas.microsoft.com/office/drawing/2014/main" id="{A1C0F251-DD9B-0658-8B14-3EE685BC9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3427" y="1123156"/>
            <a:ext cx="7831330" cy="4611688"/>
          </a:xfrm>
          <a:prstGeom prst="rect">
            <a:avLst/>
          </a:prstGeom>
        </p:spPr>
      </p:pic>
    </p:spTree>
    <p:extLst>
      <p:ext uri="{BB962C8B-B14F-4D97-AF65-F5344CB8AC3E}">
        <p14:creationId xmlns:p14="http://schemas.microsoft.com/office/powerpoint/2010/main" val="8871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3A573101-2ECA-F3CF-C90E-9E800B61EF89}"/>
              </a:ext>
            </a:extLst>
          </p:cNvPr>
          <p:cNvSpPr>
            <a:spLocks noGrp="1"/>
          </p:cNvSpPr>
          <p:nvPr>
            <p:ph type="title"/>
          </p:nvPr>
        </p:nvSpPr>
        <p:spPr/>
        <p:txBody>
          <a:bodyPr/>
          <a:lstStyle/>
          <a:p>
            <a:r>
              <a:rPr lang="tr-TR" b="1" dirty="0">
                <a:latin typeface="Arial Nova" panose="020B0504020202020204" pitchFamily="34" charset="0"/>
              </a:rPr>
              <a:t>Artıları ve Eksileri</a:t>
            </a:r>
            <a:endParaRPr lang="tr-TR" dirty="0"/>
          </a:p>
        </p:txBody>
      </p:sp>
      <p:sp>
        <p:nvSpPr>
          <p:cNvPr id="9" name="İçerik Yer Tutucusu 8">
            <a:extLst>
              <a:ext uri="{FF2B5EF4-FFF2-40B4-BE49-F238E27FC236}">
                <a16:creationId xmlns:a16="http://schemas.microsoft.com/office/drawing/2014/main" id="{3BFA48CC-8297-3979-02BA-5C9429685BD7}"/>
              </a:ext>
            </a:extLst>
          </p:cNvPr>
          <p:cNvSpPr>
            <a:spLocks noGrp="1"/>
          </p:cNvSpPr>
          <p:nvPr>
            <p:ph idx="1"/>
          </p:nvPr>
        </p:nvSpPr>
        <p:spPr/>
        <p:txBody>
          <a:bodyPr/>
          <a:lstStyle/>
          <a:p>
            <a:pPr algn="just"/>
            <a:r>
              <a:rPr lang="tr-TR" b="0" i="0" dirty="0">
                <a:solidFill>
                  <a:srgbClr val="252525"/>
                </a:solidFill>
                <a:effectLst/>
                <a:latin typeface="Arial Nova" panose="020B0504020202020204" pitchFamily="34" charset="0"/>
              </a:rPr>
              <a:t>Kaynak israfına yol açabilir. Çünkü sınıfın örneği gerekli olsun ya da olmasın her zaman oluşturulur.</a:t>
            </a:r>
          </a:p>
          <a:p>
            <a:pPr algn="just"/>
            <a:r>
              <a:rPr lang="tr-TR" dirty="0" err="1">
                <a:solidFill>
                  <a:srgbClr val="252525"/>
                </a:solidFill>
                <a:latin typeface="Arial Nova" panose="020B0504020202020204" pitchFamily="34" charset="0"/>
              </a:rPr>
              <a:t>Exception’lar</a:t>
            </a:r>
            <a:r>
              <a:rPr lang="tr-TR" dirty="0">
                <a:solidFill>
                  <a:srgbClr val="252525"/>
                </a:solidFill>
                <a:latin typeface="Arial Nova" panose="020B0504020202020204" pitchFamily="34" charset="0"/>
              </a:rPr>
              <a:t> statik blokta yönetilebilir.</a:t>
            </a:r>
          </a:p>
          <a:p>
            <a:pPr algn="just"/>
            <a:r>
              <a:rPr lang="tr-TR" b="0" i="0" dirty="0" err="1">
                <a:solidFill>
                  <a:srgbClr val="252525"/>
                </a:solidFill>
                <a:effectLst/>
                <a:latin typeface="Roboto" panose="02000000000000000000" pitchFamily="2" charset="0"/>
              </a:rPr>
              <a:t>getInstance</a:t>
            </a:r>
            <a:r>
              <a:rPr lang="tr-TR" b="0" i="0" dirty="0">
                <a:solidFill>
                  <a:srgbClr val="252525"/>
                </a:solidFill>
                <a:effectLst/>
                <a:latin typeface="Roboto" panose="02000000000000000000" pitchFamily="2" charset="0"/>
              </a:rPr>
              <a:t>() yöntemini uygulamaya gerek yok, </a:t>
            </a:r>
            <a:r>
              <a:rPr lang="tr-TR" dirty="0">
                <a:solidFill>
                  <a:srgbClr val="252525"/>
                </a:solidFill>
                <a:latin typeface="Roboto" panose="02000000000000000000" pitchFamily="2" charset="0"/>
              </a:rPr>
              <a:t>ör</a:t>
            </a:r>
            <a:r>
              <a:rPr lang="tr-TR" b="0" i="0" dirty="0">
                <a:solidFill>
                  <a:srgbClr val="252525"/>
                </a:solidFill>
                <a:effectLst/>
                <a:latin typeface="Roboto" panose="02000000000000000000" pitchFamily="2" charset="0"/>
              </a:rPr>
              <a:t>neğe doğrudan erişilebilir</a:t>
            </a:r>
            <a:endParaRPr lang="tr-TR" dirty="0"/>
          </a:p>
          <a:p>
            <a:endParaRPr lang="tr-TR" dirty="0"/>
          </a:p>
        </p:txBody>
      </p:sp>
      <p:sp>
        <p:nvSpPr>
          <p:cNvPr id="7" name="Slayt Numarası Yer Tutucusu 6">
            <a:extLst>
              <a:ext uri="{FF2B5EF4-FFF2-40B4-BE49-F238E27FC236}">
                <a16:creationId xmlns:a16="http://schemas.microsoft.com/office/drawing/2014/main" id="{0B181B32-3DB7-94BE-06AF-882AF850F487}"/>
              </a:ext>
            </a:extLst>
          </p:cNvPr>
          <p:cNvSpPr>
            <a:spLocks noGrp="1"/>
          </p:cNvSpPr>
          <p:nvPr>
            <p:ph type="sldNum" sz="quarter" idx="12"/>
          </p:nvPr>
        </p:nvSpPr>
        <p:spPr/>
        <p:txBody>
          <a:bodyPr/>
          <a:lstStyle/>
          <a:p>
            <a:pPr rtl="0"/>
            <a:fld id="{D8DA9DAA-006C-4F4B-980E-E3DF019B24E2}" type="slidenum">
              <a:rPr lang="tr-TR" noProof="0" smtClean="0"/>
              <a:t>9</a:t>
            </a:fld>
            <a:endParaRPr lang="tr-TR" noProof="0"/>
          </a:p>
        </p:txBody>
      </p:sp>
      <p:sp>
        <p:nvSpPr>
          <p:cNvPr id="5" name="Veri Yer Tutucusu 4">
            <a:extLst>
              <a:ext uri="{FF2B5EF4-FFF2-40B4-BE49-F238E27FC236}">
                <a16:creationId xmlns:a16="http://schemas.microsoft.com/office/drawing/2014/main" id="{E498BDEE-F60A-5B17-C05E-EE7C53B0A38F}"/>
              </a:ext>
            </a:extLst>
          </p:cNvPr>
          <p:cNvSpPr>
            <a:spLocks noGrp="1"/>
          </p:cNvSpPr>
          <p:nvPr>
            <p:ph type="dt" sz="half" idx="4294967295"/>
          </p:nvPr>
        </p:nvSpPr>
        <p:spPr>
          <a:xfrm>
            <a:off x="0" y="6356350"/>
            <a:ext cx="2743200" cy="365125"/>
          </a:xfrm>
        </p:spPr>
        <p:txBody>
          <a:bodyPr/>
          <a:lstStyle/>
          <a:p>
            <a:pPr rtl="0"/>
            <a:r>
              <a:rPr lang="tr-TR" noProof="0"/>
              <a:t>03.09.20XX</a:t>
            </a:r>
          </a:p>
        </p:txBody>
      </p:sp>
      <p:sp>
        <p:nvSpPr>
          <p:cNvPr id="6" name="Alt Bilgi Yer Tutucusu 5">
            <a:extLst>
              <a:ext uri="{FF2B5EF4-FFF2-40B4-BE49-F238E27FC236}">
                <a16:creationId xmlns:a16="http://schemas.microsoft.com/office/drawing/2014/main" id="{6AE2F33F-3A33-A841-687E-4E92B3620EE4}"/>
              </a:ext>
            </a:extLst>
          </p:cNvPr>
          <p:cNvSpPr>
            <a:spLocks noGrp="1"/>
          </p:cNvSpPr>
          <p:nvPr>
            <p:ph type="ftr" sz="quarter" idx="4294967295"/>
          </p:nvPr>
        </p:nvSpPr>
        <p:spPr>
          <a:xfrm>
            <a:off x="0" y="6356350"/>
            <a:ext cx="4114800" cy="365125"/>
          </a:xfrm>
        </p:spPr>
        <p:txBody>
          <a:bodyPr/>
          <a:lstStyle/>
          <a:p>
            <a:pPr rtl="0"/>
            <a:r>
              <a:rPr lang="tr-TR" noProof="0"/>
              <a:t>Sunu Başlığı</a:t>
            </a:r>
          </a:p>
        </p:txBody>
      </p:sp>
    </p:spTree>
    <p:extLst>
      <p:ext uri="{BB962C8B-B14F-4D97-AF65-F5344CB8AC3E}">
        <p14:creationId xmlns:p14="http://schemas.microsoft.com/office/powerpoint/2010/main" val="161018479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{F0FCB1E9-0E76-423C-9E85-D9CD10C630EB}tf89338750_win32</Template>
  <TotalTime>1577</TotalTime>
  <Words>934</Words>
  <Application>Microsoft Office PowerPoint</Application>
  <PresentationFormat>Geniş ekran</PresentationFormat>
  <Paragraphs>94</Paragraphs>
  <Slides>21</Slides>
  <Notes>3</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21</vt:i4>
      </vt:variant>
    </vt:vector>
  </HeadingPairs>
  <TitlesOfParts>
    <vt:vector size="31" baseType="lpstr">
      <vt:lpstr>Arial</vt:lpstr>
      <vt:lpstr>Arial Nova</vt:lpstr>
      <vt:lpstr>Calibri</vt:lpstr>
      <vt:lpstr>charter</vt:lpstr>
      <vt:lpstr>Nunito Sans</vt:lpstr>
      <vt:lpstr>PT Sans</vt:lpstr>
      <vt:lpstr>Roboto</vt:lpstr>
      <vt:lpstr>Univers</vt:lpstr>
      <vt:lpstr>Wingdings</vt:lpstr>
      <vt:lpstr>GradientUnivers</vt:lpstr>
      <vt:lpstr>Sıngleton design pattern</vt:lpstr>
      <vt:lpstr>Nerelerde Singleton Kullanırız?</vt:lpstr>
      <vt:lpstr>EAGER INITIALIZATION</vt:lpstr>
      <vt:lpstr>Eager Singleton</vt:lpstr>
      <vt:lpstr>Artıları ve Eksileri</vt:lpstr>
      <vt:lpstr>Static block ınıtıalızatıon </vt:lpstr>
      <vt:lpstr>Static Block</vt:lpstr>
      <vt:lpstr>Static block initialization  </vt:lpstr>
      <vt:lpstr>Artıları ve Eksileri</vt:lpstr>
      <vt:lpstr>Lazy Initialization  (Yavaş Başlangıç) </vt:lpstr>
      <vt:lpstr>  </vt:lpstr>
      <vt:lpstr> </vt:lpstr>
      <vt:lpstr>  OUTPUT</vt:lpstr>
      <vt:lpstr>Joshua Bloch Singleton </vt:lpstr>
      <vt:lpstr>Joshua Bloch Singleton </vt:lpstr>
      <vt:lpstr>Thread Safe Singleton</vt:lpstr>
      <vt:lpstr>PowerPoint Sunusu</vt:lpstr>
      <vt:lpstr>PowerPoint Sunusu</vt:lpstr>
      <vt:lpstr>PowerPoint Sunusu</vt:lpstr>
      <vt:lpstr>Double Checked Locking</vt:lpstr>
      <vt:lpstr>Bill Pugh Singleton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Lazy Initialization  (Yavaş Başlangıç)</dc:title>
  <dc:creator>ogulcan doganay</dc:creator>
  <cp:lastModifiedBy>ersin alpaslan</cp:lastModifiedBy>
  <cp:revision>19</cp:revision>
  <dcterms:created xsi:type="dcterms:W3CDTF">2022-09-03T21:18:14Z</dcterms:created>
  <dcterms:modified xsi:type="dcterms:W3CDTF">2022-09-05T11:47:22Z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