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58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Alfa Slab One" pitchFamily="2" charset="0"/>
      <p:regular r:id="rId29"/>
    </p:embeddedFont>
    <p:embeddedFont>
      <p:font typeface="Proxima Nova" panose="02000506030000020004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5BAA8-0B18-4C03-B669-C182F3ECC6A4}" v="212" dt="2022-09-09T13:18:23.882"/>
    <p1510:client id="{AF1F4B09-A5EE-B6F6-B969-AB01833265E5}" v="360" dt="2022-09-09T13:46:36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/>
    <p:restoredTop sz="94643"/>
  </p:normalViewPr>
  <p:slideViewPr>
    <p:cSldViewPr snapToGrid="0">
      <p:cViewPr varScale="1">
        <p:scale>
          <a:sx n="140" d="100"/>
          <a:sy n="140" d="100"/>
        </p:scale>
        <p:origin x="5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14aa8998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514aa8998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14aa8998b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14aa8998b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16f20a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16f20a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16f20ac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16f20acd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14aa8998b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14aa8998b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16f20acd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16f20acd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E78-FE01-4701-8C60-A02EAC0ED61A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3812-3C65-4810-A423-5948A0AE21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38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90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7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 dirty="0"/>
              <a:t>FACTORY PATTERN</a:t>
            </a:r>
            <a:endParaRPr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558729"/>
            <a:ext cx="7886700" cy="80189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Bir bildirim hizmeti uygulamak istediğimizi düşünelim.  Bu bildirim hizmetinde E-posta, SMS ve anlık bildirim özellikleri olsun.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4" y="1610000"/>
            <a:ext cx="6015153" cy="27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357838"/>
            <a:ext cx="7886700" cy="3263504"/>
          </a:xfrm>
        </p:spPr>
        <p:txBody>
          <a:bodyPr>
            <a:normAutofit/>
          </a:bodyPr>
          <a:lstStyle/>
          <a:p>
            <a:r>
              <a:rPr lang="tr-TR" sz="1650" dirty="0"/>
              <a:t>Notification adında ortak bir </a:t>
            </a:r>
            <a:r>
              <a:rPr lang="tr-TR" sz="1650" dirty="0" err="1"/>
              <a:t>Interface</a:t>
            </a:r>
            <a:r>
              <a:rPr lang="tr-TR" sz="1650" dirty="0"/>
              <a:t> var ve Notification </a:t>
            </a:r>
            <a:r>
              <a:rPr lang="tr-TR" sz="1650" dirty="0" err="1"/>
              <a:t>Interface’ini</a:t>
            </a:r>
            <a:r>
              <a:rPr lang="tr-TR" sz="1650" dirty="0"/>
              <a:t> uygulayan üç somut sınıf var. </a:t>
            </a:r>
          </a:p>
          <a:p>
            <a:r>
              <a:rPr lang="tr-TR" sz="1500" dirty="0"/>
              <a:t>Notification üretimi yapmak için Notification </a:t>
            </a:r>
            <a:r>
              <a:rPr lang="tr-TR" sz="1500" dirty="0" err="1"/>
              <a:t>interface'ini</a:t>
            </a:r>
            <a:r>
              <a:rPr lang="tr-TR" sz="1500" dirty="0"/>
              <a:t> </a:t>
            </a:r>
            <a:r>
              <a:rPr lang="tr-TR" sz="1500" dirty="0" err="1"/>
              <a:t>implement</a:t>
            </a:r>
            <a:r>
              <a:rPr lang="tr-TR" sz="1500" dirty="0"/>
              <a:t> eden </a:t>
            </a:r>
            <a:r>
              <a:rPr lang="tr-TR" sz="1500" dirty="0" err="1"/>
              <a:t>SMSNotification</a:t>
            </a:r>
            <a:r>
              <a:rPr lang="tr-TR" sz="1500" dirty="0"/>
              <a:t>, </a:t>
            </a:r>
            <a:r>
              <a:rPr lang="tr-TR" sz="1500" dirty="0" err="1"/>
              <a:t>EmailNotification</a:t>
            </a:r>
            <a:r>
              <a:rPr lang="tr-TR" sz="1500" dirty="0"/>
              <a:t> ve </a:t>
            </a:r>
            <a:r>
              <a:rPr lang="tr-TR" sz="1500" dirty="0" err="1"/>
              <a:t>PushNotification</a:t>
            </a:r>
            <a:r>
              <a:rPr lang="tr-TR" sz="1500" dirty="0"/>
              <a:t> kullanacağız ancak ilerde bir gün yeni bir </a:t>
            </a:r>
            <a:r>
              <a:rPr lang="tr-TR" sz="1500" dirty="0" err="1"/>
              <a:t>notification</a:t>
            </a:r>
            <a:r>
              <a:rPr lang="tr-TR" sz="1500" dirty="0"/>
              <a:t> yöntemi eklenmek istendiğinde </a:t>
            </a:r>
            <a:r>
              <a:rPr lang="tr-TR" sz="1500" dirty="0" err="1"/>
              <a:t>client</a:t>
            </a:r>
            <a:r>
              <a:rPr lang="tr-TR" sz="1500" dirty="0"/>
              <a:t> açısından hiç bir değişikliğe gidilmeden yeni </a:t>
            </a:r>
            <a:r>
              <a:rPr lang="tr-TR" sz="1500" dirty="0" err="1"/>
              <a:t>notification</a:t>
            </a:r>
            <a:r>
              <a:rPr lang="tr-TR" sz="1500" dirty="0"/>
              <a:t> sınıfı oluşturarak yapılabilmektedir.</a:t>
            </a:r>
          </a:p>
          <a:p>
            <a:endParaRPr lang="tr-TR" sz="165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6" y="2312602"/>
            <a:ext cx="2347373" cy="9073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312603"/>
            <a:ext cx="3560753" cy="110880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621341"/>
            <a:ext cx="3560753" cy="112271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7" y="3621341"/>
            <a:ext cx="3452159" cy="1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240073"/>
            <a:ext cx="7886700" cy="1277000"/>
          </a:xfrm>
        </p:spPr>
        <p:txBody>
          <a:bodyPr>
            <a:normAutofit lnSpcReduction="10000"/>
          </a:bodyPr>
          <a:lstStyle/>
          <a:p>
            <a:r>
              <a:rPr lang="tr-TR" sz="1650" dirty="0"/>
              <a:t>Bir bildirim nesnesi almak için bir fabrika sınıfı </a:t>
            </a:r>
            <a:r>
              <a:rPr lang="tr-TR" sz="1650" dirty="0" err="1"/>
              <a:t>NotificationFactory</a:t>
            </a:r>
            <a:r>
              <a:rPr lang="tr-TR" sz="1650" dirty="0"/>
              <a:t> oluşturduk. Böylece, benzer yapıdaki sınıflardan üretilecek nesnelerin, hangi sınıfa bağlı olduğu bilgisi nesnenin yaratıldığı yerden uzaklaştırıldı ve </a:t>
            </a:r>
            <a:r>
              <a:rPr lang="tr-TR" sz="1650" dirty="0" err="1"/>
              <a:t>Factory</a:t>
            </a:r>
            <a:r>
              <a:rPr lang="tr-TR" sz="1650" dirty="0"/>
              <a:t> </a:t>
            </a:r>
            <a:r>
              <a:rPr lang="tr-TR" sz="1650" dirty="0" err="1"/>
              <a:t>Method</a:t>
            </a:r>
            <a:r>
              <a:rPr lang="tr-TR" sz="1650" dirty="0"/>
              <a:t> içerisinde gerçekleştirildi(İstemciden →üreticiye)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43" y="1459541"/>
            <a:ext cx="5481115" cy="31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8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364765"/>
            <a:ext cx="7886700" cy="799017"/>
          </a:xfrm>
        </p:spPr>
        <p:txBody>
          <a:bodyPr>
            <a:normAutofit lnSpcReduction="10000"/>
          </a:bodyPr>
          <a:lstStyle/>
          <a:p>
            <a:r>
              <a:rPr lang="tr-TR" dirty="0"/>
              <a:t> Çalışma zamanında istemciden gelen talebe göre uygun olan </a:t>
            </a:r>
            <a:r>
              <a:rPr lang="tr-TR" dirty="0" err="1"/>
              <a:t>notification</a:t>
            </a:r>
            <a:r>
              <a:rPr lang="tr-TR" dirty="0"/>
              <a:t> üretilip istemciye verilmiş olur.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27" y="1277755"/>
            <a:ext cx="6811583" cy="201962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26" y="3599571"/>
            <a:ext cx="2286401" cy="3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Creational Kalıplar Nedir?</a:t>
            </a:r>
            <a:endParaRPr lang="tr-T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Yaratılış kalıplar, yazılım tasarımı sırasında karşılaşılan nesne oluşturma sorunlarıyla ilgilidir.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Nesne oluşturma genellikle tasarım problemleriyle sonuçlanır, creational kalıplar, nesne oluşturmayı kontrol ederek bu sorunu çözer.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54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FACTORY METHOD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Factory Method</a:t>
            </a:r>
            <a:endParaRPr lang="tr-T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Fabrika Yöntemi, bir üst sınıfta nesneler oluşturmak için bir arayüz sağlayan, ancak alt sınıfların oluşturulacak nesnelerin türünü değiştirmesine izin veren yaratıcı bir tasarım modelidir.,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Başka bir deyişle, alt sınıflar, sınıfın örneğini oluşturmaktan sorumludur.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Ne tür bir nesne yarattığını veya nasıl oluşturulacağını bilmeden çeşitli türde nesneler yarattığı için fabrika tasarım kalıbı olarak bilinir.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Resim 88"/>
          <p:cNvPicPr/>
          <p:nvPr/>
        </p:nvPicPr>
        <p:blipFill>
          <a:blip r:embed="rId2"/>
          <a:stretch/>
        </p:blipFill>
        <p:spPr>
          <a:xfrm>
            <a:off x="126360" y="1133640"/>
            <a:ext cx="4733640" cy="3006360"/>
          </a:xfrm>
          <a:prstGeom prst="rect">
            <a:avLst/>
          </a:prstGeom>
          <a:ln w="0">
            <a:noFill/>
          </a:ln>
        </p:spPr>
      </p:pic>
      <p:pic>
        <p:nvPicPr>
          <p:cNvPr id="90" name="Resim 89"/>
          <p:cNvPicPr/>
          <p:nvPr/>
        </p:nvPicPr>
        <p:blipFill>
          <a:blip r:embed="rId3"/>
          <a:stretch/>
        </p:blipFill>
        <p:spPr>
          <a:xfrm>
            <a:off x="4001760" y="76680"/>
            <a:ext cx="463824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Resim 90"/>
          <p:cNvPicPr/>
          <p:nvPr/>
        </p:nvPicPr>
        <p:blipFill>
          <a:blip r:embed="rId2"/>
          <a:stretch/>
        </p:blipFill>
        <p:spPr>
          <a:xfrm>
            <a:off x="0" y="1123560"/>
            <a:ext cx="3780000" cy="3016440"/>
          </a:xfrm>
          <a:prstGeom prst="rect">
            <a:avLst/>
          </a:prstGeom>
          <a:ln w="0">
            <a:noFill/>
          </a:ln>
        </p:spPr>
      </p:pic>
      <p:pic>
        <p:nvPicPr>
          <p:cNvPr id="92" name="Resim 91"/>
          <p:cNvPicPr/>
          <p:nvPr/>
        </p:nvPicPr>
        <p:blipFill>
          <a:blip r:embed="rId3"/>
          <a:stretch/>
        </p:blipFill>
        <p:spPr>
          <a:xfrm>
            <a:off x="3288960" y="1080000"/>
            <a:ext cx="5939640" cy="310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 dirty="0">
                <a:solidFill>
                  <a:srgbClr val="FF5722"/>
                </a:solidFill>
                <a:latin typeface="Alfa Slab One"/>
                <a:ea typeface="Alfa Slab One"/>
              </a:rPr>
              <a:t>Java Standart Kütüphanesinde, </a:t>
            </a:r>
            <a:r>
              <a:rPr lang="tr-TR" sz="3000" b="0" strike="noStrike" spc="-1" dirty="0" err="1">
                <a:solidFill>
                  <a:srgbClr val="FF5722"/>
                </a:solidFill>
                <a:latin typeface="Alfa Slab One"/>
                <a:ea typeface="Alfa Slab One"/>
              </a:rPr>
              <a:t>Static</a:t>
            </a:r>
            <a:r>
              <a:rPr lang="tr-TR" sz="3000" b="0" strike="noStrike" spc="-1" dirty="0">
                <a:solidFill>
                  <a:srgbClr val="FF5722"/>
                </a:solidFill>
                <a:latin typeface="Alfa Slab One"/>
                <a:ea typeface="Alfa Slab One"/>
              </a:rPr>
              <a:t> </a:t>
            </a:r>
            <a:r>
              <a:rPr lang="tr-TR" sz="3000" b="0" strike="noStrike" spc="-1" dirty="0" err="1">
                <a:solidFill>
                  <a:srgbClr val="FF5722"/>
                </a:solidFill>
                <a:latin typeface="Alfa Slab One"/>
                <a:ea typeface="Alfa Slab One"/>
              </a:rPr>
              <a:t>Factory</a:t>
            </a:r>
            <a:r>
              <a:rPr lang="tr-TR" sz="3000" b="0" strike="noStrike" spc="-1" dirty="0">
                <a:solidFill>
                  <a:srgbClr val="FF5722"/>
                </a:solidFill>
                <a:latin typeface="Alfa Slab One"/>
                <a:ea typeface="Alfa Slab One"/>
              </a:rPr>
              <a:t> Kullanan </a:t>
            </a:r>
            <a:r>
              <a:rPr lang="tr-TR" sz="3000" b="0" strike="noStrike" spc="-1" dirty="0" err="1">
                <a:solidFill>
                  <a:srgbClr val="FF5722"/>
                </a:solidFill>
                <a:latin typeface="Alfa Slab One"/>
                <a:ea typeface="Alfa Slab One"/>
              </a:rPr>
              <a:t>Metodlar</a:t>
            </a:r>
            <a:endParaRPr lang="tr-T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495440"/>
            <a:ext cx="8520120" cy="307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   Farklı parametreye dayalı olarak getInstance() metodu, farklı bir Calendar instance'ını döndürür.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java.util.Calendar - getInstance()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java.util.Calendar - getInstance(TimeZone zone)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java.util.Calendar - getInstance(Locale aLocale)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java.util.Calendar - getInstance(TimeZone zone, Localea Locale)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java.text.NumberFormat - getInstance()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java.text.NumberFormat - getInstance(Locale inLocale)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549100"/>
            <a:ext cx="8520600" cy="4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Kısaca tanımı ; aynı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abstract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sınıf veya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interface'den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türeyen nesnelerin üretiminden sorumlu yapıdır. Bu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pattern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ile nesne yaratılma işini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inheritance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yoluyla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client-side'dan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ayırıp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sub-classes'lara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vermek amaçlanır.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Geliştirmekte olduğunuz uygulamaya yeni bir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feature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eklerken en az dokunuş ile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client'ı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bu duruma hiç sokmadan yapabilmek amaçlanır ve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pattern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de bu amaca yönelik olarak önerilen en önemli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pattern'lerden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birisidir.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tr-TR" b="1" i="1" dirty="0">
              <a:solidFill>
                <a:schemeClr val="accent6"/>
              </a:solidFill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 pattern 2 alt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kategoriye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ayrılabilir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 Method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Abstract Factory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Resim 4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0" y="1081800"/>
            <a:ext cx="5221800" cy="3036600"/>
          </a:xfrm>
          <a:prstGeom prst="rect">
            <a:avLst/>
          </a:prstGeom>
          <a:ln w="0">
            <a:noFill/>
          </a:ln>
        </p:spPr>
      </p:pic>
      <p:pic>
        <p:nvPicPr>
          <p:cNvPr id="96" name="Resim 5" descr="metin içeren bir resim&#10;&#10;Açıklama otomatik olarak oluşturuldu"/>
          <p:cNvPicPr/>
          <p:nvPr/>
        </p:nvPicPr>
        <p:blipFill>
          <a:blip r:embed="rId3"/>
          <a:stretch/>
        </p:blipFill>
        <p:spPr>
          <a:xfrm>
            <a:off x="4664880" y="1113120"/>
            <a:ext cx="4343040" cy="298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Resim 4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1250280" y="327600"/>
            <a:ext cx="6636240" cy="449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705D2C-9923-9962-7B75-EE05DAE1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0" y="1354050"/>
            <a:ext cx="8520120" cy="2435400"/>
          </a:xfrm>
        </p:spPr>
        <p:txBody>
          <a:bodyPr/>
          <a:lstStyle/>
          <a:p>
            <a:pPr algn="ctr"/>
            <a:r>
              <a:rPr lang="tr-TR" i="1" dirty="0" err="1">
                <a:solidFill>
                  <a:schemeClr val="accent3"/>
                </a:solidFill>
              </a:rPr>
              <a:t>Factory</a:t>
            </a:r>
            <a:r>
              <a:rPr lang="tr-TR" i="1" dirty="0">
                <a:solidFill>
                  <a:schemeClr val="accent3"/>
                </a:solidFill>
              </a:rPr>
              <a:t> </a:t>
            </a:r>
            <a:r>
              <a:rPr lang="tr-TR" i="1" dirty="0" err="1">
                <a:solidFill>
                  <a:schemeClr val="accent3"/>
                </a:solidFill>
              </a:rPr>
              <a:t>Method’a</a:t>
            </a:r>
            <a:r>
              <a:rPr lang="tr-TR" i="1" dirty="0">
                <a:solidFill>
                  <a:schemeClr val="accent3"/>
                </a:solidFill>
              </a:rPr>
              <a:t> Bir Başka Örnek ile Değinelim.</a:t>
            </a:r>
          </a:p>
        </p:txBody>
      </p:sp>
    </p:spTree>
    <p:extLst>
      <p:ext uri="{BB962C8B-B14F-4D97-AF65-F5344CB8AC3E}">
        <p14:creationId xmlns:p14="http://schemas.microsoft.com/office/powerpoint/2010/main" val="142188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80761921-D174-CF3E-A54D-47084893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25" y="0"/>
            <a:ext cx="34371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AF7EA501-A2D6-2F42-64DB-AF714B1A7547}"/>
              </a:ext>
            </a:extLst>
          </p:cNvPr>
          <p:cNvSpPr txBox="1"/>
          <p:nvPr/>
        </p:nvSpPr>
        <p:spPr>
          <a:xfrm>
            <a:off x="2446986" y="856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95CF8D0-38A1-792F-197E-57D159BE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7" y="624818"/>
            <a:ext cx="8472005" cy="38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DA22A-32CD-CF07-2B5E-6ACC8E1F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83"/>
            <a:ext cx="4501813" cy="333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B096E-A357-DA91-0FEF-4E5D6444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14" y="126482"/>
            <a:ext cx="4642186" cy="3338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69C8C-1DF4-DD03-DCE9-5AE3E532B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83" y="3591589"/>
            <a:ext cx="5934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7487A6-204B-854C-8AB6-DEE43E7C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" y="251970"/>
            <a:ext cx="3825721" cy="2693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C93B2-9BCA-E09E-74DE-C5E05378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77" y="2567430"/>
            <a:ext cx="5050466" cy="21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accent1"/>
                </a:solidFill>
              </a:rPr>
              <a:t>FACTORY METHOD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295669"/>
            <a:ext cx="8520600" cy="26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tr-TR" sz="1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</a:t>
            </a:r>
            <a:r>
              <a:rPr lang="tr-TR" sz="1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8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Method</a:t>
            </a:r>
            <a:endParaRPr lang="tr-TR" sz="1800" b="1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Aynı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interface'i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veya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abstract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sınıfı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implement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etmiş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etmiş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nesnelerinin üretiminden sorumlu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pattern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dir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tr-TR" sz="1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Örnek bir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case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üzerinden ilerleyelim. Araç üretimi yapan bir fabrikamız olsun. Bu fabrika car,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truck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motorcycle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üretebiliyor olsun. İlk olarak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nesnelerimizin kullanacağı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IVehicleFactory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interface'ini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ve car,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truck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tr-TR" sz="18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motorcycle</a:t>
            </a:r>
            <a:r>
              <a:rPr lang="tr-TR" sz="1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nesnelerini oluşturalım.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1242" y="1327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1"/>
                </a:solidFill>
              </a:rPr>
              <a:t>FACTORY METHOD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0DC1A80-33E6-ECF2-CAF8-816CE64A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353" y="705491"/>
            <a:ext cx="5652377" cy="4108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85320" y="319850"/>
            <a:ext cx="3137744" cy="4125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algn="l"/>
            <a:r>
              <a:rPr lang="tr-TR" sz="2200" dirty="0">
                <a:solidFill>
                  <a:srgbClr val="212529"/>
                </a:solidFill>
                <a:latin typeface="Roboto" panose="02000000000000000000" pitchFamily="2" charset="0"/>
              </a:rPr>
              <a:t>N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esneleri ve arayüzleri oluşturduktan sonra ismi 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VehicleFactory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olan ve içerisinde geriye 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IVehicle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döndüren 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ProduceVehicle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adında bir sınıf tanımlayacağız.</a:t>
            </a:r>
          </a:p>
          <a:p>
            <a:pPr algn="l"/>
            <a:endParaRPr lang="tr-TR" sz="22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algn="l"/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ProduceVehicle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metodu 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VehicleType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adında bir 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enum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parametre olarak alacak. Bu 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enum'ı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kullanarak 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metoduna üretmesini istediğimiz tip bilgisini geçeceğiz.</a:t>
            </a:r>
          </a:p>
          <a:p>
            <a:pPr algn="l"/>
            <a:endParaRPr lang="tr-TR" sz="22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Metotlarımız da hazır artık üretime başlayabiliriz. Client dediğimiz kısım aslında tam da aşağıdaki kod parçaları oluyor 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Program.cs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içerisinde aşağıdaki gibi üretmek istediğimiz türdeki aracı </a:t>
            </a:r>
            <a:r>
              <a:rPr lang="tr-TR" sz="22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factory'e</a:t>
            </a:r>
            <a:r>
              <a:rPr lang="tr-TR" sz="2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söyleyip üretebiliriz.</a:t>
            </a:r>
          </a:p>
          <a:p>
            <a:pPr marL="114300" indent="0">
              <a:buNone/>
            </a:pPr>
            <a:b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</a:br>
            <a:endParaRPr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E9A2A9D-E6EC-8887-4917-3D42B3BD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49" y="0"/>
            <a:ext cx="554855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34002" y="932611"/>
            <a:ext cx="3241822" cy="327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Örnekte Araba üretimi yapmak için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IVehicle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interface'ini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implement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eden Car nesnesini kullandık ancak ilerde bir gün yine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IVehicle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interface'ini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implement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eden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XCar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adında bir nesne oluşturup üretim yaparken bu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nesnyi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kullanabiliriz ve bu durum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client</a:t>
            </a:r>
            <a:r>
              <a:rPr lang="tr-T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açısından hiç bir değişikliğe gidilmeden yapılabilmektedir.</a:t>
            </a:r>
            <a:endParaRPr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A2FDDA0-C9D0-3478-C40D-53C62725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45" y="-3350"/>
            <a:ext cx="5389756" cy="5146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Factory Method Avantajları </a:t>
            </a:r>
            <a:endParaRPr lang="tr-T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Factory</a:t>
            </a:r>
            <a:r>
              <a:rPr lang="tr-TR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 </a:t>
            </a:r>
            <a:r>
              <a:rPr lang="tr-TR" sz="1800" b="0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Method</a:t>
            </a:r>
            <a:r>
              <a:rPr lang="tr-TR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 </a:t>
            </a:r>
            <a:r>
              <a:rPr lang="tr-TR" sz="1800" b="0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Pattern</a:t>
            </a:r>
            <a:r>
              <a:rPr lang="tr-TR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, alt sınıfların oluşturulacak nesnelerin türünü seçmesine izin verir.</a:t>
            </a:r>
            <a:endParaRPr lang="tr-T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Uygulamaya özel sınıfları koda bağlama ihtiyacını ortadan kaldırarak </a:t>
            </a:r>
            <a:r>
              <a:rPr lang="tr-TR" sz="1800" b="1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loose-coupling</a:t>
            </a:r>
            <a:r>
              <a:rPr lang="tr-TR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 destekler. Bu, kodun yalnızca elde edilen </a:t>
            </a:r>
            <a:r>
              <a:rPr lang="tr-TR" sz="1800" b="0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interface</a:t>
            </a:r>
            <a:r>
              <a:rPr lang="tr-TR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 veya soyut sınıfla etkileşime girdiği anlamına gelir.</a:t>
            </a:r>
            <a:endParaRPr lang="tr-T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 dirty="0" err="1">
                <a:solidFill>
                  <a:srgbClr val="666666"/>
                </a:solidFill>
                <a:latin typeface="Proxima Nova"/>
                <a:ea typeface="Proxima Nova"/>
              </a:rPr>
              <a:t>Client'in</a:t>
            </a:r>
            <a:r>
              <a:rPr lang="tr-TR" sz="1800" b="0" strike="noStrike" spc="-1" dirty="0">
                <a:solidFill>
                  <a:srgbClr val="666666"/>
                </a:solidFill>
                <a:latin typeface="Proxima Nova"/>
                <a:ea typeface="Proxima Nova"/>
              </a:rPr>
              <a:t> uygulama ayrıntılarını (sınıfın adını bile) bilmesine gerek kalmadan çalışma zamanında bir nesnenin oluşturulmasında bize yardımcı olur.</a:t>
            </a:r>
            <a:endParaRPr lang="tr-T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tr-T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>
                <a:solidFill>
                  <a:srgbClr val="FF5722"/>
                </a:solidFill>
                <a:latin typeface="Alfa Slab One"/>
                <a:ea typeface="Alfa Slab One"/>
              </a:rPr>
              <a:t>Factory Method Kullanımı</a:t>
            </a:r>
            <a:endParaRPr lang="tr-T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Sınıf, hangi alt sınıfların oluşturulması gerektiğini bilmiyorsa.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4000"/>
              </a:lnSpc>
              <a:buClr>
                <a:srgbClr val="666666"/>
              </a:buClr>
              <a:buFont typeface="Proxima Nova"/>
              <a:buChar char="●"/>
            </a:pPr>
            <a:r>
              <a:rPr lang="tr-TR" sz="1800" b="0" strike="noStrike" spc="-1">
                <a:solidFill>
                  <a:srgbClr val="666666"/>
                </a:solidFill>
                <a:latin typeface="Proxima Nova"/>
                <a:ea typeface="Proxima Nova"/>
              </a:rPr>
              <a:t>Bir sınıf, alt sınıflarının oluşturulacak nesneleri belirtmesini istediğinde.</a:t>
            </a: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Factory</a:t>
            </a:r>
            <a:r>
              <a:rPr lang="tr-TR" b="1" dirty="0"/>
              <a:t> Design </a:t>
            </a:r>
            <a:r>
              <a:rPr lang="tr-TR" b="1" dirty="0" err="1"/>
              <a:t>Pattern</a:t>
            </a:r>
            <a:r>
              <a:rPr lang="tr-TR" b="1" dirty="0"/>
              <a:t>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İlişkisel olan birden fazla nesnenin üretimini ortak bir </a:t>
            </a:r>
            <a:r>
              <a:rPr lang="tr-TR" dirty="0" err="1"/>
              <a:t>Interface</a:t>
            </a:r>
            <a:r>
              <a:rPr lang="tr-TR" dirty="0"/>
              <a:t> aracılığıyla tek bir sınıf üzerinden yapılacak bir talep ile gerçekleştirmek ve nesne üretim anında istemcinin üretilen nesneye olan bağımlılığını sıfıra indirmeyi hedeflemektedir.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F220C4B-B3A1-8CE9-0C88-F0F770B31539}"/>
              </a:ext>
            </a:extLst>
          </p:cNvPr>
          <p:cNvSpPr txBox="1"/>
          <p:nvPr/>
        </p:nvSpPr>
        <p:spPr>
          <a:xfrm>
            <a:off x="4680642" y="6699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10703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684</Words>
  <Application>Microsoft Macintosh PowerPoint</Application>
  <PresentationFormat>Ekran Gösterisi (16:9)</PresentationFormat>
  <Paragraphs>52</Paragraphs>
  <Slides>26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Alfa Slab One</vt:lpstr>
      <vt:lpstr>Proxima Nova</vt:lpstr>
      <vt:lpstr>Roboto</vt:lpstr>
      <vt:lpstr>Arial</vt:lpstr>
      <vt:lpstr>Gameday</vt:lpstr>
      <vt:lpstr>FACTORY PATTERN</vt:lpstr>
      <vt:lpstr>PowerPoint Sunusu</vt:lpstr>
      <vt:lpstr>FACTORY METHOD</vt:lpstr>
      <vt:lpstr>FACTORY METHOD</vt:lpstr>
      <vt:lpstr>PowerPoint Sunusu</vt:lpstr>
      <vt:lpstr>PowerPoint Sunusu</vt:lpstr>
      <vt:lpstr>Factory Method Avantajları </vt:lpstr>
      <vt:lpstr>Factory Method Kullanımı</vt:lpstr>
      <vt:lpstr>Factory Design Pattern Örneği</vt:lpstr>
      <vt:lpstr>PowerPoint Sunusu</vt:lpstr>
      <vt:lpstr>PowerPoint Sunusu</vt:lpstr>
      <vt:lpstr>PowerPoint Sunusu</vt:lpstr>
      <vt:lpstr>PowerPoint Sunusu</vt:lpstr>
      <vt:lpstr>Creational Kalıplar Nedir?</vt:lpstr>
      <vt:lpstr>FACTORY METHOD</vt:lpstr>
      <vt:lpstr>Factory Method</vt:lpstr>
      <vt:lpstr>PowerPoint Sunusu</vt:lpstr>
      <vt:lpstr>PowerPoint Sunusu</vt:lpstr>
      <vt:lpstr>Java Standart Kütüphanesinde, Static Factory Kullanan Metodlar</vt:lpstr>
      <vt:lpstr>PowerPoint Sunusu</vt:lpstr>
      <vt:lpstr>PowerPoint Sunusu</vt:lpstr>
      <vt:lpstr>Factory Method’a Bir Başka Örnek ile Değinelim.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ogulcan doganay</dc:creator>
  <cp:lastModifiedBy>serhat ölüç</cp:lastModifiedBy>
  <cp:revision>128</cp:revision>
  <dcterms:modified xsi:type="dcterms:W3CDTF">2022-09-11T13:34:23Z</dcterms:modified>
</cp:coreProperties>
</file>