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8" r:id="rId3"/>
    <p:sldId id="265" r:id="rId4"/>
    <p:sldId id="277" r:id="rId5"/>
    <p:sldId id="280" r:id="rId6"/>
    <p:sldId id="283" r:id="rId7"/>
    <p:sldId id="281" r:id="rId8"/>
    <p:sldId id="282" r:id="rId9"/>
    <p:sldId id="279" r:id="rId10"/>
    <p:sldId id="284" r:id="rId11"/>
    <p:sldId id="286"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627" autoAdjust="0"/>
  </p:normalViewPr>
  <p:slideViewPr>
    <p:cSldViewPr>
      <p:cViewPr>
        <p:scale>
          <a:sx n="50" d="100"/>
          <a:sy n="50" d="100"/>
        </p:scale>
        <p:origin x="230" y="61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00D6D3-68F0-4C92-BE0C-13EA48681ED9}" type="doc">
      <dgm:prSet loTypeId="urn:microsoft.com/office/officeart/2005/8/layout/list1" loCatId="list" qsTypeId="urn:microsoft.com/office/officeart/2005/8/quickstyle/simple2" qsCatId="simple" csTypeId="urn:microsoft.com/office/officeart/2005/8/colors/accent2_2" csCatId="accent2"/>
      <dgm:spPr/>
      <dgm:t>
        <a:bodyPr/>
        <a:lstStyle/>
        <a:p>
          <a:endParaRPr lang="en-US"/>
        </a:p>
      </dgm:t>
    </dgm:pt>
    <dgm:pt modelId="{1260275F-8B70-409F-8063-61CC3CD78DD7}">
      <dgm:prSet/>
      <dgm:spPr/>
      <dgm:t>
        <a:bodyPr/>
        <a:lstStyle/>
        <a:p>
          <a:r>
            <a:rPr lang="en-US"/>
            <a:t>Securing data stored in the Cloud </a:t>
          </a:r>
        </a:p>
      </dgm:t>
    </dgm:pt>
    <dgm:pt modelId="{9751A6DB-B75A-4463-BEE8-53A59AADEBC3}" type="parTrans" cxnId="{7442DB6E-61B2-4495-9698-7A164F277507}">
      <dgm:prSet/>
      <dgm:spPr/>
      <dgm:t>
        <a:bodyPr/>
        <a:lstStyle/>
        <a:p>
          <a:endParaRPr lang="en-US"/>
        </a:p>
      </dgm:t>
    </dgm:pt>
    <dgm:pt modelId="{EE61476E-96CB-4347-88B6-AF8AA85E6D91}" type="sibTrans" cxnId="{7442DB6E-61B2-4495-9698-7A164F277507}">
      <dgm:prSet/>
      <dgm:spPr/>
      <dgm:t>
        <a:bodyPr/>
        <a:lstStyle/>
        <a:p>
          <a:endParaRPr lang="en-US"/>
        </a:p>
      </dgm:t>
    </dgm:pt>
    <dgm:pt modelId="{F821B8F0-C283-4B90-870C-44F90F56346A}">
      <dgm:prSet/>
      <dgm:spPr/>
      <dgm:t>
        <a:bodyPr/>
        <a:lstStyle/>
        <a:p>
          <a:r>
            <a:rPr lang="en-US"/>
            <a:t>Enabling data analytics in regulated industries</a:t>
          </a:r>
        </a:p>
      </dgm:t>
    </dgm:pt>
    <dgm:pt modelId="{23B2A700-9611-4A8F-8DE5-E14662304B2C}" type="parTrans" cxnId="{23DE18B7-9E29-4A15-8A76-EACEC23AD8A2}">
      <dgm:prSet/>
      <dgm:spPr/>
      <dgm:t>
        <a:bodyPr/>
        <a:lstStyle/>
        <a:p>
          <a:endParaRPr lang="en-US"/>
        </a:p>
      </dgm:t>
    </dgm:pt>
    <dgm:pt modelId="{A9F0D110-2C63-495A-A010-3E51D0381692}" type="sibTrans" cxnId="{23DE18B7-9E29-4A15-8A76-EACEC23AD8A2}">
      <dgm:prSet/>
      <dgm:spPr/>
      <dgm:t>
        <a:bodyPr/>
        <a:lstStyle/>
        <a:p>
          <a:endParaRPr lang="en-US"/>
        </a:p>
      </dgm:t>
    </dgm:pt>
    <dgm:pt modelId="{0C0EE360-B801-4217-AB88-7267C7A1D135}">
      <dgm:prSet/>
      <dgm:spPr/>
      <dgm:t>
        <a:bodyPr/>
        <a:lstStyle/>
        <a:p>
          <a:r>
            <a:rPr lang="en-US"/>
            <a:t>Improving election security and transparency</a:t>
          </a:r>
        </a:p>
      </dgm:t>
    </dgm:pt>
    <dgm:pt modelId="{94D30E60-40F0-4674-9DCE-E227A5417FD4}" type="parTrans" cxnId="{F99FB1BF-B8C0-46C3-A2C3-76E7FECC5922}">
      <dgm:prSet/>
      <dgm:spPr/>
      <dgm:t>
        <a:bodyPr/>
        <a:lstStyle/>
        <a:p>
          <a:endParaRPr lang="en-US"/>
        </a:p>
      </dgm:t>
    </dgm:pt>
    <dgm:pt modelId="{CE7B0B68-1D73-442D-A5B1-AF79C932BA67}" type="sibTrans" cxnId="{F99FB1BF-B8C0-46C3-A2C3-76E7FECC5922}">
      <dgm:prSet/>
      <dgm:spPr/>
      <dgm:t>
        <a:bodyPr/>
        <a:lstStyle/>
        <a:p>
          <a:endParaRPr lang="en-US"/>
        </a:p>
      </dgm:t>
    </dgm:pt>
    <dgm:pt modelId="{AAA32EAE-85C6-45DE-AA97-CB77D624A7F0}" type="pres">
      <dgm:prSet presAssocID="{C000D6D3-68F0-4C92-BE0C-13EA48681ED9}" presName="linear" presStyleCnt="0">
        <dgm:presLayoutVars>
          <dgm:dir/>
          <dgm:animLvl val="lvl"/>
          <dgm:resizeHandles val="exact"/>
        </dgm:presLayoutVars>
      </dgm:prSet>
      <dgm:spPr/>
    </dgm:pt>
    <dgm:pt modelId="{4BBF40BF-76C9-4D8E-977D-326ACA28EC01}" type="pres">
      <dgm:prSet presAssocID="{1260275F-8B70-409F-8063-61CC3CD78DD7}" presName="parentLin" presStyleCnt="0"/>
      <dgm:spPr/>
    </dgm:pt>
    <dgm:pt modelId="{A5CD7743-D782-4BEF-9BCB-3D7E9B39996D}" type="pres">
      <dgm:prSet presAssocID="{1260275F-8B70-409F-8063-61CC3CD78DD7}" presName="parentLeftMargin" presStyleLbl="node1" presStyleIdx="0" presStyleCnt="3"/>
      <dgm:spPr/>
    </dgm:pt>
    <dgm:pt modelId="{05220DF7-E723-4327-84DC-A48780621641}" type="pres">
      <dgm:prSet presAssocID="{1260275F-8B70-409F-8063-61CC3CD78DD7}" presName="parentText" presStyleLbl="node1" presStyleIdx="0" presStyleCnt="3">
        <dgm:presLayoutVars>
          <dgm:chMax val="0"/>
          <dgm:bulletEnabled val="1"/>
        </dgm:presLayoutVars>
      </dgm:prSet>
      <dgm:spPr/>
    </dgm:pt>
    <dgm:pt modelId="{5D6D89E8-12A8-4398-B446-4DB7E8C3B2C7}" type="pres">
      <dgm:prSet presAssocID="{1260275F-8B70-409F-8063-61CC3CD78DD7}" presName="negativeSpace" presStyleCnt="0"/>
      <dgm:spPr/>
    </dgm:pt>
    <dgm:pt modelId="{375E5670-BA12-4B86-B7A1-AD22B23C2F57}" type="pres">
      <dgm:prSet presAssocID="{1260275F-8B70-409F-8063-61CC3CD78DD7}" presName="childText" presStyleLbl="conFgAcc1" presStyleIdx="0" presStyleCnt="3" custLinFactNeighborX="23967" custLinFactNeighborY="-64996">
        <dgm:presLayoutVars>
          <dgm:bulletEnabled val="1"/>
        </dgm:presLayoutVars>
      </dgm:prSet>
      <dgm:spPr/>
    </dgm:pt>
    <dgm:pt modelId="{F476BFC6-5C62-454A-81F6-80058624BA3C}" type="pres">
      <dgm:prSet presAssocID="{EE61476E-96CB-4347-88B6-AF8AA85E6D91}" presName="spaceBetweenRectangles" presStyleCnt="0"/>
      <dgm:spPr/>
    </dgm:pt>
    <dgm:pt modelId="{8F777EC8-027E-4B73-BAC8-04EBDF7232EA}" type="pres">
      <dgm:prSet presAssocID="{F821B8F0-C283-4B90-870C-44F90F56346A}" presName="parentLin" presStyleCnt="0"/>
      <dgm:spPr/>
    </dgm:pt>
    <dgm:pt modelId="{3DE2BA02-47CC-4D3A-ADAD-4D7B2E22236C}" type="pres">
      <dgm:prSet presAssocID="{F821B8F0-C283-4B90-870C-44F90F56346A}" presName="parentLeftMargin" presStyleLbl="node1" presStyleIdx="0" presStyleCnt="3"/>
      <dgm:spPr/>
    </dgm:pt>
    <dgm:pt modelId="{864452E6-98AD-49BD-829F-9A52A0CC0ADE}" type="pres">
      <dgm:prSet presAssocID="{F821B8F0-C283-4B90-870C-44F90F56346A}" presName="parentText" presStyleLbl="node1" presStyleIdx="1" presStyleCnt="3">
        <dgm:presLayoutVars>
          <dgm:chMax val="0"/>
          <dgm:bulletEnabled val="1"/>
        </dgm:presLayoutVars>
      </dgm:prSet>
      <dgm:spPr/>
    </dgm:pt>
    <dgm:pt modelId="{B80C104D-2658-4474-976C-5ADE3F847AFE}" type="pres">
      <dgm:prSet presAssocID="{F821B8F0-C283-4B90-870C-44F90F56346A}" presName="negativeSpace" presStyleCnt="0"/>
      <dgm:spPr/>
    </dgm:pt>
    <dgm:pt modelId="{08A08F70-9CAC-4D8C-B3AE-F9D589BEE3F0}" type="pres">
      <dgm:prSet presAssocID="{F821B8F0-C283-4B90-870C-44F90F56346A}" presName="childText" presStyleLbl="conFgAcc1" presStyleIdx="1" presStyleCnt="3">
        <dgm:presLayoutVars>
          <dgm:bulletEnabled val="1"/>
        </dgm:presLayoutVars>
      </dgm:prSet>
      <dgm:spPr/>
    </dgm:pt>
    <dgm:pt modelId="{8CCA820D-0416-49B6-99A4-BE3647A46B12}" type="pres">
      <dgm:prSet presAssocID="{A9F0D110-2C63-495A-A010-3E51D0381692}" presName="spaceBetweenRectangles" presStyleCnt="0"/>
      <dgm:spPr/>
    </dgm:pt>
    <dgm:pt modelId="{3A7998BA-C577-4256-8E41-0578B189657D}" type="pres">
      <dgm:prSet presAssocID="{0C0EE360-B801-4217-AB88-7267C7A1D135}" presName="parentLin" presStyleCnt="0"/>
      <dgm:spPr/>
    </dgm:pt>
    <dgm:pt modelId="{C724BB96-61DA-4FFD-84FE-0EBED71D7B8E}" type="pres">
      <dgm:prSet presAssocID="{0C0EE360-B801-4217-AB88-7267C7A1D135}" presName="parentLeftMargin" presStyleLbl="node1" presStyleIdx="1" presStyleCnt="3"/>
      <dgm:spPr/>
    </dgm:pt>
    <dgm:pt modelId="{F4ACC815-67D7-4464-A04B-C7BDBBEC7D6E}" type="pres">
      <dgm:prSet presAssocID="{0C0EE360-B801-4217-AB88-7267C7A1D135}" presName="parentText" presStyleLbl="node1" presStyleIdx="2" presStyleCnt="3">
        <dgm:presLayoutVars>
          <dgm:chMax val="0"/>
          <dgm:bulletEnabled val="1"/>
        </dgm:presLayoutVars>
      </dgm:prSet>
      <dgm:spPr/>
    </dgm:pt>
    <dgm:pt modelId="{2B055BAA-1EBC-441C-8052-E8BEBA7C4298}" type="pres">
      <dgm:prSet presAssocID="{0C0EE360-B801-4217-AB88-7267C7A1D135}" presName="negativeSpace" presStyleCnt="0"/>
      <dgm:spPr/>
    </dgm:pt>
    <dgm:pt modelId="{6EB37D08-A7B0-47C8-9F12-10FDD1FAA3E5}" type="pres">
      <dgm:prSet presAssocID="{0C0EE360-B801-4217-AB88-7267C7A1D135}" presName="childText" presStyleLbl="conFgAcc1" presStyleIdx="2" presStyleCnt="3">
        <dgm:presLayoutVars>
          <dgm:bulletEnabled val="1"/>
        </dgm:presLayoutVars>
      </dgm:prSet>
      <dgm:spPr/>
    </dgm:pt>
  </dgm:ptLst>
  <dgm:cxnLst>
    <dgm:cxn modelId="{C5151119-685C-4DAA-9798-A4E554885D38}" type="presOf" srcId="{1260275F-8B70-409F-8063-61CC3CD78DD7}" destId="{05220DF7-E723-4327-84DC-A48780621641}" srcOrd="1" destOrd="0" presId="urn:microsoft.com/office/officeart/2005/8/layout/list1"/>
    <dgm:cxn modelId="{F77E7926-D54F-4C24-AD1E-FC771D12B7D7}" type="presOf" srcId="{F821B8F0-C283-4B90-870C-44F90F56346A}" destId="{864452E6-98AD-49BD-829F-9A52A0CC0ADE}" srcOrd="1" destOrd="0" presId="urn:microsoft.com/office/officeart/2005/8/layout/list1"/>
    <dgm:cxn modelId="{AA2EC264-6FBB-4AEC-A742-2C71256B83F9}" type="presOf" srcId="{C000D6D3-68F0-4C92-BE0C-13EA48681ED9}" destId="{AAA32EAE-85C6-45DE-AA97-CB77D624A7F0}" srcOrd="0" destOrd="0" presId="urn:microsoft.com/office/officeart/2005/8/layout/list1"/>
    <dgm:cxn modelId="{625EAE65-1A60-424C-8DC4-D2401F0CC115}" type="presOf" srcId="{F821B8F0-C283-4B90-870C-44F90F56346A}" destId="{3DE2BA02-47CC-4D3A-ADAD-4D7B2E22236C}" srcOrd="0" destOrd="0" presId="urn:microsoft.com/office/officeart/2005/8/layout/list1"/>
    <dgm:cxn modelId="{7442DB6E-61B2-4495-9698-7A164F277507}" srcId="{C000D6D3-68F0-4C92-BE0C-13EA48681ED9}" destId="{1260275F-8B70-409F-8063-61CC3CD78DD7}" srcOrd="0" destOrd="0" parTransId="{9751A6DB-B75A-4463-BEE8-53A59AADEBC3}" sibTransId="{EE61476E-96CB-4347-88B6-AF8AA85E6D91}"/>
    <dgm:cxn modelId="{F8DBA5A5-1BC8-45AF-B354-77D78027C2FA}" type="presOf" srcId="{0C0EE360-B801-4217-AB88-7267C7A1D135}" destId="{F4ACC815-67D7-4464-A04B-C7BDBBEC7D6E}" srcOrd="1" destOrd="0" presId="urn:microsoft.com/office/officeart/2005/8/layout/list1"/>
    <dgm:cxn modelId="{23DE18B7-9E29-4A15-8A76-EACEC23AD8A2}" srcId="{C000D6D3-68F0-4C92-BE0C-13EA48681ED9}" destId="{F821B8F0-C283-4B90-870C-44F90F56346A}" srcOrd="1" destOrd="0" parTransId="{23B2A700-9611-4A8F-8DE5-E14662304B2C}" sibTransId="{A9F0D110-2C63-495A-A010-3E51D0381692}"/>
    <dgm:cxn modelId="{F99FB1BF-B8C0-46C3-A2C3-76E7FECC5922}" srcId="{C000D6D3-68F0-4C92-BE0C-13EA48681ED9}" destId="{0C0EE360-B801-4217-AB88-7267C7A1D135}" srcOrd="2" destOrd="0" parTransId="{94D30E60-40F0-4674-9DCE-E227A5417FD4}" sibTransId="{CE7B0B68-1D73-442D-A5B1-AF79C932BA67}"/>
    <dgm:cxn modelId="{BCB01ED4-DF83-478C-A9F9-A8E797A5A46F}" type="presOf" srcId="{0C0EE360-B801-4217-AB88-7267C7A1D135}" destId="{C724BB96-61DA-4FFD-84FE-0EBED71D7B8E}" srcOrd="0" destOrd="0" presId="urn:microsoft.com/office/officeart/2005/8/layout/list1"/>
    <dgm:cxn modelId="{55CDA7F0-A34C-4EED-84CB-F8A7A46C1C36}" type="presOf" srcId="{1260275F-8B70-409F-8063-61CC3CD78DD7}" destId="{A5CD7743-D782-4BEF-9BCB-3D7E9B39996D}" srcOrd="0" destOrd="0" presId="urn:microsoft.com/office/officeart/2005/8/layout/list1"/>
    <dgm:cxn modelId="{717970B2-7DAE-4108-97FC-5460884D8713}" type="presParOf" srcId="{AAA32EAE-85C6-45DE-AA97-CB77D624A7F0}" destId="{4BBF40BF-76C9-4D8E-977D-326ACA28EC01}" srcOrd="0" destOrd="0" presId="urn:microsoft.com/office/officeart/2005/8/layout/list1"/>
    <dgm:cxn modelId="{34506B63-ABA4-42B4-83EC-6E128D3FDAB6}" type="presParOf" srcId="{4BBF40BF-76C9-4D8E-977D-326ACA28EC01}" destId="{A5CD7743-D782-4BEF-9BCB-3D7E9B39996D}" srcOrd="0" destOrd="0" presId="urn:microsoft.com/office/officeart/2005/8/layout/list1"/>
    <dgm:cxn modelId="{CE8CA44C-547C-4E62-B0E7-233889D665E2}" type="presParOf" srcId="{4BBF40BF-76C9-4D8E-977D-326ACA28EC01}" destId="{05220DF7-E723-4327-84DC-A48780621641}" srcOrd="1" destOrd="0" presId="urn:microsoft.com/office/officeart/2005/8/layout/list1"/>
    <dgm:cxn modelId="{1E9A1DB0-95E3-4E75-BC45-7879CAE7CE2C}" type="presParOf" srcId="{AAA32EAE-85C6-45DE-AA97-CB77D624A7F0}" destId="{5D6D89E8-12A8-4398-B446-4DB7E8C3B2C7}" srcOrd="1" destOrd="0" presId="urn:microsoft.com/office/officeart/2005/8/layout/list1"/>
    <dgm:cxn modelId="{22B24661-A0A8-4C67-9831-DADB6ADB2319}" type="presParOf" srcId="{AAA32EAE-85C6-45DE-AA97-CB77D624A7F0}" destId="{375E5670-BA12-4B86-B7A1-AD22B23C2F57}" srcOrd="2" destOrd="0" presId="urn:microsoft.com/office/officeart/2005/8/layout/list1"/>
    <dgm:cxn modelId="{4ED668A7-911C-477F-807D-F7CBB0D7E70B}" type="presParOf" srcId="{AAA32EAE-85C6-45DE-AA97-CB77D624A7F0}" destId="{F476BFC6-5C62-454A-81F6-80058624BA3C}" srcOrd="3" destOrd="0" presId="urn:microsoft.com/office/officeart/2005/8/layout/list1"/>
    <dgm:cxn modelId="{A2CF6338-BD60-47E4-B43D-BEC492499889}" type="presParOf" srcId="{AAA32EAE-85C6-45DE-AA97-CB77D624A7F0}" destId="{8F777EC8-027E-4B73-BAC8-04EBDF7232EA}" srcOrd="4" destOrd="0" presId="urn:microsoft.com/office/officeart/2005/8/layout/list1"/>
    <dgm:cxn modelId="{5978C679-9404-4486-8BFF-B744273BD0B8}" type="presParOf" srcId="{8F777EC8-027E-4B73-BAC8-04EBDF7232EA}" destId="{3DE2BA02-47CC-4D3A-ADAD-4D7B2E22236C}" srcOrd="0" destOrd="0" presId="urn:microsoft.com/office/officeart/2005/8/layout/list1"/>
    <dgm:cxn modelId="{1FBEE91E-1658-4D4B-809C-B3415AEBC8C4}" type="presParOf" srcId="{8F777EC8-027E-4B73-BAC8-04EBDF7232EA}" destId="{864452E6-98AD-49BD-829F-9A52A0CC0ADE}" srcOrd="1" destOrd="0" presId="urn:microsoft.com/office/officeart/2005/8/layout/list1"/>
    <dgm:cxn modelId="{BE980DDE-9821-4126-8C33-517E0C1011BA}" type="presParOf" srcId="{AAA32EAE-85C6-45DE-AA97-CB77D624A7F0}" destId="{B80C104D-2658-4474-976C-5ADE3F847AFE}" srcOrd="5" destOrd="0" presId="urn:microsoft.com/office/officeart/2005/8/layout/list1"/>
    <dgm:cxn modelId="{0840F6E9-FF75-41F2-9EAE-1855AEA2CBC8}" type="presParOf" srcId="{AAA32EAE-85C6-45DE-AA97-CB77D624A7F0}" destId="{08A08F70-9CAC-4D8C-B3AE-F9D589BEE3F0}" srcOrd="6" destOrd="0" presId="urn:microsoft.com/office/officeart/2005/8/layout/list1"/>
    <dgm:cxn modelId="{66201513-4ADF-450F-B885-C3D64483D6A6}" type="presParOf" srcId="{AAA32EAE-85C6-45DE-AA97-CB77D624A7F0}" destId="{8CCA820D-0416-49B6-99A4-BE3647A46B12}" srcOrd="7" destOrd="0" presId="urn:microsoft.com/office/officeart/2005/8/layout/list1"/>
    <dgm:cxn modelId="{9F0414AF-25AE-44C4-AF83-AC4D19B4C8E6}" type="presParOf" srcId="{AAA32EAE-85C6-45DE-AA97-CB77D624A7F0}" destId="{3A7998BA-C577-4256-8E41-0578B189657D}" srcOrd="8" destOrd="0" presId="urn:microsoft.com/office/officeart/2005/8/layout/list1"/>
    <dgm:cxn modelId="{F6BA34E3-3A0D-4DEE-A45D-AA465FEFFD8A}" type="presParOf" srcId="{3A7998BA-C577-4256-8E41-0578B189657D}" destId="{C724BB96-61DA-4FFD-84FE-0EBED71D7B8E}" srcOrd="0" destOrd="0" presId="urn:microsoft.com/office/officeart/2005/8/layout/list1"/>
    <dgm:cxn modelId="{EAC55BBE-CE30-4E64-AB73-29D5A574CD14}" type="presParOf" srcId="{3A7998BA-C577-4256-8E41-0578B189657D}" destId="{F4ACC815-67D7-4464-A04B-C7BDBBEC7D6E}" srcOrd="1" destOrd="0" presId="urn:microsoft.com/office/officeart/2005/8/layout/list1"/>
    <dgm:cxn modelId="{52B03FC3-4405-420B-84FF-FF29530C9A4F}" type="presParOf" srcId="{AAA32EAE-85C6-45DE-AA97-CB77D624A7F0}" destId="{2B055BAA-1EBC-441C-8052-E8BEBA7C4298}" srcOrd="9" destOrd="0" presId="urn:microsoft.com/office/officeart/2005/8/layout/list1"/>
    <dgm:cxn modelId="{B2B65371-630F-444D-98BF-6F87BB595E2E}" type="presParOf" srcId="{AAA32EAE-85C6-45DE-AA97-CB77D624A7F0}" destId="{6EB37D08-A7B0-47C8-9F12-10FDD1FAA3E5}"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C93BC5-8321-487B-9CDF-12C9C90F72AF}"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DCDD543F-F176-45E8-A161-49108FAD01CB}">
      <dgm:prSet/>
      <dgm:spPr/>
      <dgm:t>
        <a:bodyPr/>
        <a:lstStyle/>
        <a:p>
          <a:pPr>
            <a:lnSpc>
              <a:spcPct val="100000"/>
            </a:lnSpc>
          </a:pPr>
          <a:r>
            <a:rPr lang="en-US" dirty="0"/>
            <a:t>Assume that the owner of a jewelry store (Alice) needs her employees to collect valuable materials, yet she is worried about being robbed</a:t>
          </a:r>
        </a:p>
      </dgm:t>
    </dgm:pt>
    <dgm:pt modelId="{0BC0D96B-64E2-45E1-A9E2-9AC7511543C4}" type="parTrans" cxnId="{061A1F93-1744-4C71-8AD7-ABB7BA95DEC6}">
      <dgm:prSet/>
      <dgm:spPr/>
      <dgm:t>
        <a:bodyPr/>
        <a:lstStyle/>
        <a:p>
          <a:endParaRPr lang="en-US"/>
        </a:p>
      </dgm:t>
    </dgm:pt>
    <dgm:pt modelId="{BD540953-E6D2-462A-8E5C-67ADAC9D00AC}" type="sibTrans" cxnId="{061A1F93-1744-4C71-8AD7-ABB7BA95DEC6}">
      <dgm:prSet/>
      <dgm:spPr/>
      <dgm:t>
        <a:bodyPr/>
        <a:lstStyle/>
        <a:p>
          <a:endParaRPr lang="en-US"/>
        </a:p>
      </dgm:t>
    </dgm:pt>
    <dgm:pt modelId="{8DDAEE62-AADC-4B44-AECB-000AE02BAEE0}">
      <dgm:prSet/>
      <dgm:spPr/>
      <dgm:t>
        <a:bodyPr/>
        <a:lstStyle/>
        <a:p>
          <a:pPr>
            <a:lnSpc>
              <a:spcPct val="100000"/>
            </a:lnSpc>
          </a:pPr>
          <a:r>
            <a:rPr lang="en-US"/>
            <a:t>She builds glove boxes for which only she has the key and puts the materials inside</a:t>
          </a:r>
        </a:p>
      </dgm:t>
    </dgm:pt>
    <dgm:pt modelId="{791939C1-C352-4A72-84CB-7162E4168FCC}" type="parTrans" cxnId="{A5BBD124-6D9A-41AB-9560-3E3682291CC4}">
      <dgm:prSet/>
      <dgm:spPr/>
      <dgm:t>
        <a:bodyPr/>
        <a:lstStyle/>
        <a:p>
          <a:endParaRPr lang="en-US"/>
        </a:p>
      </dgm:t>
    </dgm:pt>
    <dgm:pt modelId="{44CA74AC-E711-4876-B7A7-C8E92786549E}" type="sibTrans" cxnId="{A5BBD124-6D9A-41AB-9560-3E3682291CC4}">
      <dgm:prSet/>
      <dgm:spPr/>
      <dgm:t>
        <a:bodyPr/>
        <a:lstStyle/>
        <a:p>
          <a:endParaRPr lang="en-US"/>
        </a:p>
      </dgm:t>
    </dgm:pt>
    <dgm:pt modelId="{029122AC-6A3B-4DFE-A6DA-35BA51E573F7}">
      <dgm:prSet/>
      <dgm:spPr/>
      <dgm:t>
        <a:bodyPr/>
        <a:lstStyle/>
        <a:p>
          <a:pPr>
            <a:lnSpc>
              <a:spcPct val="100000"/>
            </a:lnSpc>
          </a:pPr>
          <a:r>
            <a:rPr lang="en-US"/>
            <a:t>Using the gloves, an employee can control and make things inside the box</a:t>
          </a:r>
        </a:p>
      </dgm:t>
    </dgm:pt>
    <dgm:pt modelId="{37B8D01A-C9DE-4E1C-BC1C-7556CC793A3B}" type="parTrans" cxnId="{B9F1EA27-83CA-4B67-A4EE-AFD1B3FCA45F}">
      <dgm:prSet/>
      <dgm:spPr/>
      <dgm:t>
        <a:bodyPr/>
        <a:lstStyle/>
        <a:p>
          <a:endParaRPr lang="en-US"/>
        </a:p>
      </dgm:t>
    </dgm:pt>
    <dgm:pt modelId="{A488FF5A-B064-4699-A645-61C52CE82800}" type="sibTrans" cxnId="{B9F1EA27-83CA-4B67-A4EE-AFD1B3FCA45F}">
      <dgm:prSet/>
      <dgm:spPr/>
      <dgm:t>
        <a:bodyPr/>
        <a:lstStyle/>
        <a:p>
          <a:endParaRPr lang="en-US"/>
        </a:p>
      </dgm:t>
    </dgm:pt>
    <dgm:pt modelId="{7081C3B9-0FF8-467C-A5C0-867F059378AB}">
      <dgm:prSet/>
      <dgm:spPr/>
      <dgm:t>
        <a:bodyPr/>
        <a:lstStyle/>
        <a:p>
          <a:pPr>
            <a:lnSpc>
              <a:spcPct val="100000"/>
            </a:lnSpc>
          </a:pPr>
          <a:r>
            <a:rPr lang="en-US"/>
            <a:t>After the employee is done, Alice can recover the product at her leisure using her key </a:t>
          </a:r>
        </a:p>
      </dgm:t>
    </dgm:pt>
    <dgm:pt modelId="{69B12BAA-4EC9-4616-87BB-164E9044BD6F}" type="parTrans" cxnId="{E5C0A6AF-A2C4-4CB4-9B14-FB8BFF5E080F}">
      <dgm:prSet/>
      <dgm:spPr/>
      <dgm:t>
        <a:bodyPr/>
        <a:lstStyle/>
        <a:p>
          <a:endParaRPr lang="en-US"/>
        </a:p>
      </dgm:t>
    </dgm:pt>
    <dgm:pt modelId="{2CF169AC-53BF-4189-ACB8-C0DDC2CC36CC}" type="sibTrans" cxnId="{E5C0A6AF-A2C4-4CB4-9B14-FB8BFF5E080F}">
      <dgm:prSet/>
      <dgm:spPr/>
      <dgm:t>
        <a:bodyPr/>
        <a:lstStyle/>
        <a:p>
          <a:endParaRPr lang="en-US"/>
        </a:p>
      </dgm:t>
    </dgm:pt>
    <dgm:pt modelId="{FECBA5FD-D3DA-4653-9C9C-16B037B076E4}" type="pres">
      <dgm:prSet presAssocID="{10C93BC5-8321-487B-9CDF-12C9C90F72AF}" presName="vert0" presStyleCnt="0">
        <dgm:presLayoutVars>
          <dgm:dir/>
          <dgm:animOne val="branch"/>
          <dgm:animLvl val="lvl"/>
        </dgm:presLayoutVars>
      </dgm:prSet>
      <dgm:spPr/>
    </dgm:pt>
    <dgm:pt modelId="{1F446E4C-046C-4D18-8666-2833B4EDFA41}" type="pres">
      <dgm:prSet presAssocID="{DCDD543F-F176-45E8-A161-49108FAD01CB}" presName="thickLine" presStyleLbl="alignNode1" presStyleIdx="0" presStyleCnt="4"/>
      <dgm:spPr/>
    </dgm:pt>
    <dgm:pt modelId="{74852D7F-0554-414D-99E0-69C4A3F3D5C3}" type="pres">
      <dgm:prSet presAssocID="{DCDD543F-F176-45E8-A161-49108FAD01CB}" presName="horz1" presStyleCnt="0"/>
      <dgm:spPr/>
    </dgm:pt>
    <dgm:pt modelId="{5C530EE2-FB1D-42E8-8C5B-EA54C3188361}" type="pres">
      <dgm:prSet presAssocID="{DCDD543F-F176-45E8-A161-49108FAD01CB}" presName="tx1" presStyleLbl="revTx" presStyleIdx="0" presStyleCnt="4"/>
      <dgm:spPr/>
    </dgm:pt>
    <dgm:pt modelId="{5AD6822A-9546-4BBD-B4CD-7357E1D35AEF}" type="pres">
      <dgm:prSet presAssocID="{DCDD543F-F176-45E8-A161-49108FAD01CB}" presName="vert1" presStyleCnt="0"/>
      <dgm:spPr/>
    </dgm:pt>
    <dgm:pt modelId="{401EAC25-88C3-4DE2-A506-965750D37021}" type="pres">
      <dgm:prSet presAssocID="{8DDAEE62-AADC-4B44-AECB-000AE02BAEE0}" presName="thickLine" presStyleLbl="alignNode1" presStyleIdx="1" presStyleCnt="4"/>
      <dgm:spPr/>
    </dgm:pt>
    <dgm:pt modelId="{9FC40F8E-CC97-4A52-8F56-7A96EE7CBD5F}" type="pres">
      <dgm:prSet presAssocID="{8DDAEE62-AADC-4B44-AECB-000AE02BAEE0}" presName="horz1" presStyleCnt="0"/>
      <dgm:spPr/>
    </dgm:pt>
    <dgm:pt modelId="{03A2D506-C48F-45DA-9514-292DF621E7BD}" type="pres">
      <dgm:prSet presAssocID="{8DDAEE62-AADC-4B44-AECB-000AE02BAEE0}" presName="tx1" presStyleLbl="revTx" presStyleIdx="1" presStyleCnt="4"/>
      <dgm:spPr/>
    </dgm:pt>
    <dgm:pt modelId="{7CFD0C40-CF7C-44A4-AD34-666DBEBB3AA0}" type="pres">
      <dgm:prSet presAssocID="{8DDAEE62-AADC-4B44-AECB-000AE02BAEE0}" presName="vert1" presStyleCnt="0"/>
      <dgm:spPr/>
    </dgm:pt>
    <dgm:pt modelId="{E7351581-0AE1-4FF9-A2C2-9951306E0DCA}" type="pres">
      <dgm:prSet presAssocID="{029122AC-6A3B-4DFE-A6DA-35BA51E573F7}" presName="thickLine" presStyleLbl="alignNode1" presStyleIdx="2" presStyleCnt="4"/>
      <dgm:spPr/>
    </dgm:pt>
    <dgm:pt modelId="{338C2AB1-54F6-4343-803D-450BF52D73A9}" type="pres">
      <dgm:prSet presAssocID="{029122AC-6A3B-4DFE-A6DA-35BA51E573F7}" presName="horz1" presStyleCnt="0"/>
      <dgm:spPr/>
    </dgm:pt>
    <dgm:pt modelId="{77BE6CC1-4175-40E1-A865-CF8074D16CBE}" type="pres">
      <dgm:prSet presAssocID="{029122AC-6A3B-4DFE-A6DA-35BA51E573F7}" presName="tx1" presStyleLbl="revTx" presStyleIdx="2" presStyleCnt="4"/>
      <dgm:spPr/>
    </dgm:pt>
    <dgm:pt modelId="{B9939861-AE94-422F-8E46-24BC120DFD2B}" type="pres">
      <dgm:prSet presAssocID="{029122AC-6A3B-4DFE-A6DA-35BA51E573F7}" presName="vert1" presStyleCnt="0"/>
      <dgm:spPr/>
    </dgm:pt>
    <dgm:pt modelId="{5209C313-8729-48B3-B695-0B0109D5BBF8}" type="pres">
      <dgm:prSet presAssocID="{7081C3B9-0FF8-467C-A5C0-867F059378AB}" presName="thickLine" presStyleLbl="alignNode1" presStyleIdx="3" presStyleCnt="4"/>
      <dgm:spPr/>
    </dgm:pt>
    <dgm:pt modelId="{B882062C-7728-484E-9842-9656D5C2723E}" type="pres">
      <dgm:prSet presAssocID="{7081C3B9-0FF8-467C-A5C0-867F059378AB}" presName="horz1" presStyleCnt="0"/>
      <dgm:spPr/>
    </dgm:pt>
    <dgm:pt modelId="{D1AFBE9B-C3B6-4874-ADCD-B86E7CDB0F50}" type="pres">
      <dgm:prSet presAssocID="{7081C3B9-0FF8-467C-A5C0-867F059378AB}" presName="tx1" presStyleLbl="revTx" presStyleIdx="3" presStyleCnt="4"/>
      <dgm:spPr/>
    </dgm:pt>
    <dgm:pt modelId="{3357F91C-EDEC-4D37-B5AB-B3DCAA442D3A}" type="pres">
      <dgm:prSet presAssocID="{7081C3B9-0FF8-467C-A5C0-867F059378AB}" presName="vert1" presStyleCnt="0"/>
      <dgm:spPr/>
    </dgm:pt>
  </dgm:ptLst>
  <dgm:cxnLst>
    <dgm:cxn modelId="{A5BBD124-6D9A-41AB-9560-3E3682291CC4}" srcId="{10C93BC5-8321-487B-9CDF-12C9C90F72AF}" destId="{8DDAEE62-AADC-4B44-AECB-000AE02BAEE0}" srcOrd="1" destOrd="0" parTransId="{791939C1-C352-4A72-84CB-7162E4168FCC}" sibTransId="{44CA74AC-E711-4876-B7A7-C8E92786549E}"/>
    <dgm:cxn modelId="{B9F1EA27-83CA-4B67-A4EE-AFD1B3FCA45F}" srcId="{10C93BC5-8321-487B-9CDF-12C9C90F72AF}" destId="{029122AC-6A3B-4DFE-A6DA-35BA51E573F7}" srcOrd="2" destOrd="0" parTransId="{37B8D01A-C9DE-4E1C-BC1C-7556CC793A3B}" sibTransId="{A488FF5A-B064-4699-A645-61C52CE82800}"/>
    <dgm:cxn modelId="{F5DFA05E-744F-4CC1-AAF7-301F183C6B0F}" type="presOf" srcId="{7081C3B9-0FF8-467C-A5C0-867F059378AB}" destId="{D1AFBE9B-C3B6-4874-ADCD-B86E7CDB0F50}" srcOrd="0" destOrd="0" presId="urn:microsoft.com/office/officeart/2008/layout/LinedList"/>
    <dgm:cxn modelId="{01DA216F-BDFC-4557-A408-C901999BC296}" type="presOf" srcId="{8DDAEE62-AADC-4B44-AECB-000AE02BAEE0}" destId="{03A2D506-C48F-45DA-9514-292DF621E7BD}" srcOrd="0" destOrd="0" presId="urn:microsoft.com/office/officeart/2008/layout/LinedList"/>
    <dgm:cxn modelId="{7FCC0955-AD6F-4C78-9026-B018200FAE6A}" type="presOf" srcId="{DCDD543F-F176-45E8-A161-49108FAD01CB}" destId="{5C530EE2-FB1D-42E8-8C5B-EA54C3188361}" srcOrd="0" destOrd="0" presId="urn:microsoft.com/office/officeart/2008/layout/LinedList"/>
    <dgm:cxn modelId="{061A1F93-1744-4C71-8AD7-ABB7BA95DEC6}" srcId="{10C93BC5-8321-487B-9CDF-12C9C90F72AF}" destId="{DCDD543F-F176-45E8-A161-49108FAD01CB}" srcOrd="0" destOrd="0" parTransId="{0BC0D96B-64E2-45E1-A9E2-9AC7511543C4}" sibTransId="{BD540953-E6D2-462A-8E5C-67ADAC9D00AC}"/>
    <dgm:cxn modelId="{81D12CA2-38E8-4578-8CEE-15A978513856}" type="presOf" srcId="{10C93BC5-8321-487B-9CDF-12C9C90F72AF}" destId="{FECBA5FD-D3DA-4653-9C9C-16B037B076E4}" srcOrd="0" destOrd="0" presId="urn:microsoft.com/office/officeart/2008/layout/LinedList"/>
    <dgm:cxn modelId="{E5C0A6AF-A2C4-4CB4-9B14-FB8BFF5E080F}" srcId="{10C93BC5-8321-487B-9CDF-12C9C90F72AF}" destId="{7081C3B9-0FF8-467C-A5C0-867F059378AB}" srcOrd="3" destOrd="0" parTransId="{69B12BAA-4EC9-4616-87BB-164E9044BD6F}" sibTransId="{2CF169AC-53BF-4189-ACB8-C0DDC2CC36CC}"/>
    <dgm:cxn modelId="{7C9493B1-740F-453B-A23F-9A51F6B71EB3}" type="presOf" srcId="{029122AC-6A3B-4DFE-A6DA-35BA51E573F7}" destId="{77BE6CC1-4175-40E1-A865-CF8074D16CBE}" srcOrd="0" destOrd="0" presId="urn:microsoft.com/office/officeart/2008/layout/LinedList"/>
    <dgm:cxn modelId="{13AE14CF-2E36-4A6E-ABBE-D1E683C223B1}" type="presParOf" srcId="{FECBA5FD-D3DA-4653-9C9C-16B037B076E4}" destId="{1F446E4C-046C-4D18-8666-2833B4EDFA41}" srcOrd="0" destOrd="0" presId="urn:microsoft.com/office/officeart/2008/layout/LinedList"/>
    <dgm:cxn modelId="{D6DBAEBE-3CEE-4DFD-86C5-C6BC546A5E8A}" type="presParOf" srcId="{FECBA5FD-D3DA-4653-9C9C-16B037B076E4}" destId="{74852D7F-0554-414D-99E0-69C4A3F3D5C3}" srcOrd="1" destOrd="0" presId="urn:microsoft.com/office/officeart/2008/layout/LinedList"/>
    <dgm:cxn modelId="{E9AAFD08-1EE5-4918-932F-64907AF038D5}" type="presParOf" srcId="{74852D7F-0554-414D-99E0-69C4A3F3D5C3}" destId="{5C530EE2-FB1D-42E8-8C5B-EA54C3188361}" srcOrd="0" destOrd="0" presId="urn:microsoft.com/office/officeart/2008/layout/LinedList"/>
    <dgm:cxn modelId="{8282EAD9-58D3-4D34-B41B-72CBD482551F}" type="presParOf" srcId="{74852D7F-0554-414D-99E0-69C4A3F3D5C3}" destId="{5AD6822A-9546-4BBD-B4CD-7357E1D35AEF}" srcOrd="1" destOrd="0" presId="urn:microsoft.com/office/officeart/2008/layout/LinedList"/>
    <dgm:cxn modelId="{BC1C0111-3177-4DB9-BB20-60C72113AFA7}" type="presParOf" srcId="{FECBA5FD-D3DA-4653-9C9C-16B037B076E4}" destId="{401EAC25-88C3-4DE2-A506-965750D37021}" srcOrd="2" destOrd="0" presId="urn:microsoft.com/office/officeart/2008/layout/LinedList"/>
    <dgm:cxn modelId="{D548B35D-F578-4F96-A5BD-3938CA2EB81A}" type="presParOf" srcId="{FECBA5FD-D3DA-4653-9C9C-16B037B076E4}" destId="{9FC40F8E-CC97-4A52-8F56-7A96EE7CBD5F}" srcOrd="3" destOrd="0" presId="urn:microsoft.com/office/officeart/2008/layout/LinedList"/>
    <dgm:cxn modelId="{D75EA70E-2526-4BB4-87AE-C441157A8E9B}" type="presParOf" srcId="{9FC40F8E-CC97-4A52-8F56-7A96EE7CBD5F}" destId="{03A2D506-C48F-45DA-9514-292DF621E7BD}" srcOrd="0" destOrd="0" presId="urn:microsoft.com/office/officeart/2008/layout/LinedList"/>
    <dgm:cxn modelId="{9D0866CE-CC98-4D68-9DE6-ADD5D0FBC20B}" type="presParOf" srcId="{9FC40F8E-CC97-4A52-8F56-7A96EE7CBD5F}" destId="{7CFD0C40-CF7C-44A4-AD34-666DBEBB3AA0}" srcOrd="1" destOrd="0" presId="urn:microsoft.com/office/officeart/2008/layout/LinedList"/>
    <dgm:cxn modelId="{361F825C-0DF7-418F-B888-DFE03FE2A626}" type="presParOf" srcId="{FECBA5FD-D3DA-4653-9C9C-16B037B076E4}" destId="{E7351581-0AE1-4FF9-A2C2-9951306E0DCA}" srcOrd="4" destOrd="0" presId="urn:microsoft.com/office/officeart/2008/layout/LinedList"/>
    <dgm:cxn modelId="{733714EC-802B-42DE-8C26-A3B7ADD9419C}" type="presParOf" srcId="{FECBA5FD-D3DA-4653-9C9C-16B037B076E4}" destId="{338C2AB1-54F6-4343-803D-450BF52D73A9}" srcOrd="5" destOrd="0" presId="urn:microsoft.com/office/officeart/2008/layout/LinedList"/>
    <dgm:cxn modelId="{38ED2993-665F-4C72-A3E6-346C294D1F52}" type="presParOf" srcId="{338C2AB1-54F6-4343-803D-450BF52D73A9}" destId="{77BE6CC1-4175-40E1-A865-CF8074D16CBE}" srcOrd="0" destOrd="0" presId="urn:microsoft.com/office/officeart/2008/layout/LinedList"/>
    <dgm:cxn modelId="{8C28789A-4EED-4359-B124-3F74A241130E}" type="presParOf" srcId="{338C2AB1-54F6-4343-803D-450BF52D73A9}" destId="{B9939861-AE94-422F-8E46-24BC120DFD2B}" srcOrd="1" destOrd="0" presId="urn:microsoft.com/office/officeart/2008/layout/LinedList"/>
    <dgm:cxn modelId="{C591D0E8-B74B-4F5C-9BCE-6C9DE6C5A25E}" type="presParOf" srcId="{FECBA5FD-D3DA-4653-9C9C-16B037B076E4}" destId="{5209C313-8729-48B3-B695-0B0109D5BBF8}" srcOrd="6" destOrd="0" presId="urn:microsoft.com/office/officeart/2008/layout/LinedList"/>
    <dgm:cxn modelId="{0A198B4A-03BB-41AB-93A8-7522D49EFADF}" type="presParOf" srcId="{FECBA5FD-D3DA-4653-9C9C-16B037B076E4}" destId="{B882062C-7728-484E-9842-9656D5C2723E}" srcOrd="7" destOrd="0" presId="urn:microsoft.com/office/officeart/2008/layout/LinedList"/>
    <dgm:cxn modelId="{19B07E8C-A838-4881-9A59-AC23A17DAB5C}" type="presParOf" srcId="{B882062C-7728-484E-9842-9656D5C2723E}" destId="{D1AFBE9B-C3B6-4874-ADCD-B86E7CDB0F50}" srcOrd="0" destOrd="0" presId="urn:microsoft.com/office/officeart/2008/layout/LinedList"/>
    <dgm:cxn modelId="{6954F916-E1B6-47DA-B282-9C3FCA8AA109}" type="presParOf" srcId="{B882062C-7728-484E-9842-9656D5C2723E}" destId="{3357F91C-EDEC-4D37-B5AB-B3DCAA442D3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CFC62C-EE61-445A-A685-70653DAB1112}" type="doc">
      <dgm:prSet loTypeId="urn:microsoft.com/office/officeart/2005/8/layout/hList1" loCatId="list" qsTypeId="urn:microsoft.com/office/officeart/2005/8/quickstyle/simple2" qsCatId="simple" csTypeId="urn:microsoft.com/office/officeart/2005/8/colors/accent1_2" csCatId="accent1"/>
      <dgm:spPr/>
      <dgm:t>
        <a:bodyPr/>
        <a:lstStyle/>
        <a:p>
          <a:endParaRPr lang="en-US"/>
        </a:p>
      </dgm:t>
    </dgm:pt>
    <dgm:pt modelId="{17594735-FB46-4D84-AA8B-9ADC029151B8}">
      <dgm:prSet/>
      <dgm:spPr/>
      <dgm:t>
        <a:bodyPr/>
        <a:lstStyle/>
        <a:p>
          <a:r>
            <a:rPr lang="en-US" b="1"/>
            <a:t>Gen</a:t>
          </a:r>
          <a:r>
            <a:rPr lang="en-US"/>
            <a:t>(</a:t>
          </a:r>
          <a:r>
            <a:rPr lang="el-GR" b="1"/>
            <a:t>λ</a:t>
          </a:r>
          <a:r>
            <a:rPr lang="en-US"/>
            <a:t>)</a:t>
          </a:r>
        </a:p>
      </dgm:t>
    </dgm:pt>
    <dgm:pt modelId="{638E4027-A434-4D66-BE92-F0934E90EC17}" type="parTrans" cxnId="{C91A1B44-2A5E-49CD-93D6-9E40FBB162AA}">
      <dgm:prSet/>
      <dgm:spPr/>
      <dgm:t>
        <a:bodyPr/>
        <a:lstStyle/>
        <a:p>
          <a:endParaRPr lang="en-US"/>
        </a:p>
      </dgm:t>
    </dgm:pt>
    <dgm:pt modelId="{C224A207-D7F7-43F0-BB91-EBACAFE33AAC}" type="sibTrans" cxnId="{C91A1B44-2A5E-49CD-93D6-9E40FBB162AA}">
      <dgm:prSet/>
      <dgm:spPr/>
      <dgm:t>
        <a:bodyPr/>
        <a:lstStyle/>
        <a:p>
          <a:endParaRPr lang="en-US"/>
        </a:p>
      </dgm:t>
    </dgm:pt>
    <dgm:pt modelId="{10D67EF7-64BF-41AA-A151-01E5DF8BD2D5}">
      <dgm:prSet/>
      <dgm:spPr/>
      <dgm:t>
        <a:bodyPr/>
        <a:lstStyle/>
        <a:p>
          <a:r>
            <a:rPr lang="en-US"/>
            <a:t>algorithm of key generation</a:t>
          </a:r>
        </a:p>
      </dgm:t>
    </dgm:pt>
    <dgm:pt modelId="{BC6177F4-3BAB-4CF2-A11F-E2AC05ED9423}" type="parTrans" cxnId="{FB3570D4-81F7-4ABD-924B-4FC59D7D330D}">
      <dgm:prSet/>
      <dgm:spPr/>
      <dgm:t>
        <a:bodyPr/>
        <a:lstStyle/>
        <a:p>
          <a:endParaRPr lang="en-US"/>
        </a:p>
      </dgm:t>
    </dgm:pt>
    <dgm:pt modelId="{79D524CE-0F5B-4BB8-80E7-0CB2145168CC}" type="sibTrans" cxnId="{FB3570D4-81F7-4ABD-924B-4FC59D7D330D}">
      <dgm:prSet/>
      <dgm:spPr/>
      <dgm:t>
        <a:bodyPr/>
        <a:lstStyle/>
        <a:p>
          <a:endParaRPr lang="en-US"/>
        </a:p>
      </dgm:t>
    </dgm:pt>
    <dgm:pt modelId="{62E7DFDD-46E2-443B-91F7-67FF3DB206EB}">
      <dgm:prSet/>
      <dgm:spPr/>
      <dgm:t>
        <a:bodyPr/>
        <a:lstStyle/>
        <a:p>
          <a:r>
            <a:rPr lang="en-US"/>
            <a:t>Input: security parameter</a:t>
          </a:r>
        </a:p>
      </dgm:t>
    </dgm:pt>
    <dgm:pt modelId="{4601B3ED-C523-4685-87ED-680FA318BF9B}" type="parTrans" cxnId="{17870011-0CC6-4700-B98D-77C5B7B079F9}">
      <dgm:prSet/>
      <dgm:spPr/>
      <dgm:t>
        <a:bodyPr/>
        <a:lstStyle/>
        <a:p>
          <a:endParaRPr lang="en-US"/>
        </a:p>
      </dgm:t>
    </dgm:pt>
    <dgm:pt modelId="{EDA4E585-6C02-4E23-9094-D01DE5E20B2E}" type="sibTrans" cxnId="{17870011-0CC6-4700-B98D-77C5B7B079F9}">
      <dgm:prSet/>
      <dgm:spPr/>
      <dgm:t>
        <a:bodyPr/>
        <a:lstStyle/>
        <a:p>
          <a:endParaRPr lang="en-US"/>
        </a:p>
      </dgm:t>
    </dgm:pt>
    <dgm:pt modelId="{CD52C3EE-F373-4D2E-B172-9B9F8319F666}">
      <dgm:prSet/>
      <dgm:spPr/>
      <dgm:t>
        <a:bodyPr/>
        <a:lstStyle/>
        <a:p>
          <a:r>
            <a:rPr lang="en-US"/>
            <a:t>Output: public and secret keys </a:t>
          </a:r>
          <a:r>
            <a:rPr lang="en-US" i="1"/>
            <a:t>(pk,sk</a:t>
          </a:r>
          <a:r>
            <a:rPr lang="en-US"/>
            <a:t>)</a:t>
          </a:r>
        </a:p>
      </dgm:t>
    </dgm:pt>
    <dgm:pt modelId="{899DD578-5E39-45D9-85EF-B327D83FA47F}" type="parTrans" cxnId="{273B2A5C-F8BA-4772-B8A3-6B0E070E2FC6}">
      <dgm:prSet/>
      <dgm:spPr/>
      <dgm:t>
        <a:bodyPr/>
        <a:lstStyle/>
        <a:p>
          <a:endParaRPr lang="en-US"/>
        </a:p>
      </dgm:t>
    </dgm:pt>
    <dgm:pt modelId="{75B9EF01-083E-4664-8BDF-7239CDA6B053}" type="sibTrans" cxnId="{273B2A5C-F8BA-4772-B8A3-6B0E070E2FC6}">
      <dgm:prSet/>
      <dgm:spPr/>
      <dgm:t>
        <a:bodyPr/>
        <a:lstStyle/>
        <a:p>
          <a:endParaRPr lang="en-US"/>
        </a:p>
      </dgm:t>
    </dgm:pt>
    <dgm:pt modelId="{ED304A46-5DFD-45B9-8D85-1B7A2A749D59}">
      <dgm:prSet/>
      <dgm:spPr/>
      <dgm:t>
        <a:bodyPr/>
        <a:lstStyle/>
        <a:p>
          <a:r>
            <a:rPr lang="en-US" b="1"/>
            <a:t>Enc(</a:t>
          </a:r>
          <a:r>
            <a:rPr lang="en-US" b="1" i="1"/>
            <a:t>m,pk)</a:t>
          </a:r>
          <a:endParaRPr lang="en-US"/>
        </a:p>
      </dgm:t>
    </dgm:pt>
    <dgm:pt modelId="{6A77933C-E0A9-4309-A0FA-D77E6CC96D96}" type="parTrans" cxnId="{1C7D3D69-F719-4B33-B42D-E48BF51BB3DE}">
      <dgm:prSet/>
      <dgm:spPr/>
      <dgm:t>
        <a:bodyPr/>
        <a:lstStyle/>
        <a:p>
          <a:endParaRPr lang="en-US"/>
        </a:p>
      </dgm:t>
    </dgm:pt>
    <dgm:pt modelId="{8D342A04-20F1-479C-B5B2-171CC78EDF7D}" type="sibTrans" cxnId="{1C7D3D69-F719-4B33-B42D-E48BF51BB3DE}">
      <dgm:prSet/>
      <dgm:spPr/>
      <dgm:t>
        <a:bodyPr/>
        <a:lstStyle/>
        <a:p>
          <a:endParaRPr lang="en-US"/>
        </a:p>
      </dgm:t>
    </dgm:pt>
    <dgm:pt modelId="{CB8446EF-6411-4260-B8BF-55EFBCBC5BC9}">
      <dgm:prSet/>
      <dgm:spPr/>
      <dgm:t>
        <a:bodyPr/>
        <a:lstStyle/>
        <a:p>
          <a:r>
            <a:rPr lang="en-US"/>
            <a:t>Encryption algorithm</a:t>
          </a:r>
        </a:p>
      </dgm:t>
    </dgm:pt>
    <dgm:pt modelId="{FF83B1C4-6E0B-4444-A254-2A7474B54B08}" type="parTrans" cxnId="{D0D5835C-A6B2-4DA6-8CEA-38B7B5F7517A}">
      <dgm:prSet/>
      <dgm:spPr/>
      <dgm:t>
        <a:bodyPr/>
        <a:lstStyle/>
        <a:p>
          <a:endParaRPr lang="en-US"/>
        </a:p>
      </dgm:t>
    </dgm:pt>
    <dgm:pt modelId="{71121032-AD02-419B-9458-35715D2971B6}" type="sibTrans" cxnId="{D0D5835C-A6B2-4DA6-8CEA-38B7B5F7517A}">
      <dgm:prSet/>
      <dgm:spPr/>
      <dgm:t>
        <a:bodyPr/>
        <a:lstStyle/>
        <a:p>
          <a:endParaRPr lang="en-US"/>
        </a:p>
      </dgm:t>
    </dgm:pt>
    <dgm:pt modelId="{38B6D6F6-3658-47AB-8878-BFED5E4AD481}">
      <dgm:prSet/>
      <dgm:spPr/>
      <dgm:t>
        <a:bodyPr/>
        <a:lstStyle/>
        <a:p>
          <a:r>
            <a:rPr lang="en-US"/>
            <a:t>Input: a plaintext </a:t>
          </a:r>
          <a:r>
            <a:rPr lang="en-US" i="1"/>
            <a:t>m </a:t>
          </a:r>
          <a:r>
            <a:rPr lang="en-US"/>
            <a:t>and a public key </a:t>
          </a:r>
          <a:r>
            <a:rPr lang="en-US" i="1"/>
            <a:t>pk</a:t>
          </a:r>
          <a:endParaRPr lang="en-US"/>
        </a:p>
      </dgm:t>
    </dgm:pt>
    <dgm:pt modelId="{160FC856-7116-4CA2-80C0-02F900044F9D}" type="parTrans" cxnId="{A9D7B33F-B2A5-40B2-BC7B-9D259B1BB6FE}">
      <dgm:prSet/>
      <dgm:spPr/>
      <dgm:t>
        <a:bodyPr/>
        <a:lstStyle/>
        <a:p>
          <a:endParaRPr lang="en-US"/>
        </a:p>
      </dgm:t>
    </dgm:pt>
    <dgm:pt modelId="{51C0BF67-B404-4191-8E65-09EBD5E94C2A}" type="sibTrans" cxnId="{A9D7B33F-B2A5-40B2-BC7B-9D259B1BB6FE}">
      <dgm:prSet/>
      <dgm:spPr/>
      <dgm:t>
        <a:bodyPr/>
        <a:lstStyle/>
        <a:p>
          <a:endParaRPr lang="en-US"/>
        </a:p>
      </dgm:t>
    </dgm:pt>
    <dgm:pt modelId="{134BDB23-5564-4F2D-8DBE-4CF1A38E186C}">
      <dgm:prSet/>
      <dgm:spPr/>
      <dgm:t>
        <a:bodyPr/>
        <a:lstStyle/>
        <a:p>
          <a:r>
            <a:rPr lang="en-US"/>
            <a:t>Output: a ciphertext </a:t>
          </a:r>
          <a:r>
            <a:rPr lang="en-US" i="1"/>
            <a:t>c</a:t>
          </a:r>
          <a:endParaRPr lang="en-US"/>
        </a:p>
      </dgm:t>
    </dgm:pt>
    <dgm:pt modelId="{5D01B558-8A18-41A6-AFF0-59FBD8E961DE}" type="parTrans" cxnId="{A34932AB-088D-48E3-9804-9505501C63AE}">
      <dgm:prSet/>
      <dgm:spPr/>
      <dgm:t>
        <a:bodyPr/>
        <a:lstStyle/>
        <a:p>
          <a:endParaRPr lang="en-US"/>
        </a:p>
      </dgm:t>
    </dgm:pt>
    <dgm:pt modelId="{EF3DCCC4-97BB-4C7C-BFEA-CB7E65F0646F}" type="sibTrans" cxnId="{A34932AB-088D-48E3-9804-9505501C63AE}">
      <dgm:prSet/>
      <dgm:spPr/>
      <dgm:t>
        <a:bodyPr/>
        <a:lstStyle/>
        <a:p>
          <a:endParaRPr lang="en-US"/>
        </a:p>
      </dgm:t>
    </dgm:pt>
    <dgm:pt modelId="{51C70C14-3D4D-488F-A6A5-D05F99617B9E}">
      <dgm:prSet/>
      <dgm:spPr/>
      <dgm:t>
        <a:bodyPr/>
        <a:lstStyle/>
        <a:p>
          <a:r>
            <a:rPr lang="en-US" b="1"/>
            <a:t>Dec(c, sk)</a:t>
          </a:r>
          <a:endParaRPr lang="en-US"/>
        </a:p>
      </dgm:t>
    </dgm:pt>
    <dgm:pt modelId="{73D29BC8-3549-4B4D-BA18-4804657C9F9C}" type="parTrans" cxnId="{7A4AC023-2C85-4647-9CD2-ADD77A7506F9}">
      <dgm:prSet/>
      <dgm:spPr/>
      <dgm:t>
        <a:bodyPr/>
        <a:lstStyle/>
        <a:p>
          <a:endParaRPr lang="en-US"/>
        </a:p>
      </dgm:t>
    </dgm:pt>
    <dgm:pt modelId="{552FD896-F8C0-4BBC-BC48-CBE757E94749}" type="sibTrans" cxnId="{7A4AC023-2C85-4647-9CD2-ADD77A7506F9}">
      <dgm:prSet/>
      <dgm:spPr/>
      <dgm:t>
        <a:bodyPr/>
        <a:lstStyle/>
        <a:p>
          <a:endParaRPr lang="en-US"/>
        </a:p>
      </dgm:t>
    </dgm:pt>
    <dgm:pt modelId="{8DD5E043-DDFA-4110-88A7-4700AA811D54}">
      <dgm:prSet/>
      <dgm:spPr/>
      <dgm:t>
        <a:bodyPr/>
        <a:lstStyle/>
        <a:p>
          <a:r>
            <a:rPr lang="en-US"/>
            <a:t>Decryption algorithm</a:t>
          </a:r>
        </a:p>
      </dgm:t>
    </dgm:pt>
    <dgm:pt modelId="{7BAB68CF-FAB4-4962-A993-204D205676F2}" type="parTrans" cxnId="{C20D4ACE-5BC3-43CC-B215-6AB0975367D7}">
      <dgm:prSet/>
      <dgm:spPr/>
      <dgm:t>
        <a:bodyPr/>
        <a:lstStyle/>
        <a:p>
          <a:endParaRPr lang="en-US"/>
        </a:p>
      </dgm:t>
    </dgm:pt>
    <dgm:pt modelId="{8C9DF960-B5A7-411B-A678-9BFA13A16403}" type="sibTrans" cxnId="{C20D4ACE-5BC3-43CC-B215-6AB0975367D7}">
      <dgm:prSet/>
      <dgm:spPr/>
      <dgm:t>
        <a:bodyPr/>
        <a:lstStyle/>
        <a:p>
          <a:endParaRPr lang="en-US"/>
        </a:p>
      </dgm:t>
    </dgm:pt>
    <dgm:pt modelId="{B2838BAD-2DA8-4299-92ED-5655A22CD999}">
      <dgm:prSet/>
      <dgm:spPr/>
      <dgm:t>
        <a:bodyPr/>
        <a:lstStyle/>
        <a:p>
          <a:r>
            <a:rPr lang="en-US"/>
            <a:t>Input: ciphertext </a:t>
          </a:r>
          <a:r>
            <a:rPr lang="en-US" i="1"/>
            <a:t>c </a:t>
          </a:r>
          <a:r>
            <a:rPr lang="en-US"/>
            <a:t>and a secret key </a:t>
          </a:r>
          <a:r>
            <a:rPr lang="en-US" i="1"/>
            <a:t>sk</a:t>
          </a:r>
          <a:endParaRPr lang="en-US"/>
        </a:p>
      </dgm:t>
    </dgm:pt>
    <dgm:pt modelId="{6A933959-E2B7-41A6-98F7-477501187E8C}" type="parTrans" cxnId="{DBAA2EB8-34D8-4335-88B0-6D5F7EF934D9}">
      <dgm:prSet/>
      <dgm:spPr/>
      <dgm:t>
        <a:bodyPr/>
        <a:lstStyle/>
        <a:p>
          <a:endParaRPr lang="en-US"/>
        </a:p>
      </dgm:t>
    </dgm:pt>
    <dgm:pt modelId="{A4142C23-F114-44C8-BF9F-8CE10E9247B5}" type="sibTrans" cxnId="{DBAA2EB8-34D8-4335-88B0-6D5F7EF934D9}">
      <dgm:prSet/>
      <dgm:spPr/>
      <dgm:t>
        <a:bodyPr/>
        <a:lstStyle/>
        <a:p>
          <a:endParaRPr lang="en-US"/>
        </a:p>
      </dgm:t>
    </dgm:pt>
    <dgm:pt modelId="{071F3760-9B55-41B3-B817-43C6979EFEC0}">
      <dgm:prSet/>
      <dgm:spPr/>
      <dgm:t>
        <a:bodyPr/>
        <a:lstStyle/>
        <a:p>
          <a:r>
            <a:rPr lang="en-US"/>
            <a:t>Output: plaintext </a:t>
          </a:r>
          <a:r>
            <a:rPr lang="en-US" i="1"/>
            <a:t>m</a:t>
          </a:r>
          <a:endParaRPr lang="en-US"/>
        </a:p>
      </dgm:t>
    </dgm:pt>
    <dgm:pt modelId="{192F80C7-5DED-4913-9DAF-B6D7D3B69FAA}" type="parTrans" cxnId="{56B3EEB6-6911-4919-B5DE-361A01AA987F}">
      <dgm:prSet/>
      <dgm:spPr/>
      <dgm:t>
        <a:bodyPr/>
        <a:lstStyle/>
        <a:p>
          <a:endParaRPr lang="en-US"/>
        </a:p>
      </dgm:t>
    </dgm:pt>
    <dgm:pt modelId="{AAF98E40-9C8B-4AF0-9004-24166239A3D8}" type="sibTrans" cxnId="{56B3EEB6-6911-4919-B5DE-361A01AA987F}">
      <dgm:prSet/>
      <dgm:spPr/>
      <dgm:t>
        <a:bodyPr/>
        <a:lstStyle/>
        <a:p>
          <a:endParaRPr lang="en-US"/>
        </a:p>
      </dgm:t>
    </dgm:pt>
    <dgm:pt modelId="{F27D98A3-1C9E-4096-AEFA-903291DC1717}">
      <dgm:prSet/>
      <dgm:spPr/>
      <dgm:t>
        <a:bodyPr/>
        <a:lstStyle/>
        <a:p>
          <a:r>
            <a:rPr lang="en-US" b="1"/>
            <a:t>Eval(C, c1,…,cn)</a:t>
          </a:r>
          <a:endParaRPr lang="en-US"/>
        </a:p>
      </dgm:t>
    </dgm:pt>
    <dgm:pt modelId="{FF14D147-95C5-4C4B-BB5C-4F689F50B5E2}" type="parTrans" cxnId="{AA0F688A-8A2F-4D2A-A22C-44A0F45D8CE2}">
      <dgm:prSet/>
      <dgm:spPr/>
      <dgm:t>
        <a:bodyPr/>
        <a:lstStyle/>
        <a:p>
          <a:endParaRPr lang="en-US"/>
        </a:p>
      </dgm:t>
    </dgm:pt>
    <dgm:pt modelId="{A4F8976E-DB2E-473D-B50A-626DD7B3DEE4}" type="sibTrans" cxnId="{AA0F688A-8A2F-4D2A-A22C-44A0F45D8CE2}">
      <dgm:prSet/>
      <dgm:spPr/>
      <dgm:t>
        <a:bodyPr/>
        <a:lstStyle/>
        <a:p>
          <a:endParaRPr lang="en-US"/>
        </a:p>
      </dgm:t>
    </dgm:pt>
    <dgm:pt modelId="{2C0CE0DC-EA73-43D0-B225-758572C22EF0}">
      <dgm:prSet/>
      <dgm:spPr/>
      <dgm:t>
        <a:bodyPr/>
        <a:lstStyle/>
        <a:p>
          <a:r>
            <a:rPr lang="en-US"/>
            <a:t>Evaluation algorithm</a:t>
          </a:r>
        </a:p>
      </dgm:t>
    </dgm:pt>
    <dgm:pt modelId="{5ED432F1-C3D3-4E69-8DA2-4AF2F4959220}" type="parTrans" cxnId="{98E82813-5BAA-414E-9875-93D09D43BA7E}">
      <dgm:prSet/>
      <dgm:spPr/>
      <dgm:t>
        <a:bodyPr/>
        <a:lstStyle/>
        <a:p>
          <a:endParaRPr lang="en-US"/>
        </a:p>
      </dgm:t>
    </dgm:pt>
    <dgm:pt modelId="{05BEE94F-486A-4E4D-908F-37E007D26486}" type="sibTrans" cxnId="{98E82813-5BAA-414E-9875-93D09D43BA7E}">
      <dgm:prSet/>
      <dgm:spPr/>
      <dgm:t>
        <a:bodyPr/>
        <a:lstStyle/>
        <a:p>
          <a:endParaRPr lang="en-US"/>
        </a:p>
      </dgm:t>
    </dgm:pt>
    <dgm:pt modelId="{5B408B96-93F8-4374-A32C-7D654013C6D9}">
      <dgm:prSet/>
      <dgm:spPr/>
      <dgm:t>
        <a:bodyPr/>
        <a:lstStyle/>
        <a:p>
          <a:r>
            <a:rPr lang="en-US" dirty="0"/>
            <a:t>Input: circuit </a:t>
          </a:r>
          <a:r>
            <a:rPr lang="en-US" i="1" dirty="0"/>
            <a:t>C </a:t>
          </a:r>
          <a:r>
            <a:rPr lang="en-US" dirty="0"/>
            <a:t>and ciphertexts c1,…,</a:t>
          </a:r>
          <a:r>
            <a:rPr lang="en-US" dirty="0" err="1"/>
            <a:t>cn</a:t>
          </a:r>
          <a:endParaRPr lang="en-US" dirty="0"/>
        </a:p>
      </dgm:t>
    </dgm:pt>
    <dgm:pt modelId="{B74EC8C0-E76A-4AB7-A7A3-0A930B44871C}" type="parTrans" cxnId="{01AB4178-B01D-4697-97F1-18B92C51BA4B}">
      <dgm:prSet/>
      <dgm:spPr/>
      <dgm:t>
        <a:bodyPr/>
        <a:lstStyle/>
        <a:p>
          <a:endParaRPr lang="en-US"/>
        </a:p>
      </dgm:t>
    </dgm:pt>
    <dgm:pt modelId="{DAFEB643-F2CB-4568-A686-A5F9A732512F}" type="sibTrans" cxnId="{01AB4178-B01D-4697-97F1-18B92C51BA4B}">
      <dgm:prSet/>
      <dgm:spPr/>
      <dgm:t>
        <a:bodyPr/>
        <a:lstStyle/>
        <a:p>
          <a:endParaRPr lang="en-US"/>
        </a:p>
      </dgm:t>
    </dgm:pt>
    <dgm:pt modelId="{71BC7DDB-A6FC-4B0C-8523-BF1752452F4F}">
      <dgm:prSet/>
      <dgm:spPr/>
      <dgm:t>
        <a:bodyPr/>
        <a:lstStyle/>
        <a:p>
          <a:r>
            <a:rPr lang="en-US"/>
            <a:t>Verifies </a:t>
          </a:r>
          <a:r>
            <a:rPr lang="en-US" i="1"/>
            <a:t>Dec(Eval(C,c1,…,cn),sk) = C(m1,…,mn)</a:t>
          </a:r>
          <a:endParaRPr lang="en-US"/>
        </a:p>
      </dgm:t>
    </dgm:pt>
    <dgm:pt modelId="{83EE92BC-B369-4FA8-987C-1FCB6B1D1AE4}" type="parTrans" cxnId="{224865E7-6764-4D90-AD57-C8CD2D60C3ED}">
      <dgm:prSet/>
      <dgm:spPr/>
      <dgm:t>
        <a:bodyPr/>
        <a:lstStyle/>
        <a:p>
          <a:endParaRPr lang="en-US"/>
        </a:p>
      </dgm:t>
    </dgm:pt>
    <dgm:pt modelId="{91BC29FC-47B4-4A23-871F-84B539896B24}" type="sibTrans" cxnId="{224865E7-6764-4D90-AD57-C8CD2D60C3ED}">
      <dgm:prSet/>
      <dgm:spPr/>
      <dgm:t>
        <a:bodyPr/>
        <a:lstStyle/>
        <a:p>
          <a:endParaRPr lang="en-US"/>
        </a:p>
      </dgm:t>
    </dgm:pt>
    <dgm:pt modelId="{3881F769-AD30-402F-9FD3-62EF0B8482BF}">
      <dgm:prSet/>
      <dgm:spPr/>
      <dgm:t>
        <a:bodyPr/>
        <a:lstStyle/>
        <a:p>
          <a:r>
            <a:rPr lang="en-US" i="0" dirty="0"/>
            <a:t>Anyone can evaluate </a:t>
          </a:r>
          <a:r>
            <a:rPr lang="en-US" i="1" dirty="0"/>
            <a:t>Eval</a:t>
          </a:r>
          <a:r>
            <a:rPr lang="en-US" dirty="0"/>
            <a:t> since it doesn’t require the secret key </a:t>
          </a:r>
          <a:r>
            <a:rPr lang="en-US" i="1" dirty="0" err="1"/>
            <a:t>sk</a:t>
          </a:r>
          <a:endParaRPr lang="en-US" dirty="0"/>
        </a:p>
      </dgm:t>
    </dgm:pt>
    <dgm:pt modelId="{8D37484C-77EA-4150-802B-FD2E00D79404}" type="parTrans" cxnId="{945ED005-3D69-4244-835D-F26EED2EB535}">
      <dgm:prSet/>
      <dgm:spPr/>
      <dgm:t>
        <a:bodyPr/>
        <a:lstStyle/>
        <a:p>
          <a:endParaRPr lang="en-US"/>
        </a:p>
      </dgm:t>
    </dgm:pt>
    <dgm:pt modelId="{8722B34B-D067-425C-8770-BA8579FD5BB3}" type="sibTrans" cxnId="{945ED005-3D69-4244-835D-F26EED2EB535}">
      <dgm:prSet/>
      <dgm:spPr/>
      <dgm:t>
        <a:bodyPr/>
        <a:lstStyle/>
        <a:p>
          <a:endParaRPr lang="en-US"/>
        </a:p>
      </dgm:t>
    </dgm:pt>
    <dgm:pt modelId="{9CB9BFFE-A766-471D-89DC-F027D9554773}" type="pres">
      <dgm:prSet presAssocID="{A3CFC62C-EE61-445A-A685-70653DAB1112}" presName="Name0" presStyleCnt="0">
        <dgm:presLayoutVars>
          <dgm:dir/>
          <dgm:animLvl val="lvl"/>
          <dgm:resizeHandles val="exact"/>
        </dgm:presLayoutVars>
      </dgm:prSet>
      <dgm:spPr/>
    </dgm:pt>
    <dgm:pt modelId="{0B239A46-0D62-4BF7-B610-D5EF8A6F6225}" type="pres">
      <dgm:prSet presAssocID="{17594735-FB46-4D84-AA8B-9ADC029151B8}" presName="composite" presStyleCnt="0"/>
      <dgm:spPr/>
    </dgm:pt>
    <dgm:pt modelId="{1F10CD4D-00BA-4076-A37F-D106F9DE0D01}" type="pres">
      <dgm:prSet presAssocID="{17594735-FB46-4D84-AA8B-9ADC029151B8}" presName="parTx" presStyleLbl="alignNode1" presStyleIdx="0" presStyleCnt="4">
        <dgm:presLayoutVars>
          <dgm:chMax val="0"/>
          <dgm:chPref val="0"/>
          <dgm:bulletEnabled val="1"/>
        </dgm:presLayoutVars>
      </dgm:prSet>
      <dgm:spPr/>
    </dgm:pt>
    <dgm:pt modelId="{3266C1BB-1C20-481A-AE88-379BF81F5B5E}" type="pres">
      <dgm:prSet presAssocID="{17594735-FB46-4D84-AA8B-9ADC029151B8}" presName="desTx" presStyleLbl="alignAccFollowNode1" presStyleIdx="0" presStyleCnt="4">
        <dgm:presLayoutVars>
          <dgm:bulletEnabled val="1"/>
        </dgm:presLayoutVars>
      </dgm:prSet>
      <dgm:spPr/>
    </dgm:pt>
    <dgm:pt modelId="{9AB3A4CE-DE84-4695-BAC9-62A5F85EB481}" type="pres">
      <dgm:prSet presAssocID="{C224A207-D7F7-43F0-BB91-EBACAFE33AAC}" presName="space" presStyleCnt="0"/>
      <dgm:spPr/>
    </dgm:pt>
    <dgm:pt modelId="{CFBD65D7-2549-4F48-8922-F13C55D42583}" type="pres">
      <dgm:prSet presAssocID="{ED304A46-5DFD-45B9-8D85-1B7A2A749D59}" presName="composite" presStyleCnt="0"/>
      <dgm:spPr/>
    </dgm:pt>
    <dgm:pt modelId="{5CE68C55-9ED2-4624-9329-B282958D9340}" type="pres">
      <dgm:prSet presAssocID="{ED304A46-5DFD-45B9-8D85-1B7A2A749D59}" presName="parTx" presStyleLbl="alignNode1" presStyleIdx="1" presStyleCnt="4">
        <dgm:presLayoutVars>
          <dgm:chMax val="0"/>
          <dgm:chPref val="0"/>
          <dgm:bulletEnabled val="1"/>
        </dgm:presLayoutVars>
      </dgm:prSet>
      <dgm:spPr/>
    </dgm:pt>
    <dgm:pt modelId="{E1F7DED3-7A11-433A-A31F-02604715973D}" type="pres">
      <dgm:prSet presAssocID="{ED304A46-5DFD-45B9-8D85-1B7A2A749D59}" presName="desTx" presStyleLbl="alignAccFollowNode1" presStyleIdx="1" presStyleCnt="4">
        <dgm:presLayoutVars>
          <dgm:bulletEnabled val="1"/>
        </dgm:presLayoutVars>
      </dgm:prSet>
      <dgm:spPr/>
    </dgm:pt>
    <dgm:pt modelId="{34544A79-4933-4561-95F2-1A52803030BF}" type="pres">
      <dgm:prSet presAssocID="{8D342A04-20F1-479C-B5B2-171CC78EDF7D}" presName="space" presStyleCnt="0"/>
      <dgm:spPr/>
    </dgm:pt>
    <dgm:pt modelId="{18454AFB-4696-413D-A7F6-D0DDC964B7D6}" type="pres">
      <dgm:prSet presAssocID="{51C70C14-3D4D-488F-A6A5-D05F99617B9E}" presName="composite" presStyleCnt="0"/>
      <dgm:spPr/>
    </dgm:pt>
    <dgm:pt modelId="{4EC0B13E-3D93-49DE-A9A9-81F1C11A170C}" type="pres">
      <dgm:prSet presAssocID="{51C70C14-3D4D-488F-A6A5-D05F99617B9E}" presName="parTx" presStyleLbl="alignNode1" presStyleIdx="2" presStyleCnt="4">
        <dgm:presLayoutVars>
          <dgm:chMax val="0"/>
          <dgm:chPref val="0"/>
          <dgm:bulletEnabled val="1"/>
        </dgm:presLayoutVars>
      </dgm:prSet>
      <dgm:spPr/>
    </dgm:pt>
    <dgm:pt modelId="{C49FD043-19E9-4650-951A-D960FEB340BB}" type="pres">
      <dgm:prSet presAssocID="{51C70C14-3D4D-488F-A6A5-D05F99617B9E}" presName="desTx" presStyleLbl="alignAccFollowNode1" presStyleIdx="2" presStyleCnt="4">
        <dgm:presLayoutVars>
          <dgm:bulletEnabled val="1"/>
        </dgm:presLayoutVars>
      </dgm:prSet>
      <dgm:spPr/>
    </dgm:pt>
    <dgm:pt modelId="{76E953C9-DE34-43F8-A04E-60CDF49A0F94}" type="pres">
      <dgm:prSet presAssocID="{552FD896-F8C0-4BBC-BC48-CBE757E94749}" presName="space" presStyleCnt="0"/>
      <dgm:spPr/>
    </dgm:pt>
    <dgm:pt modelId="{17A27F90-BEA1-42C5-97C3-6ECAC2498E25}" type="pres">
      <dgm:prSet presAssocID="{F27D98A3-1C9E-4096-AEFA-903291DC1717}" presName="composite" presStyleCnt="0"/>
      <dgm:spPr/>
    </dgm:pt>
    <dgm:pt modelId="{C09769E1-CC4C-473E-9D86-E6B5C3DC6258}" type="pres">
      <dgm:prSet presAssocID="{F27D98A3-1C9E-4096-AEFA-903291DC1717}" presName="parTx" presStyleLbl="alignNode1" presStyleIdx="3" presStyleCnt="4">
        <dgm:presLayoutVars>
          <dgm:chMax val="0"/>
          <dgm:chPref val="0"/>
          <dgm:bulletEnabled val="1"/>
        </dgm:presLayoutVars>
      </dgm:prSet>
      <dgm:spPr/>
    </dgm:pt>
    <dgm:pt modelId="{8E26BFF3-CF29-4A99-B66F-325292EA86A4}" type="pres">
      <dgm:prSet presAssocID="{F27D98A3-1C9E-4096-AEFA-903291DC1717}" presName="desTx" presStyleLbl="alignAccFollowNode1" presStyleIdx="3" presStyleCnt="4">
        <dgm:presLayoutVars>
          <dgm:bulletEnabled val="1"/>
        </dgm:presLayoutVars>
      </dgm:prSet>
      <dgm:spPr/>
    </dgm:pt>
  </dgm:ptLst>
  <dgm:cxnLst>
    <dgm:cxn modelId="{DC29B300-DC98-4530-8683-05D2142376F9}" type="presOf" srcId="{38B6D6F6-3658-47AB-8878-BFED5E4AD481}" destId="{E1F7DED3-7A11-433A-A31F-02604715973D}" srcOrd="0" destOrd="1" presId="urn:microsoft.com/office/officeart/2005/8/layout/hList1"/>
    <dgm:cxn modelId="{9BE6E903-851E-473A-868A-66A1E1E84E8A}" type="presOf" srcId="{3881F769-AD30-402F-9FD3-62EF0B8482BF}" destId="{8E26BFF3-CF29-4A99-B66F-325292EA86A4}" srcOrd="0" destOrd="3" presId="urn:microsoft.com/office/officeart/2005/8/layout/hList1"/>
    <dgm:cxn modelId="{945ED005-3D69-4244-835D-F26EED2EB535}" srcId="{F27D98A3-1C9E-4096-AEFA-903291DC1717}" destId="{3881F769-AD30-402F-9FD3-62EF0B8482BF}" srcOrd="3" destOrd="0" parTransId="{8D37484C-77EA-4150-802B-FD2E00D79404}" sibTransId="{8722B34B-D067-425C-8770-BA8579FD5BB3}"/>
    <dgm:cxn modelId="{8FD9610A-35FD-47C8-AB1D-A46F7919418E}" type="presOf" srcId="{17594735-FB46-4D84-AA8B-9ADC029151B8}" destId="{1F10CD4D-00BA-4076-A37F-D106F9DE0D01}" srcOrd="0" destOrd="0" presId="urn:microsoft.com/office/officeart/2005/8/layout/hList1"/>
    <dgm:cxn modelId="{17870011-0CC6-4700-B98D-77C5B7B079F9}" srcId="{17594735-FB46-4D84-AA8B-9ADC029151B8}" destId="{62E7DFDD-46E2-443B-91F7-67FF3DB206EB}" srcOrd="1" destOrd="0" parTransId="{4601B3ED-C523-4685-87ED-680FA318BF9B}" sibTransId="{EDA4E585-6C02-4E23-9094-D01DE5E20B2E}"/>
    <dgm:cxn modelId="{61ED1511-5AED-4245-B225-4A4216B4F96D}" type="presOf" srcId="{071F3760-9B55-41B3-B817-43C6979EFEC0}" destId="{C49FD043-19E9-4650-951A-D960FEB340BB}" srcOrd="0" destOrd="2" presId="urn:microsoft.com/office/officeart/2005/8/layout/hList1"/>
    <dgm:cxn modelId="{98E82813-5BAA-414E-9875-93D09D43BA7E}" srcId="{F27D98A3-1C9E-4096-AEFA-903291DC1717}" destId="{2C0CE0DC-EA73-43D0-B225-758572C22EF0}" srcOrd="0" destOrd="0" parTransId="{5ED432F1-C3D3-4E69-8DA2-4AF2F4959220}" sibTransId="{05BEE94F-486A-4E4D-908F-37E007D26486}"/>
    <dgm:cxn modelId="{7A4AC023-2C85-4647-9CD2-ADD77A7506F9}" srcId="{A3CFC62C-EE61-445A-A685-70653DAB1112}" destId="{51C70C14-3D4D-488F-A6A5-D05F99617B9E}" srcOrd="2" destOrd="0" parTransId="{73D29BC8-3549-4B4D-BA18-4804657C9F9C}" sibTransId="{552FD896-F8C0-4BBC-BC48-CBE757E94749}"/>
    <dgm:cxn modelId="{B4BF4939-E217-4203-AE28-5B73E346C237}" type="presOf" srcId="{2C0CE0DC-EA73-43D0-B225-758572C22EF0}" destId="{8E26BFF3-CF29-4A99-B66F-325292EA86A4}" srcOrd="0" destOrd="0" presId="urn:microsoft.com/office/officeart/2005/8/layout/hList1"/>
    <dgm:cxn modelId="{A9D7B33F-B2A5-40B2-BC7B-9D259B1BB6FE}" srcId="{ED304A46-5DFD-45B9-8D85-1B7A2A749D59}" destId="{38B6D6F6-3658-47AB-8878-BFED5E4AD481}" srcOrd="1" destOrd="0" parTransId="{160FC856-7116-4CA2-80C0-02F900044F9D}" sibTransId="{51C0BF67-B404-4191-8E65-09EBD5E94C2A}"/>
    <dgm:cxn modelId="{273B2A5C-F8BA-4772-B8A3-6B0E070E2FC6}" srcId="{17594735-FB46-4D84-AA8B-9ADC029151B8}" destId="{CD52C3EE-F373-4D2E-B172-9B9F8319F666}" srcOrd="2" destOrd="0" parTransId="{899DD578-5E39-45D9-85EF-B327D83FA47F}" sibTransId="{75B9EF01-083E-4664-8BDF-7239CDA6B053}"/>
    <dgm:cxn modelId="{D0D5835C-A6B2-4DA6-8CEA-38B7B5F7517A}" srcId="{ED304A46-5DFD-45B9-8D85-1B7A2A749D59}" destId="{CB8446EF-6411-4260-B8BF-55EFBCBC5BC9}" srcOrd="0" destOrd="0" parTransId="{FF83B1C4-6E0B-4444-A254-2A7474B54B08}" sibTransId="{71121032-AD02-419B-9458-35715D2971B6}"/>
    <dgm:cxn modelId="{C91A1B44-2A5E-49CD-93D6-9E40FBB162AA}" srcId="{A3CFC62C-EE61-445A-A685-70653DAB1112}" destId="{17594735-FB46-4D84-AA8B-9ADC029151B8}" srcOrd="0" destOrd="0" parTransId="{638E4027-A434-4D66-BE92-F0934E90EC17}" sibTransId="{C224A207-D7F7-43F0-BB91-EBACAFE33AAC}"/>
    <dgm:cxn modelId="{1C7D3D69-F719-4B33-B42D-E48BF51BB3DE}" srcId="{A3CFC62C-EE61-445A-A685-70653DAB1112}" destId="{ED304A46-5DFD-45B9-8D85-1B7A2A749D59}" srcOrd="1" destOrd="0" parTransId="{6A77933C-E0A9-4309-A0FA-D77E6CC96D96}" sibTransId="{8D342A04-20F1-479C-B5B2-171CC78EDF7D}"/>
    <dgm:cxn modelId="{01AB4178-B01D-4697-97F1-18B92C51BA4B}" srcId="{F27D98A3-1C9E-4096-AEFA-903291DC1717}" destId="{5B408B96-93F8-4374-A32C-7D654013C6D9}" srcOrd="1" destOrd="0" parTransId="{B74EC8C0-E76A-4AB7-A7A3-0A930B44871C}" sibTransId="{DAFEB643-F2CB-4568-A686-A5F9A732512F}"/>
    <dgm:cxn modelId="{FC9DFA78-3B56-49BD-A509-692D72914EFD}" type="presOf" srcId="{71BC7DDB-A6FC-4B0C-8523-BF1752452F4F}" destId="{8E26BFF3-CF29-4A99-B66F-325292EA86A4}" srcOrd="0" destOrd="2" presId="urn:microsoft.com/office/officeart/2005/8/layout/hList1"/>
    <dgm:cxn modelId="{4FE7B57A-C0D9-423D-B3C4-0F52F48DD183}" type="presOf" srcId="{10D67EF7-64BF-41AA-A151-01E5DF8BD2D5}" destId="{3266C1BB-1C20-481A-AE88-379BF81F5B5E}" srcOrd="0" destOrd="0" presId="urn:microsoft.com/office/officeart/2005/8/layout/hList1"/>
    <dgm:cxn modelId="{06C7C67E-EA5E-4050-83F4-6516DD4026D3}" type="presOf" srcId="{51C70C14-3D4D-488F-A6A5-D05F99617B9E}" destId="{4EC0B13E-3D93-49DE-A9A9-81F1C11A170C}" srcOrd="0" destOrd="0" presId="urn:microsoft.com/office/officeart/2005/8/layout/hList1"/>
    <dgm:cxn modelId="{637FCD7E-D8E3-4189-90B4-885562C96F00}" type="presOf" srcId="{5B408B96-93F8-4374-A32C-7D654013C6D9}" destId="{8E26BFF3-CF29-4A99-B66F-325292EA86A4}" srcOrd="0" destOrd="1" presId="urn:microsoft.com/office/officeart/2005/8/layout/hList1"/>
    <dgm:cxn modelId="{4BA2A485-DE5B-43B8-BBF8-A45D75BB187D}" type="presOf" srcId="{A3CFC62C-EE61-445A-A685-70653DAB1112}" destId="{9CB9BFFE-A766-471D-89DC-F027D9554773}" srcOrd="0" destOrd="0" presId="urn:microsoft.com/office/officeart/2005/8/layout/hList1"/>
    <dgm:cxn modelId="{AA0F688A-8A2F-4D2A-A22C-44A0F45D8CE2}" srcId="{A3CFC62C-EE61-445A-A685-70653DAB1112}" destId="{F27D98A3-1C9E-4096-AEFA-903291DC1717}" srcOrd="3" destOrd="0" parTransId="{FF14D147-95C5-4C4B-BB5C-4F689F50B5E2}" sibTransId="{A4F8976E-DB2E-473D-B50A-626DD7B3DEE4}"/>
    <dgm:cxn modelId="{CB9C108B-5B96-4EEF-A651-63CAE650FC1D}" type="presOf" srcId="{CB8446EF-6411-4260-B8BF-55EFBCBC5BC9}" destId="{E1F7DED3-7A11-433A-A31F-02604715973D}" srcOrd="0" destOrd="0" presId="urn:microsoft.com/office/officeart/2005/8/layout/hList1"/>
    <dgm:cxn modelId="{DCC05295-5EDC-439A-93DF-B409363E3236}" type="presOf" srcId="{F27D98A3-1C9E-4096-AEFA-903291DC1717}" destId="{C09769E1-CC4C-473E-9D86-E6B5C3DC6258}" srcOrd="0" destOrd="0" presId="urn:microsoft.com/office/officeart/2005/8/layout/hList1"/>
    <dgm:cxn modelId="{A276F29A-CA12-4998-9304-DCFCDC741E11}" type="presOf" srcId="{CD52C3EE-F373-4D2E-B172-9B9F8319F666}" destId="{3266C1BB-1C20-481A-AE88-379BF81F5B5E}" srcOrd="0" destOrd="2" presId="urn:microsoft.com/office/officeart/2005/8/layout/hList1"/>
    <dgm:cxn modelId="{C7655EA6-E0D4-4078-8511-875C7CEBA43B}" type="presOf" srcId="{B2838BAD-2DA8-4299-92ED-5655A22CD999}" destId="{C49FD043-19E9-4650-951A-D960FEB340BB}" srcOrd="0" destOrd="1" presId="urn:microsoft.com/office/officeart/2005/8/layout/hList1"/>
    <dgm:cxn modelId="{3320FDAA-F0CC-44A8-8CF0-47F5828F8606}" type="presOf" srcId="{8DD5E043-DDFA-4110-88A7-4700AA811D54}" destId="{C49FD043-19E9-4650-951A-D960FEB340BB}" srcOrd="0" destOrd="0" presId="urn:microsoft.com/office/officeart/2005/8/layout/hList1"/>
    <dgm:cxn modelId="{A34932AB-088D-48E3-9804-9505501C63AE}" srcId="{ED304A46-5DFD-45B9-8D85-1B7A2A749D59}" destId="{134BDB23-5564-4F2D-8DBE-4CF1A38E186C}" srcOrd="2" destOrd="0" parTransId="{5D01B558-8A18-41A6-AFF0-59FBD8E961DE}" sibTransId="{EF3DCCC4-97BB-4C7C-BFEA-CB7E65F0646F}"/>
    <dgm:cxn modelId="{2D1A22AD-1E3E-47A3-A4AA-F1A7AE7BA680}" type="presOf" srcId="{ED304A46-5DFD-45B9-8D85-1B7A2A749D59}" destId="{5CE68C55-9ED2-4624-9329-B282958D9340}" srcOrd="0" destOrd="0" presId="urn:microsoft.com/office/officeart/2005/8/layout/hList1"/>
    <dgm:cxn modelId="{56B3EEB6-6911-4919-B5DE-361A01AA987F}" srcId="{51C70C14-3D4D-488F-A6A5-D05F99617B9E}" destId="{071F3760-9B55-41B3-B817-43C6979EFEC0}" srcOrd="2" destOrd="0" parTransId="{192F80C7-5DED-4913-9DAF-B6D7D3B69FAA}" sibTransId="{AAF98E40-9C8B-4AF0-9004-24166239A3D8}"/>
    <dgm:cxn modelId="{DBAA2EB8-34D8-4335-88B0-6D5F7EF934D9}" srcId="{51C70C14-3D4D-488F-A6A5-D05F99617B9E}" destId="{B2838BAD-2DA8-4299-92ED-5655A22CD999}" srcOrd="1" destOrd="0" parTransId="{6A933959-E2B7-41A6-98F7-477501187E8C}" sibTransId="{A4142C23-F114-44C8-BF9F-8CE10E9247B5}"/>
    <dgm:cxn modelId="{C20D4ACE-5BC3-43CC-B215-6AB0975367D7}" srcId="{51C70C14-3D4D-488F-A6A5-D05F99617B9E}" destId="{8DD5E043-DDFA-4110-88A7-4700AA811D54}" srcOrd="0" destOrd="0" parTransId="{7BAB68CF-FAB4-4962-A993-204D205676F2}" sibTransId="{8C9DF960-B5A7-411B-A678-9BFA13A16403}"/>
    <dgm:cxn modelId="{FB3570D4-81F7-4ABD-924B-4FC59D7D330D}" srcId="{17594735-FB46-4D84-AA8B-9ADC029151B8}" destId="{10D67EF7-64BF-41AA-A151-01E5DF8BD2D5}" srcOrd="0" destOrd="0" parTransId="{BC6177F4-3BAB-4CF2-A11F-E2AC05ED9423}" sibTransId="{79D524CE-0F5B-4BB8-80E7-0CB2145168CC}"/>
    <dgm:cxn modelId="{B6EB84D9-4225-47F2-8579-F142FB5DB2EE}" type="presOf" srcId="{62E7DFDD-46E2-443B-91F7-67FF3DB206EB}" destId="{3266C1BB-1C20-481A-AE88-379BF81F5B5E}" srcOrd="0" destOrd="1" presId="urn:microsoft.com/office/officeart/2005/8/layout/hList1"/>
    <dgm:cxn modelId="{224865E7-6764-4D90-AD57-C8CD2D60C3ED}" srcId="{F27D98A3-1C9E-4096-AEFA-903291DC1717}" destId="{71BC7DDB-A6FC-4B0C-8523-BF1752452F4F}" srcOrd="2" destOrd="0" parTransId="{83EE92BC-B369-4FA8-987C-1FCB6B1D1AE4}" sibTransId="{91BC29FC-47B4-4A23-871F-84B539896B24}"/>
    <dgm:cxn modelId="{712A1FF1-88D6-416A-92C7-D5FB004AE879}" type="presOf" srcId="{134BDB23-5564-4F2D-8DBE-4CF1A38E186C}" destId="{E1F7DED3-7A11-433A-A31F-02604715973D}" srcOrd="0" destOrd="2" presId="urn:microsoft.com/office/officeart/2005/8/layout/hList1"/>
    <dgm:cxn modelId="{CDF5CAA5-4C57-4DFA-9B56-D0F319F41B56}" type="presParOf" srcId="{9CB9BFFE-A766-471D-89DC-F027D9554773}" destId="{0B239A46-0D62-4BF7-B610-D5EF8A6F6225}" srcOrd="0" destOrd="0" presId="urn:microsoft.com/office/officeart/2005/8/layout/hList1"/>
    <dgm:cxn modelId="{DEFE85F0-CFAE-411F-99B4-199FFF7599B3}" type="presParOf" srcId="{0B239A46-0D62-4BF7-B610-D5EF8A6F6225}" destId="{1F10CD4D-00BA-4076-A37F-D106F9DE0D01}" srcOrd="0" destOrd="0" presId="urn:microsoft.com/office/officeart/2005/8/layout/hList1"/>
    <dgm:cxn modelId="{2660E436-E4DA-41D0-99F1-9486A19E247A}" type="presParOf" srcId="{0B239A46-0D62-4BF7-B610-D5EF8A6F6225}" destId="{3266C1BB-1C20-481A-AE88-379BF81F5B5E}" srcOrd="1" destOrd="0" presId="urn:microsoft.com/office/officeart/2005/8/layout/hList1"/>
    <dgm:cxn modelId="{EEB93D52-AA7D-4280-9632-526ED00AC710}" type="presParOf" srcId="{9CB9BFFE-A766-471D-89DC-F027D9554773}" destId="{9AB3A4CE-DE84-4695-BAC9-62A5F85EB481}" srcOrd="1" destOrd="0" presId="urn:microsoft.com/office/officeart/2005/8/layout/hList1"/>
    <dgm:cxn modelId="{79489EAD-A22C-4E79-A44C-906BF04E3638}" type="presParOf" srcId="{9CB9BFFE-A766-471D-89DC-F027D9554773}" destId="{CFBD65D7-2549-4F48-8922-F13C55D42583}" srcOrd="2" destOrd="0" presId="urn:microsoft.com/office/officeart/2005/8/layout/hList1"/>
    <dgm:cxn modelId="{A4DEDC9E-CD70-46D8-87AC-D281840ECC06}" type="presParOf" srcId="{CFBD65D7-2549-4F48-8922-F13C55D42583}" destId="{5CE68C55-9ED2-4624-9329-B282958D9340}" srcOrd="0" destOrd="0" presId="urn:microsoft.com/office/officeart/2005/8/layout/hList1"/>
    <dgm:cxn modelId="{11107546-8C0E-4F05-B5D5-C351B4CD5377}" type="presParOf" srcId="{CFBD65D7-2549-4F48-8922-F13C55D42583}" destId="{E1F7DED3-7A11-433A-A31F-02604715973D}" srcOrd="1" destOrd="0" presId="urn:microsoft.com/office/officeart/2005/8/layout/hList1"/>
    <dgm:cxn modelId="{09FC8187-6D32-4406-B7BA-FD3721CEEF47}" type="presParOf" srcId="{9CB9BFFE-A766-471D-89DC-F027D9554773}" destId="{34544A79-4933-4561-95F2-1A52803030BF}" srcOrd="3" destOrd="0" presId="urn:microsoft.com/office/officeart/2005/8/layout/hList1"/>
    <dgm:cxn modelId="{3DF0BCC3-6C55-4E58-A5FE-25F025D1DB68}" type="presParOf" srcId="{9CB9BFFE-A766-471D-89DC-F027D9554773}" destId="{18454AFB-4696-413D-A7F6-D0DDC964B7D6}" srcOrd="4" destOrd="0" presId="urn:microsoft.com/office/officeart/2005/8/layout/hList1"/>
    <dgm:cxn modelId="{96364C8A-2045-4604-9836-6F92BEA298F8}" type="presParOf" srcId="{18454AFB-4696-413D-A7F6-D0DDC964B7D6}" destId="{4EC0B13E-3D93-49DE-A9A9-81F1C11A170C}" srcOrd="0" destOrd="0" presId="urn:microsoft.com/office/officeart/2005/8/layout/hList1"/>
    <dgm:cxn modelId="{EF394153-26C2-4F01-8A7D-6583F960FAE4}" type="presParOf" srcId="{18454AFB-4696-413D-A7F6-D0DDC964B7D6}" destId="{C49FD043-19E9-4650-951A-D960FEB340BB}" srcOrd="1" destOrd="0" presId="urn:microsoft.com/office/officeart/2005/8/layout/hList1"/>
    <dgm:cxn modelId="{B8F7D5DD-36ED-4FEF-A29A-4FFE0AA340D0}" type="presParOf" srcId="{9CB9BFFE-A766-471D-89DC-F027D9554773}" destId="{76E953C9-DE34-43F8-A04E-60CDF49A0F94}" srcOrd="5" destOrd="0" presId="urn:microsoft.com/office/officeart/2005/8/layout/hList1"/>
    <dgm:cxn modelId="{1A51AD05-1CF6-4453-BC95-ADFA4E4831C9}" type="presParOf" srcId="{9CB9BFFE-A766-471D-89DC-F027D9554773}" destId="{17A27F90-BEA1-42C5-97C3-6ECAC2498E25}" srcOrd="6" destOrd="0" presId="urn:microsoft.com/office/officeart/2005/8/layout/hList1"/>
    <dgm:cxn modelId="{3C79762C-74D4-44DF-8415-105FB6E55494}" type="presParOf" srcId="{17A27F90-BEA1-42C5-97C3-6ECAC2498E25}" destId="{C09769E1-CC4C-473E-9D86-E6B5C3DC6258}" srcOrd="0" destOrd="0" presId="urn:microsoft.com/office/officeart/2005/8/layout/hList1"/>
    <dgm:cxn modelId="{325F90DD-A6AD-45A4-BCA4-2ACCA9452C8E}" type="presParOf" srcId="{17A27F90-BEA1-42C5-97C3-6ECAC2498E25}" destId="{8E26BFF3-CF29-4A99-B66F-325292EA86A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E5670-BA12-4B86-B7A1-AD22B23C2F57}">
      <dsp:nvSpPr>
        <dsp:cNvPr id="0" name=""/>
        <dsp:cNvSpPr/>
      </dsp:nvSpPr>
      <dsp:spPr>
        <a:xfrm>
          <a:off x="0" y="248763"/>
          <a:ext cx="9220200"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220DF7-E723-4327-84DC-A48780621641}">
      <dsp:nvSpPr>
        <dsp:cNvPr id="0" name=""/>
        <dsp:cNvSpPr/>
      </dsp:nvSpPr>
      <dsp:spPr>
        <a:xfrm>
          <a:off x="461010" y="35008"/>
          <a:ext cx="6454140" cy="5608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951" tIns="0" rIns="243951" bIns="0" numCol="1" spcCol="1270" anchor="ctr" anchorCtr="0">
          <a:noAutofit/>
        </a:bodyPr>
        <a:lstStyle/>
        <a:p>
          <a:pPr marL="0" lvl="0" indent="0" algn="l" defTabSz="844550">
            <a:lnSpc>
              <a:spcPct val="90000"/>
            </a:lnSpc>
            <a:spcBef>
              <a:spcPct val="0"/>
            </a:spcBef>
            <a:spcAft>
              <a:spcPct val="35000"/>
            </a:spcAft>
            <a:buNone/>
          </a:pPr>
          <a:r>
            <a:rPr lang="en-US" sz="1900" kern="1200"/>
            <a:t>Securing data stored in the Cloud </a:t>
          </a:r>
        </a:p>
      </dsp:txBody>
      <dsp:txXfrm>
        <a:off x="488390" y="62388"/>
        <a:ext cx="6399380" cy="506120"/>
      </dsp:txXfrm>
    </dsp:sp>
    <dsp:sp modelId="{08A08F70-9CAC-4D8C-B3AE-F9D589BEE3F0}">
      <dsp:nvSpPr>
        <dsp:cNvPr id="0" name=""/>
        <dsp:cNvSpPr/>
      </dsp:nvSpPr>
      <dsp:spPr>
        <a:xfrm>
          <a:off x="0" y="1177288"/>
          <a:ext cx="9220200"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4452E6-98AD-49BD-829F-9A52A0CC0ADE}">
      <dsp:nvSpPr>
        <dsp:cNvPr id="0" name=""/>
        <dsp:cNvSpPr/>
      </dsp:nvSpPr>
      <dsp:spPr>
        <a:xfrm>
          <a:off x="461010" y="896848"/>
          <a:ext cx="6454140" cy="5608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951" tIns="0" rIns="243951" bIns="0" numCol="1" spcCol="1270" anchor="ctr" anchorCtr="0">
          <a:noAutofit/>
        </a:bodyPr>
        <a:lstStyle/>
        <a:p>
          <a:pPr marL="0" lvl="0" indent="0" algn="l" defTabSz="844550">
            <a:lnSpc>
              <a:spcPct val="90000"/>
            </a:lnSpc>
            <a:spcBef>
              <a:spcPct val="0"/>
            </a:spcBef>
            <a:spcAft>
              <a:spcPct val="35000"/>
            </a:spcAft>
            <a:buNone/>
          </a:pPr>
          <a:r>
            <a:rPr lang="en-US" sz="1900" kern="1200"/>
            <a:t>Enabling data analytics in regulated industries</a:t>
          </a:r>
        </a:p>
      </dsp:txBody>
      <dsp:txXfrm>
        <a:off x="488390" y="924228"/>
        <a:ext cx="6399380" cy="506120"/>
      </dsp:txXfrm>
    </dsp:sp>
    <dsp:sp modelId="{6EB37D08-A7B0-47C8-9F12-10FDD1FAA3E5}">
      <dsp:nvSpPr>
        <dsp:cNvPr id="0" name=""/>
        <dsp:cNvSpPr/>
      </dsp:nvSpPr>
      <dsp:spPr>
        <a:xfrm>
          <a:off x="0" y="2039129"/>
          <a:ext cx="9220200"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ACC815-67D7-4464-A04B-C7BDBBEC7D6E}">
      <dsp:nvSpPr>
        <dsp:cNvPr id="0" name=""/>
        <dsp:cNvSpPr/>
      </dsp:nvSpPr>
      <dsp:spPr>
        <a:xfrm>
          <a:off x="461010" y="1758689"/>
          <a:ext cx="6454140" cy="5608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951" tIns="0" rIns="243951" bIns="0" numCol="1" spcCol="1270" anchor="ctr" anchorCtr="0">
          <a:noAutofit/>
        </a:bodyPr>
        <a:lstStyle/>
        <a:p>
          <a:pPr marL="0" lvl="0" indent="0" algn="l" defTabSz="844550">
            <a:lnSpc>
              <a:spcPct val="90000"/>
            </a:lnSpc>
            <a:spcBef>
              <a:spcPct val="0"/>
            </a:spcBef>
            <a:spcAft>
              <a:spcPct val="35000"/>
            </a:spcAft>
            <a:buNone/>
          </a:pPr>
          <a:r>
            <a:rPr lang="en-US" sz="1900" kern="1200"/>
            <a:t>Improving election security and transparency</a:t>
          </a:r>
        </a:p>
      </dsp:txBody>
      <dsp:txXfrm>
        <a:off x="488390" y="1786069"/>
        <a:ext cx="6399380"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46E4C-046C-4D18-8666-2833B4EDFA41}">
      <dsp:nvSpPr>
        <dsp:cNvPr id="0" name=""/>
        <dsp:cNvSpPr/>
      </dsp:nvSpPr>
      <dsp:spPr>
        <a:xfrm>
          <a:off x="0" y="0"/>
          <a:ext cx="670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530EE2-FB1D-42E8-8C5B-EA54C3188361}">
      <dsp:nvSpPr>
        <dsp:cNvPr id="0" name=""/>
        <dsp:cNvSpPr/>
      </dsp:nvSpPr>
      <dsp:spPr>
        <a:xfrm>
          <a:off x="0" y="0"/>
          <a:ext cx="6705600" cy="1181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dirty="0"/>
            <a:t>Assume that the owner of a jewelry store (Alice) needs her employees to collect valuable materials, yet she is worried about being robbed</a:t>
          </a:r>
        </a:p>
      </dsp:txBody>
      <dsp:txXfrm>
        <a:off x="0" y="0"/>
        <a:ext cx="6705600" cy="1181099"/>
      </dsp:txXfrm>
    </dsp:sp>
    <dsp:sp modelId="{401EAC25-88C3-4DE2-A506-965750D37021}">
      <dsp:nvSpPr>
        <dsp:cNvPr id="0" name=""/>
        <dsp:cNvSpPr/>
      </dsp:nvSpPr>
      <dsp:spPr>
        <a:xfrm>
          <a:off x="0" y="1181100"/>
          <a:ext cx="670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A2D506-C48F-45DA-9514-292DF621E7BD}">
      <dsp:nvSpPr>
        <dsp:cNvPr id="0" name=""/>
        <dsp:cNvSpPr/>
      </dsp:nvSpPr>
      <dsp:spPr>
        <a:xfrm>
          <a:off x="0" y="1181099"/>
          <a:ext cx="6705600" cy="1181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a:t>She builds glove boxes for which only she has the key and puts the materials inside</a:t>
          </a:r>
        </a:p>
      </dsp:txBody>
      <dsp:txXfrm>
        <a:off x="0" y="1181099"/>
        <a:ext cx="6705600" cy="1181099"/>
      </dsp:txXfrm>
    </dsp:sp>
    <dsp:sp modelId="{E7351581-0AE1-4FF9-A2C2-9951306E0DCA}">
      <dsp:nvSpPr>
        <dsp:cNvPr id="0" name=""/>
        <dsp:cNvSpPr/>
      </dsp:nvSpPr>
      <dsp:spPr>
        <a:xfrm>
          <a:off x="0" y="2362200"/>
          <a:ext cx="670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BE6CC1-4175-40E1-A865-CF8074D16CBE}">
      <dsp:nvSpPr>
        <dsp:cNvPr id="0" name=""/>
        <dsp:cNvSpPr/>
      </dsp:nvSpPr>
      <dsp:spPr>
        <a:xfrm>
          <a:off x="0" y="2362199"/>
          <a:ext cx="6705600" cy="1181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a:t>Using the gloves, an employee can control and make things inside the box</a:t>
          </a:r>
        </a:p>
      </dsp:txBody>
      <dsp:txXfrm>
        <a:off x="0" y="2362199"/>
        <a:ext cx="6705600" cy="1181099"/>
      </dsp:txXfrm>
    </dsp:sp>
    <dsp:sp modelId="{5209C313-8729-48B3-B695-0B0109D5BBF8}">
      <dsp:nvSpPr>
        <dsp:cNvPr id="0" name=""/>
        <dsp:cNvSpPr/>
      </dsp:nvSpPr>
      <dsp:spPr>
        <a:xfrm>
          <a:off x="0" y="3543299"/>
          <a:ext cx="670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FBE9B-C3B6-4874-ADCD-B86E7CDB0F50}">
      <dsp:nvSpPr>
        <dsp:cNvPr id="0" name=""/>
        <dsp:cNvSpPr/>
      </dsp:nvSpPr>
      <dsp:spPr>
        <a:xfrm>
          <a:off x="0" y="3543299"/>
          <a:ext cx="6705600" cy="1181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a:t>After the employee is done, Alice can recover the product at her leisure using her key </a:t>
          </a:r>
        </a:p>
      </dsp:txBody>
      <dsp:txXfrm>
        <a:off x="0" y="3543299"/>
        <a:ext cx="6705600" cy="11810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0CD4D-00BA-4076-A37F-D106F9DE0D01}">
      <dsp:nvSpPr>
        <dsp:cNvPr id="0" name=""/>
        <dsp:cNvSpPr/>
      </dsp:nvSpPr>
      <dsp:spPr>
        <a:xfrm>
          <a:off x="4268" y="1341632"/>
          <a:ext cx="2566801"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Gen</a:t>
          </a:r>
          <a:r>
            <a:rPr lang="en-US" sz="1700" kern="1200"/>
            <a:t>(</a:t>
          </a:r>
          <a:r>
            <a:rPr lang="el-GR" sz="1700" b="1" kern="1200"/>
            <a:t>λ</a:t>
          </a:r>
          <a:r>
            <a:rPr lang="en-US" sz="1700" kern="1200"/>
            <a:t>)</a:t>
          </a:r>
        </a:p>
      </dsp:txBody>
      <dsp:txXfrm>
        <a:off x="4268" y="1341632"/>
        <a:ext cx="2566801" cy="489600"/>
      </dsp:txXfrm>
    </dsp:sp>
    <dsp:sp modelId="{3266C1BB-1C20-481A-AE88-379BF81F5B5E}">
      <dsp:nvSpPr>
        <dsp:cNvPr id="0" name=""/>
        <dsp:cNvSpPr/>
      </dsp:nvSpPr>
      <dsp:spPr>
        <a:xfrm>
          <a:off x="4268" y="1831232"/>
          <a:ext cx="2566801" cy="2770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algorithm of key generation</a:t>
          </a:r>
        </a:p>
        <a:p>
          <a:pPr marL="171450" lvl="1" indent="-171450" algn="l" defTabSz="755650">
            <a:lnSpc>
              <a:spcPct val="90000"/>
            </a:lnSpc>
            <a:spcBef>
              <a:spcPct val="0"/>
            </a:spcBef>
            <a:spcAft>
              <a:spcPct val="15000"/>
            </a:spcAft>
            <a:buChar char="•"/>
          </a:pPr>
          <a:r>
            <a:rPr lang="en-US" sz="1700" kern="1200"/>
            <a:t>Input: security parameter</a:t>
          </a:r>
        </a:p>
        <a:p>
          <a:pPr marL="171450" lvl="1" indent="-171450" algn="l" defTabSz="755650">
            <a:lnSpc>
              <a:spcPct val="90000"/>
            </a:lnSpc>
            <a:spcBef>
              <a:spcPct val="0"/>
            </a:spcBef>
            <a:spcAft>
              <a:spcPct val="15000"/>
            </a:spcAft>
            <a:buChar char="•"/>
          </a:pPr>
          <a:r>
            <a:rPr lang="en-US" sz="1700" kern="1200"/>
            <a:t>Output: public and secret keys </a:t>
          </a:r>
          <a:r>
            <a:rPr lang="en-US" sz="1700" i="1" kern="1200"/>
            <a:t>(pk,sk</a:t>
          </a:r>
          <a:r>
            <a:rPr lang="en-US" sz="1700" kern="1200"/>
            <a:t>)</a:t>
          </a:r>
        </a:p>
      </dsp:txBody>
      <dsp:txXfrm>
        <a:off x="4268" y="1831232"/>
        <a:ext cx="2566801" cy="2770734"/>
      </dsp:txXfrm>
    </dsp:sp>
    <dsp:sp modelId="{5CE68C55-9ED2-4624-9329-B282958D9340}">
      <dsp:nvSpPr>
        <dsp:cNvPr id="0" name=""/>
        <dsp:cNvSpPr/>
      </dsp:nvSpPr>
      <dsp:spPr>
        <a:xfrm>
          <a:off x="2930422" y="1341632"/>
          <a:ext cx="2566801"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Enc(</a:t>
          </a:r>
          <a:r>
            <a:rPr lang="en-US" sz="1700" b="1" i="1" kern="1200"/>
            <a:t>m,pk)</a:t>
          </a:r>
          <a:endParaRPr lang="en-US" sz="1700" kern="1200"/>
        </a:p>
      </dsp:txBody>
      <dsp:txXfrm>
        <a:off x="2930422" y="1341632"/>
        <a:ext cx="2566801" cy="489600"/>
      </dsp:txXfrm>
    </dsp:sp>
    <dsp:sp modelId="{E1F7DED3-7A11-433A-A31F-02604715973D}">
      <dsp:nvSpPr>
        <dsp:cNvPr id="0" name=""/>
        <dsp:cNvSpPr/>
      </dsp:nvSpPr>
      <dsp:spPr>
        <a:xfrm>
          <a:off x="2930422" y="1831232"/>
          <a:ext cx="2566801" cy="2770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Encryption algorithm</a:t>
          </a:r>
        </a:p>
        <a:p>
          <a:pPr marL="171450" lvl="1" indent="-171450" algn="l" defTabSz="755650">
            <a:lnSpc>
              <a:spcPct val="90000"/>
            </a:lnSpc>
            <a:spcBef>
              <a:spcPct val="0"/>
            </a:spcBef>
            <a:spcAft>
              <a:spcPct val="15000"/>
            </a:spcAft>
            <a:buChar char="•"/>
          </a:pPr>
          <a:r>
            <a:rPr lang="en-US" sz="1700" kern="1200"/>
            <a:t>Input: a plaintext </a:t>
          </a:r>
          <a:r>
            <a:rPr lang="en-US" sz="1700" i="1" kern="1200"/>
            <a:t>m </a:t>
          </a:r>
          <a:r>
            <a:rPr lang="en-US" sz="1700" kern="1200"/>
            <a:t>and a public key </a:t>
          </a:r>
          <a:r>
            <a:rPr lang="en-US" sz="1700" i="1" kern="1200"/>
            <a:t>pk</a:t>
          </a:r>
          <a:endParaRPr lang="en-US" sz="1700" kern="1200"/>
        </a:p>
        <a:p>
          <a:pPr marL="171450" lvl="1" indent="-171450" algn="l" defTabSz="755650">
            <a:lnSpc>
              <a:spcPct val="90000"/>
            </a:lnSpc>
            <a:spcBef>
              <a:spcPct val="0"/>
            </a:spcBef>
            <a:spcAft>
              <a:spcPct val="15000"/>
            </a:spcAft>
            <a:buChar char="•"/>
          </a:pPr>
          <a:r>
            <a:rPr lang="en-US" sz="1700" kern="1200"/>
            <a:t>Output: a ciphertext </a:t>
          </a:r>
          <a:r>
            <a:rPr lang="en-US" sz="1700" i="1" kern="1200"/>
            <a:t>c</a:t>
          </a:r>
          <a:endParaRPr lang="en-US" sz="1700" kern="1200"/>
        </a:p>
      </dsp:txBody>
      <dsp:txXfrm>
        <a:off x="2930422" y="1831232"/>
        <a:ext cx="2566801" cy="2770734"/>
      </dsp:txXfrm>
    </dsp:sp>
    <dsp:sp modelId="{4EC0B13E-3D93-49DE-A9A9-81F1C11A170C}">
      <dsp:nvSpPr>
        <dsp:cNvPr id="0" name=""/>
        <dsp:cNvSpPr/>
      </dsp:nvSpPr>
      <dsp:spPr>
        <a:xfrm>
          <a:off x="5856576" y="1341632"/>
          <a:ext cx="2566801"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Dec(c, sk)</a:t>
          </a:r>
          <a:endParaRPr lang="en-US" sz="1700" kern="1200"/>
        </a:p>
      </dsp:txBody>
      <dsp:txXfrm>
        <a:off x="5856576" y="1341632"/>
        <a:ext cx="2566801" cy="489600"/>
      </dsp:txXfrm>
    </dsp:sp>
    <dsp:sp modelId="{C49FD043-19E9-4650-951A-D960FEB340BB}">
      <dsp:nvSpPr>
        <dsp:cNvPr id="0" name=""/>
        <dsp:cNvSpPr/>
      </dsp:nvSpPr>
      <dsp:spPr>
        <a:xfrm>
          <a:off x="5856576" y="1831232"/>
          <a:ext cx="2566801" cy="2770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Decryption algorithm</a:t>
          </a:r>
        </a:p>
        <a:p>
          <a:pPr marL="171450" lvl="1" indent="-171450" algn="l" defTabSz="755650">
            <a:lnSpc>
              <a:spcPct val="90000"/>
            </a:lnSpc>
            <a:spcBef>
              <a:spcPct val="0"/>
            </a:spcBef>
            <a:spcAft>
              <a:spcPct val="15000"/>
            </a:spcAft>
            <a:buChar char="•"/>
          </a:pPr>
          <a:r>
            <a:rPr lang="en-US" sz="1700" kern="1200"/>
            <a:t>Input: ciphertext </a:t>
          </a:r>
          <a:r>
            <a:rPr lang="en-US" sz="1700" i="1" kern="1200"/>
            <a:t>c </a:t>
          </a:r>
          <a:r>
            <a:rPr lang="en-US" sz="1700" kern="1200"/>
            <a:t>and a secret key </a:t>
          </a:r>
          <a:r>
            <a:rPr lang="en-US" sz="1700" i="1" kern="1200"/>
            <a:t>sk</a:t>
          </a:r>
          <a:endParaRPr lang="en-US" sz="1700" kern="1200"/>
        </a:p>
        <a:p>
          <a:pPr marL="171450" lvl="1" indent="-171450" algn="l" defTabSz="755650">
            <a:lnSpc>
              <a:spcPct val="90000"/>
            </a:lnSpc>
            <a:spcBef>
              <a:spcPct val="0"/>
            </a:spcBef>
            <a:spcAft>
              <a:spcPct val="15000"/>
            </a:spcAft>
            <a:buChar char="•"/>
          </a:pPr>
          <a:r>
            <a:rPr lang="en-US" sz="1700" kern="1200"/>
            <a:t>Output: plaintext </a:t>
          </a:r>
          <a:r>
            <a:rPr lang="en-US" sz="1700" i="1" kern="1200"/>
            <a:t>m</a:t>
          </a:r>
          <a:endParaRPr lang="en-US" sz="1700" kern="1200"/>
        </a:p>
      </dsp:txBody>
      <dsp:txXfrm>
        <a:off x="5856576" y="1831232"/>
        <a:ext cx="2566801" cy="2770734"/>
      </dsp:txXfrm>
    </dsp:sp>
    <dsp:sp modelId="{C09769E1-CC4C-473E-9D86-E6B5C3DC6258}">
      <dsp:nvSpPr>
        <dsp:cNvPr id="0" name=""/>
        <dsp:cNvSpPr/>
      </dsp:nvSpPr>
      <dsp:spPr>
        <a:xfrm>
          <a:off x="8782729" y="1341632"/>
          <a:ext cx="2566801"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Eval(C, c1,…,cn)</a:t>
          </a:r>
          <a:endParaRPr lang="en-US" sz="1700" kern="1200"/>
        </a:p>
      </dsp:txBody>
      <dsp:txXfrm>
        <a:off x="8782729" y="1341632"/>
        <a:ext cx="2566801" cy="489600"/>
      </dsp:txXfrm>
    </dsp:sp>
    <dsp:sp modelId="{8E26BFF3-CF29-4A99-B66F-325292EA86A4}">
      <dsp:nvSpPr>
        <dsp:cNvPr id="0" name=""/>
        <dsp:cNvSpPr/>
      </dsp:nvSpPr>
      <dsp:spPr>
        <a:xfrm>
          <a:off x="8782729" y="1831232"/>
          <a:ext cx="2566801" cy="2770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Evaluation algorithm</a:t>
          </a:r>
        </a:p>
        <a:p>
          <a:pPr marL="171450" lvl="1" indent="-171450" algn="l" defTabSz="755650">
            <a:lnSpc>
              <a:spcPct val="90000"/>
            </a:lnSpc>
            <a:spcBef>
              <a:spcPct val="0"/>
            </a:spcBef>
            <a:spcAft>
              <a:spcPct val="15000"/>
            </a:spcAft>
            <a:buChar char="•"/>
          </a:pPr>
          <a:r>
            <a:rPr lang="en-US" sz="1700" kern="1200" dirty="0"/>
            <a:t>Input: circuit </a:t>
          </a:r>
          <a:r>
            <a:rPr lang="en-US" sz="1700" i="1" kern="1200" dirty="0"/>
            <a:t>C </a:t>
          </a:r>
          <a:r>
            <a:rPr lang="en-US" sz="1700" kern="1200" dirty="0"/>
            <a:t>and ciphertexts c1,…,</a:t>
          </a:r>
          <a:r>
            <a:rPr lang="en-US" sz="1700" kern="1200" dirty="0" err="1"/>
            <a:t>cn</a:t>
          </a:r>
          <a:endParaRPr lang="en-US" sz="1700" kern="1200" dirty="0"/>
        </a:p>
        <a:p>
          <a:pPr marL="171450" lvl="1" indent="-171450" algn="l" defTabSz="755650">
            <a:lnSpc>
              <a:spcPct val="90000"/>
            </a:lnSpc>
            <a:spcBef>
              <a:spcPct val="0"/>
            </a:spcBef>
            <a:spcAft>
              <a:spcPct val="15000"/>
            </a:spcAft>
            <a:buChar char="•"/>
          </a:pPr>
          <a:r>
            <a:rPr lang="en-US" sz="1700" kern="1200"/>
            <a:t>Verifies </a:t>
          </a:r>
          <a:r>
            <a:rPr lang="en-US" sz="1700" i="1" kern="1200"/>
            <a:t>Dec(Eval(C,c1,…,cn),sk) = C(m1,…,mn)</a:t>
          </a:r>
          <a:endParaRPr lang="en-US" sz="1700" kern="1200"/>
        </a:p>
        <a:p>
          <a:pPr marL="171450" lvl="1" indent="-171450" algn="l" defTabSz="755650">
            <a:lnSpc>
              <a:spcPct val="90000"/>
            </a:lnSpc>
            <a:spcBef>
              <a:spcPct val="0"/>
            </a:spcBef>
            <a:spcAft>
              <a:spcPct val="15000"/>
            </a:spcAft>
            <a:buChar char="•"/>
          </a:pPr>
          <a:r>
            <a:rPr lang="en-US" sz="1700" i="0" kern="1200" dirty="0"/>
            <a:t>Anyone can evaluate </a:t>
          </a:r>
          <a:r>
            <a:rPr lang="en-US" sz="1700" i="1" kern="1200" dirty="0"/>
            <a:t>Eval</a:t>
          </a:r>
          <a:r>
            <a:rPr lang="en-US" sz="1700" kern="1200" dirty="0"/>
            <a:t> since it doesn’t require the secret key </a:t>
          </a:r>
          <a:r>
            <a:rPr lang="en-US" sz="1700" i="1" kern="1200" dirty="0" err="1"/>
            <a:t>sk</a:t>
          </a:r>
          <a:endParaRPr lang="en-US" sz="1700" kern="1200" dirty="0"/>
        </a:p>
      </dsp:txBody>
      <dsp:txXfrm>
        <a:off x="8782729" y="1831232"/>
        <a:ext cx="2566801" cy="27707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4/23/2020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4/23/2020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heregister.co.uk/2018/03/08/ibm_faster_homomorphic_encryptio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Maura Kieft. And today I will be presenting to you, Homomorphic encryption.</a:t>
            </a:r>
          </a:p>
        </p:txBody>
      </p:sp>
      <p:sp>
        <p:nvSpPr>
          <p:cNvPr id="4" name="Slide Number Placeholder 3"/>
          <p:cNvSpPr>
            <a:spLocks noGrp="1"/>
          </p:cNvSpPr>
          <p:nvPr>
            <p:ph type="sldNum" sz="quarter" idx="5"/>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1151933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Is an algorithm of key generation, takes as input a security parameter and outputs public and secret keys</a:t>
            </a:r>
          </a:p>
          <a:p>
            <a:endParaRPr lang="en-US" dirty="0"/>
          </a:p>
          <a:p>
            <a:r>
              <a:rPr lang="en-US" dirty="0"/>
              <a:t> (, ).  (, ): Is an encryption algorithm, takes as input a plaintext and a public key and outputs a ciphertext .</a:t>
            </a:r>
          </a:p>
          <a:p>
            <a:endParaRPr lang="en-US" dirty="0"/>
          </a:p>
          <a:p>
            <a:r>
              <a:rPr lang="en-US" dirty="0"/>
              <a:t>  (, ): Is a decryption algorithm, takes as input a ciphertext and a secret key and outputs a plaintext .</a:t>
            </a:r>
          </a:p>
          <a:p>
            <a:endParaRPr lang="en-US" dirty="0"/>
          </a:p>
          <a:p>
            <a:r>
              <a:rPr lang="en-US" dirty="0"/>
              <a:t>  (, , … , ): Is an evaluation algorithm, takes as input a circuit and ciphertexts , … , and verifies ((, , … , ), ) = (, … , ). Anyone can evaluate , since it does not require the secret key </a:t>
            </a:r>
          </a:p>
        </p:txBody>
      </p:sp>
      <p:sp>
        <p:nvSpPr>
          <p:cNvPr id="4" name="Slide Number Placeholder 3"/>
          <p:cNvSpPr>
            <a:spLocks noGrp="1"/>
          </p:cNvSpPr>
          <p:nvPr>
            <p:ph type="sldNum" sz="quarter" idx="5"/>
          </p:nvPr>
        </p:nvSpPr>
        <p:spPr/>
        <p:txBody>
          <a:bodyPr/>
          <a:lstStyle/>
          <a:p>
            <a:fld id="{5EE2CF44-2B13-41B4-A334-1CDF534EEBBF}" type="slidenum">
              <a:rPr lang="en-US" smtClean="0"/>
              <a:t>11</a:t>
            </a:fld>
            <a:endParaRPr lang="en-US"/>
          </a:p>
        </p:txBody>
      </p:sp>
    </p:spTree>
    <p:extLst>
      <p:ext uri="{BB962C8B-B14F-4D97-AF65-F5344CB8AC3E}">
        <p14:creationId xmlns:p14="http://schemas.microsoft.com/office/powerpoint/2010/main" val="1624710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secure cloud computing organization. In this case, a fully homomorphic encryption is one of the most promising methods in order to reach the necessary level of privacy. The client of the cloud has the ability to store encrypted data on a remote server and later have the server retrieve only files that when they are decrypted satisfy some constraint even though the server cannot decrypt the files on its own. </a:t>
            </a:r>
          </a:p>
          <a:p>
            <a:endParaRPr lang="en-US" dirty="0"/>
          </a:p>
          <a:p>
            <a:r>
              <a:rPr lang="en-US" dirty="0"/>
              <a:t>There are two sides, the client and the server</a:t>
            </a:r>
          </a:p>
          <a:p>
            <a:r>
              <a:rPr lang="en-US" dirty="0"/>
              <a:t>Client generates a key pair (</a:t>
            </a:r>
            <a:r>
              <a:rPr lang="en-US" i="1" dirty="0" err="1"/>
              <a:t>sk</a:t>
            </a:r>
            <a:r>
              <a:rPr lang="en-US" i="1" dirty="0"/>
              <a:t>, pk) </a:t>
            </a:r>
            <a:r>
              <a:rPr lang="en-US" dirty="0"/>
              <a:t>with specified cryptographic parameter  </a:t>
            </a:r>
            <a:r>
              <a:rPr lang="el-GR" b="1" dirty="0"/>
              <a:t>λ</a:t>
            </a:r>
            <a:r>
              <a:rPr lang="en-US" b="1" dirty="0"/>
              <a:t> </a:t>
            </a:r>
          </a:p>
          <a:p>
            <a:r>
              <a:rPr lang="en-US" b="1" dirty="0"/>
              <a:t>Only client knows a secret key </a:t>
            </a:r>
            <a:r>
              <a:rPr lang="en-US" b="1" i="1" dirty="0" err="1"/>
              <a:t>sk</a:t>
            </a:r>
            <a:r>
              <a:rPr lang="en-US" b="1" i="1" dirty="0"/>
              <a:t>, which he uses to encrypt and decrypt data </a:t>
            </a:r>
          </a:p>
          <a:p>
            <a:r>
              <a:rPr lang="en-US" b="1" dirty="0"/>
              <a:t>The key </a:t>
            </a:r>
            <a:r>
              <a:rPr lang="en-US" b="1" i="1" dirty="0"/>
              <a:t>pk </a:t>
            </a:r>
            <a:r>
              <a:rPr lang="en-US" b="1" dirty="0"/>
              <a:t>is used to form client’s request and is known by the server </a:t>
            </a:r>
          </a:p>
          <a:p>
            <a:r>
              <a:rPr lang="en-US" b="1" dirty="0"/>
              <a:t>Client encrypts data and sends to the server, where the Data is always stored in encrypted form </a:t>
            </a:r>
            <a:r>
              <a:rPr lang="el-GR" b="1" dirty="0"/>
              <a:t>ψ</a:t>
            </a:r>
            <a:endParaRPr lang="en-US" b="1" dirty="0"/>
          </a:p>
          <a:p>
            <a:r>
              <a:rPr lang="en-US" b="1" dirty="0"/>
              <a:t>If client needs some data to satisfy certain conditions, he sends a request to the server which contains the function </a:t>
            </a:r>
            <a:r>
              <a:rPr lang="en-US" b="1" i="1" dirty="0"/>
              <a:t>f, </a:t>
            </a:r>
            <a:r>
              <a:rPr lang="en-US" b="1" dirty="0"/>
              <a:t>which the server will calculate on the stored encrypted data </a:t>
            </a:r>
          </a:p>
          <a:p>
            <a:r>
              <a:rPr lang="en-US" b="1" dirty="0"/>
              <a:t>Server receives the request, reads the encrypted data and produces the necessary calculations </a:t>
            </a:r>
            <a:r>
              <a:rPr lang="en-US" b="1" i="1" dirty="0"/>
              <a:t>f(</a:t>
            </a:r>
            <a:r>
              <a:rPr lang="el-GR" b="1" dirty="0"/>
              <a:t>ψ</a:t>
            </a:r>
            <a:r>
              <a:rPr lang="en-US" b="1" dirty="0"/>
              <a:t>) without decrypting the data </a:t>
            </a:r>
          </a:p>
          <a:p>
            <a:r>
              <a:rPr lang="en-US" b="1" dirty="0"/>
              <a:t>The result </a:t>
            </a:r>
            <a:r>
              <a:rPr lang="el-GR" b="1" dirty="0"/>
              <a:t>ψ</a:t>
            </a:r>
            <a:r>
              <a:rPr lang="en-US" b="1" dirty="0"/>
              <a:t>* is decrypted by the client to obtain the necessary data that satisfies the function </a:t>
            </a:r>
            <a:r>
              <a:rPr lang="en-US" b="1" i="1" dirty="0"/>
              <a:t>f</a:t>
            </a:r>
            <a:endParaRPr lang="en-US" b="1" dirty="0"/>
          </a:p>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3781057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1978, Shortly after </a:t>
            </a:r>
            <a:r>
              <a:rPr lang="en-US" dirty="0" err="1"/>
              <a:t>Rivest</a:t>
            </a:r>
            <a:r>
              <a:rPr lang="en-US" dirty="0"/>
              <a:t>, Shamir, and </a:t>
            </a:r>
            <a:r>
              <a:rPr lang="en-US" dirty="0" err="1"/>
              <a:t>Adleman</a:t>
            </a:r>
            <a:r>
              <a:rPr lang="en-US" dirty="0"/>
              <a:t> presented RSA encryption…. </a:t>
            </a:r>
            <a:r>
              <a:rPr lang="en-US" dirty="0" err="1"/>
              <a:t>Rivest</a:t>
            </a:r>
            <a:r>
              <a:rPr lang="en-US" dirty="0"/>
              <a:t>, </a:t>
            </a:r>
            <a:r>
              <a:rPr lang="en-US" dirty="0" err="1"/>
              <a:t>Adleman</a:t>
            </a:r>
            <a:r>
              <a:rPr lang="en-US" dirty="0"/>
              <a:t>, and </a:t>
            </a:r>
            <a:r>
              <a:rPr lang="en-US" dirty="0" err="1"/>
              <a:t>Derouzos</a:t>
            </a:r>
            <a:r>
              <a:rPr lang="en-US" dirty="0"/>
              <a:t> came up with the concept of privacy homomorphisms.</a:t>
            </a:r>
          </a:p>
          <a:p>
            <a:r>
              <a:rPr lang="en-US" dirty="0"/>
              <a:t>There wasn’t any major progress until 10 years later when Craig </a:t>
            </a:r>
            <a:r>
              <a:rPr lang="en-US" dirty="0" err="1"/>
              <a:t>Genntry</a:t>
            </a:r>
            <a:r>
              <a:rPr lang="en-US" dirty="0"/>
              <a:t>, a graduate student at Stanford University, created an algebraically homomorphic encryption system as his graduate thesis. He later established the first fully homomorphic encryption scheme in 2009</a:t>
            </a:r>
          </a:p>
        </p:txBody>
      </p:sp>
      <p:sp>
        <p:nvSpPr>
          <p:cNvPr id="4" name="Slide Number Placeholder 3"/>
          <p:cNvSpPr>
            <a:spLocks noGrp="1"/>
          </p:cNvSpPr>
          <p:nvPr>
            <p:ph type="sldNum" sz="quarter" idx="5"/>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117328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75000"/>
                    <a:lumOff val="25000"/>
                  </a:schemeClr>
                </a:solidFill>
              </a:rPr>
              <a:t>What IS homomorphic encryption?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75000"/>
                    <a:lumOff val="25000"/>
                  </a:schemeClr>
                </a:solidFill>
              </a:rPr>
              <a:t>In Math , “Homomorphic” describes the transformation of one data set into another while preserving the relationship elements in both 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75000"/>
                    <a:lumOff val="25000"/>
                  </a:schemeClr>
                </a:solidFill>
              </a:rPr>
              <a:t>So, Homomorphic encryption allows computations on encrypted data. The data remains confidential while its being processed and thus enables useful tasks or operations to be accomplished without data residing in untrusted environments. This helps protect the integrity of data by allowing others to manipulate its encrypted form since no one aside from the private key holder can understand or access its decrypted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75000"/>
                    <a:lumOff val="25000"/>
                  </a:schemeClr>
                </a:solidFill>
              </a:rPr>
              <a:t>Homomorphic encryption is like other form of public encryption, in that it uses a public key to encrypt data and only the individual with the matching private key is allowed to access unencrypted data.</a:t>
            </a:r>
          </a:p>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3854384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Homomorphic encryption has a multitude of practical, real world applications – everything from electronic voting systems to enabling private queries in search engines to analyzing medial data.</a:t>
            </a:r>
          </a:p>
          <a:p>
            <a:endParaRPr lang="en-US" dirty="0"/>
          </a:p>
          <a:p>
            <a:r>
              <a:rPr lang="en-US" dirty="0"/>
              <a:t>Some applications for homomorphic encryption include:</a:t>
            </a:r>
          </a:p>
          <a:p>
            <a:r>
              <a:rPr lang="en-US" dirty="0"/>
              <a:t>-Securing data stored in the Cloud….using homomorphic encryption, you can secure the data that you store in the cloud while also having the ability to calculate and search the ciphered information that you can later decrypt without compromising the integrity of the data as a whole. Win-win for business and customers!!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-Enabling data analytics in regulated industries….Homomorphic encryption allows data to be encrypted and outsourced to commercial cloud environments for research and data-sharing purposes, while also protecting user or patient data privacy </a:t>
            </a:r>
          </a:p>
          <a:p>
            <a:r>
              <a:rPr lang="en-US" dirty="0"/>
              <a:t>-For example, HE allows predictive analytics service providers to safely analyze medical data without putting data privacy at risk</a:t>
            </a:r>
          </a:p>
          <a:p>
            <a:endParaRPr lang="en-US" dirty="0"/>
          </a:p>
          <a:p>
            <a:r>
              <a:rPr lang="en-US" dirty="0"/>
              <a:t>-improving election security and transparency…researches are working on how they can use homomorphic encryption to make elections more transparent and secure.</a:t>
            </a:r>
          </a:p>
          <a:p>
            <a:r>
              <a:rPr lang="en-US" dirty="0"/>
              <a:t>-can add up various values in an unbiased way using addition operations while also keep their values private</a:t>
            </a:r>
          </a:p>
          <a:p>
            <a:r>
              <a:rPr lang="en-US" dirty="0"/>
              <a:t>-not only protects data from manipulation, but it could also allow it to be independently verified by authorized third parties</a:t>
            </a:r>
          </a:p>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3083607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is homomorphic encryption different from other forms of encryption? </a:t>
            </a:r>
          </a:p>
          <a:p>
            <a:endParaRPr lang="en-US" dirty="0"/>
          </a:p>
          <a:p>
            <a:r>
              <a:rPr lang="en-US" dirty="0"/>
              <a:t>First of all, encryption methods used by traditional cloud storage and computation solutions cannot run on encrypted data since it exposes sensitive data to potentially insecure cloud operators. </a:t>
            </a:r>
          </a:p>
          <a:p>
            <a:endParaRPr lang="en-US" dirty="0"/>
          </a:p>
          <a:p>
            <a:r>
              <a:rPr lang="en-US" dirty="0"/>
              <a:t>Homomorphic encryption allows encrypted data to be manipulated and analyzed as if it were in plaintext without ever being decrypted.</a:t>
            </a:r>
          </a:p>
          <a:p>
            <a:r>
              <a:rPr lang="en-US" dirty="0"/>
              <a:t>The algebraic system inherent in </a:t>
            </a:r>
            <a:r>
              <a:rPr lang="en-US" dirty="0" err="1"/>
              <a:t>homormorphic</a:t>
            </a:r>
            <a:r>
              <a:rPr lang="en-US" dirty="0"/>
              <a:t> encryption allows you to perform a variety of operations or computations on the encrypted data. This works best when the data is represented as integers as well as addition and multiplication as operational functions</a:t>
            </a:r>
          </a:p>
          <a:p>
            <a:endParaRPr lang="en-US" dirty="0"/>
          </a:p>
          <a:p>
            <a:r>
              <a:rPr lang="en-US" dirty="0"/>
              <a:t>This enables you or a third party to work with and use the encrypted data without ever having access to or knowing the contents of encrypted data. Requires a few rounds of interactions and uses arithmetic circuits which focus on addition and multiplication rather than Boolean circuits used in other methods of secure computation like two-party computation or general multi-party computation </a:t>
            </a:r>
          </a:p>
        </p:txBody>
      </p:sp>
      <p:sp>
        <p:nvSpPr>
          <p:cNvPr id="4" name="Slide Number Placeholder 3"/>
          <p:cNvSpPr>
            <a:spLocks noGrp="1"/>
          </p:cNvSpPr>
          <p:nvPr>
            <p:ph type="sldNum" sz="quarter" idx="5"/>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3397142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first use an </a:t>
            </a:r>
            <a:r>
              <a:rPr lang="en-US" dirty="0" err="1"/>
              <a:t>homormorphic</a:t>
            </a:r>
            <a:r>
              <a:rPr lang="en-US" dirty="0"/>
              <a:t> encryption scheme to encrypt their own data under the recipient's public key and send it to the cloud server</a:t>
            </a:r>
          </a:p>
          <a:p>
            <a:endParaRPr lang="en-US" dirty="0"/>
          </a:p>
          <a:p>
            <a:r>
              <a:rPr lang="en-US" dirty="0"/>
              <a:t>Data collected on the server is processed in encrypted form using homomorphic evaluation </a:t>
            </a:r>
          </a:p>
          <a:p>
            <a:endParaRPr lang="en-US" dirty="0"/>
          </a:p>
          <a:p>
            <a:r>
              <a:rPr lang="en-US" dirty="0"/>
              <a:t>Result of this processing is the anonymized statistical information (also in encrypted form)</a:t>
            </a:r>
          </a:p>
          <a:p>
            <a:endParaRPr lang="en-US" dirty="0"/>
          </a:p>
          <a:p>
            <a:r>
              <a:rPr lang="en-US" dirty="0"/>
              <a:t>Output is sent to the recipient, who finally decrypts it </a:t>
            </a:r>
          </a:p>
          <a:p>
            <a:endParaRPr lang="en-US" dirty="0"/>
          </a:p>
          <a:p>
            <a:r>
              <a:rPr lang="en-US" dirty="0"/>
              <a:t>Possible uses include validity checks on encrypted ballots, secure auctions and statistical analysis of medical data, etc. </a:t>
            </a:r>
          </a:p>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1598385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main types of homomorphic encryption. The primary difference between them boils down to the types and frequency of mathematical operations that can be performed on their ciphertext. </a:t>
            </a:r>
          </a:p>
          <a:p>
            <a:endParaRPr lang="en-US" dirty="0"/>
          </a:p>
          <a:p>
            <a:r>
              <a:rPr lang="en-US" dirty="0"/>
              <a:t>Partially homomorphic encryption helps sensitive data remain confidential by allowing select mathematic functions to be performed on encrypted values. This means that only one operation can be performed an unlimited number of times on the cipher text. With regard to multiplicative operations, partially homomorphic encryption is the foundation for RSA encryption. </a:t>
            </a:r>
          </a:p>
          <a:p>
            <a:r>
              <a:rPr lang="en-US" dirty="0"/>
              <a:t>Some examples of partially homomorphic encryption include </a:t>
            </a:r>
            <a:r>
              <a:rPr lang="en-US" dirty="0" err="1"/>
              <a:t>EIGamal</a:t>
            </a:r>
            <a:r>
              <a:rPr lang="en-US" dirty="0"/>
              <a:t> encryption, a multiplication scheme, and </a:t>
            </a:r>
            <a:r>
              <a:rPr lang="en-US" dirty="0" err="1"/>
              <a:t>Paillier</a:t>
            </a:r>
            <a:r>
              <a:rPr lang="en-US" dirty="0"/>
              <a:t> encryption, an addition scheme. </a:t>
            </a:r>
          </a:p>
          <a:p>
            <a:endParaRPr lang="en-US" dirty="0"/>
          </a:p>
          <a:p>
            <a:r>
              <a:rPr lang="en-US" dirty="0"/>
              <a:t>A somewhat homomorphic encryption scheme is one that supports limited operations, either addition OR multiplication, up to a certain complexity, but these operations can only be performed a set number of times. Somewhat homomorphic encryption is the precursor to fully homomorphic encryption. </a:t>
            </a:r>
          </a:p>
        </p:txBody>
      </p:sp>
      <p:sp>
        <p:nvSpPr>
          <p:cNvPr id="4" name="Slide Number Placeholder 3"/>
          <p:cNvSpPr>
            <a:spLocks noGrp="1"/>
          </p:cNvSpPr>
          <p:nvPr>
            <p:ph type="sldNum" sz="quarter" idx="5"/>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60643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Fully homomorphic encryption, although it is still in the development stage, has a lot of potential for making functionality consistent with privacy by helping to keep information secure yet still accessible. It is capable of using ANY efficiently computable functions, such as addition AND multiplication, any number of times and makes secure multi-party computation more efficient. Unlike other forms of homomorphic encryption, it can handle arbitrary computations on your ciphertexts. </a:t>
            </a:r>
          </a:p>
          <a:p>
            <a:r>
              <a:rPr lang="en-US" dirty="0"/>
              <a:t>The goal behind fully homomorphic encryption is to allowed anyone to use encrypted data to perform useful operations without access to the encryption key. </a:t>
            </a:r>
          </a:p>
          <a:p>
            <a:endParaRPr lang="en-US" dirty="0"/>
          </a:p>
          <a:p>
            <a:r>
              <a:rPr lang="en-US" dirty="0"/>
              <a:t>Figure: First, owner of the sensitive data generates a key pair consisting of a public and a private key. </a:t>
            </a:r>
          </a:p>
          <a:p>
            <a:r>
              <a:rPr lang="en-US" dirty="0"/>
              <a:t>Second, the owner (or trusted repository)uses the public key to encrypt the data, mapping it to the new domain.</a:t>
            </a:r>
          </a:p>
          <a:p>
            <a:r>
              <a:rPr lang="en-US" dirty="0"/>
              <a:t>Third, an untrusted computer takes the encrypted data (which they cannot decrypt because does no have the private key) and computes the intended program on it</a:t>
            </a:r>
          </a:p>
          <a:p>
            <a:r>
              <a:rPr lang="en-US" dirty="0"/>
              <a:t>Fourth, the encrypted result of that computation is decrypted by whoever holds the private key </a:t>
            </a:r>
          </a:p>
          <a:p>
            <a:endParaRPr lang="en-US" dirty="0"/>
          </a:p>
          <a:p>
            <a:r>
              <a:rPr lang="en-US" dirty="0"/>
              <a:t>So why aren’t’ we using fully homomorphic encryption? </a:t>
            </a:r>
          </a:p>
          <a:p>
            <a:r>
              <a:rPr lang="en-US" dirty="0"/>
              <a:t>-First, each operation embedded in the domain introduces “noise.” A</a:t>
            </a:r>
            <a:r>
              <a:rPr lang="en-US" dirty="0">
                <a:sym typeface="Wingdings" panose="05000000000000000000" pitchFamily="2" charset="2"/>
              </a:rPr>
              <a:t>s information flows through each gate in our HE circuit, that noise builds up, and at some point we lose the ability to decrypt an output back into a valid plaintext (today we use leveled HE schemes, which can accommodate deep circuits, and bootstrapping, which resets noise without losing privacy) </a:t>
            </a:r>
          </a:p>
          <a:p>
            <a:r>
              <a:rPr lang="en-US" dirty="0"/>
              <a:t>-has larger computational overhead than plaintext operations because of encryption</a:t>
            </a:r>
          </a:p>
          <a:p>
            <a:r>
              <a:rPr lang="en-US" dirty="0"/>
              <a:t>-The catch of using gully homomorphic encryption is that its versatility comes at the expense of its speed. It is currently impractically slow. In part because of its larger computation overhead.</a:t>
            </a:r>
          </a:p>
          <a:p>
            <a:r>
              <a:rPr lang="en-US" dirty="0"/>
              <a:t>-</a:t>
            </a:r>
            <a:r>
              <a:rPr lang="en-US" sz="1200" b="0" i="0" kern="1200" dirty="0">
                <a:solidFill>
                  <a:schemeClr val="tx1"/>
                </a:solidFill>
                <a:effectLst/>
                <a:latin typeface="+mn-lt"/>
                <a:ea typeface="+mn-ea"/>
                <a:cs typeface="+mn-cs"/>
              </a:rPr>
              <a:t>With the goal of making homomorphic encryption widespread, IBM </a:t>
            </a:r>
            <a:r>
              <a:rPr lang="en-US" sz="1200" b="0" i="0" u="none" strike="noStrike" kern="1200" dirty="0">
                <a:solidFill>
                  <a:schemeClr val="tx1"/>
                </a:solidFill>
                <a:effectLst/>
                <a:latin typeface="+mn-lt"/>
                <a:ea typeface="+mn-ea"/>
                <a:cs typeface="+mn-cs"/>
                <a:hlinkClick r:id="rId3"/>
              </a:rPr>
              <a:t>released its first version of its </a:t>
            </a:r>
            <a:r>
              <a:rPr lang="en-US" sz="1200" b="0" i="0" u="none" strike="noStrike" kern="1200" dirty="0" err="1">
                <a:solidFill>
                  <a:schemeClr val="tx1"/>
                </a:solidFill>
                <a:effectLst/>
                <a:latin typeface="+mn-lt"/>
                <a:ea typeface="+mn-ea"/>
                <a:cs typeface="+mn-cs"/>
                <a:hlinkClick r:id="rId3"/>
              </a:rPr>
              <a:t>HElib</a:t>
            </a:r>
            <a:r>
              <a:rPr lang="en-US" sz="1200" b="0" i="0" u="none" strike="noStrike" kern="1200" dirty="0">
                <a:solidFill>
                  <a:schemeClr val="tx1"/>
                </a:solidFill>
                <a:effectLst/>
                <a:latin typeface="+mn-lt"/>
                <a:ea typeface="+mn-ea"/>
                <a:cs typeface="+mn-cs"/>
                <a:hlinkClick r:id="rId3"/>
              </a:rPr>
              <a:t> C++ library</a:t>
            </a:r>
            <a:r>
              <a:rPr lang="en-US" sz="1200" b="0" i="0" kern="1200" dirty="0">
                <a:solidFill>
                  <a:schemeClr val="tx1"/>
                </a:solidFill>
                <a:effectLst/>
                <a:latin typeface="+mn-lt"/>
                <a:ea typeface="+mn-ea"/>
                <a:cs typeface="+mn-cs"/>
              </a:rPr>
              <a:t> in 2016 — but it reportedly “ran ‘100 trillion times’ slower than plaintext operations.” Since that time, IBM has continued working to combat this issue and have now come up with a version that is 75 times faster… but even that is still incredibly slow in comparison to working with unencrypted data</a:t>
            </a:r>
            <a:endParaRPr lang="en-US" dirty="0"/>
          </a:p>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8</a:t>
            </a:fld>
            <a:endParaRPr lang="en-US"/>
          </a:p>
        </p:txBody>
      </p:sp>
    </p:spTree>
    <p:extLst>
      <p:ext uri="{BB962C8B-B14F-4D97-AF65-F5344CB8AC3E}">
        <p14:creationId xmlns:p14="http://schemas.microsoft.com/office/powerpoint/2010/main" val="631226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10</a:t>
            </a:fld>
            <a:endParaRPr lang="en-US"/>
          </a:p>
        </p:txBody>
      </p:sp>
    </p:spTree>
    <p:extLst>
      <p:ext uri="{BB962C8B-B14F-4D97-AF65-F5344CB8AC3E}">
        <p14:creationId xmlns:p14="http://schemas.microsoft.com/office/powerpoint/2010/main" val="3151930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4/23/2020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4/23/2020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4/23/2020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4/23/2020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4/23/2020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4/23/2020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9.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4.xml"/><Relationship Id="rId7" Type="http://schemas.openxmlformats.org/officeDocument/2006/relationships/diagramQuickStyle" Target="../diagrams/quickStyle1.xm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Homomorphic Encryption</a:t>
            </a:r>
            <a:endParaRPr dirty="0"/>
          </a:p>
        </p:txBody>
      </p:sp>
      <p:sp>
        <p:nvSpPr>
          <p:cNvPr id="3" name="Subtitle 2"/>
          <p:cNvSpPr>
            <a:spLocks noGrp="1"/>
          </p:cNvSpPr>
          <p:nvPr>
            <p:ph type="subTitle" idx="1"/>
          </p:nvPr>
        </p:nvSpPr>
        <p:spPr/>
        <p:txBody>
          <a:bodyPr/>
          <a:lstStyle/>
          <a:p>
            <a:r>
              <a:rPr lang="en-US" dirty="0"/>
              <a:t>Presented By: Maura Kieft</a:t>
            </a:r>
            <a:endParaRPr dirty="0"/>
          </a:p>
        </p:txBody>
      </p:sp>
    </p:spTree>
    <p:custDataLst>
      <p:tags r:id="rId1"/>
    </p:custDataLst>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slow" p14:dur="2000" advTm="2175"/>
    </mc:Choice>
    <mc:Fallback xmlns="">
      <p:transition spd="slow" advTm="21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B9CF-7AFF-4E47-94E3-F832E440C295}"/>
              </a:ext>
            </a:extLst>
          </p:cNvPr>
          <p:cNvSpPr>
            <a:spLocks noGrp="1"/>
          </p:cNvSpPr>
          <p:nvPr>
            <p:ph type="title"/>
          </p:nvPr>
        </p:nvSpPr>
        <p:spPr>
          <a:xfrm>
            <a:off x="1" y="0"/>
            <a:ext cx="12191998" cy="1143000"/>
          </a:xfrm>
        </p:spPr>
        <p:txBody>
          <a:bodyPr anchor="b">
            <a:normAutofit fontScale="90000"/>
          </a:bodyPr>
          <a:lstStyle/>
          <a:p>
            <a:pPr algn="ctr"/>
            <a:r>
              <a:rPr lang="en-US" dirty="0"/>
              <a:t>Fully Homomorphic Encryption: </a:t>
            </a:r>
            <a:r>
              <a:rPr lang="en-US" i="1" dirty="0"/>
              <a:t>Jewelry Store Analogy </a:t>
            </a:r>
            <a:br>
              <a:rPr lang="en-US" sz="2400" i="1" dirty="0"/>
            </a:br>
            <a:endParaRPr lang="en-US" sz="2400" dirty="0"/>
          </a:p>
        </p:txBody>
      </p:sp>
      <p:graphicFrame>
        <p:nvGraphicFramePr>
          <p:cNvPr id="5" name="Content Placeholder 2">
            <a:extLst>
              <a:ext uri="{FF2B5EF4-FFF2-40B4-BE49-F238E27FC236}">
                <a16:creationId xmlns:a16="http://schemas.microsoft.com/office/drawing/2014/main" id="{C34D5FC6-09D5-4B7A-9F7B-479C352CCBA5}"/>
              </a:ext>
            </a:extLst>
          </p:cNvPr>
          <p:cNvGraphicFramePr>
            <a:graphicFrameLocks noGrp="1"/>
          </p:cNvGraphicFramePr>
          <p:nvPr>
            <p:ph idx="1"/>
            <p:extLst>
              <p:ext uri="{D42A27DB-BD31-4B8C-83A1-F6EECF244321}">
                <p14:modId xmlns:p14="http://schemas.microsoft.com/office/powerpoint/2010/main" val="1683531935"/>
              </p:ext>
            </p:extLst>
          </p:nvPr>
        </p:nvGraphicFramePr>
        <p:xfrm>
          <a:off x="381000" y="1371600"/>
          <a:ext cx="6705600" cy="4724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descr="A screenshot of a cell phone screen with text&#10;&#10;Description automatically generated">
            <a:extLst>
              <a:ext uri="{FF2B5EF4-FFF2-40B4-BE49-F238E27FC236}">
                <a16:creationId xmlns:a16="http://schemas.microsoft.com/office/drawing/2014/main" id="{AF601E8B-DBEF-4777-8165-BC25EF72F8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67600" y="1875519"/>
            <a:ext cx="4142616" cy="3106962"/>
          </a:xfrm>
          <a:prstGeom prst="rect">
            <a:avLst/>
          </a:prstGeom>
        </p:spPr>
      </p:pic>
    </p:spTree>
    <p:custDataLst>
      <p:tags r:id="rId1"/>
    </p:custDataLst>
    <p:extLst>
      <p:ext uri="{BB962C8B-B14F-4D97-AF65-F5344CB8AC3E}">
        <p14:creationId xmlns:p14="http://schemas.microsoft.com/office/powerpoint/2010/main" val="1687626350"/>
      </p:ext>
    </p:extLst>
  </p:cSld>
  <p:clrMapOvr>
    <a:masterClrMapping/>
  </p:clrMapOvr>
  <mc:AlternateContent xmlns:mc="http://schemas.openxmlformats.org/markup-compatibility/2006" xmlns:p14="http://schemas.microsoft.com/office/powerpoint/2010/main">
    <mc:Choice Requires="p14">
      <p:transition spd="slow" p14:dur="2000" advTm="4302"/>
    </mc:Choice>
    <mc:Fallback xmlns="">
      <p:transition spd="slow" advTm="43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80">
                                          <p:stCondLst>
                                            <p:cond delay="0"/>
                                          </p:stCondLst>
                                        </p:cTn>
                                        <p:tgtEl>
                                          <p:spTgt spid="8"/>
                                        </p:tgtEl>
                                      </p:cBhvr>
                                    </p:animEffect>
                                    <p:anim calcmode="lin" valueType="num">
                                      <p:cBhvr>
                                        <p:cTn id="1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8" dur="26">
                                          <p:stCondLst>
                                            <p:cond delay="650"/>
                                          </p:stCondLst>
                                        </p:cTn>
                                        <p:tgtEl>
                                          <p:spTgt spid="8"/>
                                        </p:tgtEl>
                                      </p:cBhvr>
                                      <p:to x="100000" y="60000"/>
                                    </p:animScale>
                                    <p:animScale>
                                      <p:cBhvr>
                                        <p:cTn id="19" dur="166" decel="50000">
                                          <p:stCondLst>
                                            <p:cond delay="676"/>
                                          </p:stCondLst>
                                        </p:cTn>
                                        <p:tgtEl>
                                          <p:spTgt spid="8"/>
                                        </p:tgtEl>
                                      </p:cBhvr>
                                      <p:to x="100000" y="100000"/>
                                    </p:animScale>
                                    <p:animScale>
                                      <p:cBhvr>
                                        <p:cTn id="20" dur="26">
                                          <p:stCondLst>
                                            <p:cond delay="1312"/>
                                          </p:stCondLst>
                                        </p:cTn>
                                        <p:tgtEl>
                                          <p:spTgt spid="8"/>
                                        </p:tgtEl>
                                      </p:cBhvr>
                                      <p:to x="100000" y="80000"/>
                                    </p:animScale>
                                    <p:animScale>
                                      <p:cBhvr>
                                        <p:cTn id="21" dur="166" decel="50000">
                                          <p:stCondLst>
                                            <p:cond delay="1338"/>
                                          </p:stCondLst>
                                        </p:cTn>
                                        <p:tgtEl>
                                          <p:spTgt spid="8"/>
                                        </p:tgtEl>
                                      </p:cBhvr>
                                      <p:to x="100000" y="100000"/>
                                    </p:animScale>
                                    <p:animScale>
                                      <p:cBhvr>
                                        <p:cTn id="22" dur="26">
                                          <p:stCondLst>
                                            <p:cond delay="1642"/>
                                          </p:stCondLst>
                                        </p:cTn>
                                        <p:tgtEl>
                                          <p:spTgt spid="8"/>
                                        </p:tgtEl>
                                      </p:cBhvr>
                                      <p:to x="100000" y="90000"/>
                                    </p:animScale>
                                    <p:animScale>
                                      <p:cBhvr>
                                        <p:cTn id="23" dur="166" decel="50000">
                                          <p:stCondLst>
                                            <p:cond delay="1668"/>
                                          </p:stCondLst>
                                        </p:cTn>
                                        <p:tgtEl>
                                          <p:spTgt spid="8"/>
                                        </p:tgtEl>
                                      </p:cBhvr>
                                      <p:to x="100000" y="100000"/>
                                    </p:animScale>
                                    <p:animScale>
                                      <p:cBhvr>
                                        <p:cTn id="24" dur="26">
                                          <p:stCondLst>
                                            <p:cond delay="1808"/>
                                          </p:stCondLst>
                                        </p:cTn>
                                        <p:tgtEl>
                                          <p:spTgt spid="8"/>
                                        </p:tgtEl>
                                      </p:cBhvr>
                                      <p:to x="100000" y="95000"/>
                                    </p:animScale>
                                    <p:animScale>
                                      <p:cBhvr>
                                        <p:cTn id="25"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6B58-80CD-45E1-A778-359CFB10B5E1}"/>
              </a:ext>
            </a:extLst>
          </p:cNvPr>
          <p:cNvSpPr>
            <a:spLocks noGrp="1"/>
          </p:cNvSpPr>
          <p:nvPr>
            <p:ph type="title"/>
          </p:nvPr>
        </p:nvSpPr>
        <p:spPr>
          <a:xfrm>
            <a:off x="0" y="0"/>
            <a:ext cx="12192000" cy="990600"/>
          </a:xfrm>
        </p:spPr>
        <p:txBody>
          <a:bodyPr anchor="b">
            <a:normAutofit/>
          </a:bodyPr>
          <a:lstStyle/>
          <a:p>
            <a:pPr algn="ctr"/>
            <a:r>
              <a:rPr lang="en-US" sz="3100" dirty="0"/>
              <a:t>Definition of a Fully Homomorphic Encryption</a:t>
            </a:r>
          </a:p>
        </p:txBody>
      </p:sp>
      <p:sp>
        <p:nvSpPr>
          <p:cNvPr id="4" name="Text Placeholder 3">
            <a:extLst>
              <a:ext uri="{FF2B5EF4-FFF2-40B4-BE49-F238E27FC236}">
                <a16:creationId xmlns:a16="http://schemas.microsoft.com/office/drawing/2014/main" id="{410CBF3A-FB85-4188-AF15-2CF33B5AF2D7}"/>
              </a:ext>
            </a:extLst>
          </p:cNvPr>
          <p:cNvSpPr>
            <a:spLocks noGrp="1"/>
          </p:cNvSpPr>
          <p:nvPr>
            <p:ph type="body" sz="half" idx="2"/>
          </p:nvPr>
        </p:nvSpPr>
        <p:spPr>
          <a:xfrm>
            <a:off x="304800" y="1143000"/>
            <a:ext cx="11064240" cy="1828800"/>
          </a:xfrm>
        </p:spPr>
        <p:txBody>
          <a:bodyPr>
            <a:normAutofit/>
          </a:bodyPr>
          <a:lstStyle/>
          <a:p>
            <a:pPr marL="342900" indent="-342900">
              <a:spcAft>
                <a:spcPts val="600"/>
              </a:spcAft>
              <a:buFont typeface="Arial" panose="020B0604020202020204" pitchFamily="34" charset="0"/>
              <a:buChar char="•"/>
            </a:pPr>
            <a:r>
              <a:rPr lang="en-US" sz="2000" dirty="0"/>
              <a:t>Mathematically, a FHE scheme is a quadruplet of polynomial algorithms (</a:t>
            </a:r>
            <a:r>
              <a:rPr lang="en-US" sz="2000" i="1" dirty="0"/>
              <a:t>Gen, Enc, Dec, Eval) </a:t>
            </a:r>
            <a:r>
              <a:rPr lang="en-US" sz="2000" dirty="0"/>
              <a:t>which verify: </a:t>
            </a:r>
          </a:p>
          <a:p>
            <a:pPr>
              <a:spcAft>
                <a:spcPts val="600"/>
              </a:spcAft>
            </a:pPr>
            <a:endParaRPr lang="en-US" dirty="0"/>
          </a:p>
        </p:txBody>
      </p:sp>
      <p:graphicFrame>
        <p:nvGraphicFramePr>
          <p:cNvPr id="8" name="Content Placeholder 2">
            <a:extLst>
              <a:ext uri="{FF2B5EF4-FFF2-40B4-BE49-F238E27FC236}">
                <a16:creationId xmlns:a16="http://schemas.microsoft.com/office/drawing/2014/main" id="{350E0EAA-C194-43D9-981D-0979F0B51F17}"/>
              </a:ext>
            </a:extLst>
          </p:cNvPr>
          <p:cNvGraphicFramePr>
            <a:graphicFrameLocks noGrp="1"/>
          </p:cNvGraphicFramePr>
          <p:nvPr>
            <p:ph idx="1"/>
            <p:extLst>
              <p:ext uri="{D42A27DB-BD31-4B8C-83A1-F6EECF244321}">
                <p14:modId xmlns:p14="http://schemas.microsoft.com/office/powerpoint/2010/main" val="2445869521"/>
              </p:ext>
            </p:extLst>
          </p:nvPr>
        </p:nvGraphicFramePr>
        <p:xfrm>
          <a:off x="304800" y="762000"/>
          <a:ext cx="113538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296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17CE8-B1A5-4A5C-BA80-53DECCC3A70D}"/>
              </a:ext>
            </a:extLst>
          </p:cNvPr>
          <p:cNvSpPr>
            <a:spLocks noGrp="1"/>
          </p:cNvSpPr>
          <p:nvPr>
            <p:ph type="title"/>
          </p:nvPr>
        </p:nvSpPr>
        <p:spPr>
          <a:xfrm>
            <a:off x="381000" y="-304800"/>
            <a:ext cx="10287000" cy="1143000"/>
          </a:xfrm>
        </p:spPr>
        <p:txBody>
          <a:bodyPr/>
          <a:lstStyle/>
          <a:p>
            <a:r>
              <a:rPr lang="en-US" dirty="0"/>
              <a:t>Example: Secure Cloud Computing Scheme</a:t>
            </a:r>
          </a:p>
        </p:txBody>
      </p:sp>
      <p:pic>
        <p:nvPicPr>
          <p:cNvPr id="5" name="Content Placeholder 4">
            <a:extLst>
              <a:ext uri="{FF2B5EF4-FFF2-40B4-BE49-F238E27FC236}">
                <a16:creationId xmlns:a16="http://schemas.microsoft.com/office/drawing/2014/main" id="{77A2AED6-BC2A-42A4-9289-3219853E0301}"/>
              </a:ext>
            </a:extLst>
          </p:cNvPr>
          <p:cNvPicPr>
            <a:picLocks noGrp="1" noChangeAspect="1"/>
          </p:cNvPicPr>
          <p:nvPr>
            <p:ph sz="half" idx="1"/>
          </p:nvPr>
        </p:nvPicPr>
        <p:blipFill>
          <a:blip r:embed="rId3"/>
          <a:stretch>
            <a:fillRect/>
          </a:stretch>
        </p:blipFill>
        <p:spPr>
          <a:xfrm>
            <a:off x="762000" y="1224043"/>
            <a:ext cx="10287000" cy="5222267"/>
          </a:xfrm>
          <a:prstGeom prst="rect">
            <a:avLst/>
          </a:prstGeom>
        </p:spPr>
      </p:pic>
    </p:spTree>
    <p:extLst>
      <p:ext uri="{BB962C8B-B14F-4D97-AF65-F5344CB8AC3E}">
        <p14:creationId xmlns:p14="http://schemas.microsoft.com/office/powerpoint/2010/main" val="2992514267"/>
      </p:ext>
    </p:extLst>
  </p:cSld>
  <p:clrMapOvr>
    <a:masterClrMapping/>
  </p:clrMapOvr>
  <mc:AlternateContent xmlns:mc="http://schemas.openxmlformats.org/markup-compatibility/2006" xmlns:p14="http://schemas.microsoft.com/office/powerpoint/2010/main">
    <mc:Choice Requires="p14">
      <p:transition spd="slow" p14:dur="2000" advTm="1370"/>
    </mc:Choice>
    <mc:Fallback xmlns="">
      <p:transition spd="slow" advTm="13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4A12-CFA7-4A1B-B8AA-BAD8D0CCA06E}"/>
              </a:ext>
            </a:extLst>
          </p:cNvPr>
          <p:cNvSpPr>
            <a:spLocks noGrp="1"/>
          </p:cNvSpPr>
          <p:nvPr>
            <p:ph type="title"/>
          </p:nvPr>
        </p:nvSpPr>
        <p:spPr>
          <a:xfrm>
            <a:off x="0" y="0"/>
            <a:ext cx="12192000" cy="1143000"/>
          </a:xfrm>
        </p:spPr>
        <p:txBody>
          <a:bodyPr/>
          <a:lstStyle/>
          <a:p>
            <a:pPr algn="ctr"/>
            <a:r>
              <a:rPr lang="en-US" dirty="0"/>
              <a:t>Origins of Homomorphic Encryption</a:t>
            </a:r>
          </a:p>
        </p:txBody>
      </p:sp>
      <p:pic>
        <p:nvPicPr>
          <p:cNvPr id="6" name="Content Placeholder 5" descr="A picture containing person, man, indoor, standing&#10;&#10;Description automatically generated">
            <a:extLst>
              <a:ext uri="{FF2B5EF4-FFF2-40B4-BE49-F238E27FC236}">
                <a16:creationId xmlns:a16="http://schemas.microsoft.com/office/drawing/2014/main" id="{0E0D5963-EF91-4D1A-B82C-DA91CFB4DD9B}"/>
              </a:ext>
            </a:extLst>
          </p:cNvPr>
          <p:cNvPicPr>
            <a:picLocks noGrp="1" noChangeAspect="1"/>
          </p:cNvPicPr>
          <p:nvPr>
            <p:ph sz="half" idx="1"/>
          </p:nvPr>
        </p:nvPicPr>
        <p:blipFill>
          <a:blip r:embed="rId4" cstate="print">
            <a:extLst>
              <a:ext uri="{28A0092B-C50C-407E-A947-70E740481C1C}">
                <a14:useLocalDpi xmlns:a14="http://schemas.microsoft.com/office/drawing/2010/main" val="0"/>
              </a:ext>
            </a:extLst>
          </a:blip>
          <a:stretch>
            <a:fillRect/>
          </a:stretch>
        </p:blipFill>
        <p:spPr>
          <a:xfrm>
            <a:off x="304800" y="1905000"/>
            <a:ext cx="4343400" cy="3581400"/>
          </a:xfrm>
        </p:spPr>
      </p:pic>
      <p:sp>
        <p:nvSpPr>
          <p:cNvPr id="4" name="Content Placeholder 3">
            <a:extLst>
              <a:ext uri="{FF2B5EF4-FFF2-40B4-BE49-F238E27FC236}">
                <a16:creationId xmlns:a16="http://schemas.microsoft.com/office/drawing/2014/main" id="{53D84249-4E76-4119-9E58-B0F011F1AEF5}"/>
              </a:ext>
            </a:extLst>
          </p:cNvPr>
          <p:cNvSpPr>
            <a:spLocks noGrp="1"/>
          </p:cNvSpPr>
          <p:nvPr>
            <p:ph sz="half" idx="2"/>
          </p:nvPr>
        </p:nvSpPr>
        <p:spPr>
          <a:xfrm>
            <a:off x="4876800" y="1825625"/>
            <a:ext cx="6934200" cy="4575175"/>
          </a:xfrm>
        </p:spPr>
        <p:txBody>
          <a:bodyPr>
            <a:normAutofit/>
          </a:bodyPr>
          <a:lstStyle/>
          <a:p>
            <a:r>
              <a:rPr lang="en-US" dirty="0"/>
              <a:t>1978 – shortly after </a:t>
            </a:r>
            <a:r>
              <a:rPr lang="en-US" dirty="0" err="1"/>
              <a:t>Rivest</a:t>
            </a:r>
            <a:r>
              <a:rPr lang="en-US" dirty="0"/>
              <a:t>, Shamir, and </a:t>
            </a:r>
            <a:r>
              <a:rPr lang="en-US" dirty="0" err="1"/>
              <a:t>Adleman</a:t>
            </a:r>
            <a:r>
              <a:rPr lang="en-US" dirty="0"/>
              <a:t> presented RSA encryption </a:t>
            </a:r>
          </a:p>
          <a:p>
            <a:r>
              <a:rPr lang="en-US" dirty="0" err="1"/>
              <a:t>Rivest</a:t>
            </a:r>
            <a:r>
              <a:rPr lang="en-US" dirty="0"/>
              <a:t>, </a:t>
            </a:r>
            <a:r>
              <a:rPr lang="en-US" dirty="0" err="1"/>
              <a:t>Adleman</a:t>
            </a:r>
            <a:r>
              <a:rPr lang="en-US" dirty="0"/>
              <a:t>, and </a:t>
            </a:r>
            <a:r>
              <a:rPr lang="en-US" dirty="0" err="1"/>
              <a:t>Derouzos</a:t>
            </a:r>
            <a:r>
              <a:rPr lang="en-US" dirty="0"/>
              <a:t> came up with the concept of </a:t>
            </a:r>
            <a:r>
              <a:rPr lang="en-US" i="1" dirty="0"/>
              <a:t>privacy homomorphisms </a:t>
            </a:r>
          </a:p>
          <a:p>
            <a:r>
              <a:rPr lang="en-US" dirty="0"/>
              <a:t>No major progress was made until 10 years later</a:t>
            </a:r>
          </a:p>
          <a:p>
            <a:r>
              <a:rPr lang="en-US" dirty="0"/>
              <a:t>Craig Gentry – Graduate student at Stanford University, created an algebraically homomorphic encryption system as his graduate thesis</a:t>
            </a:r>
          </a:p>
          <a:p>
            <a:pPr lvl="1"/>
            <a:r>
              <a:rPr lang="en-US" sz="2000" dirty="0"/>
              <a:t>Established first fully homomorphic encryption scheme in 2009</a:t>
            </a:r>
          </a:p>
        </p:txBody>
      </p:sp>
    </p:spTree>
    <p:custDataLst>
      <p:tags r:id="rId1"/>
    </p:custDataLst>
    <p:extLst>
      <p:ext uri="{BB962C8B-B14F-4D97-AF65-F5344CB8AC3E}">
        <p14:creationId xmlns:p14="http://schemas.microsoft.com/office/powerpoint/2010/main" val="4166575961"/>
      </p:ext>
    </p:extLst>
  </p:cSld>
  <p:clrMapOvr>
    <a:masterClrMapping/>
  </p:clrMapOvr>
  <mc:AlternateContent xmlns:mc="http://schemas.openxmlformats.org/markup-compatibility/2006" xmlns:p14="http://schemas.microsoft.com/office/powerpoint/2010/main">
    <mc:Choice Requires="p14">
      <p:transition spd="slow" p14:dur="2000" advTm="5606"/>
    </mc:Choice>
    <mc:Fallback xmlns="">
      <p:transition spd="slow" advTm="56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152400"/>
            <a:ext cx="12192000" cy="1143000"/>
          </a:xfrm>
        </p:spPr>
        <p:txBody>
          <a:bodyPr/>
          <a:lstStyle/>
          <a:p>
            <a:pPr algn="ctr"/>
            <a:r>
              <a:rPr lang="en-US" dirty="0"/>
              <a:t>What is Homomorphic Encryption(HE)?</a:t>
            </a:r>
            <a:endParaRPr dirty="0"/>
          </a:p>
        </p:txBody>
      </p:sp>
      <p:sp>
        <p:nvSpPr>
          <p:cNvPr id="14" name="Content Placeholder 13"/>
          <p:cNvSpPr>
            <a:spLocks noGrp="1"/>
          </p:cNvSpPr>
          <p:nvPr>
            <p:ph idx="1"/>
          </p:nvPr>
        </p:nvSpPr>
        <p:spPr>
          <a:xfrm>
            <a:off x="304800" y="1371600"/>
            <a:ext cx="11658600" cy="5181600"/>
          </a:xfrm>
        </p:spPr>
        <p:txBody>
          <a:bodyPr>
            <a:normAutofit/>
          </a:bodyPr>
          <a:lstStyle/>
          <a:p>
            <a:r>
              <a:rPr lang="en-US" dirty="0">
                <a:solidFill>
                  <a:schemeClr val="tx1">
                    <a:lumMod val="75000"/>
                    <a:lumOff val="25000"/>
                  </a:schemeClr>
                </a:solidFill>
              </a:rPr>
              <a:t>In Math – “Homomorphic” describes the transformation of one data set into another while preserving the relationship elements in both sets</a:t>
            </a:r>
          </a:p>
          <a:p>
            <a:r>
              <a:rPr lang="en-US" dirty="0">
                <a:solidFill>
                  <a:schemeClr val="tx1">
                    <a:lumMod val="75000"/>
                    <a:lumOff val="25000"/>
                  </a:schemeClr>
                </a:solidFill>
              </a:rPr>
              <a:t>Allows computation on encrypted data </a:t>
            </a:r>
          </a:p>
          <a:p>
            <a:r>
              <a:rPr lang="en-US" dirty="0">
                <a:solidFill>
                  <a:schemeClr val="tx1">
                    <a:lumMod val="75000"/>
                    <a:lumOff val="25000"/>
                  </a:schemeClr>
                </a:solidFill>
              </a:rPr>
              <a:t>Data remains confidential while being processed </a:t>
            </a:r>
          </a:p>
          <a:p>
            <a:r>
              <a:rPr lang="en-US" dirty="0">
                <a:solidFill>
                  <a:schemeClr val="tx1">
                    <a:lumMod val="75000"/>
                    <a:lumOff val="25000"/>
                  </a:schemeClr>
                </a:solidFill>
              </a:rPr>
              <a:t>Enables useful tasks to be accomplished without data residing in untrusted environments </a:t>
            </a:r>
          </a:p>
          <a:p>
            <a:r>
              <a:rPr lang="en-US" dirty="0">
                <a:solidFill>
                  <a:schemeClr val="tx1">
                    <a:lumMod val="75000"/>
                    <a:lumOff val="25000"/>
                  </a:schemeClr>
                </a:solidFill>
              </a:rPr>
              <a:t>Helps to protect the integrity of data</a:t>
            </a:r>
          </a:p>
          <a:p>
            <a:pPr lvl="1"/>
            <a:r>
              <a:rPr lang="en-US" sz="2000" dirty="0">
                <a:solidFill>
                  <a:schemeClr val="tx1">
                    <a:lumMod val="75000"/>
                    <a:lumOff val="25000"/>
                  </a:schemeClr>
                </a:solidFill>
              </a:rPr>
              <a:t>No one aside from the private key holder can understand/access its decrypted values</a:t>
            </a:r>
          </a:p>
          <a:p>
            <a:r>
              <a:rPr lang="en-US" dirty="0">
                <a:solidFill>
                  <a:schemeClr val="tx1">
                    <a:lumMod val="75000"/>
                    <a:lumOff val="25000"/>
                  </a:schemeClr>
                </a:solidFill>
              </a:rPr>
              <a:t>Like other forms of public encryption </a:t>
            </a:r>
          </a:p>
          <a:p>
            <a:pPr lvl="1"/>
            <a:r>
              <a:rPr lang="en-US" sz="2000" dirty="0">
                <a:solidFill>
                  <a:schemeClr val="tx1">
                    <a:lumMod val="75000"/>
                    <a:lumOff val="25000"/>
                  </a:schemeClr>
                </a:solidFill>
              </a:rPr>
              <a:t>Uses a public key to encrypt data </a:t>
            </a:r>
          </a:p>
          <a:p>
            <a:pPr lvl="1"/>
            <a:r>
              <a:rPr lang="en-US" sz="2000" dirty="0">
                <a:solidFill>
                  <a:schemeClr val="tx1">
                    <a:lumMod val="75000"/>
                    <a:lumOff val="25000"/>
                  </a:schemeClr>
                </a:solidFill>
              </a:rPr>
              <a:t>Allows only the individual with matching private key to access unencrypted data</a:t>
            </a:r>
          </a:p>
          <a:p>
            <a:pPr marL="0" indent="0">
              <a:buNone/>
            </a:pPr>
            <a:endParaRPr lang="en-US" dirty="0">
              <a:solidFill>
                <a:schemeClr val="tx1">
                  <a:lumMod val="75000"/>
                  <a:lumOff val="25000"/>
                </a:schemeClr>
              </a:solidFill>
            </a:endParaRPr>
          </a:p>
        </p:txBody>
      </p:sp>
    </p:spTree>
    <p:custDataLst>
      <p:tags r:id="rId1"/>
    </p:custDataLst>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advTm="2112"/>
    </mc:Choice>
    <mc:Fallback xmlns="">
      <p:transition spd="slow" advTm="21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6415-9FC9-4E63-845D-F7101EBFC030}"/>
              </a:ext>
            </a:extLst>
          </p:cNvPr>
          <p:cNvSpPr>
            <a:spLocks noGrp="1"/>
          </p:cNvSpPr>
          <p:nvPr>
            <p:ph type="title"/>
          </p:nvPr>
        </p:nvSpPr>
        <p:spPr>
          <a:xfrm>
            <a:off x="-1" y="-304800"/>
            <a:ext cx="12191999" cy="1143000"/>
          </a:xfrm>
        </p:spPr>
        <p:txBody>
          <a:bodyPr anchor="b">
            <a:normAutofit/>
          </a:bodyPr>
          <a:lstStyle/>
          <a:p>
            <a:pPr algn="ctr"/>
            <a:r>
              <a:rPr lang="en-US" dirty="0"/>
              <a:t>Homomorphic Encryption Real-World Challenges </a:t>
            </a:r>
          </a:p>
        </p:txBody>
      </p:sp>
      <p:pic>
        <p:nvPicPr>
          <p:cNvPr id="6" name="Content Placeholder 5" descr="A close up of a sign&#10;&#10;Description automatically generated">
            <a:extLst>
              <a:ext uri="{FF2B5EF4-FFF2-40B4-BE49-F238E27FC236}">
                <a16:creationId xmlns:a16="http://schemas.microsoft.com/office/drawing/2014/main" id="{D2D90C53-913B-4B4C-9832-68CAE825268B}"/>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7277100" y="1306259"/>
            <a:ext cx="4343400" cy="2160841"/>
          </a:xfrm>
          <a:noFill/>
        </p:spPr>
      </p:pic>
      <p:sp>
        <p:nvSpPr>
          <p:cNvPr id="3" name="Content Placeholder 2">
            <a:extLst>
              <a:ext uri="{FF2B5EF4-FFF2-40B4-BE49-F238E27FC236}">
                <a16:creationId xmlns:a16="http://schemas.microsoft.com/office/drawing/2014/main" id="{53A44904-3725-4D51-A798-1FB2C5706BE9}"/>
              </a:ext>
            </a:extLst>
          </p:cNvPr>
          <p:cNvSpPr>
            <a:spLocks noGrp="1"/>
          </p:cNvSpPr>
          <p:nvPr>
            <p:ph sz="half" idx="2"/>
          </p:nvPr>
        </p:nvSpPr>
        <p:spPr>
          <a:xfrm>
            <a:off x="293914" y="1106433"/>
            <a:ext cx="6172200" cy="2017767"/>
          </a:xfrm>
        </p:spPr>
        <p:txBody>
          <a:bodyPr>
            <a:normAutofit/>
          </a:bodyPr>
          <a:lstStyle/>
          <a:p>
            <a:r>
              <a:rPr lang="en-US" sz="2400" dirty="0"/>
              <a:t>Has multitude of practical, real-world applications</a:t>
            </a:r>
          </a:p>
          <a:p>
            <a:pPr lvl="1"/>
            <a:r>
              <a:rPr lang="en-US" sz="2400" dirty="0"/>
              <a:t>From electronic voting systems to enabling private queries in search engines to analyzing medical data</a:t>
            </a:r>
          </a:p>
          <a:p>
            <a:pPr marL="365760" lvl="1" indent="0">
              <a:buNone/>
            </a:pPr>
            <a:endParaRPr lang="en-US" sz="2400" dirty="0"/>
          </a:p>
          <a:p>
            <a:pPr marL="365760" lvl="1" indent="0">
              <a:buNone/>
            </a:pPr>
            <a:endParaRPr lang="en-US" sz="2400" dirty="0"/>
          </a:p>
        </p:txBody>
      </p:sp>
      <p:sp>
        <p:nvSpPr>
          <p:cNvPr id="11" name="TextBox 10">
            <a:extLst>
              <a:ext uri="{FF2B5EF4-FFF2-40B4-BE49-F238E27FC236}">
                <a16:creationId xmlns:a16="http://schemas.microsoft.com/office/drawing/2014/main" id="{3FFC2717-5081-423F-A1AD-15779ED77F49}"/>
              </a:ext>
            </a:extLst>
          </p:cNvPr>
          <p:cNvSpPr txBox="1"/>
          <p:nvPr/>
        </p:nvSpPr>
        <p:spPr>
          <a:xfrm>
            <a:off x="264885" y="3124200"/>
            <a:ext cx="7239000" cy="738664"/>
          </a:xfrm>
          <a:prstGeom prst="rect">
            <a:avLst/>
          </a:prstGeom>
          <a:noFill/>
        </p:spPr>
        <p:txBody>
          <a:bodyPr wrap="square" rtlCol="0">
            <a:spAutoFit/>
          </a:bodyPr>
          <a:lstStyle/>
          <a:p>
            <a:r>
              <a:rPr lang="en-US" sz="2400" dirty="0"/>
              <a:t>Some applications for homomorphic encryption</a:t>
            </a:r>
            <a:r>
              <a:rPr lang="en-US" sz="2000" dirty="0"/>
              <a:t>:</a:t>
            </a:r>
          </a:p>
          <a:p>
            <a:endParaRPr lang="en-US" dirty="0"/>
          </a:p>
        </p:txBody>
      </p:sp>
      <p:graphicFrame>
        <p:nvGraphicFramePr>
          <p:cNvPr id="12" name="Content Placeholder 2">
            <a:extLst>
              <a:ext uri="{FF2B5EF4-FFF2-40B4-BE49-F238E27FC236}">
                <a16:creationId xmlns:a16="http://schemas.microsoft.com/office/drawing/2014/main" id="{457870A6-F528-41D5-BA20-FD3A9AAC37DF}"/>
              </a:ext>
            </a:extLst>
          </p:cNvPr>
          <p:cNvGraphicFramePr>
            <a:graphicFrameLocks/>
          </p:cNvGraphicFramePr>
          <p:nvPr>
            <p:extLst>
              <p:ext uri="{D42A27DB-BD31-4B8C-83A1-F6EECF244321}">
                <p14:modId xmlns:p14="http://schemas.microsoft.com/office/powerpoint/2010/main" val="235147900"/>
              </p:ext>
            </p:extLst>
          </p:nvPr>
        </p:nvGraphicFramePr>
        <p:xfrm>
          <a:off x="228600" y="3810000"/>
          <a:ext cx="9220200" cy="25529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2816976800"/>
      </p:ext>
    </p:extLst>
  </p:cSld>
  <p:clrMapOvr>
    <a:masterClrMapping/>
  </p:clrMapOvr>
  <mc:AlternateContent xmlns:mc="http://schemas.openxmlformats.org/markup-compatibility/2006" xmlns:p14="http://schemas.microsoft.com/office/powerpoint/2010/main">
    <mc:Choice Requires="p14">
      <p:transition spd="slow" p14:dur="2000" advTm="10604"/>
    </mc:Choice>
    <mc:Fallback xmlns="">
      <p:transition spd="slow" advTm="106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2">
                                            <p:graphicEl>
                                              <a:dgm id="{05220DF7-E723-4327-84DC-A48780621641}"/>
                                            </p:graphicEl>
                                          </p:spTgt>
                                        </p:tgtEl>
                                      </p:cBhvr>
                                    </p:animEffect>
                                    <p:animScale>
                                      <p:cBhvr>
                                        <p:cTn id="23" dur="250" autoRev="1" fill="hold"/>
                                        <p:tgtEl>
                                          <p:spTgt spid="12">
                                            <p:graphicEl>
                                              <a:dgm id="{05220DF7-E723-4327-84DC-A48780621641}"/>
                                            </p:graphicEl>
                                          </p:spTgt>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2">
                                            <p:graphicEl>
                                              <a:dgm id="{375E5670-BA12-4B86-B7A1-AD22B23C2F57}"/>
                                            </p:graphicEl>
                                          </p:spTgt>
                                        </p:tgtEl>
                                      </p:cBhvr>
                                    </p:animEffect>
                                    <p:animScale>
                                      <p:cBhvr>
                                        <p:cTn id="26" dur="250" autoRev="1" fill="hold"/>
                                        <p:tgtEl>
                                          <p:spTgt spid="12">
                                            <p:graphicEl>
                                              <a:dgm id="{375E5670-BA12-4B86-B7A1-AD22B23C2F57}"/>
                                            </p:graphicEl>
                                          </p:spTgt>
                                        </p:tgtEl>
                                      </p:cBhvr>
                                      <p:by x="105000" y="105000"/>
                                    </p:animScale>
                                  </p:childTnLst>
                                </p:cTn>
                              </p:par>
                              <p:par>
                                <p:cTn id="27" presetID="26" presetClass="emph" presetSubtype="0" fill="hold" grpId="0" nodeType="withEffect">
                                  <p:stCondLst>
                                    <p:cond delay="0"/>
                                  </p:stCondLst>
                                  <p:childTnLst>
                                    <p:animEffect transition="out" filter="fade">
                                      <p:cBhvr>
                                        <p:cTn id="28" dur="500" tmFilter="0, 0; .2, .5; .8, .5; 1, 0"/>
                                        <p:tgtEl>
                                          <p:spTgt spid="12">
                                            <p:graphicEl>
                                              <a:dgm id="{864452E6-98AD-49BD-829F-9A52A0CC0ADE}"/>
                                            </p:graphicEl>
                                          </p:spTgt>
                                        </p:tgtEl>
                                      </p:cBhvr>
                                    </p:animEffect>
                                    <p:animScale>
                                      <p:cBhvr>
                                        <p:cTn id="29" dur="250" autoRev="1" fill="hold"/>
                                        <p:tgtEl>
                                          <p:spTgt spid="12">
                                            <p:graphicEl>
                                              <a:dgm id="{864452E6-98AD-49BD-829F-9A52A0CC0ADE}"/>
                                            </p:graphicEl>
                                          </p:spTgt>
                                        </p:tgtEl>
                                      </p:cBhvr>
                                      <p:by x="105000" y="105000"/>
                                    </p:animScale>
                                  </p:childTnLst>
                                </p:cTn>
                              </p:par>
                              <p:par>
                                <p:cTn id="30" presetID="26" presetClass="emph" presetSubtype="0" fill="hold" grpId="0" nodeType="withEffect">
                                  <p:stCondLst>
                                    <p:cond delay="0"/>
                                  </p:stCondLst>
                                  <p:childTnLst>
                                    <p:animEffect transition="out" filter="fade">
                                      <p:cBhvr>
                                        <p:cTn id="31" dur="500" tmFilter="0, 0; .2, .5; .8, .5; 1, 0"/>
                                        <p:tgtEl>
                                          <p:spTgt spid="12">
                                            <p:graphicEl>
                                              <a:dgm id="{08A08F70-9CAC-4D8C-B3AE-F9D589BEE3F0}"/>
                                            </p:graphicEl>
                                          </p:spTgt>
                                        </p:tgtEl>
                                      </p:cBhvr>
                                    </p:animEffect>
                                    <p:animScale>
                                      <p:cBhvr>
                                        <p:cTn id="32" dur="250" autoRev="1" fill="hold"/>
                                        <p:tgtEl>
                                          <p:spTgt spid="12">
                                            <p:graphicEl>
                                              <a:dgm id="{08A08F70-9CAC-4D8C-B3AE-F9D589BEE3F0}"/>
                                            </p:graphicEl>
                                          </p:spTgt>
                                        </p:tgtEl>
                                      </p:cBhvr>
                                      <p:by x="105000" y="105000"/>
                                    </p:animScale>
                                  </p:childTnLst>
                                </p:cTn>
                              </p:par>
                              <p:par>
                                <p:cTn id="33" presetID="26" presetClass="emph" presetSubtype="0" fill="hold" grpId="0" nodeType="withEffect">
                                  <p:stCondLst>
                                    <p:cond delay="0"/>
                                  </p:stCondLst>
                                  <p:childTnLst>
                                    <p:animEffect transition="out" filter="fade">
                                      <p:cBhvr>
                                        <p:cTn id="34" dur="500" tmFilter="0, 0; .2, .5; .8, .5; 1, 0"/>
                                        <p:tgtEl>
                                          <p:spTgt spid="12">
                                            <p:graphicEl>
                                              <a:dgm id="{F4ACC815-67D7-4464-A04B-C7BDBBEC7D6E}"/>
                                            </p:graphicEl>
                                          </p:spTgt>
                                        </p:tgtEl>
                                      </p:cBhvr>
                                    </p:animEffect>
                                    <p:animScale>
                                      <p:cBhvr>
                                        <p:cTn id="35" dur="250" autoRev="1" fill="hold"/>
                                        <p:tgtEl>
                                          <p:spTgt spid="12">
                                            <p:graphicEl>
                                              <a:dgm id="{F4ACC815-67D7-4464-A04B-C7BDBBEC7D6E}"/>
                                            </p:graphicEl>
                                          </p:spTgt>
                                        </p:tgtEl>
                                      </p:cBhvr>
                                      <p:by x="105000" y="105000"/>
                                    </p:animScale>
                                  </p:childTnLst>
                                </p:cTn>
                              </p:par>
                              <p:par>
                                <p:cTn id="36" presetID="26" presetClass="emph" presetSubtype="0" fill="hold" grpId="0" nodeType="withEffect">
                                  <p:stCondLst>
                                    <p:cond delay="0"/>
                                  </p:stCondLst>
                                  <p:childTnLst>
                                    <p:animEffect transition="out" filter="fade">
                                      <p:cBhvr>
                                        <p:cTn id="37" dur="500" tmFilter="0, 0; .2, .5; .8, .5; 1, 0"/>
                                        <p:tgtEl>
                                          <p:spTgt spid="12">
                                            <p:graphicEl>
                                              <a:dgm id="{6EB37D08-A7B0-47C8-9F12-10FDD1FAA3E5}"/>
                                            </p:graphicEl>
                                          </p:spTgt>
                                        </p:tgtEl>
                                      </p:cBhvr>
                                    </p:animEffect>
                                    <p:animScale>
                                      <p:cBhvr>
                                        <p:cTn id="38" dur="250" autoRev="1" fill="hold"/>
                                        <p:tgtEl>
                                          <p:spTgt spid="12">
                                            <p:graphicEl>
                                              <a:dgm id="{6EB37D08-A7B0-47C8-9F12-10FDD1FAA3E5}"/>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Graphic spid="12" grpId="0">
        <p:bldSub>
          <a:bldDgm/>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D45D-D510-45B1-8B73-A8F557E3BEB0}"/>
              </a:ext>
            </a:extLst>
          </p:cNvPr>
          <p:cNvSpPr>
            <a:spLocks noGrp="1"/>
          </p:cNvSpPr>
          <p:nvPr>
            <p:ph type="title"/>
          </p:nvPr>
        </p:nvSpPr>
        <p:spPr>
          <a:xfrm>
            <a:off x="-1" y="228600"/>
            <a:ext cx="12191999" cy="1143000"/>
          </a:xfrm>
        </p:spPr>
        <p:txBody>
          <a:bodyPr/>
          <a:lstStyle/>
          <a:p>
            <a:pPr algn="ctr"/>
            <a:r>
              <a:rPr lang="en-US" dirty="0"/>
              <a:t>How is HE different from other forms of encryption? </a:t>
            </a:r>
          </a:p>
        </p:txBody>
      </p:sp>
      <p:sp>
        <p:nvSpPr>
          <p:cNvPr id="3" name="Content Placeholder 2">
            <a:extLst>
              <a:ext uri="{FF2B5EF4-FFF2-40B4-BE49-F238E27FC236}">
                <a16:creationId xmlns:a16="http://schemas.microsoft.com/office/drawing/2014/main" id="{9DB86DED-C8BC-47B1-A667-B71AECBE1270}"/>
              </a:ext>
            </a:extLst>
          </p:cNvPr>
          <p:cNvSpPr>
            <a:spLocks noGrp="1"/>
          </p:cNvSpPr>
          <p:nvPr>
            <p:ph idx="1"/>
          </p:nvPr>
        </p:nvSpPr>
        <p:spPr>
          <a:xfrm>
            <a:off x="457200" y="1828800"/>
            <a:ext cx="11201400" cy="4572000"/>
          </a:xfrm>
        </p:spPr>
        <p:txBody>
          <a:bodyPr>
            <a:normAutofit lnSpcReduction="10000"/>
          </a:bodyPr>
          <a:lstStyle/>
          <a:p>
            <a:r>
              <a:rPr lang="en-US" dirty="0"/>
              <a:t>Encryption methods used by traditional cloud storage and computation solutions </a:t>
            </a:r>
            <a:r>
              <a:rPr lang="en-US" b="1" dirty="0"/>
              <a:t>cannot </a:t>
            </a:r>
            <a:r>
              <a:rPr lang="en-US" dirty="0"/>
              <a:t>run on encrypted data </a:t>
            </a:r>
          </a:p>
          <a:p>
            <a:pPr lvl="1"/>
            <a:r>
              <a:rPr lang="en-US" sz="2000" dirty="0"/>
              <a:t>Exposes sensitive data to potentially insecure cloud operators</a:t>
            </a:r>
          </a:p>
          <a:p>
            <a:r>
              <a:rPr lang="en-US" dirty="0"/>
              <a:t>In homomorphic encryption, encrypted data can be manipulated and analyzed as though it is </a:t>
            </a:r>
            <a:r>
              <a:rPr lang="en-US" i="1" dirty="0"/>
              <a:t>plaintext</a:t>
            </a:r>
            <a:r>
              <a:rPr lang="en-US" dirty="0"/>
              <a:t> without being decrypted </a:t>
            </a:r>
          </a:p>
          <a:p>
            <a:r>
              <a:rPr lang="en-US" dirty="0"/>
              <a:t>Algebraic system allows you to perform a variety of operations/computations on the encrypted data</a:t>
            </a:r>
          </a:p>
          <a:p>
            <a:pPr lvl="1"/>
            <a:r>
              <a:rPr lang="en-US" sz="2000" dirty="0"/>
              <a:t>Works best with data represented as integers</a:t>
            </a:r>
          </a:p>
          <a:p>
            <a:pPr lvl="1"/>
            <a:r>
              <a:rPr lang="en-US" sz="2000" dirty="0"/>
              <a:t>Use addition and multiplication as operational functions</a:t>
            </a:r>
          </a:p>
          <a:p>
            <a:r>
              <a:rPr lang="en-US" dirty="0"/>
              <a:t>Enables you (or a third party) to work with and use encrypted data without having access to, or knowing, contents of the encrypted data </a:t>
            </a:r>
          </a:p>
          <a:p>
            <a:pPr lvl="1"/>
            <a:r>
              <a:rPr lang="en-US" sz="2000" dirty="0"/>
              <a:t>Requires few rounds of interactions </a:t>
            </a:r>
          </a:p>
          <a:p>
            <a:pPr lvl="1"/>
            <a:r>
              <a:rPr lang="en-US" sz="2000" dirty="0"/>
              <a:t>Uses arithmetic circuits which focus on addition and multiplication rather than Boolean circuits </a:t>
            </a:r>
          </a:p>
        </p:txBody>
      </p:sp>
    </p:spTree>
    <p:custDataLst>
      <p:tags r:id="rId1"/>
    </p:custDataLst>
    <p:extLst>
      <p:ext uri="{BB962C8B-B14F-4D97-AF65-F5344CB8AC3E}">
        <p14:creationId xmlns:p14="http://schemas.microsoft.com/office/powerpoint/2010/main" val="528203488"/>
      </p:ext>
    </p:extLst>
  </p:cSld>
  <p:clrMapOvr>
    <a:masterClrMapping/>
  </p:clrMapOvr>
  <mc:AlternateContent xmlns:mc="http://schemas.openxmlformats.org/markup-compatibility/2006" xmlns:p14="http://schemas.microsoft.com/office/powerpoint/2010/main">
    <mc:Choice Requires="p14">
      <p:transition spd="slow" p14:dur="2000" advTm="2026"/>
    </mc:Choice>
    <mc:Fallback xmlns="">
      <p:transition spd="slow" advTm="20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9263-7DA2-4DFD-B7CE-9155F3E3B11E}"/>
              </a:ext>
            </a:extLst>
          </p:cNvPr>
          <p:cNvSpPr>
            <a:spLocks noGrp="1"/>
          </p:cNvSpPr>
          <p:nvPr>
            <p:ph type="title"/>
          </p:nvPr>
        </p:nvSpPr>
        <p:spPr>
          <a:xfrm>
            <a:off x="0" y="-228600"/>
            <a:ext cx="12192000" cy="1143000"/>
          </a:xfrm>
        </p:spPr>
        <p:txBody>
          <a:bodyPr anchor="b">
            <a:normAutofit/>
          </a:bodyPr>
          <a:lstStyle/>
          <a:p>
            <a:pPr algn="ctr"/>
            <a:r>
              <a:rPr lang="en-US" sz="3100" dirty="0"/>
              <a:t>Example: Homomorphic Encryption</a:t>
            </a:r>
          </a:p>
        </p:txBody>
      </p:sp>
      <p:pic>
        <p:nvPicPr>
          <p:cNvPr id="6" name="Content Placeholder 5" descr="A screenshot of a cell phone&#10;&#10;Description automatically generated">
            <a:extLst>
              <a:ext uri="{FF2B5EF4-FFF2-40B4-BE49-F238E27FC236}">
                <a16:creationId xmlns:a16="http://schemas.microsoft.com/office/drawing/2014/main" id="{B3211251-5B79-49E8-8EA3-FB813BBE335B}"/>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143000" y="1189559"/>
            <a:ext cx="10271760" cy="5058841"/>
          </a:xfrm>
          <a:noFill/>
        </p:spPr>
      </p:pic>
    </p:spTree>
    <p:custDataLst>
      <p:tags r:id="rId1"/>
    </p:custDataLst>
    <p:extLst>
      <p:ext uri="{BB962C8B-B14F-4D97-AF65-F5344CB8AC3E}">
        <p14:creationId xmlns:p14="http://schemas.microsoft.com/office/powerpoint/2010/main" val="1065728566"/>
      </p:ext>
    </p:extLst>
  </p:cSld>
  <p:clrMapOvr>
    <a:masterClrMapping/>
  </p:clrMapOvr>
  <mc:AlternateContent xmlns:mc="http://schemas.openxmlformats.org/markup-compatibility/2006" xmlns:p14="http://schemas.microsoft.com/office/powerpoint/2010/main">
    <mc:Choice Requires="p14">
      <p:transition spd="slow" p14:dur="2000" advTm="3147"/>
    </mc:Choice>
    <mc:Fallback xmlns="">
      <p:transition spd="slow" advTm="3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EFED-60F9-40B9-8C01-3FF0F6E5936F}"/>
              </a:ext>
            </a:extLst>
          </p:cNvPr>
          <p:cNvSpPr>
            <a:spLocks noGrp="1"/>
          </p:cNvSpPr>
          <p:nvPr>
            <p:ph type="title"/>
          </p:nvPr>
        </p:nvSpPr>
        <p:spPr>
          <a:xfrm>
            <a:off x="0" y="-152400"/>
            <a:ext cx="12192000" cy="1143000"/>
          </a:xfrm>
        </p:spPr>
        <p:txBody>
          <a:bodyPr/>
          <a:lstStyle/>
          <a:p>
            <a:pPr algn="ctr"/>
            <a:r>
              <a:rPr lang="en-US" dirty="0"/>
              <a:t>Types of Homomorphic Encryption</a:t>
            </a:r>
          </a:p>
        </p:txBody>
      </p:sp>
      <p:sp>
        <p:nvSpPr>
          <p:cNvPr id="3" name="Content Placeholder 2">
            <a:extLst>
              <a:ext uri="{FF2B5EF4-FFF2-40B4-BE49-F238E27FC236}">
                <a16:creationId xmlns:a16="http://schemas.microsoft.com/office/drawing/2014/main" id="{35DB01AA-6A35-4E2A-BA19-3F28F8E442F2}"/>
              </a:ext>
            </a:extLst>
          </p:cNvPr>
          <p:cNvSpPr>
            <a:spLocks noGrp="1"/>
          </p:cNvSpPr>
          <p:nvPr>
            <p:ph idx="1"/>
          </p:nvPr>
        </p:nvSpPr>
        <p:spPr>
          <a:xfrm>
            <a:off x="411480" y="1219200"/>
            <a:ext cx="10668000" cy="5410200"/>
          </a:xfrm>
        </p:spPr>
        <p:txBody>
          <a:bodyPr>
            <a:normAutofit/>
          </a:bodyPr>
          <a:lstStyle/>
          <a:p>
            <a:r>
              <a:rPr lang="en-US" sz="2400" b="1" dirty="0"/>
              <a:t>Partially Homomorphic Encryption (PHE)</a:t>
            </a:r>
          </a:p>
          <a:p>
            <a:pPr lvl="1"/>
            <a:r>
              <a:rPr lang="en-US" sz="2400" dirty="0"/>
              <a:t>Helps sensitive data remain confidential</a:t>
            </a:r>
          </a:p>
          <a:p>
            <a:pPr lvl="1"/>
            <a:r>
              <a:rPr lang="en-US" sz="2400" dirty="0"/>
              <a:t>Only allow select mathematical functions to be performed on encrypted values </a:t>
            </a:r>
          </a:p>
          <a:p>
            <a:pPr lvl="1"/>
            <a:r>
              <a:rPr lang="en-US" sz="2400" dirty="0"/>
              <a:t>One operation can be performed an unlimited number of times on the ciphertext </a:t>
            </a:r>
          </a:p>
          <a:p>
            <a:pPr lvl="1"/>
            <a:r>
              <a:rPr lang="en-US" sz="2400" dirty="0"/>
              <a:t>Foundation for RSA encryption </a:t>
            </a:r>
          </a:p>
          <a:p>
            <a:r>
              <a:rPr lang="en-US" sz="2400" b="1" dirty="0"/>
              <a:t>Somewhat Homomorphic Encryption (SHE)</a:t>
            </a:r>
          </a:p>
          <a:p>
            <a:pPr lvl="1"/>
            <a:r>
              <a:rPr lang="en-US" sz="2400" dirty="0"/>
              <a:t>Supports limited operations (i.e. either addition </a:t>
            </a:r>
            <a:r>
              <a:rPr lang="en-US" sz="2400" i="1" dirty="0"/>
              <a:t>OR </a:t>
            </a:r>
            <a:r>
              <a:rPr lang="en-US" sz="2400" dirty="0"/>
              <a:t>multiplication) up to a certain complexity</a:t>
            </a:r>
          </a:p>
          <a:p>
            <a:pPr lvl="1"/>
            <a:r>
              <a:rPr lang="en-US" sz="2400" dirty="0"/>
              <a:t>Operations can only be performed a set number of times </a:t>
            </a:r>
          </a:p>
          <a:p>
            <a:pPr lvl="1"/>
            <a:r>
              <a:rPr lang="en-US" sz="2400" dirty="0"/>
              <a:t>Precursor to Fully Homomorphic Encryption</a:t>
            </a:r>
          </a:p>
        </p:txBody>
      </p:sp>
    </p:spTree>
    <p:custDataLst>
      <p:tags r:id="rId1"/>
    </p:custDataLst>
    <p:extLst>
      <p:ext uri="{BB962C8B-B14F-4D97-AF65-F5344CB8AC3E}">
        <p14:creationId xmlns:p14="http://schemas.microsoft.com/office/powerpoint/2010/main" val="203875207"/>
      </p:ext>
    </p:extLst>
  </p:cSld>
  <p:clrMapOvr>
    <a:masterClrMapping/>
  </p:clrMapOvr>
  <mc:AlternateContent xmlns:mc="http://schemas.openxmlformats.org/markup-compatibility/2006" xmlns:p14="http://schemas.microsoft.com/office/powerpoint/2010/main">
    <mc:Choice Requires="p14">
      <p:transition spd="slow" p14:dur="2000" advTm="2506"/>
    </mc:Choice>
    <mc:Fallback xmlns="">
      <p:transition spd="slow" advTm="25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99F1-8FC0-4552-A247-10775D119CC4}"/>
              </a:ext>
            </a:extLst>
          </p:cNvPr>
          <p:cNvSpPr>
            <a:spLocks noGrp="1"/>
          </p:cNvSpPr>
          <p:nvPr>
            <p:ph type="title"/>
          </p:nvPr>
        </p:nvSpPr>
        <p:spPr>
          <a:xfrm>
            <a:off x="0" y="-381000"/>
            <a:ext cx="12192000" cy="1143000"/>
          </a:xfrm>
        </p:spPr>
        <p:txBody>
          <a:bodyPr/>
          <a:lstStyle/>
          <a:p>
            <a:pPr algn="ctr"/>
            <a:r>
              <a:rPr lang="en-US" dirty="0"/>
              <a:t>Types of Homomorphic Encryption (cont.)</a:t>
            </a:r>
          </a:p>
        </p:txBody>
      </p:sp>
      <p:sp>
        <p:nvSpPr>
          <p:cNvPr id="3" name="Content Placeholder 2">
            <a:extLst>
              <a:ext uri="{FF2B5EF4-FFF2-40B4-BE49-F238E27FC236}">
                <a16:creationId xmlns:a16="http://schemas.microsoft.com/office/drawing/2014/main" id="{72168921-5EC3-47D5-8C37-988F41242979}"/>
              </a:ext>
            </a:extLst>
          </p:cNvPr>
          <p:cNvSpPr>
            <a:spLocks noGrp="1"/>
          </p:cNvSpPr>
          <p:nvPr>
            <p:ph sz="half" idx="1"/>
          </p:nvPr>
        </p:nvSpPr>
        <p:spPr>
          <a:xfrm>
            <a:off x="337457" y="1030514"/>
            <a:ext cx="5791200" cy="3693886"/>
          </a:xfrm>
        </p:spPr>
        <p:txBody>
          <a:bodyPr>
            <a:normAutofit fontScale="92500" lnSpcReduction="20000"/>
          </a:bodyPr>
          <a:lstStyle/>
          <a:p>
            <a:r>
              <a:rPr lang="en-US" b="1" dirty="0"/>
              <a:t>Fully Homomorphic Encryption (FHE)</a:t>
            </a:r>
          </a:p>
          <a:p>
            <a:pPr lvl="1"/>
            <a:r>
              <a:rPr lang="en-US" sz="2000" dirty="0"/>
              <a:t>Functionality consistent with privacy </a:t>
            </a:r>
          </a:p>
          <a:p>
            <a:pPr lvl="1"/>
            <a:r>
              <a:rPr lang="en-US" sz="2000" dirty="0"/>
              <a:t>Capable of using any efficiently computable functions (addition </a:t>
            </a:r>
            <a:r>
              <a:rPr lang="en-US" sz="2000" i="1" dirty="0"/>
              <a:t>AND </a:t>
            </a:r>
            <a:r>
              <a:rPr lang="en-US" sz="2000" dirty="0"/>
              <a:t>multiplication) any number of times</a:t>
            </a:r>
          </a:p>
          <a:p>
            <a:pPr lvl="1"/>
            <a:r>
              <a:rPr lang="en-US" sz="2000" dirty="0"/>
              <a:t>Makes secure multi-party computation more efficient</a:t>
            </a:r>
          </a:p>
          <a:p>
            <a:pPr lvl="1"/>
            <a:r>
              <a:rPr lang="en-US" sz="2000" dirty="0"/>
              <a:t>Can handle arbitrary computations on your ciphertext</a:t>
            </a:r>
          </a:p>
          <a:p>
            <a:pPr lvl="2"/>
            <a:r>
              <a:rPr lang="en-US" sz="2000" dirty="0"/>
              <a:t>Unlike other forms of HE</a:t>
            </a:r>
          </a:p>
          <a:p>
            <a:pPr lvl="1"/>
            <a:r>
              <a:rPr lang="en-US" sz="2000" u="sng" dirty="0"/>
              <a:t>Goal: </a:t>
            </a:r>
            <a:r>
              <a:rPr lang="en-US" sz="2000" dirty="0"/>
              <a:t>allow anyone to use the encrypted data to perform useful operations without access to the encryption key</a:t>
            </a:r>
          </a:p>
          <a:p>
            <a:pPr lvl="1"/>
            <a:endParaRPr lang="en-US" u="sng" dirty="0"/>
          </a:p>
          <a:p>
            <a:endParaRPr lang="en-US" dirty="0"/>
          </a:p>
        </p:txBody>
      </p:sp>
      <p:pic>
        <p:nvPicPr>
          <p:cNvPr id="6" name="Content Placeholder 5">
            <a:extLst>
              <a:ext uri="{FF2B5EF4-FFF2-40B4-BE49-F238E27FC236}">
                <a16:creationId xmlns:a16="http://schemas.microsoft.com/office/drawing/2014/main" id="{837A16B0-AC0F-44CA-B6A9-55D4DD02AB6C}"/>
              </a:ext>
            </a:extLst>
          </p:cNvPr>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6629400" y="925286"/>
            <a:ext cx="5110790" cy="3505199"/>
          </a:xfrm>
        </p:spPr>
      </p:pic>
      <p:sp>
        <p:nvSpPr>
          <p:cNvPr id="8" name="TextBox 7">
            <a:extLst>
              <a:ext uri="{FF2B5EF4-FFF2-40B4-BE49-F238E27FC236}">
                <a16:creationId xmlns:a16="http://schemas.microsoft.com/office/drawing/2014/main" id="{F94B72CC-C49C-43FC-9386-FA2D0157CB5E}"/>
              </a:ext>
            </a:extLst>
          </p:cNvPr>
          <p:cNvSpPr txBox="1"/>
          <p:nvPr/>
        </p:nvSpPr>
        <p:spPr>
          <a:xfrm>
            <a:off x="-32657" y="4669971"/>
            <a:ext cx="9202938" cy="2339102"/>
          </a:xfrm>
          <a:prstGeom prst="rect">
            <a:avLst/>
          </a:prstGeom>
          <a:noFill/>
        </p:spPr>
        <p:txBody>
          <a:bodyPr wrap="square" rtlCol="0">
            <a:spAutoFit/>
          </a:bodyPr>
          <a:lstStyle/>
          <a:p>
            <a:pPr lvl="1"/>
            <a:r>
              <a:rPr lang="en-US" sz="2000" dirty="0"/>
              <a:t>Problems?</a:t>
            </a:r>
          </a:p>
          <a:p>
            <a:pPr marL="800100" lvl="1" indent="-342900">
              <a:buFont typeface="Arial" panose="020B0604020202020204" pitchFamily="34" charset="0"/>
              <a:buChar char="•"/>
            </a:pPr>
            <a:r>
              <a:rPr lang="en-US" dirty="0"/>
              <a:t>Each operation in embedded domain introduces “noise”</a:t>
            </a:r>
          </a:p>
          <a:p>
            <a:pPr marL="800100" lvl="1" indent="-342900">
              <a:buFont typeface="Arial" panose="020B0604020202020204" pitchFamily="34" charset="0"/>
              <a:buChar char="•"/>
            </a:pPr>
            <a:r>
              <a:rPr lang="en-US" dirty="0"/>
              <a:t>Has larger computational overhead than plaintext operations </a:t>
            </a:r>
          </a:p>
          <a:p>
            <a:pPr marL="800100" lvl="1" indent="-342900">
              <a:buFont typeface="Arial" panose="020B0604020202020204" pitchFamily="34" charset="0"/>
              <a:buChar char="•"/>
            </a:pPr>
            <a:r>
              <a:rPr lang="en-US" dirty="0"/>
              <a:t>Versatility comes at expense of speed</a:t>
            </a:r>
          </a:p>
          <a:p>
            <a:pPr marL="800100" lvl="1" indent="-342900">
              <a:buFont typeface="Arial" panose="020B0604020202020204" pitchFamily="34" charset="0"/>
              <a:buChar char="•"/>
            </a:pPr>
            <a:r>
              <a:rPr lang="en-US" dirty="0"/>
              <a:t>IBM released its first version of its </a:t>
            </a:r>
            <a:r>
              <a:rPr lang="en-US" dirty="0" err="1"/>
              <a:t>HElib</a:t>
            </a:r>
            <a:r>
              <a:rPr lang="en-US" dirty="0"/>
              <a:t> C++ library in 2014 which reportedly ran 1 trillion times slower than plaintext operations (newer version is 75 times faster than that)</a:t>
            </a:r>
          </a:p>
          <a:p>
            <a:endParaRPr lang="en-US" dirty="0"/>
          </a:p>
        </p:txBody>
      </p:sp>
    </p:spTree>
    <p:custDataLst>
      <p:tags r:id="rId1"/>
    </p:custDataLst>
    <p:extLst>
      <p:ext uri="{BB962C8B-B14F-4D97-AF65-F5344CB8AC3E}">
        <p14:creationId xmlns:p14="http://schemas.microsoft.com/office/powerpoint/2010/main" val="3969007228"/>
      </p:ext>
    </p:extLst>
  </p:cSld>
  <p:clrMapOvr>
    <a:masterClrMapping/>
  </p:clrMapOvr>
  <mc:AlternateContent xmlns:mc="http://schemas.openxmlformats.org/markup-compatibility/2006" xmlns:p14="http://schemas.microsoft.com/office/powerpoint/2010/main">
    <mc:Choice Requires="p14">
      <p:transition spd="slow" p14:dur="2000" advTm="2421"/>
    </mc:Choice>
    <mc:Fallback xmlns="">
      <p:transition spd="slow" advTm="24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
                                            <p:txEl>
                                              <p:pRg st="1" end="1"/>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82F2-5C2D-4053-B3A7-AA4D538C0AD9}"/>
              </a:ext>
            </a:extLst>
          </p:cNvPr>
          <p:cNvSpPr>
            <a:spLocks noGrp="1"/>
          </p:cNvSpPr>
          <p:nvPr>
            <p:ph type="title"/>
          </p:nvPr>
        </p:nvSpPr>
        <p:spPr>
          <a:xfrm>
            <a:off x="533400" y="1981200"/>
            <a:ext cx="10744200" cy="2057400"/>
          </a:xfrm>
        </p:spPr>
        <p:txBody>
          <a:bodyPr anchor="b">
            <a:noAutofit/>
          </a:bodyPr>
          <a:lstStyle/>
          <a:p>
            <a:r>
              <a:rPr lang="en-US" sz="2400" i="1" dirty="0"/>
              <a:t>“So, basically, anybody can come and they can stick their hands inside the gloves and manipulate what’s inside the locked box. They can’t pull it out, but they can manipulate it; they can process it. They can take raw materials and produce a necklace or something inside the box. And, you know, they finish and [the person with the private key] has to come with the secret key and open it up, and only they can extract the finished product out of there.”</a:t>
            </a:r>
            <a:endParaRPr lang="en-US" sz="2400" dirty="0"/>
          </a:p>
        </p:txBody>
      </p:sp>
      <p:sp>
        <p:nvSpPr>
          <p:cNvPr id="3" name="Text Placeholder 2">
            <a:extLst>
              <a:ext uri="{FF2B5EF4-FFF2-40B4-BE49-F238E27FC236}">
                <a16:creationId xmlns:a16="http://schemas.microsoft.com/office/drawing/2014/main" id="{C52E8D95-2DE3-4AB0-9AE7-1300EA56821A}"/>
              </a:ext>
            </a:extLst>
          </p:cNvPr>
          <p:cNvSpPr>
            <a:spLocks noGrp="1"/>
          </p:cNvSpPr>
          <p:nvPr>
            <p:ph type="body" idx="1"/>
          </p:nvPr>
        </p:nvSpPr>
        <p:spPr>
          <a:xfrm>
            <a:off x="533400" y="4495800"/>
            <a:ext cx="5334000" cy="1506537"/>
          </a:xfrm>
        </p:spPr>
        <p:txBody>
          <a:bodyPr>
            <a:normAutofit/>
          </a:bodyPr>
          <a:lstStyle/>
          <a:p>
            <a:pPr>
              <a:spcAft>
                <a:spcPts val="600"/>
              </a:spcAft>
            </a:pPr>
            <a:r>
              <a:rPr lang="en-US" dirty="0"/>
              <a:t>- Craig Gentry glovebox analogy</a:t>
            </a:r>
          </a:p>
        </p:txBody>
      </p:sp>
    </p:spTree>
    <p:extLst>
      <p:ext uri="{BB962C8B-B14F-4D97-AF65-F5344CB8AC3E}">
        <p14:creationId xmlns:p14="http://schemas.microsoft.com/office/powerpoint/2010/main" val="133630837"/>
      </p:ext>
    </p:extLst>
  </p:cSld>
  <p:clrMapOvr>
    <a:masterClrMapping/>
  </p:clrMapOvr>
  <mc:AlternateContent xmlns:mc="http://schemas.openxmlformats.org/markup-compatibility/2006" xmlns:p14="http://schemas.microsoft.com/office/powerpoint/2010/main">
    <mc:Choice Requires="p14">
      <p:transition spd="slow" p14:dur="2000" advTm="7933"/>
    </mc:Choice>
    <mc:Fallback xmlns="">
      <p:transition spd="slow" advTm="7933"/>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8"/>
</p:tagLst>
</file>

<file path=ppt/tags/tag2.xml><?xml version="1.0" encoding="utf-8"?>
<p:tagLst xmlns:a="http://schemas.openxmlformats.org/drawingml/2006/main" xmlns:r="http://schemas.openxmlformats.org/officeDocument/2006/relationships" xmlns:p="http://schemas.openxmlformats.org/presentationml/2006/main">
  <p:tag name="TIMING" val="|0.8|0.8|0.8|0.7|0.8"/>
</p:tagLst>
</file>

<file path=ppt/tags/tag3.xml><?xml version="1.0" encoding="utf-8"?>
<p:tagLst xmlns:a="http://schemas.openxmlformats.org/drawingml/2006/main" xmlns:r="http://schemas.openxmlformats.org/officeDocument/2006/relationships" xmlns:p="http://schemas.openxmlformats.org/presentationml/2006/main">
  <p:tag name="TIMING" val="|0.8"/>
</p:tagLst>
</file>

<file path=ppt/tags/tag4.xml><?xml version="1.0" encoding="utf-8"?>
<p:tagLst xmlns:a="http://schemas.openxmlformats.org/drawingml/2006/main" xmlns:r="http://schemas.openxmlformats.org/officeDocument/2006/relationships" xmlns:p="http://schemas.openxmlformats.org/presentationml/2006/main">
  <p:tag name="TIMING" val="|1.6|3.6"/>
</p:tagLst>
</file>

<file path=ppt/tags/tag5.xml><?xml version="1.0" encoding="utf-8"?>
<p:tagLst xmlns:a="http://schemas.openxmlformats.org/drawingml/2006/main" xmlns:r="http://schemas.openxmlformats.org/officeDocument/2006/relationships" xmlns:p="http://schemas.openxmlformats.org/presentationml/2006/main">
  <p:tag name="TIMING" val="|0.8"/>
</p:tagLst>
</file>

<file path=ppt/tags/tag6.xml><?xml version="1.0" encoding="utf-8"?>
<p:tagLst xmlns:a="http://schemas.openxmlformats.org/drawingml/2006/main" xmlns:r="http://schemas.openxmlformats.org/officeDocument/2006/relationships" xmlns:p="http://schemas.openxmlformats.org/presentationml/2006/main">
  <p:tag name="TIMING" val="|0.8"/>
</p:tagLst>
</file>

<file path=ppt/tags/tag7.xml><?xml version="1.0" encoding="utf-8"?>
<p:tagLst xmlns:a="http://schemas.openxmlformats.org/drawingml/2006/main" xmlns:r="http://schemas.openxmlformats.org/officeDocument/2006/relationships" xmlns:p="http://schemas.openxmlformats.org/presentationml/2006/main">
  <p:tag name="TIMING" val="|0.6|0.7"/>
</p:tagLst>
</file>

<file path=ppt/tags/tag8.xml><?xml version="1.0" encoding="utf-8"?>
<p:tagLst xmlns:a="http://schemas.openxmlformats.org/drawingml/2006/main" xmlns:r="http://schemas.openxmlformats.org/officeDocument/2006/relationships" xmlns:p="http://schemas.openxmlformats.org/presentationml/2006/main">
  <p:tag name="TIMING" val="|0.7"/>
</p:tagLst>
</file>

<file path=ppt/tags/tag9.xml><?xml version="1.0" encoding="utf-8"?>
<p:tagLst xmlns:a="http://schemas.openxmlformats.org/drawingml/2006/main" xmlns:r="http://schemas.openxmlformats.org/officeDocument/2006/relationships" xmlns:p="http://schemas.openxmlformats.org/presentationml/2006/main">
  <p:tag name="TIMING" val="|0.8|0.8"/>
</p:tagLst>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2499</Words>
  <Application>Microsoft Office PowerPoint</Application>
  <PresentationFormat>Widescreen</PresentationFormat>
  <Paragraphs>171</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Candara</vt:lpstr>
      <vt:lpstr>Consolas</vt:lpstr>
      <vt:lpstr>Tech Computer 16x9</vt:lpstr>
      <vt:lpstr>Homomorphic Encryption</vt:lpstr>
      <vt:lpstr>Origins of Homomorphic Encryption</vt:lpstr>
      <vt:lpstr>What is Homomorphic Encryption(HE)?</vt:lpstr>
      <vt:lpstr>Homomorphic Encryption Real-World Challenges </vt:lpstr>
      <vt:lpstr>How is HE different from other forms of encryption? </vt:lpstr>
      <vt:lpstr>Example: Homomorphic Encryption</vt:lpstr>
      <vt:lpstr>Types of Homomorphic Encryption</vt:lpstr>
      <vt:lpstr>Types of Homomorphic Encryption (cont.)</vt:lpstr>
      <vt:lpstr>“So, basically, anybody can come and they can stick their hands inside the gloves and manipulate what’s inside the locked box. They can’t pull it out, but they can manipulate it; they can process it. They can take raw materials and produce a necklace or something inside the box. And, you know, they finish and [the person with the private key] has to come with the secret key and open it up, and only they can extract the finished product out of there.”</vt:lpstr>
      <vt:lpstr>Fully Homomorphic Encryption: Jewelry Store Analogy  </vt:lpstr>
      <vt:lpstr>Definition of a Fully Homomorphic Encryption</vt:lpstr>
      <vt:lpstr>Example: Secure Cloud Computing Scheme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Homomorphic Encryption</dc:title>
  <dc:creator>Maura Kieft</dc:creator>
  <cp:lastModifiedBy>Maura Kieft</cp:lastModifiedBy>
  <cp:revision>3</cp:revision>
  <dcterms:created xsi:type="dcterms:W3CDTF">2020-04-23T15:14:02Z</dcterms:created>
  <dcterms:modified xsi:type="dcterms:W3CDTF">2020-04-23T15:26:13Z</dcterms:modified>
</cp:coreProperties>
</file>