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1"/>
  </p:notesMasterIdLst>
  <p:handoutMasterIdLst>
    <p:handoutMasterId r:id="rId22"/>
  </p:handoutMasterIdLst>
  <p:sldIdLst>
    <p:sldId id="289" r:id="rId5"/>
    <p:sldId id="288" r:id="rId6"/>
    <p:sldId id="276" r:id="rId7"/>
    <p:sldId id="283" r:id="rId8"/>
    <p:sldId id="290" r:id="rId9"/>
    <p:sldId id="292" r:id="rId10"/>
    <p:sldId id="293" r:id="rId11"/>
    <p:sldId id="261" r:id="rId12"/>
    <p:sldId id="291" r:id="rId13"/>
    <p:sldId id="294" r:id="rId14"/>
    <p:sldId id="295" r:id="rId15"/>
    <p:sldId id="299" r:id="rId16"/>
    <p:sldId id="296" r:id="rId17"/>
    <p:sldId id="297" r:id="rId18"/>
    <p:sldId id="298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29BA3-BE1F-4739-BD29-ADF61E3939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44608-A8C3-4654-80D9-1A992355C57F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The data shows that Cessna and Piper aircraft have the highest number of incidents. </a:t>
          </a:r>
          <a:r>
            <a:rPr lang="en-US"/>
            <a:t>The </a:t>
          </a:r>
          <a:r>
            <a:rPr lang="en-KE"/>
            <a:t>operators</a:t>
          </a:r>
          <a:r>
            <a:rPr lang="en-US"/>
            <a:t> and manufacturers of these models</a:t>
          </a:r>
          <a:r>
            <a:rPr lang="en-KE"/>
            <a:t> should enhance safety measures, </a:t>
          </a:r>
          <a:r>
            <a:rPr lang="en-US"/>
            <a:t>provide better training for pilots and </a:t>
          </a:r>
          <a:r>
            <a:rPr lang="en-KE"/>
            <a:t>maintenance protocols.</a:t>
          </a:r>
          <a:endParaRPr lang="en-US"/>
        </a:p>
      </dgm:t>
    </dgm:pt>
    <dgm:pt modelId="{48385B8C-80BE-474C-B0F2-1FFA32E670B3}" type="parTrans" cxnId="{41137CAA-849E-47F2-A645-FDC0631086EB}">
      <dgm:prSet/>
      <dgm:spPr/>
      <dgm:t>
        <a:bodyPr/>
        <a:lstStyle/>
        <a:p>
          <a:endParaRPr lang="en-US"/>
        </a:p>
      </dgm:t>
    </dgm:pt>
    <dgm:pt modelId="{135AAE32-066B-408E-8DFF-0FCA951BA423}" type="sibTrans" cxnId="{41137CAA-849E-47F2-A645-FDC0631086EB}">
      <dgm:prSet/>
      <dgm:spPr/>
      <dgm:t>
        <a:bodyPr/>
        <a:lstStyle/>
        <a:p>
          <a:endParaRPr lang="en-US"/>
        </a:p>
      </dgm:t>
    </dgm:pt>
    <dgm:pt modelId="{DE28193B-9AB7-4535-AE21-AE56FA36E5F2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The scatter plot indicates a correlation between the number of engines and minor injuries. </a:t>
          </a:r>
          <a:r>
            <a:rPr lang="en-US"/>
            <a:t>The </a:t>
          </a:r>
          <a:r>
            <a:rPr lang="en-KE"/>
            <a:t>Aircraft with more engines might experience different safety risks, requiring further analysis to optimize engine design and safety features.</a:t>
          </a:r>
          <a:endParaRPr lang="en-US"/>
        </a:p>
      </dgm:t>
    </dgm:pt>
    <dgm:pt modelId="{9A6F3D19-F870-47F4-A0F9-62949D577AF5}" type="parTrans" cxnId="{05730088-1883-4E6A-942A-83A356652FDD}">
      <dgm:prSet/>
      <dgm:spPr/>
      <dgm:t>
        <a:bodyPr/>
        <a:lstStyle/>
        <a:p>
          <a:endParaRPr lang="en-US"/>
        </a:p>
      </dgm:t>
    </dgm:pt>
    <dgm:pt modelId="{BB8C9D63-AE9F-48BE-A8BE-4FAD64A6255F}" type="sibTrans" cxnId="{05730088-1883-4E6A-942A-83A356652FDD}">
      <dgm:prSet/>
      <dgm:spPr/>
      <dgm:t>
        <a:bodyPr/>
        <a:lstStyle/>
        <a:p>
          <a:endParaRPr lang="en-US"/>
        </a:p>
      </dgm:t>
    </dgm:pt>
    <dgm:pt modelId="{D630B5EA-69AF-49E0-B3D2-4223A45A99E7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Since incidents are more frequent in aircraft with fewer </a:t>
          </a:r>
          <a:r>
            <a:rPr lang="en-US"/>
            <a:t>number of engines</a:t>
          </a:r>
          <a:r>
            <a:rPr lang="en-KE"/>
            <a:t>, companies should consider investing in models with proven safety records to minimize operational risks and enhance passenger safety.</a:t>
          </a:r>
          <a:endParaRPr lang="en-US"/>
        </a:p>
      </dgm:t>
    </dgm:pt>
    <dgm:pt modelId="{4EDE5C80-43EE-4DD6-89D9-9A5982E93441}" type="parTrans" cxnId="{EB678610-8EFC-4111-A334-A0E4725BCFA8}">
      <dgm:prSet/>
      <dgm:spPr/>
      <dgm:t>
        <a:bodyPr/>
        <a:lstStyle/>
        <a:p>
          <a:endParaRPr lang="en-US"/>
        </a:p>
      </dgm:t>
    </dgm:pt>
    <dgm:pt modelId="{2C5DF586-C303-412C-A82C-057C8C1DDF4E}" type="sibTrans" cxnId="{EB678610-8EFC-4111-A334-A0E4725BCFA8}">
      <dgm:prSet/>
      <dgm:spPr/>
      <dgm:t>
        <a:bodyPr/>
        <a:lstStyle/>
        <a:p>
          <a:endParaRPr lang="en-US"/>
        </a:p>
      </dgm:t>
    </dgm:pt>
    <dgm:pt modelId="{BBE8D478-8DD9-4F4A-BC60-306175C227D2}" type="pres">
      <dgm:prSet presAssocID="{ECA29BA3-BE1F-4739-BD29-ADF61E39399B}" presName="root" presStyleCnt="0">
        <dgm:presLayoutVars>
          <dgm:dir/>
          <dgm:resizeHandles val="exact"/>
        </dgm:presLayoutVars>
      </dgm:prSet>
      <dgm:spPr/>
    </dgm:pt>
    <dgm:pt modelId="{DDF1E7DC-B317-47C1-A4A1-60BDBE73C32B}" type="pres">
      <dgm:prSet presAssocID="{7C944608-A8C3-4654-80D9-1A992355C57F}" presName="compNode" presStyleCnt="0"/>
      <dgm:spPr/>
    </dgm:pt>
    <dgm:pt modelId="{25C922FF-7BD8-4EA6-AD0B-7B47DB27033A}" type="pres">
      <dgm:prSet presAssocID="{7C944608-A8C3-4654-80D9-1A992355C57F}" presName="bgRect" presStyleLbl="bgShp" presStyleIdx="0" presStyleCnt="3"/>
      <dgm:spPr/>
    </dgm:pt>
    <dgm:pt modelId="{00EBEA7C-7A6F-485A-B0AD-574F0D802D37}" type="pres">
      <dgm:prSet presAssocID="{7C944608-A8C3-4654-80D9-1A992355C5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9F703F95-7A2E-4985-B42B-7C99172E460D}" type="pres">
      <dgm:prSet presAssocID="{7C944608-A8C3-4654-80D9-1A992355C57F}" presName="spaceRect" presStyleCnt="0"/>
      <dgm:spPr/>
    </dgm:pt>
    <dgm:pt modelId="{D3F472ED-3247-49C9-A02D-9C3BF5CD2922}" type="pres">
      <dgm:prSet presAssocID="{7C944608-A8C3-4654-80D9-1A992355C57F}" presName="parTx" presStyleLbl="revTx" presStyleIdx="0" presStyleCnt="3">
        <dgm:presLayoutVars>
          <dgm:chMax val="0"/>
          <dgm:chPref val="0"/>
        </dgm:presLayoutVars>
      </dgm:prSet>
      <dgm:spPr/>
    </dgm:pt>
    <dgm:pt modelId="{8CE9C4A3-93A3-4116-B230-8310B9F3F956}" type="pres">
      <dgm:prSet presAssocID="{135AAE32-066B-408E-8DFF-0FCA951BA423}" presName="sibTrans" presStyleCnt="0"/>
      <dgm:spPr/>
    </dgm:pt>
    <dgm:pt modelId="{56FD2CC2-8807-4D43-B625-3505EED3E458}" type="pres">
      <dgm:prSet presAssocID="{DE28193B-9AB7-4535-AE21-AE56FA36E5F2}" presName="compNode" presStyleCnt="0"/>
      <dgm:spPr/>
    </dgm:pt>
    <dgm:pt modelId="{4E2A27A8-AF34-4493-BFB2-1A0575832CD6}" type="pres">
      <dgm:prSet presAssocID="{DE28193B-9AB7-4535-AE21-AE56FA36E5F2}" presName="bgRect" presStyleLbl="bgShp" presStyleIdx="1" presStyleCnt="3"/>
      <dgm:spPr/>
    </dgm:pt>
    <dgm:pt modelId="{CAF08071-1171-428C-BF9F-59CDC5E79BAF}" type="pres">
      <dgm:prSet presAssocID="{DE28193B-9AB7-4535-AE21-AE56FA36E5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E327F4FD-3382-434D-8708-853139B00CF0}" type="pres">
      <dgm:prSet presAssocID="{DE28193B-9AB7-4535-AE21-AE56FA36E5F2}" presName="spaceRect" presStyleCnt="0"/>
      <dgm:spPr/>
    </dgm:pt>
    <dgm:pt modelId="{C2280489-9A3A-45A4-976A-1DD5F2DE1BBC}" type="pres">
      <dgm:prSet presAssocID="{DE28193B-9AB7-4535-AE21-AE56FA36E5F2}" presName="parTx" presStyleLbl="revTx" presStyleIdx="1" presStyleCnt="3">
        <dgm:presLayoutVars>
          <dgm:chMax val="0"/>
          <dgm:chPref val="0"/>
        </dgm:presLayoutVars>
      </dgm:prSet>
      <dgm:spPr/>
    </dgm:pt>
    <dgm:pt modelId="{982013EF-457A-4E6C-BF12-9DF40203D03C}" type="pres">
      <dgm:prSet presAssocID="{BB8C9D63-AE9F-48BE-A8BE-4FAD64A6255F}" presName="sibTrans" presStyleCnt="0"/>
      <dgm:spPr/>
    </dgm:pt>
    <dgm:pt modelId="{4F4FC6C1-B80C-487D-B35E-9517C8281A91}" type="pres">
      <dgm:prSet presAssocID="{D630B5EA-69AF-49E0-B3D2-4223A45A99E7}" presName="compNode" presStyleCnt="0"/>
      <dgm:spPr/>
    </dgm:pt>
    <dgm:pt modelId="{6F888889-B22F-44BD-BBB5-52F91C0D3B99}" type="pres">
      <dgm:prSet presAssocID="{D630B5EA-69AF-49E0-B3D2-4223A45A99E7}" presName="bgRect" presStyleLbl="bgShp" presStyleIdx="2" presStyleCnt="3"/>
      <dgm:spPr/>
    </dgm:pt>
    <dgm:pt modelId="{6EC51F3F-6847-43CE-A2FC-5D52DFFA58E9}" type="pres">
      <dgm:prSet presAssocID="{D630B5EA-69AF-49E0-B3D2-4223A45A99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4A27E89-A22C-4264-B0EE-29DB96235CD9}" type="pres">
      <dgm:prSet presAssocID="{D630B5EA-69AF-49E0-B3D2-4223A45A99E7}" presName="spaceRect" presStyleCnt="0"/>
      <dgm:spPr/>
    </dgm:pt>
    <dgm:pt modelId="{84B21C62-2385-4933-9A8C-1BF94CCB5295}" type="pres">
      <dgm:prSet presAssocID="{D630B5EA-69AF-49E0-B3D2-4223A45A9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074700-5413-4F20-AEA5-F61A7B10143C}" type="presOf" srcId="{7C944608-A8C3-4654-80D9-1A992355C57F}" destId="{D3F472ED-3247-49C9-A02D-9C3BF5CD2922}" srcOrd="0" destOrd="0" presId="urn:microsoft.com/office/officeart/2018/2/layout/IconVerticalSolidList"/>
    <dgm:cxn modelId="{EB678610-8EFC-4111-A334-A0E4725BCFA8}" srcId="{ECA29BA3-BE1F-4739-BD29-ADF61E39399B}" destId="{D630B5EA-69AF-49E0-B3D2-4223A45A99E7}" srcOrd="2" destOrd="0" parTransId="{4EDE5C80-43EE-4DD6-89D9-9A5982E93441}" sibTransId="{2C5DF586-C303-412C-A82C-057C8C1DDF4E}"/>
    <dgm:cxn modelId="{05730088-1883-4E6A-942A-83A356652FDD}" srcId="{ECA29BA3-BE1F-4739-BD29-ADF61E39399B}" destId="{DE28193B-9AB7-4535-AE21-AE56FA36E5F2}" srcOrd="1" destOrd="0" parTransId="{9A6F3D19-F870-47F4-A0F9-62949D577AF5}" sibTransId="{BB8C9D63-AE9F-48BE-A8BE-4FAD64A6255F}"/>
    <dgm:cxn modelId="{EE980E98-2351-42AD-85AA-123B8617DCCF}" type="presOf" srcId="{DE28193B-9AB7-4535-AE21-AE56FA36E5F2}" destId="{C2280489-9A3A-45A4-976A-1DD5F2DE1BBC}" srcOrd="0" destOrd="0" presId="urn:microsoft.com/office/officeart/2018/2/layout/IconVerticalSolidList"/>
    <dgm:cxn modelId="{66144E99-7C42-4249-ADF7-28E8BBCDB23C}" type="presOf" srcId="{D630B5EA-69AF-49E0-B3D2-4223A45A99E7}" destId="{84B21C62-2385-4933-9A8C-1BF94CCB5295}" srcOrd="0" destOrd="0" presId="urn:microsoft.com/office/officeart/2018/2/layout/IconVerticalSolidList"/>
    <dgm:cxn modelId="{41137CAA-849E-47F2-A645-FDC0631086EB}" srcId="{ECA29BA3-BE1F-4739-BD29-ADF61E39399B}" destId="{7C944608-A8C3-4654-80D9-1A992355C57F}" srcOrd="0" destOrd="0" parTransId="{48385B8C-80BE-474C-B0F2-1FFA32E670B3}" sibTransId="{135AAE32-066B-408E-8DFF-0FCA951BA423}"/>
    <dgm:cxn modelId="{62464FE3-2DFE-4B81-87F2-7C1D3E1A43C4}" type="presOf" srcId="{ECA29BA3-BE1F-4739-BD29-ADF61E39399B}" destId="{BBE8D478-8DD9-4F4A-BC60-306175C227D2}" srcOrd="0" destOrd="0" presId="urn:microsoft.com/office/officeart/2018/2/layout/IconVerticalSolidList"/>
    <dgm:cxn modelId="{00D7CEE1-343C-43CF-8D35-B04871FBBCC3}" type="presParOf" srcId="{BBE8D478-8DD9-4F4A-BC60-306175C227D2}" destId="{DDF1E7DC-B317-47C1-A4A1-60BDBE73C32B}" srcOrd="0" destOrd="0" presId="urn:microsoft.com/office/officeart/2018/2/layout/IconVerticalSolidList"/>
    <dgm:cxn modelId="{1257ADEC-7ED4-44A3-A042-5815DCA85144}" type="presParOf" srcId="{DDF1E7DC-B317-47C1-A4A1-60BDBE73C32B}" destId="{25C922FF-7BD8-4EA6-AD0B-7B47DB27033A}" srcOrd="0" destOrd="0" presId="urn:microsoft.com/office/officeart/2018/2/layout/IconVerticalSolidList"/>
    <dgm:cxn modelId="{D40E1BE5-3658-4A44-8230-F957B9FC50A4}" type="presParOf" srcId="{DDF1E7DC-B317-47C1-A4A1-60BDBE73C32B}" destId="{00EBEA7C-7A6F-485A-B0AD-574F0D802D37}" srcOrd="1" destOrd="0" presId="urn:microsoft.com/office/officeart/2018/2/layout/IconVerticalSolidList"/>
    <dgm:cxn modelId="{3E0FC95A-9F73-49FD-A836-780D681AF130}" type="presParOf" srcId="{DDF1E7DC-B317-47C1-A4A1-60BDBE73C32B}" destId="{9F703F95-7A2E-4985-B42B-7C99172E460D}" srcOrd="2" destOrd="0" presId="urn:microsoft.com/office/officeart/2018/2/layout/IconVerticalSolidList"/>
    <dgm:cxn modelId="{E77DF401-32FE-4042-8DFF-AF67155BA69E}" type="presParOf" srcId="{DDF1E7DC-B317-47C1-A4A1-60BDBE73C32B}" destId="{D3F472ED-3247-49C9-A02D-9C3BF5CD2922}" srcOrd="3" destOrd="0" presId="urn:microsoft.com/office/officeart/2018/2/layout/IconVerticalSolidList"/>
    <dgm:cxn modelId="{C42517DE-8054-474F-975B-8FBCDA3D6773}" type="presParOf" srcId="{BBE8D478-8DD9-4F4A-BC60-306175C227D2}" destId="{8CE9C4A3-93A3-4116-B230-8310B9F3F956}" srcOrd="1" destOrd="0" presId="urn:microsoft.com/office/officeart/2018/2/layout/IconVerticalSolidList"/>
    <dgm:cxn modelId="{77E9067E-8D1D-4A4A-BA2E-AAE782A18202}" type="presParOf" srcId="{BBE8D478-8DD9-4F4A-BC60-306175C227D2}" destId="{56FD2CC2-8807-4D43-B625-3505EED3E458}" srcOrd="2" destOrd="0" presId="urn:microsoft.com/office/officeart/2018/2/layout/IconVerticalSolidList"/>
    <dgm:cxn modelId="{F0F264D2-BC2E-445D-8786-0EDC08DA7F45}" type="presParOf" srcId="{56FD2CC2-8807-4D43-B625-3505EED3E458}" destId="{4E2A27A8-AF34-4493-BFB2-1A0575832CD6}" srcOrd="0" destOrd="0" presId="urn:microsoft.com/office/officeart/2018/2/layout/IconVerticalSolidList"/>
    <dgm:cxn modelId="{D4C507FD-7424-4CFA-B057-E07AE366EFB9}" type="presParOf" srcId="{56FD2CC2-8807-4D43-B625-3505EED3E458}" destId="{CAF08071-1171-428C-BF9F-59CDC5E79BAF}" srcOrd="1" destOrd="0" presId="urn:microsoft.com/office/officeart/2018/2/layout/IconVerticalSolidList"/>
    <dgm:cxn modelId="{86393EA5-47DE-4FD0-A0BF-36F69E219C1E}" type="presParOf" srcId="{56FD2CC2-8807-4D43-B625-3505EED3E458}" destId="{E327F4FD-3382-434D-8708-853139B00CF0}" srcOrd="2" destOrd="0" presId="urn:microsoft.com/office/officeart/2018/2/layout/IconVerticalSolidList"/>
    <dgm:cxn modelId="{26DE70B0-CF81-4BBA-BCB2-1EE69FD0E1C7}" type="presParOf" srcId="{56FD2CC2-8807-4D43-B625-3505EED3E458}" destId="{C2280489-9A3A-45A4-976A-1DD5F2DE1BBC}" srcOrd="3" destOrd="0" presId="urn:microsoft.com/office/officeart/2018/2/layout/IconVerticalSolidList"/>
    <dgm:cxn modelId="{77723B3A-7A66-4F5C-9969-D697FD56F3A6}" type="presParOf" srcId="{BBE8D478-8DD9-4F4A-BC60-306175C227D2}" destId="{982013EF-457A-4E6C-BF12-9DF40203D03C}" srcOrd="3" destOrd="0" presId="urn:microsoft.com/office/officeart/2018/2/layout/IconVerticalSolidList"/>
    <dgm:cxn modelId="{5FA40C25-A6A3-43CB-AD73-B9859BC21D18}" type="presParOf" srcId="{BBE8D478-8DD9-4F4A-BC60-306175C227D2}" destId="{4F4FC6C1-B80C-487D-B35E-9517C8281A91}" srcOrd="4" destOrd="0" presId="urn:microsoft.com/office/officeart/2018/2/layout/IconVerticalSolidList"/>
    <dgm:cxn modelId="{95E0FDC7-129D-4526-9BDA-AF1600178BBA}" type="presParOf" srcId="{4F4FC6C1-B80C-487D-B35E-9517C8281A91}" destId="{6F888889-B22F-44BD-BBB5-52F91C0D3B99}" srcOrd="0" destOrd="0" presId="urn:microsoft.com/office/officeart/2018/2/layout/IconVerticalSolidList"/>
    <dgm:cxn modelId="{37530DA8-80C3-4C6B-9900-88CD5886F63F}" type="presParOf" srcId="{4F4FC6C1-B80C-487D-B35E-9517C8281A91}" destId="{6EC51F3F-6847-43CE-A2FC-5D52DFFA58E9}" srcOrd="1" destOrd="0" presId="urn:microsoft.com/office/officeart/2018/2/layout/IconVerticalSolidList"/>
    <dgm:cxn modelId="{83C6D2AA-4348-498B-A5C6-F1A06DF74981}" type="presParOf" srcId="{4F4FC6C1-B80C-487D-B35E-9517C8281A91}" destId="{94A27E89-A22C-4264-B0EE-29DB96235CD9}" srcOrd="2" destOrd="0" presId="urn:microsoft.com/office/officeart/2018/2/layout/IconVerticalSolidList"/>
    <dgm:cxn modelId="{89FDF3CD-D645-4D05-B207-B17A694232CB}" type="presParOf" srcId="{4F4FC6C1-B80C-487D-B35E-9517C8281A91}" destId="{84B21C62-2385-4933-9A8C-1BF94CCB52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922FF-7BD8-4EA6-AD0B-7B47DB27033A}">
      <dsp:nvSpPr>
        <dsp:cNvPr id="0" name=""/>
        <dsp:cNvSpPr/>
      </dsp:nvSpPr>
      <dsp:spPr>
        <a:xfrm>
          <a:off x="0" y="2263"/>
          <a:ext cx="8094366" cy="745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BEA7C-7A6F-485A-B0AD-574F0D802D37}">
      <dsp:nvSpPr>
        <dsp:cNvPr id="0" name=""/>
        <dsp:cNvSpPr/>
      </dsp:nvSpPr>
      <dsp:spPr>
        <a:xfrm>
          <a:off x="225599" y="170064"/>
          <a:ext cx="410581" cy="410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472ED-3247-49C9-A02D-9C3BF5CD2922}">
      <dsp:nvSpPr>
        <dsp:cNvPr id="0" name=""/>
        <dsp:cNvSpPr/>
      </dsp:nvSpPr>
      <dsp:spPr>
        <a:xfrm>
          <a:off x="861779" y="2263"/>
          <a:ext cx="7175715" cy="74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06" tIns="79006" rIns="79006" bIns="790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400" kern="1200"/>
            <a:t>The data shows that Cessna and Piper aircraft have the highest number of incidents. </a:t>
          </a:r>
          <a:r>
            <a:rPr lang="en-US" sz="1400" kern="1200"/>
            <a:t>The </a:t>
          </a:r>
          <a:r>
            <a:rPr lang="en-KE" sz="1400" kern="1200"/>
            <a:t>operators</a:t>
          </a:r>
          <a:r>
            <a:rPr lang="en-US" sz="1400" kern="1200"/>
            <a:t> and manufacturers of these models</a:t>
          </a:r>
          <a:r>
            <a:rPr lang="en-KE" sz="1400" kern="1200"/>
            <a:t> should enhance safety measures, </a:t>
          </a:r>
          <a:r>
            <a:rPr lang="en-US" sz="1400" kern="1200"/>
            <a:t>provide better training for pilots and </a:t>
          </a:r>
          <a:r>
            <a:rPr lang="en-KE" sz="1400" kern="1200"/>
            <a:t>maintenance protocols.</a:t>
          </a:r>
          <a:endParaRPr lang="en-US" sz="1400" kern="1200"/>
        </a:p>
      </dsp:txBody>
      <dsp:txXfrm>
        <a:off x="861779" y="2263"/>
        <a:ext cx="7175715" cy="746511"/>
      </dsp:txXfrm>
    </dsp:sp>
    <dsp:sp modelId="{4E2A27A8-AF34-4493-BFB2-1A0575832CD6}">
      <dsp:nvSpPr>
        <dsp:cNvPr id="0" name=""/>
        <dsp:cNvSpPr/>
      </dsp:nvSpPr>
      <dsp:spPr>
        <a:xfrm>
          <a:off x="0" y="919405"/>
          <a:ext cx="8094366" cy="745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08071-1171-428C-BF9F-59CDC5E79BAF}">
      <dsp:nvSpPr>
        <dsp:cNvPr id="0" name=""/>
        <dsp:cNvSpPr/>
      </dsp:nvSpPr>
      <dsp:spPr>
        <a:xfrm>
          <a:off x="225599" y="1087206"/>
          <a:ext cx="410581" cy="410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0489-9A3A-45A4-976A-1DD5F2DE1BBC}">
      <dsp:nvSpPr>
        <dsp:cNvPr id="0" name=""/>
        <dsp:cNvSpPr/>
      </dsp:nvSpPr>
      <dsp:spPr>
        <a:xfrm>
          <a:off x="861779" y="919405"/>
          <a:ext cx="7175715" cy="74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06" tIns="79006" rIns="79006" bIns="790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400" kern="1200"/>
            <a:t>The scatter plot indicates a correlation between the number of engines and minor injuries. </a:t>
          </a:r>
          <a:r>
            <a:rPr lang="en-US" sz="1400" kern="1200"/>
            <a:t>The </a:t>
          </a:r>
          <a:r>
            <a:rPr lang="en-KE" sz="1400" kern="1200"/>
            <a:t>Aircraft with more engines might experience different safety risks, requiring further analysis to optimize engine design and safety features.</a:t>
          </a:r>
          <a:endParaRPr lang="en-US" sz="1400" kern="1200"/>
        </a:p>
      </dsp:txBody>
      <dsp:txXfrm>
        <a:off x="861779" y="919405"/>
        <a:ext cx="7175715" cy="746511"/>
      </dsp:txXfrm>
    </dsp:sp>
    <dsp:sp modelId="{6F888889-B22F-44BD-BBB5-52F91C0D3B99}">
      <dsp:nvSpPr>
        <dsp:cNvPr id="0" name=""/>
        <dsp:cNvSpPr/>
      </dsp:nvSpPr>
      <dsp:spPr>
        <a:xfrm>
          <a:off x="0" y="1836548"/>
          <a:ext cx="8094366" cy="7457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51F3F-6847-43CE-A2FC-5D52DFFA58E9}">
      <dsp:nvSpPr>
        <dsp:cNvPr id="0" name=""/>
        <dsp:cNvSpPr/>
      </dsp:nvSpPr>
      <dsp:spPr>
        <a:xfrm>
          <a:off x="225599" y="2004349"/>
          <a:ext cx="410581" cy="410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21C62-2385-4933-9A8C-1BF94CCB5295}">
      <dsp:nvSpPr>
        <dsp:cNvPr id="0" name=""/>
        <dsp:cNvSpPr/>
      </dsp:nvSpPr>
      <dsp:spPr>
        <a:xfrm>
          <a:off x="861779" y="1836548"/>
          <a:ext cx="7175715" cy="74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06" tIns="79006" rIns="79006" bIns="790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400" kern="1200"/>
            <a:t>Since incidents are more frequent in aircraft with fewer </a:t>
          </a:r>
          <a:r>
            <a:rPr lang="en-US" sz="1400" kern="1200"/>
            <a:t>number of engines</a:t>
          </a:r>
          <a:r>
            <a:rPr lang="en-KE" sz="1400" kern="1200"/>
            <a:t>, companies should consider investing in models with proven safety records to minimize operational risks and enhance passenger safety.</a:t>
          </a:r>
          <a:endParaRPr lang="en-US" sz="1400" kern="1200"/>
        </a:p>
      </dsp:txBody>
      <dsp:txXfrm>
        <a:off x="861779" y="1836548"/>
        <a:ext cx="7175715" cy="746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kaggle.com/datasets/khsamaha/aviation-accident-database-synops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Identifying Low-Risk Aircraft for Strategic business GROWTH.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6178-ED57-A4AB-94B9-2CC0CEF8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81" y="-71924"/>
            <a:ext cx="6930838" cy="1164835"/>
          </a:xfrm>
        </p:spPr>
        <p:txBody>
          <a:bodyPr/>
          <a:lstStyle/>
          <a:p>
            <a:r>
              <a:rPr lang="en-US" b="1" dirty="0"/>
              <a:t>DATA analysis</a:t>
            </a:r>
            <a:endParaRPr lang="en-KE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8E2CE5-AD68-5B8F-3063-C1AA2A645CB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995081" y="1092911"/>
            <a:ext cx="56300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an analysis by first examining categorical data: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unique top values</a:t>
            </a:r>
            <a:endParaRPr lang="en-US" altLang="en-K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unique bottom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a numerical data summary using the describe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B7174-8197-E504-E1F0-8B53EA1C5C7B}"/>
              </a:ext>
            </a:extLst>
          </p:cNvPr>
          <p:cNvSpPr txBox="1"/>
          <p:nvPr/>
        </p:nvSpPr>
        <p:spPr>
          <a:xfrm>
            <a:off x="4880499" y="2202215"/>
            <a:ext cx="789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+mj-lt"/>
              </a:rPr>
              <a:t>DATA VISUALIZATION</a:t>
            </a:r>
            <a:endParaRPr lang="en-KE" sz="3600" b="1" i="1" dirty="0">
              <a:latin typeface="+mj-lt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EDB54F9-D331-F8DB-BD04-4F859BD42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6" r="35136"/>
          <a:stretch>
            <a:fillRect/>
          </a:stretch>
        </p:blipFill>
        <p:spPr>
          <a:xfrm>
            <a:off x="0" y="-45720"/>
            <a:ext cx="4880499" cy="6903720"/>
          </a:xfrm>
        </p:spPr>
      </p:pic>
      <p:sp>
        <p:nvSpPr>
          <p:cNvPr id="3" name="TextBox 2"/>
          <p:cNvSpPr txBox="1"/>
          <p:nvPr/>
        </p:nvSpPr>
        <p:spPr>
          <a:xfrm>
            <a:off x="4995081" y="3111689"/>
            <a:ext cx="67965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visualizations to enhance data understanding and simplify analysis.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visualizations help us to  identify trends, patterns, and major insights in the dataset.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Visualizations: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Bar Graph – Effective comparison of categorical data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Line Chart – Shows trends of a given dataset over time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Histogram – Displays the distribution of data.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⚫ Scatter Plot – Shows the relationships that exist between variables </a:t>
            </a:r>
          </a:p>
        </p:txBody>
      </p:sp>
    </p:spTree>
    <p:extLst>
      <p:ext uri="{BB962C8B-B14F-4D97-AF65-F5344CB8AC3E}">
        <p14:creationId xmlns:p14="http://schemas.microsoft.com/office/powerpoint/2010/main" val="425534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09182" y="0"/>
            <a:ext cx="5186149" cy="3873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76" y="120185"/>
            <a:ext cx="5100657" cy="3687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809" y="3924046"/>
            <a:ext cx="6933239" cy="2772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4" y="3763006"/>
            <a:ext cx="4753916" cy="29848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E64466-E431-0DC3-C5BB-E5110501E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970" y="3873111"/>
            <a:ext cx="6933239" cy="27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4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irlines Back WHO's Recommendations On International Travel - Aviation  Business Middle East">
            <a:extLst>
              <a:ext uri="{FF2B5EF4-FFF2-40B4-BE49-F238E27FC236}">
                <a16:creationId xmlns:a16="http://schemas.microsoft.com/office/drawing/2014/main" id="{48FF26B1-15EC-098C-96B8-7ABC408A52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" b="14273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3094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6188E-1D76-48E4-7948-5837A67E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871538"/>
            <a:ext cx="9448800" cy="3202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</a:t>
            </a:r>
          </a:p>
        </p:txBody>
      </p: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Connector 3098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3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t="1426" r="9889" b="-1426"/>
          <a:stretch/>
        </p:blipFill>
        <p:spPr>
          <a:xfrm>
            <a:off x="-69551" y="0"/>
            <a:ext cx="5528603" cy="6903720"/>
          </a:xfr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88903AF-B34A-59D4-0C79-F18B0BA0F3F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970117" y="2878573"/>
          <a:ext cx="8094366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392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Connector 208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future of flying">
            <a:extLst>
              <a:ext uri="{FF2B5EF4-FFF2-40B4-BE49-F238E27FC236}">
                <a16:creationId xmlns:a16="http://schemas.microsoft.com/office/drawing/2014/main" id="{7483AF93-11AA-23E0-8141-BF30E62022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3" name="Rectangle 2092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98B7C-6EBA-8086-EC72-DDC9EBD5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871538"/>
            <a:ext cx="6515100" cy="3202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and Future Improvements</a:t>
            </a:r>
            <a:br>
              <a:rPr lang="en-US" sz="5600" b="1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600" b="1" i="1" kern="1200" cap="all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Connector 2094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2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0154032-99B0-1C0E-835B-D3969254B51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2920" y="1138552"/>
            <a:ext cx="935223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sz="3600" b="1" dirty="0">
                <a:solidFill>
                  <a:schemeClr val="tx1"/>
                </a:solidFill>
                <a:latin typeface="Arial" panose="020B0604020202020204" pitchFamily="34" charset="0"/>
              </a:rPr>
              <a:t>FUTURE IMPROVEMENTS </a:t>
            </a:r>
            <a:b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occurrence patterns to raise the bar for aviation safety, paying particular attention to high-risk models and manufactures.</a:t>
            </a:r>
            <a:b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K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better prepare pilots for managing emergency scenarios and a range of weather conditions, implement customized training programs.</a:t>
            </a:r>
            <a:b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K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KE" altLang="en-K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lower mechanical failures and mishaps, promote the use of safer aircraft types and make sure they receive routine maintenance.</a:t>
            </a:r>
          </a:p>
        </p:txBody>
      </p:sp>
    </p:spTree>
    <p:extLst>
      <p:ext uri="{BB962C8B-B14F-4D97-AF65-F5344CB8AC3E}">
        <p14:creationId xmlns:p14="http://schemas.microsoft.com/office/powerpoint/2010/main" val="34346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99553"/>
            <a:ext cx="4902843" cy="923061"/>
          </a:xfrm>
          <a:noFill/>
        </p:spPr>
        <p:txBody>
          <a:bodyPr anchor="t">
            <a:normAutofit/>
          </a:bodyPr>
          <a:lstStyle/>
          <a:p>
            <a:r>
              <a:rPr lang="en-US" dirty="0"/>
              <a:t>Myrajoy Kiganane</a:t>
            </a:r>
          </a:p>
          <a:p>
            <a:r>
              <a:rPr lang="en-US" dirty="0"/>
              <a:t>Myrajoy.Kiganane@student.moringaschool.com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context</a:t>
            </a:r>
          </a:p>
          <a:p>
            <a:r>
              <a:rPr lang="en-US" dirty="0"/>
              <a:t>Data and Process Steps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Evaluation and Future Improvements</a:t>
            </a:r>
          </a:p>
          <a:p>
            <a:r>
              <a:rPr lang="en-US" dirty="0"/>
              <a:t>Contact information 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INTRODUCTION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76E09AC-F706-1A34-F3C2-D34E947C0C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6582" y="2147749"/>
            <a:ext cx="722466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company is diversifying by expanding into the aviation industry, </a:t>
            </a:r>
            <a:r>
              <a:rPr kumimoji="0" lang="en-US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an aim of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KE" altLang="en-K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kumimoji="0" lang="en-US" altLang="en-K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aircraft for both commercial and private enterprises.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lowest-risk aircraft based </a:t>
            </a:r>
            <a:r>
              <a:rPr kumimoji="0" lang="en-US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Aircraft damage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Engines of the aircraft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of the aircraft among other factors 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data-driven recommendations t</a:t>
            </a:r>
            <a:r>
              <a:rPr kumimoji="0" lang="en-US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 will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guide the head of aviation division in </a:t>
            </a:r>
            <a:r>
              <a:rPr lang="en-US" altLang="en-KE" sz="1600" i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</a:t>
            </a: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best aircraft for our </a:t>
            </a:r>
            <a:r>
              <a:rPr kumimoji="0" lang="en-US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AEBFE-FBB6-18A5-4E22-466FED1B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Business context</a:t>
            </a:r>
            <a:b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6600" i="1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4C6C973-7B65-F72F-1AD9-AE98D61E41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790" r="1" b="1"/>
          <a:stretch/>
        </p:blipFill>
        <p:spPr>
          <a:xfrm>
            <a:off x="5913584" y="-4762"/>
            <a:ext cx="6286500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15102-4304-FC87-394B-E1497DB6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7" y="314325"/>
            <a:ext cx="6067903" cy="10165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1" dirty="0"/>
              <a:t>7 factors to consider before purchasing an aircraft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BD752-5643-8D0F-B3A7-EB7CB1582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6" y="1738265"/>
            <a:ext cx="6717564" cy="348558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factors to consider when purchasing an aircraft include: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Engines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of the Aircraft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the Aircraft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 Type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Injury Severity.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Uninjured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Placeholder 53" descr="A diagram of a plane">
            <a:extLst>
              <a:ext uri="{FF2B5EF4-FFF2-40B4-BE49-F238E27FC236}">
                <a16:creationId xmlns:a16="http://schemas.microsoft.com/office/drawing/2014/main" id="{4D2A2528-94EB-DA35-B73E-798F76C7DB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r="14187"/>
          <a:stretch>
            <a:fillRect/>
          </a:stretch>
        </p:blipFill>
        <p:spPr>
          <a:xfrm>
            <a:off x="6745660" y="10632"/>
            <a:ext cx="5418244" cy="69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n airplane flying through the air&#10;&#10;AI-generated content may be incorrect.">
            <a:extLst>
              <a:ext uri="{FF2B5EF4-FFF2-40B4-BE49-F238E27FC236}">
                <a16:creationId xmlns:a16="http://schemas.microsoft.com/office/drawing/2014/main" id="{64F38819-D551-B31F-D30C-D9E9BDB20A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54" y="10"/>
            <a:ext cx="1219200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8BE8C52-9C3E-4691-A186-7582BDF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" y="696037"/>
            <a:ext cx="12188952" cy="5172500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71000">
                <a:srgbClr val="000000">
                  <a:alpha val="2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F7A15-670C-B003-9EBB-CE721568C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8" y="4801737"/>
            <a:ext cx="12189322" cy="93197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9600" b="1" i="1" kern="1200" cap="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600" b="1" i="1" kern="1200" cap="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 and the</a:t>
            </a:r>
            <a:r>
              <a:rPr lang="en-US" sz="9600" b="1" i="1" kern="1200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process steps </a:t>
            </a:r>
            <a:br>
              <a:rPr lang="en-US" sz="9600" b="1" i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9600" b="1" i="1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11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0117" y="1995235"/>
            <a:ext cx="6941703" cy="276688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made use of aviation accident data from the National Transportation Safety Board (1962–2023), we will analyze risks, identify trends, and provide actionable recommendations.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Aviation data used for this analysis can be accessed using the link below: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https://www.kaggle.com/datasets/khsamaha/aviation-accident-database-synopses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for our analysis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Clean and preprocess data to handle missing values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Aggregate and visualize key risk factors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Derive three concrete business recommendations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Present findings using clear, impactful visualizations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99D73-BFDC-274C-B66E-BA383102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DATA DRIVEN APPROACH 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E105210-61FE-4E9D-9076-A5618FDA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FC03B-6E3A-C40E-1C0A-27B869BA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6008914" cy="1683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 dirty="0"/>
              <a:t>Data cleaning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07E6A-7AA7-AC99-12A5-19EDC9861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216886"/>
            <a:ext cx="6150926" cy="38170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handled the below when doing data cleaning;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duplicates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unwanted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1DF613-CD5C-4D37-9F6C-843AFBBB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B56F5D-A737-4E56-BCDD-0F992B89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F30B66-D23D-AE3E-44B8-826BDB3A0D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0" b="-1"/>
          <a:stretch/>
        </p:blipFill>
        <p:spPr>
          <a:xfrm>
            <a:off x="7963785" y="10"/>
            <a:ext cx="42282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18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{C73F6BC7-363E-4CC8-B8B9-2F508B4C1A9F}tf22797433_win32</Template>
  <TotalTime>1212</TotalTime>
  <Words>593</Words>
  <Application>Microsoft Office PowerPoint</Application>
  <PresentationFormat>Widescreen</PresentationFormat>
  <Paragraphs>67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Times New Roman</vt:lpstr>
      <vt:lpstr>Univers Condensed Light</vt:lpstr>
      <vt:lpstr>Walbaum Display Light</vt:lpstr>
      <vt:lpstr>Wingdings</vt:lpstr>
      <vt:lpstr>AngleLinesVTI</vt:lpstr>
      <vt:lpstr>Identifying Low-Risk Aircraft for Strategic business GROWTH.</vt:lpstr>
      <vt:lpstr>AGENDA</vt:lpstr>
      <vt:lpstr>INTRODUCTION</vt:lpstr>
      <vt:lpstr>Background: Our company is diversifying by expanding into the aviation industry, with an aim of operating aircraft for both commercial and private enterprises. Objective: Identify the lowest-risk aircraft based on Aircraft damage, Number of Engines of the aircraft, Model of the aircraft among other factors . Outcome: Provide data-driven recommendations that will guide the head of aviation division in the process of selecting the best aircraft for our company. </vt:lpstr>
      <vt:lpstr>Business context </vt:lpstr>
      <vt:lpstr>7 factors to consider before purchasing an aircraft</vt:lpstr>
      <vt:lpstr>      Data and the process steps  </vt:lpstr>
      <vt:lpstr>A DATA DRIVEN APPROACH </vt:lpstr>
      <vt:lpstr>Data cleaning </vt:lpstr>
      <vt:lpstr>DATA analysis</vt:lpstr>
      <vt:lpstr>PowerPoint Presentation</vt:lpstr>
      <vt:lpstr>RECOMMENDATIONS </vt:lpstr>
      <vt:lpstr>PowerPoint Presentation</vt:lpstr>
      <vt:lpstr>Evaluation and Future Improvements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Low-Risk Aircraft for Strategic business GROWTH.</dc:title>
  <dc:creator>Myrajoy Kiganane</dc:creator>
  <cp:lastModifiedBy>Myrajoy Kiganane</cp:lastModifiedBy>
  <cp:revision>15</cp:revision>
  <dcterms:created xsi:type="dcterms:W3CDTF">2025-02-10T04:48:23Z</dcterms:created>
  <dcterms:modified xsi:type="dcterms:W3CDTF">2025-02-11T17:42:37Z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