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75" r:id="rId5"/>
    <p:sldId id="264" r:id="rId6"/>
    <p:sldId id="274" r:id="rId7"/>
    <p:sldId id="261" r:id="rId8"/>
    <p:sldId id="276" r:id="rId9"/>
    <p:sldId id="267" r:id="rId10"/>
    <p:sldId id="277" r:id="rId11"/>
    <p:sldId id="272" r:id="rId12"/>
    <p:sldId id="293" r:id="rId13"/>
    <p:sldId id="278" r:id="rId14"/>
    <p:sldId id="271" r:id="rId15"/>
    <p:sldId id="286" r:id="rId16"/>
    <p:sldId id="292" r:id="rId17"/>
    <p:sldId id="295" r:id="rId18"/>
    <p:sldId id="296" r:id="rId19"/>
    <p:sldId id="288" r:id="rId20"/>
    <p:sldId id="297" r:id="rId21"/>
    <p:sldId id="298" r:id="rId22"/>
    <p:sldId id="289" r:id="rId23"/>
    <p:sldId id="273" r:id="rId24"/>
    <p:sldId id="291" r:id="rId25"/>
    <p:sldId id="299" r:id="rId26"/>
    <p:sldId id="287" r:id="rId27"/>
    <p:sldId id="290" r:id="rId28"/>
    <p:sldId id="279" r:id="rId29"/>
    <p:sldId id="280" r:id="rId30"/>
    <p:sldId id="281" r:id="rId31"/>
    <p:sldId id="282" r:id="rId32"/>
    <p:sldId id="283" r:id="rId33"/>
    <p:sldId id="284" r:id="rId34"/>
    <p:sldId id="285" r:id="rId35"/>
  </p:sldIdLst>
  <p:sldSz cx="9144000" cy="5715000" type="screen16x1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84417" autoAdjust="0"/>
  </p:normalViewPr>
  <p:slideViewPr>
    <p:cSldViewPr>
      <p:cViewPr>
        <p:scale>
          <a:sx n="96" d="100"/>
          <a:sy n="96" d="100"/>
        </p:scale>
        <p:origin x="-1205" y="86"/>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C37462-52DD-4AF6-A9D7-B9B98397D7C0}" type="datetimeFigureOut">
              <a:rPr lang="ko-KR" altLang="en-US" smtClean="0"/>
              <a:t>2019-05-02</a:t>
            </a:fld>
            <a:endParaRPr lang="ko-KR" altLang="en-US"/>
          </a:p>
        </p:txBody>
      </p:sp>
      <p:sp>
        <p:nvSpPr>
          <p:cNvPr id="4" name="슬라이드 이미지 개체 틀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9459B5-7215-4ED9-A2A6-F9C31DA80667}" type="slidenum">
              <a:rPr lang="ko-KR" altLang="en-US" smtClean="0"/>
              <a:t>‹#›</a:t>
            </a:fld>
            <a:endParaRPr lang="ko-KR" altLang="en-US"/>
          </a:p>
        </p:txBody>
      </p:sp>
    </p:spTree>
    <p:extLst>
      <p:ext uri="{BB962C8B-B14F-4D97-AF65-F5344CB8AC3E}">
        <p14:creationId xmlns:p14="http://schemas.microsoft.com/office/powerpoint/2010/main" val="290936942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kern="1200" dirty="0" smtClean="0">
                <a:solidFill>
                  <a:schemeClr val="tx1"/>
                </a:solidFill>
                <a:effectLst/>
                <a:latin typeface="+mn-lt"/>
                <a:ea typeface="+mn-ea"/>
                <a:cs typeface="+mn-cs"/>
              </a:rPr>
              <a:t>기대수명은 인간의 교육 수준과 생활 수준 외에 각국의 인간개발지수</a:t>
            </a:r>
            <a:r>
              <a:rPr lang="en-US" altLang="ko-KR" sz="1200" b="0" i="0" kern="1200" dirty="0" smtClean="0">
                <a:solidFill>
                  <a:schemeClr val="tx1"/>
                </a:solidFill>
                <a:effectLst/>
                <a:latin typeface="+mn-lt"/>
                <a:ea typeface="+mn-ea"/>
                <a:cs typeface="+mn-cs"/>
              </a:rPr>
              <a:t>(HDI)</a:t>
            </a:r>
            <a:r>
              <a:rPr lang="ko-KR" altLang="en-US" sz="1200" b="0" i="0" kern="1200" dirty="0" smtClean="0">
                <a:solidFill>
                  <a:schemeClr val="tx1"/>
                </a:solidFill>
                <a:effectLst/>
                <a:latin typeface="+mn-lt"/>
                <a:ea typeface="+mn-ea"/>
                <a:cs typeface="+mn-cs"/>
              </a:rPr>
              <a:t>를 측정하는 요인 중 하나이다</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그것은 특정 영역의 삶의 질을 묘사하는 데 사용된다</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기대수명의 차이는 의료의 필요성과 사회적 지원의 개선을 증명하기 위해 인용되기도 한다</a:t>
            </a:r>
            <a:r>
              <a:rPr lang="en-US" altLang="ko-KR" sz="1200" b="0" i="0" kern="1200" dirty="0" smtClean="0">
                <a:solidFill>
                  <a:schemeClr val="tx1"/>
                </a:solidFill>
                <a:effectLst/>
                <a:latin typeface="+mn-lt"/>
                <a:ea typeface="+mn-ea"/>
                <a:cs typeface="+mn-cs"/>
              </a:rPr>
              <a:t>.</a:t>
            </a:r>
            <a:r>
              <a:rPr lang="ko-KR" altLang="en-US" dirty="0" smtClean="0"/>
              <a:t/>
            </a:r>
            <a:br>
              <a:rPr lang="ko-KR" altLang="en-US" dirty="0" smtClean="0"/>
            </a:br>
            <a:r>
              <a:rPr lang="ko-KR" altLang="en-US" dirty="0" smtClean="0"/>
              <a:t/>
            </a:r>
            <a:br>
              <a:rPr lang="ko-KR" altLang="en-US" dirty="0" smtClean="0"/>
            </a:br>
            <a:r>
              <a:rPr lang="ko-KR" altLang="en-US" sz="1200" b="0" i="0" kern="1200" dirty="0" smtClean="0">
                <a:solidFill>
                  <a:schemeClr val="tx1"/>
                </a:solidFill>
                <a:effectLst/>
                <a:latin typeface="+mn-lt"/>
                <a:ea typeface="+mn-ea"/>
                <a:cs typeface="+mn-cs"/>
              </a:rPr>
              <a:t>각국의 의료</a:t>
            </a:r>
            <a:r>
              <a:rPr lang="en-US" altLang="ko-KR" sz="1200" b="0" i="0" kern="1200" dirty="0" smtClean="0">
                <a:solidFill>
                  <a:schemeClr val="tx1"/>
                </a:solidFill>
                <a:effectLst/>
                <a:latin typeface="+mn-lt"/>
                <a:ea typeface="+mn-ea"/>
                <a:cs typeface="+mn-cs"/>
              </a:rPr>
              <a:t>·</a:t>
            </a:r>
            <a:r>
              <a:rPr lang="ko-KR" altLang="en-US" sz="1200" b="0" i="0" kern="1200" dirty="0" smtClean="0">
                <a:solidFill>
                  <a:schemeClr val="tx1"/>
                </a:solidFill>
                <a:effectLst/>
                <a:latin typeface="+mn-lt"/>
                <a:ea typeface="+mn-ea"/>
                <a:cs typeface="+mn-cs"/>
              </a:rPr>
              <a:t>사회적 지원의 필요성을 증명하기 위해 국가 사망률</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경제적 요인</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사회적 요인</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기타 건강 관련 요인 등 기대 수명 요인을 분석한다</a:t>
            </a:r>
            <a:r>
              <a:rPr lang="en-US" altLang="ko-KR" sz="1200" b="0" i="0" kern="1200" dirty="0" smtClean="0">
                <a:solidFill>
                  <a:schemeClr val="tx1"/>
                </a:solidFill>
                <a:effectLst/>
                <a:latin typeface="+mn-lt"/>
                <a:ea typeface="+mn-ea"/>
                <a:cs typeface="+mn-cs"/>
              </a:rPr>
              <a:t>. </a:t>
            </a:r>
            <a:r>
              <a:rPr lang="ko-KR" altLang="en-US" dirty="0" smtClean="0"/>
              <a:t/>
            </a:r>
            <a:br>
              <a:rPr lang="ko-KR" altLang="en-US" dirty="0" smtClean="0"/>
            </a:br>
            <a:r>
              <a:rPr lang="ko-KR" altLang="en-US" dirty="0" smtClean="0"/>
              <a:t/>
            </a:r>
            <a:br>
              <a:rPr lang="ko-KR" altLang="en-US" dirty="0" smtClean="0"/>
            </a:br>
            <a:r>
              <a:rPr lang="ko-KR" altLang="en-US" sz="1200" b="0" i="0" kern="1200" dirty="0" smtClean="0">
                <a:solidFill>
                  <a:schemeClr val="tx1"/>
                </a:solidFill>
                <a:effectLst/>
                <a:latin typeface="+mn-lt"/>
                <a:ea typeface="+mn-ea"/>
                <a:cs typeface="+mn-cs"/>
              </a:rPr>
              <a:t>사망률을 높이기 위해 특정 지역의 사망률에 영향을 미치는 취약한 질병과 환경을 예측해 인구수명을 개선하기 위해 어떤 개선이 필요한지 제시하겠다</a:t>
            </a:r>
            <a:r>
              <a:rPr lang="en-US" altLang="ko-KR" sz="1200" b="0" i="0" kern="1200" dirty="0" smtClean="0">
                <a:solidFill>
                  <a:schemeClr val="tx1"/>
                </a:solidFill>
                <a:effectLst/>
                <a:latin typeface="+mn-lt"/>
                <a:ea typeface="+mn-ea"/>
                <a:cs typeface="+mn-cs"/>
              </a:rPr>
              <a:t>.</a:t>
            </a:r>
          </a:p>
          <a:p>
            <a:endParaRPr lang="en-US" altLang="ko-KR" sz="1200" b="0" i="0" kern="1200" dirty="0" smtClean="0">
              <a:solidFill>
                <a:schemeClr val="tx1"/>
              </a:solidFill>
              <a:effectLst/>
              <a:latin typeface="+mn-lt"/>
              <a:ea typeface="+mn-ea"/>
              <a:cs typeface="+mn-cs"/>
            </a:endParaRPr>
          </a:p>
          <a:p>
            <a:endParaRPr lang="en-US" altLang="ko-KR" sz="1200" b="0" i="0" kern="1200" dirty="0" smtClean="0">
              <a:solidFill>
                <a:schemeClr val="tx1"/>
              </a:solidFill>
              <a:effectLst/>
              <a:latin typeface="+mn-lt"/>
              <a:ea typeface="+mn-ea"/>
              <a:cs typeface="+mn-cs"/>
            </a:endParaRPr>
          </a:p>
          <a:p>
            <a:r>
              <a:rPr lang="en-US" altLang="ko-KR" dirty="0" smtClean="0"/>
              <a:t>Life expectancy is one of the factors that measure human development index (HDI) in each country besides human education level and living standard. It is used to describe the quality of life in a particular area. The difference in life expectancy is also cited to demonstrate the need for medical care and the improvement of social support.</a:t>
            </a:r>
          </a:p>
          <a:p>
            <a:endParaRPr lang="en-US" altLang="ko-KR" dirty="0" smtClean="0"/>
          </a:p>
          <a:p>
            <a:r>
              <a:rPr lang="en-US" altLang="ko-KR" dirty="0" smtClean="0"/>
              <a:t>In order to prove the necessity of medical and social support for each country, we are going to analyze the factors of life expectancy such as the national mortality rate, economic factors, social factors and other health-related factors. </a:t>
            </a:r>
          </a:p>
          <a:p>
            <a:endParaRPr lang="en-US" altLang="ko-KR" dirty="0" smtClean="0"/>
          </a:p>
          <a:p>
            <a:r>
              <a:rPr lang="en-US" altLang="ko-KR" dirty="0" smtClean="0"/>
              <a:t>We will present what kind of improvements are needed to improve the life expectancy of the population by predicting the vulnerable diseases and environments that affect the mortality rate in a specific area in order to improve the mortality rate.</a:t>
            </a:r>
          </a:p>
          <a:p>
            <a:endParaRPr lang="ko-KR" altLang="en-US" dirty="0"/>
          </a:p>
        </p:txBody>
      </p:sp>
      <p:sp>
        <p:nvSpPr>
          <p:cNvPr id="4" name="슬라이드 번호 개체 틀 3"/>
          <p:cNvSpPr>
            <a:spLocks noGrp="1"/>
          </p:cNvSpPr>
          <p:nvPr>
            <p:ph type="sldNum" sz="quarter" idx="10"/>
          </p:nvPr>
        </p:nvSpPr>
        <p:spPr/>
        <p:txBody>
          <a:bodyPr/>
          <a:lstStyle/>
          <a:p>
            <a:fld id="{869459B5-7215-4ED9-A2A6-F9C31DA80667}" type="slidenum">
              <a:rPr lang="ko-KR" altLang="en-US" smtClean="0"/>
              <a:t>3</a:t>
            </a:fld>
            <a:endParaRPr lang="ko-KR" altLang="en-US"/>
          </a:p>
        </p:txBody>
      </p:sp>
    </p:spTree>
    <p:extLst>
      <p:ext uri="{BB962C8B-B14F-4D97-AF65-F5344CB8AC3E}">
        <p14:creationId xmlns:p14="http://schemas.microsoft.com/office/powerpoint/2010/main" val="1156993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kern="1200" dirty="0" smtClean="0">
                <a:solidFill>
                  <a:schemeClr val="tx1"/>
                </a:solidFill>
                <a:effectLst/>
                <a:latin typeface="+mn-lt"/>
                <a:ea typeface="+mn-ea"/>
                <a:cs typeface="+mn-cs"/>
              </a:rPr>
              <a:t>Solve the problems your proposed one by one</a:t>
            </a:r>
            <a:endParaRPr lang="ko-KR" altLang="ko-KR" sz="1200" kern="1200" dirty="0" smtClean="0">
              <a:solidFill>
                <a:schemeClr val="tx1"/>
              </a:solidFill>
              <a:effectLst/>
              <a:latin typeface="+mn-lt"/>
              <a:ea typeface="+mn-ea"/>
              <a:cs typeface="+mn-cs"/>
            </a:endParaRPr>
          </a:p>
          <a:p>
            <a:r>
              <a:rPr lang="en-US" altLang="ko-KR" sz="1200" kern="1200" dirty="0" smtClean="0">
                <a:solidFill>
                  <a:schemeClr val="tx1"/>
                </a:solidFill>
                <a:effectLst/>
                <a:latin typeface="+mn-lt"/>
                <a:ea typeface="+mn-ea"/>
                <a:cs typeface="+mn-cs"/>
              </a:rPr>
              <a:t>Give the necessary codes, snapshots and explanations</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869459B5-7215-4ED9-A2A6-F9C31DA80667}" type="slidenum">
              <a:rPr lang="ko-KR" altLang="en-US" smtClean="0"/>
              <a:t>15</a:t>
            </a:fld>
            <a:endParaRPr lang="ko-KR" altLang="en-US"/>
          </a:p>
        </p:txBody>
      </p:sp>
    </p:spTree>
    <p:extLst>
      <p:ext uri="{BB962C8B-B14F-4D97-AF65-F5344CB8AC3E}">
        <p14:creationId xmlns:p14="http://schemas.microsoft.com/office/powerpoint/2010/main" val="989935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1" kern="1200" dirty="0" smtClean="0">
                <a:solidFill>
                  <a:schemeClr val="tx1"/>
                </a:solidFill>
                <a:effectLst/>
                <a:latin typeface="+mn-lt"/>
                <a:ea typeface="+mn-ea"/>
                <a:cs typeface="+mn-cs"/>
              </a:rPr>
              <a:t>codes</a:t>
            </a:r>
          </a:p>
          <a:p>
            <a:r>
              <a:rPr lang="en-US" altLang="ko-KR" sz="1200" kern="1200" dirty="0" smtClean="0">
                <a:solidFill>
                  <a:schemeClr val="tx1"/>
                </a:solidFill>
                <a:effectLst/>
                <a:latin typeface="+mn-lt"/>
                <a:ea typeface="+mn-ea"/>
                <a:cs typeface="+mn-cs"/>
              </a:rPr>
              <a:t>Solve the problems your proposed one by one</a:t>
            </a:r>
            <a:endParaRPr lang="ko-KR" altLang="ko-KR" sz="1200" kern="1200" dirty="0" smtClean="0">
              <a:solidFill>
                <a:schemeClr val="tx1"/>
              </a:solidFill>
              <a:effectLst/>
              <a:latin typeface="+mn-lt"/>
              <a:ea typeface="+mn-ea"/>
              <a:cs typeface="+mn-cs"/>
            </a:endParaRPr>
          </a:p>
          <a:p>
            <a:r>
              <a:rPr lang="en-US" altLang="ko-KR" sz="1200" kern="1200" dirty="0" smtClean="0">
                <a:solidFill>
                  <a:schemeClr val="tx1"/>
                </a:solidFill>
                <a:effectLst/>
                <a:latin typeface="+mn-lt"/>
                <a:ea typeface="+mn-ea"/>
                <a:cs typeface="+mn-cs"/>
              </a:rPr>
              <a:t>Give the necessary codes, snapshots and explanations</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869459B5-7215-4ED9-A2A6-F9C31DA80667}" type="slidenum">
              <a:rPr lang="ko-KR" altLang="en-US" smtClean="0"/>
              <a:t>16</a:t>
            </a:fld>
            <a:endParaRPr lang="ko-KR" altLang="en-US"/>
          </a:p>
        </p:txBody>
      </p:sp>
    </p:spTree>
    <p:extLst>
      <p:ext uri="{BB962C8B-B14F-4D97-AF65-F5344CB8AC3E}">
        <p14:creationId xmlns:p14="http://schemas.microsoft.com/office/powerpoint/2010/main" val="989935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1" kern="1200" dirty="0" smtClean="0">
                <a:solidFill>
                  <a:schemeClr val="tx1"/>
                </a:solidFill>
                <a:effectLst/>
                <a:latin typeface="+mn-lt"/>
                <a:ea typeface="+mn-ea"/>
                <a:cs typeface="+mn-cs"/>
              </a:rPr>
              <a:t>codes</a:t>
            </a:r>
          </a:p>
          <a:p>
            <a:r>
              <a:rPr lang="en-US" altLang="ko-KR" sz="1200" kern="1200" dirty="0" smtClean="0">
                <a:solidFill>
                  <a:schemeClr val="tx1"/>
                </a:solidFill>
                <a:effectLst/>
                <a:latin typeface="+mn-lt"/>
                <a:ea typeface="+mn-ea"/>
                <a:cs typeface="+mn-cs"/>
              </a:rPr>
              <a:t>Solve the problems your proposed one by one</a:t>
            </a:r>
            <a:endParaRPr lang="ko-KR" altLang="ko-KR" sz="1200" kern="1200" dirty="0" smtClean="0">
              <a:solidFill>
                <a:schemeClr val="tx1"/>
              </a:solidFill>
              <a:effectLst/>
              <a:latin typeface="+mn-lt"/>
              <a:ea typeface="+mn-ea"/>
              <a:cs typeface="+mn-cs"/>
            </a:endParaRPr>
          </a:p>
          <a:p>
            <a:r>
              <a:rPr lang="en-US" altLang="ko-KR" sz="1200" kern="1200" dirty="0" smtClean="0">
                <a:solidFill>
                  <a:schemeClr val="tx1"/>
                </a:solidFill>
                <a:effectLst/>
                <a:latin typeface="+mn-lt"/>
                <a:ea typeface="+mn-ea"/>
                <a:cs typeface="+mn-cs"/>
              </a:rPr>
              <a:t>Give the necessary codes, snapshots and explanations</a:t>
            </a:r>
            <a:endParaRPr lang="ko-KR" altLang="ko-KR" sz="1200" kern="1200" dirty="0" smtClean="0">
              <a:solidFill>
                <a:schemeClr val="tx1"/>
              </a:solidFill>
              <a:effectLst/>
              <a:latin typeface="+mn-lt"/>
              <a:ea typeface="+mn-ea"/>
              <a:cs typeface="+mn-cs"/>
            </a:endParaRPr>
          </a:p>
          <a:p>
            <a:r>
              <a:rPr lang="en-US" altLang="ko-KR" dirty="0" smtClean="0"/>
              <a:t>All variables</a:t>
            </a:r>
            <a:r>
              <a:rPr lang="en-US" altLang="ko-KR" baseline="0" dirty="0" smtClean="0"/>
              <a:t> are discrete</a:t>
            </a:r>
          </a:p>
          <a:p>
            <a:r>
              <a:rPr lang="en-US" altLang="ko-KR" baseline="0" dirty="0" smtClean="0"/>
              <a:t>Convert data to dummy variables</a:t>
            </a:r>
            <a:endParaRPr lang="ko-KR" altLang="en-US" dirty="0"/>
          </a:p>
        </p:txBody>
      </p:sp>
      <p:sp>
        <p:nvSpPr>
          <p:cNvPr id="4" name="슬라이드 번호 개체 틀 3"/>
          <p:cNvSpPr>
            <a:spLocks noGrp="1"/>
          </p:cNvSpPr>
          <p:nvPr>
            <p:ph type="sldNum" sz="quarter" idx="10"/>
          </p:nvPr>
        </p:nvSpPr>
        <p:spPr/>
        <p:txBody>
          <a:bodyPr/>
          <a:lstStyle/>
          <a:p>
            <a:fld id="{869459B5-7215-4ED9-A2A6-F9C31DA80667}" type="slidenum">
              <a:rPr lang="ko-KR" altLang="en-US" smtClean="0"/>
              <a:t>17</a:t>
            </a:fld>
            <a:endParaRPr lang="ko-KR" altLang="en-US"/>
          </a:p>
        </p:txBody>
      </p:sp>
    </p:spTree>
    <p:extLst>
      <p:ext uri="{BB962C8B-B14F-4D97-AF65-F5344CB8AC3E}">
        <p14:creationId xmlns:p14="http://schemas.microsoft.com/office/powerpoint/2010/main" val="989935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1" kern="1200" dirty="0" smtClean="0">
                <a:solidFill>
                  <a:schemeClr val="tx1"/>
                </a:solidFill>
                <a:effectLst/>
                <a:latin typeface="+mn-lt"/>
                <a:ea typeface="+mn-ea"/>
                <a:cs typeface="+mn-cs"/>
              </a:rPr>
              <a:t>codes</a:t>
            </a:r>
          </a:p>
          <a:p>
            <a:r>
              <a:rPr lang="en-US" altLang="ko-KR" sz="1200" kern="1200" dirty="0" smtClean="0">
                <a:solidFill>
                  <a:schemeClr val="tx1"/>
                </a:solidFill>
                <a:effectLst/>
                <a:latin typeface="+mn-lt"/>
                <a:ea typeface="+mn-ea"/>
                <a:cs typeface="+mn-cs"/>
              </a:rPr>
              <a:t>Solve the problems your proposed one by one</a:t>
            </a:r>
            <a:endParaRPr lang="ko-KR" altLang="ko-KR" sz="1200" kern="1200" dirty="0" smtClean="0">
              <a:solidFill>
                <a:schemeClr val="tx1"/>
              </a:solidFill>
              <a:effectLst/>
              <a:latin typeface="+mn-lt"/>
              <a:ea typeface="+mn-ea"/>
              <a:cs typeface="+mn-cs"/>
            </a:endParaRPr>
          </a:p>
          <a:p>
            <a:r>
              <a:rPr lang="en-US" altLang="ko-KR" sz="1200" kern="1200" dirty="0" smtClean="0">
                <a:solidFill>
                  <a:schemeClr val="tx1"/>
                </a:solidFill>
                <a:effectLst/>
                <a:latin typeface="+mn-lt"/>
                <a:ea typeface="+mn-ea"/>
                <a:cs typeface="+mn-cs"/>
              </a:rPr>
              <a:t>Give the necessary codes, snapshots and explanations</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869459B5-7215-4ED9-A2A6-F9C31DA80667}" type="slidenum">
              <a:rPr lang="ko-KR" altLang="en-US" smtClean="0"/>
              <a:t>18</a:t>
            </a:fld>
            <a:endParaRPr lang="ko-KR" altLang="en-US"/>
          </a:p>
        </p:txBody>
      </p:sp>
    </p:spTree>
    <p:extLst>
      <p:ext uri="{BB962C8B-B14F-4D97-AF65-F5344CB8AC3E}">
        <p14:creationId xmlns:p14="http://schemas.microsoft.com/office/powerpoint/2010/main" val="989935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1" kern="1200" dirty="0" smtClean="0">
                <a:solidFill>
                  <a:schemeClr val="tx1"/>
                </a:solidFill>
                <a:effectLst/>
                <a:latin typeface="+mn-lt"/>
                <a:ea typeface="+mn-ea"/>
                <a:cs typeface="+mn-cs"/>
              </a:rPr>
              <a:t>Feature selection</a:t>
            </a:r>
          </a:p>
          <a:p>
            <a:r>
              <a:rPr lang="en-US" altLang="ko-KR" sz="1200" kern="1200" dirty="0" smtClean="0">
                <a:solidFill>
                  <a:schemeClr val="tx1"/>
                </a:solidFill>
                <a:effectLst/>
                <a:latin typeface="+mn-lt"/>
                <a:ea typeface="+mn-ea"/>
                <a:cs typeface="+mn-cs"/>
              </a:rPr>
              <a:t>Given a same problem, you may have several solutions or build several models</a:t>
            </a:r>
            <a:endParaRPr lang="ko-KR" altLang="ko-KR" sz="1200" kern="1200" dirty="0" smtClean="0">
              <a:solidFill>
                <a:schemeClr val="tx1"/>
              </a:solidFill>
              <a:effectLst/>
              <a:latin typeface="+mn-lt"/>
              <a:ea typeface="+mn-ea"/>
              <a:cs typeface="+mn-cs"/>
            </a:endParaRPr>
          </a:p>
          <a:p>
            <a:r>
              <a:rPr lang="en-US" altLang="ko-KR" sz="1200" kern="1200" dirty="0" smtClean="0">
                <a:solidFill>
                  <a:schemeClr val="tx1"/>
                </a:solidFill>
                <a:effectLst/>
                <a:latin typeface="+mn-lt"/>
                <a:ea typeface="+mn-ea"/>
                <a:cs typeface="+mn-cs"/>
              </a:rPr>
              <a:t>Evaluate your solutions based on selected metrics and compare them</a:t>
            </a:r>
          </a:p>
          <a:p>
            <a:endParaRPr lang="en-US" altLang="ko-KR" sz="1200" kern="1200" dirty="0" smtClean="0">
              <a:solidFill>
                <a:schemeClr val="tx1"/>
              </a:solidFill>
              <a:effectLst/>
              <a:latin typeface="+mn-lt"/>
              <a:ea typeface="+mn-ea"/>
              <a:cs typeface="+mn-cs"/>
            </a:endParaRPr>
          </a:p>
          <a:p>
            <a:r>
              <a:rPr lang="en-US" altLang="ko-KR" sz="1200" kern="1200" dirty="0" smtClean="0">
                <a:solidFill>
                  <a:schemeClr val="tx1"/>
                </a:solidFill>
                <a:effectLst/>
                <a:latin typeface="+mn-lt"/>
                <a:ea typeface="+mn-ea"/>
                <a:cs typeface="+mn-cs"/>
              </a:rPr>
              <a:t>No</a:t>
            </a:r>
            <a:r>
              <a:rPr lang="en-US" altLang="ko-KR" sz="1200" kern="1200" baseline="0" dirty="0" smtClean="0">
                <a:solidFill>
                  <a:schemeClr val="tx1"/>
                </a:solidFill>
                <a:effectLst/>
                <a:latin typeface="+mn-lt"/>
                <a:ea typeface="+mn-ea"/>
                <a:cs typeface="+mn-cs"/>
              </a:rPr>
              <a:t> significant change in the correlation. -&gt; just use Y,</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869459B5-7215-4ED9-A2A6-F9C31DA80667}" type="slidenum">
              <a:rPr lang="ko-KR" altLang="en-US" smtClean="0"/>
              <a:t>19</a:t>
            </a:fld>
            <a:endParaRPr lang="ko-KR" altLang="en-US"/>
          </a:p>
        </p:txBody>
      </p:sp>
    </p:spTree>
    <p:extLst>
      <p:ext uri="{BB962C8B-B14F-4D97-AF65-F5344CB8AC3E}">
        <p14:creationId xmlns:p14="http://schemas.microsoft.com/office/powerpoint/2010/main" val="989935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1" kern="1200" dirty="0" smtClean="0">
                <a:solidFill>
                  <a:schemeClr val="tx1"/>
                </a:solidFill>
                <a:effectLst/>
                <a:latin typeface="+mn-lt"/>
                <a:ea typeface="+mn-ea"/>
                <a:cs typeface="+mn-cs"/>
              </a:rPr>
              <a:t>Feature selection</a:t>
            </a:r>
          </a:p>
          <a:p>
            <a:r>
              <a:rPr lang="en-US" altLang="ko-KR" sz="1200" kern="1200" dirty="0" smtClean="0">
                <a:solidFill>
                  <a:schemeClr val="tx1"/>
                </a:solidFill>
                <a:effectLst/>
                <a:latin typeface="+mn-lt"/>
                <a:ea typeface="+mn-ea"/>
                <a:cs typeface="+mn-cs"/>
              </a:rPr>
              <a:t>Given a same problem, you may have several solutions or build several models</a:t>
            </a:r>
            <a:endParaRPr lang="ko-KR" altLang="ko-KR" sz="1200" kern="1200" dirty="0" smtClean="0">
              <a:solidFill>
                <a:schemeClr val="tx1"/>
              </a:solidFill>
              <a:effectLst/>
              <a:latin typeface="+mn-lt"/>
              <a:ea typeface="+mn-ea"/>
              <a:cs typeface="+mn-cs"/>
            </a:endParaRPr>
          </a:p>
          <a:p>
            <a:r>
              <a:rPr lang="en-US" altLang="ko-KR" sz="1200" kern="1200" dirty="0" smtClean="0">
                <a:solidFill>
                  <a:schemeClr val="tx1"/>
                </a:solidFill>
                <a:effectLst/>
                <a:latin typeface="+mn-lt"/>
                <a:ea typeface="+mn-ea"/>
                <a:cs typeface="+mn-cs"/>
              </a:rPr>
              <a:t>Evaluate your solutions based on selected metrics and compare them</a:t>
            </a:r>
          </a:p>
          <a:p>
            <a:endParaRPr lang="en-US" altLang="ko-KR" sz="1200" kern="1200" dirty="0" smtClean="0">
              <a:solidFill>
                <a:schemeClr val="tx1"/>
              </a:solidFill>
              <a:effectLst/>
              <a:latin typeface="+mn-lt"/>
              <a:ea typeface="+mn-ea"/>
              <a:cs typeface="+mn-cs"/>
            </a:endParaRPr>
          </a:p>
          <a:p>
            <a:r>
              <a:rPr lang="en-US" altLang="ko-KR" sz="1200" kern="1200" dirty="0" smtClean="0">
                <a:solidFill>
                  <a:schemeClr val="tx1"/>
                </a:solidFill>
                <a:effectLst/>
                <a:latin typeface="+mn-lt"/>
                <a:ea typeface="+mn-ea"/>
                <a:cs typeface="+mn-cs"/>
              </a:rPr>
              <a:t>No</a:t>
            </a:r>
            <a:r>
              <a:rPr lang="en-US" altLang="ko-KR" sz="1200" kern="1200" baseline="0" dirty="0" smtClean="0">
                <a:solidFill>
                  <a:schemeClr val="tx1"/>
                </a:solidFill>
                <a:effectLst/>
                <a:latin typeface="+mn-lt"/>
                <a:ea typeface="+mn-ea"/>
                <a:cs typeface="+mn-cs"/>
              </a:rPr>
              <a:t> significant change in the correlation. -&gt; just use Y,</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869459B5-7215-4ED9-A2A6-F9C31DA80667}" type="slidenum">
              <a:rPr lang="ko-KR" altLang="en-US" smtClean="0"/>
              <a:t>20</a:t>
            </a:fld>
            <a:endParaRPr lang="ko-KR" altLang="en-US"/>
          </a:p>
        </p:txBody>
      </p:sp>
    </p:spTree>
    <p:extLst>
      <p:ext uri="{BB962C8B-B14F-4D97-AF65-F5344CB8AC3E}">
        <p14:creationId xmlns:p14="http://schemas.microsoft.com/office/powerpoint/2010/main" val="989935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1" kern="1200" dirty="0" smtClean="0">
                <a:solidFill>
                  <a:schemeClr val="tx1"/>
                </a:solidFill>
                <a:effectLst/>
                <a:latin typeface="+mn-lt"/>
                <a:ea typeface="+mn-ea"/>
                <a:cs typeface="+mn-cs"/>
              </a:rPr>
              <a:t>Feature selection</a:t>
            </a:r>
          </a:p>
          <a:p>
            <a:r>
              <a:rPr lang="en-US" altLang="ko-KR" sz="1200" kern="1200" dirty="0" smtClean="0">
                <a:solidFill>
                  <a:schemeClr val="tx1"/>
                </a:solidFill>
                <a:effectLst/>
                <a:latin typeface="+mn-lt"/>
                <a:ea typeface="+mn-ea"/>
                <a:cs typeface="+mn-cs"/>
              </a:rPr>
              <a:t>Given a same problem, you may have several solutions or build several models</a:t>
            </a:r>
            <a:endParaRPr lang="ko-KR" altLang="ko-KR" sz="1200" kern="1200" dirty="0" smtClean="0">
              <a:solidFill>
                <a:schemeClr val="tx1"/>
              </a:solidFill>
              <a:effectLst/>
              <a:latin typeface="+mn-lt"/>
              <a:ea typeface="+mn-ea"/>
              <a:cs typeface="+mn-cs"/>
            </a:endParaRPr>
          </a:p>
          <a:p>
            <a:r>
              <a:rPr lang="en-US" altLang="ko-KR" sz="1200" kern="1200" dirty="0" smtClean="0">
                <a:solidFill>
                  <a:schemeClr val="tx1"/>
                </a:solidFill>
                <a:effectLst/>
                <a:latin typeface="+mn-lt"/>
                <a:ea typeface="+mn-ea"/>
                <a:cs typeface="+mn-cs"/>
              </a:rPr>
              <a:t>Evaluate your solutions based on selected metrics and compare them</a:t>
            </a:r>
          </a:p>
          <a:p>
            <a:endParaRPr lang="en-US" altLang="ko-KR" sz="1200" kern="1200" dirty="0" smtClean="0">
              <a:solidFill>
                <a:schemeClr val="tx1"/>
              </a:solidFill>
              <a:effectLst/>
              <a:latin typeface="+mn-lt"/>
              <a:ea typeface="+mn-ea"/>
              <a:cs typeface="+mn-cs"/>
            </a:endParaRPr>
          </a:p>
          <a:p>
            <a:r>
              <a:rPr lang="en-US" altLang="ko-KR" sz="1200" kern="1200" dirty="0" smtClean="0">
                <a:solidFill>
                  <a:schemeClr val="tx1"/>
                </a:solidFill>
                <a:effectLst/>
                <a:latin typeface="+mn-lt"/>
                <a:ea typeface="+mn-ea"/>
                <a:cs typeface="+mn-cs"/>
              </a:rPr>
              <a:t>No</a:t>
            </a:r>
            <a:r>
              <a:rPr lang="en-US" altLang="ko-KR" sz="1200" kern="1200" baseline="0" dirty="0" smtClean="0">
                <a:solidFill>
                  <a:schemeClr val="tx1"/>
                </a:solidFill>
                <a:effectLst/>
                <a:latin typeface="+mn-lt"/>
                <a:ea typeface="+mn-ea"/>
                <a:cs typeface="+mn-cs"/>
              </a:rPr>
              <a:t> significant change in the correlation. -&gt; just use Y,</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869459B5-7215-4ED9-A2A6-F9C31DA80667}" type="slidenum">
              <a:rPr lang="ko-KR" altLang="en-US" smtClean="0"/>
              <a:t>21</a:t>
            </a:fld>
            <a:endParaRPr lang="ko-KR" altLang="en-US"/>
          </a:p>
        </p:txBody>
      </p:sp>
    </p:spTree>
    <p:extLst>
      <p:ext uri="{BB962C8B-B14F-4D97-AF65-F5344CB8AC3E}">
        <p14:creationId xmlns:p14="http://schemas.microsoft.com/office/powerpoint/2010/main" val="989935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kern="1200" dirty="0" smtClean="0">
                <a:solidFill>
                  <a:schemeClr val="tx1"/>
                </a:solidFill>
                <a:effectLst/>
                <a:latin typeface="+mn-lt"/>
                <a:ea typeface="+mn-ea"/>
                <a:cs typeface="+mn-cs"/>
              </a:rPr>
              <a:t>Conclusion:</a:t>
            </a:r>
            <a:r>
              <a:rPr lang="en-US" altLang="ko-KR" sz="1200" b="1" kern="1200" baseline="0" dirty="0" smtClean="0">
                <a:solidFill>
                  <a:schemeClr val="tx1"/>
                </a:solidFill>
                <a:effectLst/>
                <a:latin typeface="+mn-lt"/>
                <a:ea typeface="+mn-ea"/>
                <a:cs typeface="+mn-cs"/>
              </a:rPr>
              <a:t> Final Model</a:t>
            </a:r>
            <a:endParaRPr lang="en-US" altLang="ko-KR" sz="1200" b="1"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Provide the summary of your findings, explanations, conclusions</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869459B5-7215-4ED9-A2A6-F9C31DA80667}" type="slidenum">
              <a:rPr lang="ko-KR" altLang="en-US" smtClean="0"/>
              <a:t>22</a:t>
            </a:fld>
            <a:endParaRPr lang="ko-KR" altLang="en-US"/>
          </a:p>
        </p:txBody>
      </p:sp>
    </p:spTree>
    <p:extLst>
      <p:ext uri="{BB962C8B-B14F-4D97-AF65-F5344CB8AC3E}">
        <p14:creationId xmlns:p14="http://schemas.microsoft.com/office/powerpoint/2010/main" val="989935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short summary of your whole project and conclusions, such as what you want to, why you want to do so, which solutions you use, and which findings or final results you get </a:t>
            </a:r>
            <a:r>
              <a:rPr lang="en-US" altLang="ko-KR" sz="1200" kern="1200" dirty="0" smtClean="0">
                <a:solidFill>
                  <a:schemeClr val="tx1"/>
                </a:solidFill>
                <a:effectLst/>
                <a:latin typeface="+mn-lt"/>
                <a:ea typeface="+mn-ea"/>
                <a:cs typeface="+mn-cs"/>
              </a:rPr>
              <a:t>finally.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Linear Regression</a:t>
            </a:r>
            <a:r>
              <a:rPr lang="en-US" altLang="ko-KR" sz="1200" kern="1200" baseline="0" dirty="0" smtClean="0">
                <a:solidFill>
                  <a:schemeClr val="tx1"/>
                </a:solidFill>
                <a:effectLst/>
                <a:latin typeface="+mn-lt"/>
                <a:ea typeface="+mn-ea"/>
                <a:cs typeface="+mn-cs"/>
              </a:rPr>
              <a:t> analysis : </a:t>
            </a:r>
            <a:r>
              <a:rPr lang="ko-KR" altLang="en-US" sz="1200" kern="1200" dirty="0" smtClean="0">
                <a:solidFill>
                  <a:schemeClr val="tx1"/>
                </a:solidFill>
                <a:effectLst/>
                <a:latin typeface="+mn-lt"/>
                <a:ea typeface="+mn-ea"/>
                <a:cs typeface="+mn-cs"/>
              </a:rPr>
              <a:t>우리는 다음과 같은 식을 얻었습니다</a:t>
            </a:r>
            <a:r>
              <a:rPr lang="en-US" altLang="ko-KR" sz="1200" kern="1200" dirty="0" smtClean="0">
                <a:solidFill>
                  <a:schemeClr val="tx1"/>
                </a:solidFill>
                <a:effectLst/>
                <a:latin typeface="+mn-lt"/>
                <a:ea typeface="+mn-ea"/>
                <a:cs typeface="+mn-cs"/>
              </a:rPr>
              <a:t>. </a:t>
            </a:r>
            <a:r>
              <a:rPr lang="ko-KR" altLang="en-US" sz="1200" kern="1200" dirty="0" err="1" smtClean="0">
                <a:solidFill>
                  <a:schemeClr val="tx1"/>
                </a:solidFill>
                <a:effectLst/>
                <a:latin typeface="+mn-lt"/>
                <a:ea typeface="+mn-ea"/>
                <a:cs typeface="+mn-cs"/>
              </a:rPr>
              <a:t>선형회귀식을</a:t>
            </a:r>
            <a:r>
              <a:rPr lang="ko-KR" altLang="en-US" sz="1200" kern="1200" dirty="0" smtClean="0">
                <a:solidFill>
                  <a:schemeClr val="tx1"/>
                </a:solidFill>
                <a:effectLst/>
                <a:latin typeface="+mn-lt"/>
                <a:ea typeface="+mn-ea"/>
                <a:cs typeface="+mn-cs"/>
              </a:rPr>
              <a:t> 분석함에 있어서 </a:t>
            </a:r>
            <a:r>
              <a:rPr lang="en-US" altLang="ko-KR" sz="1200" kern="1200" dirty="0" smtClean="0">
                <a:solidFill>
                  <a:schemeClr val="tx1"/>
                </a:solidFill>
                <a:effectLst/>
                <a:latin typeface="+mn-lt"/>
                <a:ea typeface="+mn-ea"/>
                <a:cs typeface="+mn-cs"/>
              </a:rPr>
              <a:t>Country</a:t>
            </a:r>
            <a:r>
              <a:rPr lang="en-US" altLang="ko-KR" sz="1200" kern="1200" baseline="0" dirty="0" smtClean="0">
                <a:solidFill>
                  <a:schemeClr val="tx1"/>
                </a:solidFill>
                <a:effectLst/>
                <a:latin typeface="+mn-lt"/>
                <a:ea typeface="+mn-ea"/>
                <a:cs typeface="+mn-cs"/>
              </a:rPr>
              <a:t> variables</a:t>
            </a:r>
            <a:r>
              <a:rPr lang="ko-KR" altLang="en-US" sz="1200" kern="1200" baseline="0" dirty="0" smtClean="0">
                <a:solidFill>
                  <a:schemeClr val="tx1"/>
                </a:solidFill>
                <a:effectLst/>
                <a:latin typeface="+mn-lt"/>
                <a:ea typeface="+mn-ea"/>
                <a:cs typeface="+mn-cs"/>
              </a:rPr>
              <a:t>은 의미가 없는 것 같아서 삭제하고</a:t>
            </a:r>
            <a:r>
              <a:rPr lang="en-US" altLang="ko-KR" sz="1200" kern="1200" baseline="0" dirty="0" smtClean="0">
                <a:solidFill>
                  <a:schemeClr val="tx1"/>
                </a:solidFill>
                <a:effectLst/>
                <a:latin typeface="+mn-lt"/>
                <a:ea typeface="+mn-ea"/>
                <a:cs typeface="+mn-cs"/>
              </a:rPr>
              <a:t> </a:t>
            </a:r>
            <a:r>
              <a:rPr lang="ko-KR" altLang="en-US" sz="1200" kern="1200" baseline="0" dirty="0" smtClean="0">
                <a:solidFill>
                  <a:schemeClr val="tx1"/>
                </a:solidFill>
                <a:effectLst/>
                <a:latin typeface="+mn-lt"/>
                <a:ea typeface="+mn-ea"/>
                <a:cs typeface="+mn-cs"/>
              </a:rPr>
              <a:t>다시 정리 하였습니다</a:t>
            </a:r>
            <a:r>
              <a:rPr lang="en-US" altLang="ko-KR" sz="1200" kern="1200" baseline="0" dirty="0" smtClean="0">
                <a:solidFill>
                  <a:schemeClr val="tx1"/>
                </a:solidFill>
                <a:effectLst/>
                <a:latin typeface="+mn-lt"/>
                <a:ea typeface="+mn-ea"/>
                <a:cs typeface="+mn-cs"/>
              </a:rPr>
              <a: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dirty="0"/>
          </a:p>
        </p:txBody>
      </p:sp>
      <p:sp>
        <p:nvSpPr>
          <p:cNvPr id="4" name="슬라이드 번호 개체 틀 3"/>
          <p:cNvSpPr>
            <a:spLocks noGrp="1"/>
          </p:cNvSpPr>
          <p:nvPr>
            <p:ph type="sldNum" sz="quarter" idx="10"/>
          </p:nvPr>
        </p:nvSpPr>
        <p:spPr/>
        <p:txBody>
          <a:bodyPr/>
          <a:lstStyle/>
          <a:p>
            <a:fld id="{869459B5-7215-4ED9-A2A6-F9C31DA80667}" type="slidenum">
              <a:rPr lang="ko-KR" altLang="en-US" smtClean="0"/>
              <a:t>24</a:t>
            </a:fld>
            <a:endParaRPr lang="ko-KR" altLang="en-US"/>
          </a:p>
        </p:txBody>
      </p:sp>
    </p:spTree>
    <p:extLst>
      <p:ext uri="{BB962C8B-B14F-4D97-AF65-F5344CB8AC3E}">
        <p14:creationId xmlns:p14="http://schemas.microsoft.com/office/powerpoint/2010/main" val="989935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kern="1200" dirty="0" smtClean="0">
                <a:solidFill>
                  <a:schemeClr val="tx1"/>
                </a:solidFill>
                <a:effectLst/>
                <a:latin typeface="+mn-lt"/>
                <a:ea typeface="+mn-ea"/>
                <a:cs typeface="+mn-cs"/>
              </a:rPr>
              <a:t>정리하자면</a:t>
            </a:r>
            <a:r>
              <a:rPr lang="en-US" altLang="ko-KR"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전세계에 대한 기대수명에 영향을 미치는 요소들은 다음과 같습니다</a:t>
            </a:r>
            <a:r>
              <a:rPr lang="en-US" altLang="ko-KR" sz="1200" kern="1200" dirty="0" smtClean="0">
                <a:solidFill>
                  <a:schemeClr val="tx1"/>
                </a:solidFill>
                <a:effectLst/>
                <a:latin typeface="+mn-lt"/>
                <a:ea typeface="+mn-ea"/>
                <a:cs typeface="+mn-cs"/>
              </a:rPr>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kern="1200" dirty="0" smtClean="0">
                <a:solidFill>
                  <a:schemeClr val="tx1"/>
                </a:solidFill>
                <a:effectLst/>
                <a:latin typeface="+mn-lt"/>
                <a:ea typeface="+mn-ea"/>
                <a:cs typeface="+mn-cs"/>
              </a:rPr>
              <a:t>첫 번째로 후진국의 경우에는 선진국보다 기대수명이 </a:t>
            </a:r>
            <a:r>
              <a:rPr lang="en-US" altLang="ko-KR" sz="1200" kern="1200" dirty="0" smtClean="0">
                <a:solidFill>
                  <a:schemeClr val="tx1"/>
                </a:solidFill>
                <a:effectLst/>
                <a:latin typeface="+mn-lt"/>
                <a:ea typeface="+mn-ea"/>
                <a:cs typeface="+mn-cs"/>
              </a:rPr>
              <a:t>-3.6</a:t>
            </a:r>
            <a:r>
              <a:rPr lang="ko-KR" altLang="en-US" sz="1200" kern="1200" dirty="0" smtClean="0">
                <a:solidFill>
                  <a:schemeClr val="tx1"/>
                </a:solidFill>
                <a:effectLst/>
                <a:latin typeface="+mn-lt"/>
                <a:ea typeface="+mn-ea"/>
                <a:cs typeface="+mn-cs"/>
              </a:rPr>
              <a:t>정도 낮았고</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smtClean="0"/>
              <a:t>두 번째로 많은 요소들이 있겠지만</a:t>
            </a:r>
            <a:r>
              <a:rPr lang="en-US" altLang="ko-KR" dirty="0" smtClean="0"/>
              <a:t>, </a:t>
            </a:r>
            <a:r>
              <a:rPr lang="ko-KR" altLang="en-US" dirty="0" err="1" smtClean="0"/>
              <a:t>걔중에</a:t>
            </a:r>
            <a:r>
              <a:rPr lang="ko-KR" altLang="en-US" dirty="0" smtClean="0"/>
              <a:t> 가장 눈에 띄는 것은 </a:t>
            </a:r>
            <a:r>
              <a:rPr lang="en-US" altLang="ko-KR" dirty="0" smtClean="0"/>
              <a:t>Schooling</a:t>
            </a:r>
            <a:r>
              <a:rPr lang="ko-KR" altLang="en-US" dirty="0" smtClean="0"/>
              <a:t>과 </a:t>
            </a:r>
            <a:r>
              <a:rPr lang="en-US" altLang="ko-KR" dirty="0" smtClean="0"/>
              <a:t>GDP</a:t>
            </a:r>
            <a:r>
              <a:rPr lang="ko-KR" altLang="en-US" dirty="0" smtClean="0"/>
              <a:t>가 있는데</a:t>
            </a:r>
            <a:r>
              <a:rPr lang="en-US" altLang="ko-KR" dirty="0" smtClean="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smtClean="0"/>
              <a:t>학교 교육을 많이 받을수록 </a:t>
            </a:r>
            <a:r>
              <a:rPr lang="en-US" altLang="ko-KR" dirty="0" smtClean="0"/>
              <a:t>significant</a:t>
            </a:r>
            <a:r>
              <a:rPr lang="en-US" altLang="ko-KR" baseline="0" dirty="0" smtClean="0"/>
              <a:t> </a:t>
            </a:r>
            <a:r>
              <a:rPr lang="ko-KR" altLang="en-US" baseline="0" dirty="0" smtClean="0"/>
              <a:t>하게 기대 수명이 올라간다는 점과</a:t>
            </a:r>
            <a:r>
              <a:rPr lang="en-US" altLang="ko-KR" baseline="0" dirty="0" smtClean="0"/>
              <a:t>, GDP</a:t>
            </a:r>
            <a:r>
              <a:rPr lang="ko-KR" altLang="en-US" baseline="0" dirty="0" smtClean="0"/>
              <a:t>가 증가한다고 해서 수명이 </a:t>
            </a:r>
            <a:r>
              <a:rPr lang="en-US" altLang="ko-KR" baseline="0" dirty="0" smtClean="0"/>
              <a:t>significant</a:t>
            </a:r>
            <a:r>
              <a:rPr lang="ko-KR" altLang="en-US" baseline="0" dirty="0" smtClean="0"/>
              <a:t>하게 증가한다는 것이 아니라는 점을 발견하였습니다</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869459B5-7215-4ED9-A2A6-F9C31DA80667}" type="slidenum">
              <a:rPr lang="ko-KR" altLang="en-US" smtClean="0"/>
              <a:t>25</a:t>
            </a:fld>
            <a:endParaRPr lang="ko-KR" altLang="en-US"/>
          </a:p>
        </p:txBody>
      </p:sp>
    </p:spTree>
    <p:extLst>
      <p:ext uri="{BB962C8B-B14F-4D97-AF65-F5344CB8AC3E}">
        <p14:creationId xmlns:p14="http://schemas.microsoft.com/office/powerpoint/2010/main" val="989935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kern="1200" dirty="0" smtClean="0">
                <a:solidFill>
                  <a:schemeClr val="tx1"/>
                </a:solidFill>
                <a:effectLst/>
                <a:latin typeface="+mn-lt"/>
                <a:ea typeface="+mn-ea"/>
                <a:cs typeface="+mn-cs"/>
              </a:rPr>
              <a:t>기대수명은 인간의 교육 수준과 생활 수준 외에 각국의 인간개발지수</a:t>
            </a:r>
            <a:r>
              <a:rPr lang="en-US" altLang="ko-KR" sz="1200" b="0" i="0" kern="1200" dirty="0" smtClean="0">
                <a:solidFill>
                  <a:schemeClr val="tx1"/>
                </a:solidFill>
                <a:effectLst/>
                <a:latin typeface="+mn-lt"/>
                <a:ea typeface="+mn-ea"/>
                <a:cs typeface="+mn-cs"/>
              </a:rPr>
              <a:t>(HDI)</a:t>
            </a:r>
            <a:r>
              <a:rPr lang="ko-KR" altLang="en-US" sz="1200" b="0" i="0" kern="1200" dirty="0" smtClean="0">
                <a:solidFill>
                  <a:schemeClr val="tx1"/>
                </a:solidFill>
                <a:effectLst/>
                <a:latin typeface="+mn-lt"/>
                <a:ea typeface="+mn-ea"/>
                <a:cs typeface="+mn-cs"/>
              </a:rPr>
              <a:t>를 측정하는 요인 중 하나이다</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그것은 특정 영역의 삶의 질을 묘사하는 데 사용된다</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기대수명의 차이는 의료의 필요성과 사회적 지원의 개선을 증명하기 위해 인용되기도 한다</a:t>
            </a:r>
            <a:r>
              <a:rPr lang="en-US" altLang="ko-KR" sz="1200" b="0" i="0" kern="1200" dirty="0" smtClean="0">
                <a:solidFill>
                  <a:schemeClr val="tx1"/>
                </a:solidFill>
                <a:effectLst/>
                <a:latin typeface="+mn-lt"/>
                <a:ea typeface="+mn-ea"/>
                <a:cs typeface="+mn-cs"/>
              </a:rPr>
              <a:t>.</a:t>
            </a:r>
            <a:r>
              <a:rPr lang="ko-KR" altLang="en-US" dirty="0" smtClean="0"/>
              <a:t/>
            </a:r>
            <a:br>
              <a:rPr lang="ko-KR" altLang="en-US" dirty="0" smtClean="0"/>
            </a:br>
            <a:r>
              <a:rPr lang="ko-KR" altLang="en-US" dirty="0" smtClean="0"/>
              <a:t/>
            </a:r>
            <a:br>
              <a:rPr lang="ko-KR" altLang="en-US" dirty="0" smtClean="0"/>
            </a:br>
            <a:r>
              <a:rPr lang="ko-KR" altLang="en-US" sz="1200" b="0" i="0" kern="1200" dirty="0" smtClean="0">
                <a:solidFill>
                  <a:schemeClr val="tx1"/>
                </a:solidFill>
                <a:effectLst/>
                <a:latin typeface="+mn-lt"/>
                <a:ea typeface="+mn-ea"/>
                <a:cs typeface="+mn-cs"/>
              </a:rPr>
              <a:t>각국의 의료</a:t>
            </a:r>
            <a:r>
              <a:rPr lang="en-US" altLang="ko-KR" sz="1200" b="0" i="0" kern="1200" dirty="0" smtClean="0">
                <a:solidFill>
                  <a:schemeClr val="tx1"/>
                </a:solidFill>
                <a:effectLst/>
                <a:latin typeface="+mn-lt"/>
                <a:ea typeface="+mn-ea"/>
                <a:cs typeface="+mn-cs"/>
              </a:rPr>
              <a:t>·</a:t>
            </a:r>
            <a:r>
              <a:rPr lang="ko-KR" altLang="en-US" sz="1200" b="0" i="0" kern="1200" dirty="0" smtClean="0">
                <a:solidFill>
                  <a:schemeClr val="tx1"/>
                </a:solidFill>
                <a:effectLst/>
                <a:latin typeface="+mn-lt"/>
                <a:ea typeface="+mn-ea"/>
                <a:cs typeface="+mn-cs"/>
              </a:rPr>
              <a:t>사회적 지원의 필요성을 증명하기 위해 국가 사망률</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경제적 요인</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사회적 요인</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기타 건강 관련 요인 등 기대 수명 요인을 분석한다</a:t>
            </a:r>
            <a:r>
              <a:rPr lang="en-US" altLang="ko-KR" sz="1200" b="0" i="0" kern="1200" dirty="0" smtClean="0">
                <a:solidFill>
                  <a:schemeClr val="tx1"/>
                </a:solidFill>
                <a:effectLst/>
                <a:latin typeface="+mn-lt"/>
                <a:ea typeface="+mn-ea"/>
                <a:cs typeface="+mn-cs"/>
              </a:rPr>
              <a:t>. </a:t>
            </a:r>
            <a:r>
              <a:rPr lang="ko-KR" altLang="en-US" dirty="0" smtClean="0"/>
              <a:t/>
            </a:r>
            <a:br>
              <a:rPr lang="ko-KR" altLang="en-US" dirty="0" smtClean="0"/>
            </a:br>
            <a:r>
              <a:rPr lang="ko-KR" altLang="en-US" dirty="0" smtClean="0"/>
              <a:t/>
            </a:r>
            <a:br>
              <a:rPr lang="ko-KR" altLang="en-US" dirty="0" smtClean="0"/>
            </a:br>
            <a:r>
              <a:rPr lang="ko-KR" altLang="en-US" sz="1200" b="0" i="0" kern="1200" dirty="0" smtClean="0">
                <a:solidFill>
                  <a:schemeClr val="tx1"/>
                </a:solidFill>
                <a:effectLst/>
                <a:latin typeface="+mn-lt"/>
                <a:ea typeface="+mn-ea"/>
                <a:cs typeface="+mn-cs"/>
              </a:rPr>
              <a:t>사망률을 높이기 위해 특정 지역의 사망률에 영향을 미치는 취약한 질병과 환경을 예측해 인구수명을 개선하기 위해 어떤 개선이 필요한지 제시하겠다</a:t>
            </a:r>
            <a:r>
              <a:rPr lang="en-US" altLang="ko-KR" sz="1200" b="0" i="0" kern="1200" dirty="0" smtClean="0">
                <a:solidFill>
                  <a:schemeClr val="tx1"/>
                </a:solidFill>
                <a:effectLst/>
                <a:latin typeface="+mn-lt"/>
                <a:ea typeface="+mn-ea"/>
                <a:cs typeface="+mn-cs"/>
              </a:rPr>
              <a:t>.</a:t>
            </a:r>
          </a:p>
          <a:p>
            <a:endParaRPr lang="en-US" altLang="ko-KR" sz="1200" b="0" i="0" kern="1200" dirty="0" smtClean="0">
              <a:solidFill>
                <a:schemeClr val="tx1"/>
              </a:solidFill>
              <a:effectLst/>
              <a:latin typeface="+mn-lt"/>
              <a:ea typeface="+mn-ea"/>
              <a:cs typeface="+mn-cs"/>
            </a:endParaRPr>
          </a:p>
          <a:p>
            <a:endParaRPr lang="en-US" altLang="ko-KR" sz="1200" b="0" i="0" kern="1200" dirty="0" smtClean="0">
              <a:solidFill>
                <a:schemeClr val="tx1"/>
              </a:solidFill>
              <a:effectLst/>
              <a:latin typeface="+mn-lt"/>
              <a:ea typeface="+mn-ea"/>
              <a:cs typeface="+mn-cs"/>
            </a:endParaRPr>
          </a:p>
          <a:p>
            <a:r>
              <a:rPr lang="en-US" altLang="ko-KR" dirty="0" smtClean="0"/>
              <a:t>Life expectancy is one of the factors that measure human development index (HDI) in each country besides human education level and living standard. It is used to describe the quality of life in a particular area. The difference in life expectancy is also cited to demonstrate the need for medical care and the improvement of social support.</a:t>
            </a:r>
          </a:p>
          <a:p>
            <a:endParaRPr lang="en-US" altLang="ko-KR" dirty="0" smtClean="0"/>
          </a:p>
          <a:p>
            <a:r>
              <a:rPr lang="en-US" altLang="ko-KR" dirty="0" smtClean="0"/>
              <a:t>In order to prove the necessity of medical and social support for each country, we are going to analyze the factors of life expectancy such as the national mortality rate, economic factors, social factors and other health-related factors. </a:t>
            </a:r>
          </a:p>
          <a:p>
            <a:endParaRPr lang="en-US" altLang="ko-KR" dirty="0" smtClean="0"/>
          </a:p>
          <a:p>
            <a:r>
              <a:rPr lang="en-US" altLang="ko-KR" dirty="0" smtClean="0"/>
              <a:t>We will present what kind of improvements are needed to improve the life expectancy of the population by predicting the vulnerable diseases and environments that affect the mortality rate in a specific area in order to improve the mortality rate.</a:t>
            </a:r>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869459B5-7215-4ED9-A2A6-F9C31DA80667}" type="slidenum">
              <a:rPr lang="ko-KR" altLang="en-US" smtClean="0"/>
              <a:t>4</a:t>
            </a:fld>
            <a:endParaRPr lang="ko-KR" altLang="en-US"/>
          </a:p>
        </p:txBody>
      </p:sp>
    </p:spTree>
    <p:extLst>
      <p:ext uri="{BB962C8B-B14F-4D97-AF65-F5344CB8AC3E}">
        <p14:creationId xmlns:p14="http://schemas.microsoft.com/office/powerpoint/2010/main" val="14398117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Introduce the limitations of your work</a:t>
            </a:r>
            <a:endParaRPr lang="ko-KR" altLang="ko-KR" sz="1200" kern="1200" dirty="0" smtClean="0">
              <a:solidFill>
                <a:schemeClr val="tx1"/>
              </a:solidFill>
              <a:effectLst/>
              <a:latin typeface="+mn-lt"/>
              <a:ea typeface="+mn-ea"/>
              <a:cs typeface="+mn-cs"/>
            </a:endParaRPr>
          </a:p>
          <a:p>
            <a:r>
              <a:rPr lang="ko-KR" altLang="en-US" dirty="0" smtClean="0"/>
              <a:t>이번 데이터 조사의 한계는</a:t>
            </a:r>
            <a:r>
              <a:rPr lang="en-US" altLang="ko-KR" baseline="0" dirty="0" smtClean="0"/>
              <a:t> </a:t>
            </a:r>
            <a:r>
              <a:rPr lang="ko-KR" altLang="en-US" baseline="0" dirty="0" err="1" smtClean="0"/>
              <a:t>선형식을</a:t>
            </a:r>
            <a:r>
              <a:rPr lang="ko-KR" altLang="en-US" baseline="0" dirty="0" smtClean="0"/>
              <a:t> 구해서 그 </a:t>
            </a:r>
            <a:r>
              <a:rPr lang="en-US" altLang="ko-KR" baseline="0" dirty="0" smtClean="0"/>
              <a:t>coefficient</a:t>
            </a:r>
            <a:r>
              <a:rPr lang="ko-KR" altLang="en-US" baseline="0" dirty="0" smtClean="0"/>
              <a:t>를 표면적으로만 해석하고 </a:t>
            </a:r>
            <a:r>
              <a:rPr lang="ko-KR" altLang="en-US" baseline="0" dirty="0" err="1" smtClean="0"/>
              <a:t>디테일한</a:t>
            </a:r>
            <a:r>
              <a:rPr lang="ko-KR" altLang="en-US" baseline="0" dirty="0" smtClean="0"/>
              <a:t> 해석을 못한다는 점이 있다</a:t>
            </a:r>
            <a:r>
              <a:rPr lang="en-US" altLang="ko-KR" baseline="0" dirty="0" smtClean="0"/>
              <a:t>.</a:t>
            </a:r>
          </a:p>
          <a:p>
            <a:r>
              <a:rPr lang="ko-KR" altLang="en-US" dirty="0" smtClean="0"/>
              <a:t>기본데이터의 정확도가 의심이 되나 </a:t>
            </a:r>
            <a:r>
              <a:rPr lang="ko-KR" altLang="en-US" dirty="0" err="1" smtClean="0"/>
              <a:t>어떤식으로</a:t>
            </a:r>
            <a:r>
              <a:rPr lang="ko-KR" altLang="en-US" dirty="0" smtClean="0"/>
              <a:t> 이를 </a:t>
            </a:r>
            <a:r>
              <a:rPr lang="ko-KR" altLang="en-US" dirty="0" err="1" smtClean="0"/>
              <a:t>해결해야할지</a:t>
            </a:r>
            <a:r>
              <a:rPr lang="ko-KR" altLang="en-US" dirty="0" smtClean="0"/>
              <a:t> 몰랐다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869459B5-7215-4ED9-A2A6-F9C31DA80667}" type="slidenum">
              <a:rPr lang="ko-KR" altLang="en-US" smtClean="0"/>
              <a:t>26</a:t>
            </a:fld>
            <a:endParaRPr lang="ko-KR" altLang="en-US"/>
          </a:p>
        </p:txBody>
      </p:sp>
    </p:spTree>
    <p:extLst>
      <p:ext uri="{BB962C8B-B14F-4D97-AF65-F5344CB8AC3E}">
        <p14:creationId xmlns:p14="http://schemas.microsoft.com/office/powerpoint/2010/main" val="989935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Introduce and discuss possible methods to improve or extend your work in the </a:t>
            </a:r>
            <a:r>
              <a:rPr lang="en-US" altLang="ko-KR" sz="1200" kern="1200" dirty="0" smtClean="0">
                <a:solidFill>
                  <a:schemeClr val="tx1"/>
                </a:solidFill>
                <a:effectLst/>
                <a:latin typeface="+mn-lt"/>
                <a:ea typeface="+mn-ea"/>
                <a:cs typeface="+mn-cs"/>
              </a:rPr>
              <a:t>future</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kern="1200" dirty="0" smtClean="0">
                <a:solidFill>
                  <a:schemeClr val="tx1"/>
                </a:solidFill>
                <a:effectLst/>
                <a:latin typeface="+mn-lt"/>
                <a:ea typeface="+mn-ea"/>
                <a:cs typeface="+mn-cs"/>
              </a:rPr>
              <a:t>이것은 세계와 지역의 기대수명에 대한 </a:t>
            </a:r>
            <a:r>
              <a:rPr lang="en-US" altLang="ko-KR" sz="1200" kern="1200" dirty="0" smtClean="0">
                <a:solidFill>
                  <a:schemeClr val="tx1"/>
                </a:solidFill>
                <a:effectLst/>
                <a:latin typeface="+mn-lt"/>
                <a:ea typeface="+mn-ea"/>
                <a:cs typeface="+mn-cs"/>
              </a:rPr>
              <a:t>x variable</a:t>
            </a:r>
            <a:r>
              <a:rPr lang="en-US" altLang="ko-KR" sz="1200" kern="1200" baseline="0" dirty="0" smtClean="0">
                <a:solidFill>
                  <a:schemeClr val="tx1"/>
                </a:solidFill>
                <a:effectLst/>
                <a:latin typeface="+mn-lt"/>
                <a:ea typeface="+mn-ea"/>
                <a:cs typeface="+mn-cs"/>
              </a:rPr>
              <a:t> </a:t>
            </a:r>
            <a:r>
              <a:rPr lang="ko-KR" altLang="en-US" sz="1200" kern="1200" baseline="0" dirty="0" smtClean="0">
                <a:solidFill>
                  <a:schemeClr val="tx1"/>
                </a:solidFill>
                <a:effectLst/>
                <a:latin typeface="+mn-lt"/>
                <a:ea typeface="+mn-ea"/>
                <a:cs typeface="+mn-cs"/>
              </a:rPr>
              <a:t>테이블이다</a:t>
            </a:r>
            <a:r>
              <a:rPr lang="en-US" altLang="ko-KR" sz="1200" kern="1200" baseline="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r>
              <a:rPr lang="ko-KR" altLang="en-US" dirty="0" smtClean="0"/>
              <a:t>보셨다시피 우리가 지금까지 한 데이터분석은 전세계</a:t>
            </a:r>
            <a:r>
              <a:rPr lang="ko-KR" altLang="en-US" baseline="0" dirty="0" smtClean="0"/>
              <a:t> 데이터를 바탕으로 했다</a:t>
            </a:r>
            <a:r>
              <a:rPr lang="en-US" altLang="ko-KR" baseline="0" dirty="0" smtClean="0"/>
              <a:t>, </a:t>
            </a:r>
            <a:r>
              <a:rPr lang="ko-KR" altLang="en-US" baseline="0" dirty="0" smtClean="0"/>
              <a:t>하지만 만약에 이것을 각 지역별로 좁혀서 진행한다면</a:t>
            </a:r>
            <a:r>
              <a:rPr lang="en-US" altLang="ko-KR" baseline="0" dirty="0" smtClean="0"/>
              <a:t>,</a:t>
            </a:r>
          </a:p>
          <a:p>
            <a:r>
              <a:rPr lang="ko-KR" altLang="en-US" dirty="0" smtClean="0"/>
              <a:t>각 지역의 평균수명에 영향을 주는 요소들이 달라진다</a:t>
            </a:r>
            <a:r>
              <a:rPr lang="en-US" altLang="ko-KR" dirty="0" smtClean="0"/>
              <a:t>. </a:t>
            </a:r>
            <a:r>
              <a:rPr lang="ko-KR" altLang="en-US" dirty="0" smtClean="0"/>
              <a:t>따라서 우리는</a:t>
            </a:r>
            <a:r>
              <a:rPr lang="ko-KR" altLang="en-US" baseline="0" dirty="0" smtClean="0"/>
              <a:t> 각 지역에 대한 데이터분석을 통해 지역별 문제점을 인식할 수 있다</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869459B5-7215-4ED9-A2A6-F9C31DA80667}" type="slidenum">
              <a:rPr lang="ko-KR" altLang="en-US" smtClean="0"/>
              <a:t>27</a:t>
            </a:fld>
            <a:endParaRPr lang="ko-KR" altLang="en-US"/>
          </a:p>
        </p:txBody>
      </p:sp>
    </p:spTree>
    <p:extLst>
      <p:ext uri="{BB962C8B-B14F-4D97-AF65-F5344CB8AC3E}">
        <p14:creationId xmlns:p14="http://schemas.microsoft.com/office/powerpoint/2010/main" val="989935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69459B5-7215-4ED9-A2A6-F9C31DA80667}" type="slidenum">
              <a:rPr lang="ko-KR" altLang="en-US" smtClean="0"/>
              <a:t>28</a:t>
            </a:fld>
            <a:endParaRPr lang="ko-KR" altLang="en-US"/>
          </a:p>
        </p:txBody>
      </p:sp>
    </p:spTree>
    <p:extLst>
      <p:ext uri="{BB962C8B-B14F-4D97-AF65-F5344CB8AC3E}">
        <p14:creationId xmlns:p14="http://schemas.microsoft.com/office/powerpoint/2010/main" val="751608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main goal of this project is to predict if the various data elements we collect will affect the average life expectancy.</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869459B5-7215-4ED9-A2A6-F9C31DA80667}" type="slidenum">
              <a:rPr lang="ko-KR" altLang="en-US" smtClean="0"/>
              <a:t>33</a:t>
            </a:fld>
            <a:endParaRPr lang="ko-KR" altLang="en-US"/>
          </a:p>
        </p:txBody>
      </p:sp>
    </p:spTree>
    <p:extLst>
      <p:ext uri="{BB962C8B-B14F-4D97-AF65-F5344CB8AC3E}">
        <p14:creationId xmlns:p14="http://schemas.microsoft.com/office/powerpoint/2010/main" val="53283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Data sets related to life expectancy and health factors in 193 countries were collected from the same WHO data store website. Economic data was collected on the UN website. Only representative elements were selected from all categories of health-related factors. The data set consists of 22 columns and 2938 rows, which means 20 prediction variables.</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869459B5-7215-4ED9-A2A6-F9C31DA80667}" type="slidenum">
              <a:rPr lang="ko-KR" altLang="en-US" smtClean="0"/>
              <a:t>6</a:t>
            </a:fld>
            <a:endParaRPr lang="ko-KR" altLang="en-US"/>
          </a:p>
        </p:txBody>
      </p:sp>
    </p:spTree>
    <p:extLst>
      <p:ext uri="{BB962C8B-B14F-4D97-AF65-F5344CB8AC3E}">
        <p14:creationId xmlns:p14="http://schemas.microsoft.com/office/powerpoint/2010/main" val="989935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Data sets related to life expectancy and health factors in 193 countries were collected from the same WHO data store website. Economic data was collected on the UN website. Only representative elements were selected from all categories of health-related factors. The data set consists of 22 columns and 2938 rows, which means 20 prediction variables.</a:t>
            </a:r>
            <a:endParaRPr lang="ko-KR" altLang="ko-KR" sz="1200" kern="1200" dirty="0" smtClean="0">
              <a:solidFill>
                <a:schemeClr val="tx1"/>
              </a:solidFill>
              <a:effectLst/>
              <a:latin typeface="+mn-lt"/>
              <a:ea typeface="+mn-ea"/>
              <a:cs typeface="+mn-cs"/>
            </a:endParaRPr>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869459B5-7215-4ED9-A2A6-F9C31DA80667}" type="slidenum">
              <a:rPr lang="ko-KR" altLang="en-US" smtClean="0"/>
              <a:t>7</a:t>
            </a:fld>
            <a:endParaRPr lang="ko-KR" altLang="en-US"/>
          </a:p>
        </p:txBody>
      </p:sp>
    </p:spTree>
    <p:extLst>
      <p:ext uri="{BB962C8B-B14F-4D97-AF65-F5344CB8AC3E}">
        <p14:creationId xmlns:p14="http://schemas.microsoft.com/office/powerpoint/2010/main" val="789193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Data sets related to life expectancy and health factors in 193 countries were collected from the same WHO data store website. Economic data was collected on the UN website. Only representative elements were selected from all categories of health-related factors. The data set consists of 22 columns and 2938 rows, which means 20 prediction variables.</a:t>
            </a:r>
            <a:endParaRPr lang="ko-KR" altLang="ko-KR" sz="1200" kern="1200" dirty="0" smtClean="0">
              <a:solidFill>
                <a:schemeClr val="tx1"/>
              </a:solidFill>
              <a:effectLst/>
              <a:latin typeface="+mn-lt"/>
              <a:ea typeface="+mn-ea"/>
              <a:cs typeface="+mn-cs"/>
            </a:endParaRPr>
          </a:p>
          <a:p>
            <a:endParaRPr lang="en-US" altLang="ko-KR" dirty="0" smtClean="0"/>
          </a:p>
          <a:p>
            <a:r>
              <a:rPr lang="en-US" altLang="ko-KR" sz="1800" b="1" u="sng" dirty="0" smtClean="0">
                <a:solidFill>
                  <a:srgbClr val="595959"/>
                </a:solidFill>
              </a:rPr>
              <a:t>TYPE </a:t>
            </a:r>
            <a:r>
              <a:rPr lang="ko-KR" altLang="en-US" sz="1800" b="1" u="sng" dirty="0" err="1" smtClean="0">
                <a:solidFill>
                  <a:srgbClr val="595959"/>
                </a:solidFill>
              </a:rPr>
              <a:t>넣어야할까</a:t>
            </a:r>
            <a:r>
              <a:rPr lang="en-US" altLang="ko-KR" sz="1800" b="1" u="sng" dirty="0" smtClean="0">
                <a:solidFill>
                  <a:srgbClr val="595959"/>
                </a:solidFill>
              </a:rPr>
              <a:t>?</a:t>
            </a:r>
            <a:endParaRPr lang="ko-KR" altLang="en-US" sz="1800" b="1" u="sng" dirty="0">
              <a:solidFill>
                <a:srgbClr val="595959"/>
              </a:solidFill>
            </a:endParaRPr>
          </a:p>
        </p:txBody>
      </p:sp>
      <p:sp>
        <p:nvSpPr>
          <p:cNvPr id="4" name="슬라이드 번호 개체 틀 3"/>
          <p:cNvSpPr>
            <a:spLocks noGrp="1"/>
          </p:cNvSpPr>
          <p:nvPr>
            <p:ph type="sldNum" sz="quarter" idx="10"/>
          </p:nvPr>
        </p:nvSpPr>
        <p:spPr/>
        <p:txBody>
          <a:bodyPr/>
          <a:lstStyle/>
          <a:p>
            <a:fld id="{869459B5-7215-4ED9-A2A6-F9C31DA80667}" type="slidenum">
              <a:rPr lang="ko-KR" altLang="en-US" smtClean="0"/>
              <a:t>8</a:t>
            </a:fld>
            <a:endParaRPr lang="ko-KR" altLang="en-US"/>
          </a:p>
        </p:txBody>
      </p:sp>
    </p:spTree>
    <p:extLst>
      <p:ext uri="{BB962C8B-B14F-4D97-AF65-F5344CB8AC3E}">
        <p14:creationId xmlns:p14="http://schemas.microsoft.com/office/powerpoint/2010/main" val="989935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kern="1200" dirty="0" smtClean="0">
                <a:solidFill>
                  <a:schemeClr val="tx1"/>
                </a:solidFill>
                <a:effectLst/>
                <a:latin typeface="+mn-lt"/>
                <a:ea typeface="+mn-ea"/>
                <a:cs typeface="+mn-cs"/>
              </a:rPr>
              <a:t>The main goal of this project is to predict if the various data elements we collect will affect the average life expectancy.</a:t>
            </a:r>
            <a:endParaRPr lang="ko-KR" altLang="ko-KR" sz="1200" kern="1200" dirty="0" smtClean="0">
              <a:solidFill>
                <a:schemeClr val="tx1"/>
              </a:solidFill>
              <a:effectLst/>
              <a:latin typeface="+mn-lt"/>
              <a:ea typeface="+mn-ea"/>
              <a:cs typeface="+mn-cs"/>
            </a:endParaRPr>
          </a:p>
          <a:p>
            <a:r>
              <a:rPr lang="en-US" altLang="ko-KR" sz="1200" kern="1200" dirty="0" smtClean="0">
                <a:solidFill>
                  <a:schemeClr val="tx1"/>
                </a:solidFill>
                <a:effectLst/>
                <a:latin typeface="+mn-lt"/>
                <a:ea typeface="+mn-ea"/>
                <a:cs typeface="+mn-cs"/>
              </a:rPr>
              <a:t> </a:t>
            </a:r>
            <a:endParaRPr lang="ko-KR" altLang="ko-KR" sz="1200" kern="1200" dirty="0" smtClean="0">
              <a:solidFill>
                <a:schemeClr val="tx1"/>
              </a:solidFill>
              <a:effectLst/>
              <a:latin typeface="+mn-lt"/>
              <a:ea typeface="+mn-ea"/>
              <a:cs typeface="+mn-cs"/>
            </a:endParaRPr>
          </a:p>
          <a:p>
            <a:r>
              <a:rPr lang="en-US" altLang="ko-KR" sz="1200" kern="1200" dirty="0" smtClean="0">
                <a:solidFill>
                  <a:schemeClr val="tx1"/>
                </a:solidFill>
                <a:effectLst/>
                <a:latin typeface="+mn-lt"/>
                <a:ea typeface="+mn-ea"/>
                <a:cs typeface="+mn-cs"/>
              </a:rPr>
              <a:t>The following objectives are based on these key objectives.</a:t>
            </a:r>
            <a:endParaRPr lang="ko-KR" altLang="ko-KR" sz="1200" kern="1200" dirty="0" smtClean="0">
              <a:solidFill>
                <a:schemeClr val="tx1"/>
              </a:solidFill>
              <a:effectLst/>
              <a:latin typeface="+mn-lt"/>
              <a:ea typeface="+mn-ea"/>
              <a:cs typeface="+mn-cs"/>
            </a:endParaRPr>
          </a:p>
          <a:p>
            <a:r>
              <a:rPr lang="en-US" altLang="ko-KR" sz="1200" kern="1200" dirty="0" smtClean="0">
                <a:solidFill>
                  <a:schemeClr val="tx1"/>
                </a:solidFill>
                <a:effectLst/>
                <a:latin typeface="+mn-lt"/>
                <a:ea typeface="+mn-ea"/>
                <a:cs typeface="+mn-cs"/>
              </a:rPr>
              <a:t> </a:t>
            </a:r>
            <a:endParaRPr lang="ko-KR" altLang="ko-KR" sz="1200" kern="1200" dirty="0" smtClean="0">
              <a:solidFill>
                <a:schemeClr val="tx1"/>
              </a:solidFill>
              <a:effectLst/>
              <a:latin typeface="+mn-lt"/>
              <a:ea typeface="+mn-ea"/>
              <a:cs typeface="+mn-cs"/>
            </a:endParaRPr>
          </a:p>
          <a:p>
            <a:pPr lvl="0"/>
            <a:r>
              <a:rPr lang="en-US" altLang="ko-KR" sz="1200" kern="1200" dirty="0" smtClean="0">
                <a:solidFill>
                  <a:schemeClr val="tx1"/>
                </a:solidFill>
                <a:effectLst/>
                <a:latin typeface="+mn-lt"/>
                <a:ea typeface="+mn-ea"/>
                <a:cs typeface="+mn-cs"/>
              </a:rPr>
              <a:t>The first goal is to predict what vulnerable diseases and environments will affect the mortality rate in a given area in order to improve anticipated life expectancy.</a:t>
            </a:r>
            <a:endParaRPr lang="ko-KR" altLang="ko-KR" sz="1200" kern="1200" dirty="0" smtClean="0">
              <a:solidFill>
                <a:schemeClr val="tx1"/>
              </a:solidFill>
              <a:effectLst/>
              <a:latin typeface="+mn-lt"/>
              <a:ea typeface="+mn-ea"/>
              <a:cs typeface="+mn-cs"/>
            </a:endParaRPr>
          </a:p>
          <a:p>
            <a:r>
              <a:rPr lang="en-US" altLang="ko-KR" sz="1200" kern="1200" dirty="0" smtClean="0">
                <a:solidFill>
                  <a:schemeClr val="tx1"/>
                </a:solidFill>
                <a:effectLst/>
                <a:latin typeface="+mn-lt"/>
                <a:ea typeface="+mn-ea"/>
                <a:cs typeface="+mn-cs"/>
              </a:rPr>
              <a:t> </a:t>
            </a:r>
            <a:endParaRPr lang="ko-KR" altLang="ko-KR" sz="1200" kern="1200" dirty="0" smtClean="0">
              <a:solidFill>
                <a:schemeClr val="tx1"/>
              </a:solidFill>
              <a:effectLst/>
              <a:latin typeface="+mn-lt"/>
              <a:ea typeface="+mn-ea"/>
              <a:cs typeface="+mn-cs"/>
            </a:endParaRPr>
          </a:p>
          <a:p>
            <a:pPr lvl="0"/>
            <a:r>
              <a:rPr lang="en-US" altLang="ko-KR" sz="1200" kern="1200" dirty="0" smtClean="0">
                <a:solidFill>
                  <a:schemeClr val="tx1"/>
                </a:solidFill>
                <a:effectLst/>
                <a:latin typeface="+mn-lt"/>
                <a:ea typeface="+mn-ea"/>
                <a:cs typeface="+mn-cs"/>
              </a:rPr>
              <a:t>The second goal is to analyze the data and discover patterns that can increase the life expectancy. For example, we can analyze if increasing medical expenditure or increasing the compulsory schooling period can effect positively the average life expectancy.</a:t>
            </a:r>
            <a:endParaRPr lang="ko-KR" altLang="ko-KR"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869459B5-7215-4ED9-A2A6-F9C31DA80667}" type="slidenum">
              <a:rPr lang="ko-KR" altLang="en-US" smtClean="0"/>
              <a:t>10</a:t>
            </a:fld>
            <a:endParaRPr lang="ko-KR" altLang="en-US"/>
          </a:p>
        </p:txBody>
      </p:sp>
    </p:spTree>
    <p:extLst>
      <p:ext uri="{BB962C8B-B14F-4D97-AF65-F5344CB8AC3E}">
        <p14:creationId xmlns:p14="http://schemas.microsoft.com/office/powerpoint/2010/main" val="3835684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0"/>
            <a:r>
              <a:rPr lang="en-US" altLang="ko-KR" sz="1200" b="1" kern="1200" dirty="0" smtClean="0">
                <a:solidFill>
                  <a:schemeClr val="tx1"/>
                </a:solidFill>
                <a:effectLst/>
                <a:latin typeface="+mn-lt"/>
                <a:ea typeface="+mn-ea"/>
                <a:cs typeface="+mn-cs"/>
              </a:rPr>
              <a:t>Potential Solutions Process </a:t>
            </a:r>
            <a:r>
              <a:rPr lang="ko-KR" altLang="en-US" sz="1200" b="1" kern="1200" dirty="0" smtClean="0">
                <a:solidFill>
                  <a:schemeClr val="tx1"/>
                </a:solidFill>
                <a:effectLst/>
                <a:latin typeface="+mn-lt"/>
                <a:ea typeface="+mn-ea"/>
                <a:cs typeface="+mn-cs"/>
              </a:rPr>
              <a:t>나열 </a:t>
            </a:r>
            <a:endParaRPr lang="en-US" altLang="ko-KR" sz="1200" b="1" kern="1200" dirty="0" smtClean="0">
              <a:solidFill>
                <a:schemeClr val="tx1"/>
              </a:solidFill>
              <a:effectLst/>
              <a:latin typeface="+mn-lt"/>
              <a:ea typeface="+mn-ea"/>
              <a:cs typeface="+mn-cs"/>
            </a:endParaRPr>
          </a:p>
          <a:p>
            <a:pPr lvl="0"/>
            <a:r>
              <a:rPr lang="en-US" altLang="ko-KR" sz="1200" b="1" kern="1200" dirty="0" smtClean="0">
                <a:solidFill>
                  <a:schemeClr val="tx1"/>
                </a:solidFill>
                <a:effectLst/>
                <a:latin typeface="+mn-lt"/>
                <a:ea typeface="+mn-ea"/>
                <a:cs typeface="+mn-cs"/>
              </a:rPr>
              <a:t>X,Y</a:t>
            </a:r>
            <a:r>
              <a:rPr lang="en-US" altLang="ko-KR" sz="1200" b="1" kern="1200" baseline="0" dirty="0" smtClean="0">
                <a:solidFill>
                  <a:schemeClr val="tx1"/>
                </a:solidFill>
                <a:effectLst/>
                <a:latin typeface="+mn-lt"/>
                <a:ea typeface="+mn-ea"/>
                <a:cs typeface="+mn-cs"/>
              </a:rPr>
              <a:t> </a:t>
            </a:r>
            <a:r>
              <a:rPr lang="ko-KR" altLang="en-US" sz="1200" b="1" kern="1200" baseline="0" dirty="0" smtClean="0">
                <a:solidFill>
                  <a:schemeClr val="tx1"/>
                </a:solidFill>
                <a:effectLst/>
                <a:latin typeface="+mn-lt"/>
                <a:ea typeface="+mn-ea"/>
                <a:cs typeface="+mn-cs"/>
              </a:rPr>
              <a:t>설정</a:t>
            </a:r>
            <a:endParaRPr lang="ko-KR" altLang="ko-KR" sz="1200" kern="1200" dirty="0" smtClean="0">
              <a:solidFill>
                <a:schemeClr val="tx1"/>
              </a:solidFill>
              <a:effectLst/>
              <a:latin typeface="+mn-lt"/>
              <a:ea typeface="+mn-ea"/>
              <a:cs typeface="+mn-cs"/>
            </a:endParaRPr>
          </a:p>
          <a:p>
            <a:r>
              <a:rPr lang="en-US" altLang="ko-KR" sz="1200" kern="1200" dirty="0" smtClean="0">
                <a:solidFill>
                  <a:schemeClr val="tx1"/>
                </a:solidFill>
                <a:effectLst/>
                <a:latin typeface="+mn-lt"/>
                <a:ea typeface="+mn-ea"/>
                <a:cs typeface="+mn-cs"/>
              </a:rPr>
              <a:t>Make sure your solutions can solve the problems in part 3 one by one</a:t>
            </a:r>
            <a:endParaRPr lang="ko-KR" altLang="ko-KR" sz="1200" kern="1200" dirty="0" smtClean="0">
              <a:solidFill>
                <a:schemeClr val="tx1"/>
              </a:solidFill>
              <a:effectLst/>
              <a:latin typeface="+mn-lt"/>
              <a:ea typeface="+mn-ea"/>
              <a:cs typeface="+mn-cs"/>
            </a:endParaRPr>
          </a:p>
          <a:p>
            <a:r>
              <a:rPr lang="en-US" altLang="ko-KR" sz="1200" kern="1200" dirty="0" smtClean="0">
                <a:solidFill>
                  <a:schemeClr val="tx1"/>
                </a:solidFill>
                <a:effectLst/>
                <a:latin typeface="+mn-lt"/>
                <a:ea typeface="+mn-ea"/>
                <a:cs typeface="+mn-cs"/>
              </a:rPr>
              <a:t>If you are going to build predictive models, clearly indicate the dependent and independent variables</a:t>
            </a:r>
            <a:endParaRPr lang="ko-KR" altLang="ko-KR" sz="1200" kern="1200" dirty="0" smtClean="0">
              <a:solidFill>
                <a:schemeClr val="tx1"/>
              </a:solidFill>
              <a:effectLst/>
              <a:latin typeface="+mn-lt"/>
              <a:ea typeface="+mn-ea"/>
              <a:cs typeface="+mn-cs"/>
            </a:endParaRPr>
          </a:p>
          <a:p>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869459B5-7215-4ED9-A2A6-F9C31DA80667}" type="slidenum">
              <a:rPr lang="ko-KR" altLang="en-US" smtClean="0"/>
              <a:t>12</a:t>
            </a:fld>
            <a:endParaRPr lang="ko-KR" altLang="en-US"/>
          </a:p>
        </p:txBody>
      </p:sp>
    </p:spTree>
    <p:extLst>
      <p:ext uri="{BB962C8B-B14F-4D97-AF65-F5344CB8AC3E}">
        <p14:creationId xmlns:p14="http://schemas.microsoft.com/office/powerpoint/2010/main" val="989935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0"/>
            <a:r>
              <a:rPr lang="en-US" altLang="ko-KR" sz="1200" b="1" kern="1200" dirty="0" smtClean="0">
                <a:solidFill>
                  <a:schemeClr val="tx1"/>
                </a:solidFill>
                <a:effectLst/>
                <a:latin typeface="+mn-lt"/>
                <a:ea typeface="+mn-ea"/>
                <a:cs typeface="+mn-cs"/>
              </a:rPr>
              <a:t>Potential Solutions Process </a:t>
            </a:r>
            <a:r>
              <a:rPr lang="ko-KR" altLang="en-US" sz="1200" b="1" kern="1200" dirty="0" smtClean="0">
                <a:solidFill>
                  <a:schemeClr val="tx1"/>
                </a:solidFill>
                <a:effectLst/>
                <a:latin typeface="+mn-lt"/>
                <a:ea typeface="+mn-ea"/>
                <a:cs typeface="+mn-cs"/>
              </a:rPr>
              <a:t>나열 </a:t>
            </a:r>
            <a:endParaRPr lang="ko-KR" altLang="ko-KR" sz="1200" kern="1200" dirty="0" smtClean="0">
              <a:solidFill>
                <a:schemeClr val="tx1"/>
              </a:solidFill>
              <a:effectLst/>
              <a:latin typeface="+mn-lt"/>
              <a:ea typeface="+mn-ea"/>
              <a:cs typeface="+mn-cs"/>
            </a:endParaRPr>
          </a:p>
          <a:p>
            <a:r>
              <a:rPr lang="en-US" altLang="ko-KR" sz="1200" kern="1200" dirty="0" smtClean="0">
                <a:solidFill>
                  <a:schemeClr val="tx1"/>
                </a:solidFill>
                <a:effectLst/>
                <a:latin typeface="+mn-lt"/>
                <a:ea typeface="+mn-ea"/>
                <a:cs typeface="+mn-cs"/>
              </a:rPr>
              <a:t> Make sure your solutions can solve the problems in part 3 one by one</a:t>
            </a:r>
            <a:endParaRPr lang="ko-KR" altLang="ko-KR" sz="1200" kern="1200" dirty="0" smtClean="0">
              <a:solidFill>
                <a:schemeClr val="tx1"/>
              </a:solidFill>
              <a:effectLst/>
              <a:latin typeface="+mn-lt"/>
              <a:ea typeface="+mn-ea"/>
              <a:cs typeface="+mn-cs"/>
            </a:endParaRPr>
          </a:p>
          <a:p>
            <a:r>
              <a:rPr lang="en-US" altLang="ko-KR" sz="1200" kern="1200" dirty="0" smtClean="0">
                <a:solidFill>
                  <a:schemeClr val="tx1"/>
                </a:solidFill>
                <a:effectLst/>
                <a:latin typeface="+mn-lt"/>
                <a:ea typeface="+mn-ea"/>
                <a:cs typeface="+mn-cs"/>
              </a:rPr>
              <a:t>If you are going to build predictive models, clearly indicate the dependent and independent variables</a:t>
            </a:r>
            <a:endParaRPr lang="ko-KR" altLang="ko-KR" sz="1200" kern="1200" dirty="0" smtClean="0">
              <a:solidFill>
                <a:schemeClr val="tx1"/>
              </a:solidFill>
              <a:effectLst/>
              <a:latin typeface="+mn-lt"/>
              <a:ea typeface="+mn-ea"/>
              <a:cs typeface="+mn-cs"/>
            </a:endParaRPr>
          </a:p>
          <a:p>
            <a:endParaRPr lang="ko-KR" altLang="ko-KR" sz="1200" kern="1200" dirty="0" smtClean="0">
              <a:solidFill>
                <a:schemeClr val="tx1"/>
              </a:solidFill>
              <a:effectLst/>
              <a:latin typeface="+mn-lt"/>
              <a:ea typeface="+mn-ea"/>
              <a:cs typeface="+mn-cs"/>
            </a:endParaRPr>
          </a:p>
          <a:p>
            <a:r>
              <a:rPr lang="en-US" altLang="ko-KR" sz="1200" kern="1200" dirty="0" smtClean="0">
                <a:solidFill>
                  <a:schemeClr val="tx1"/>
                </a:solidFill>
                <a:effectLst/>
                <a:latin typeface="+mn-lt"/>
                <a:ea typeface="+mn-ea"/>
                <a:cs typeface="+mn-cs"/>
              </a:rPr>
              <a:t>The main goal of this project is to predict factors that affect life expectancy and life expectancy. </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869459B5-7215-4ED9-A2A6-F9C31DA80667}" type="slidenum">
              <a:rPr lang="ko-KR" altLang="en-US" smtClean="0"/>
              <a:t>13</a:t>
            </a:fld>
            <a:endParaRPr lang="ko-KR" altLang="en-US"/>
          </a:p>
        </p:txBody>
      </p:sp>
    </p:spTree>
    <p:extLst>
      <p:ext uri="{BB962C8B-B14F-4D97-AF65-F5344CB8AC3E}">
        <p14:creationId xmlns:p14="http://schemas.microsoft.com/office/powerpoint/2010/main" val="989935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Explain Code </a:t>
            </a:r>
            <a:endParaRPr lang="ko-KR" altLang="en-US" dirty="0"/>
          </a:p>
        </p:txBody>
      </p:sp>
      <p:sp>
        <p:nvSpPr>
          <p:cNvPr id="4" name="슬라이드 번호 개체 틀 3"/>
          <p:cNvSpPr>
            <a:spLocks noGrp="1"/>
          </p:cNvSpPr>
          <p:nvPr>
            <p:ph type="sldNum" sz="quarter" idx="10"/>
          </p:nvPr>
        </p:nvSpPr>
        <p:spPr/>
        <p:txBody>
          <a:bodyPr/>
          <a:lstStyle/>
          <a:p>
            <a:fld id="{869459B5-7215-4ED9-A2A6-F9C31DA80667}" type="slidenum">
              <a:rPr lang="ko-KR" altLang="en-US" smtClean="0"/>
              <a:t>14</a:t>
            </a:fld>
            <a:endParaRPr lang="ko-KR" altLang="en-US"/>
          </a:p>
        </p:txBody>
      </p:sp>
    </p:spTree>
    <p:extLst>
      <p:ext uri="{BB962C8B-B14F-4D97-AF65-F5344CB8AC3E}">
        <p14:creationId xmlns:p14="http://schemas.microsoft.com/office/powerpoint/2010/main" val="178964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775355"/>
            <a:ext cx="7772400" cy="1225021"/>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8475586A-0788-4CE9-8C7E-ECF7F411605D}" type="datetimeFigureOut">
              <a:rPr lang="ko-KR" altLang="en-US" smtClean="0"/>
              <a:t>2019-05-02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BA34614-5B10-4E92-9BD9-CBC35C2F1A0C}" type="slidenum">
              <a:rPr lang="ko-KR" altLang="en-US" smtClean="0"/>
              <a:t>‹#›</a:t>
            </a:fld>
            <a:endParaRPr lang="ko-KR" altLang="en-US"/>
          </a:p>
        </p:txBody>
      </p:sp>
    </p:spTree>
    <p:extLst>
      <p:ext uri="{BB962C8B-B14F-4D97-AF65-F5344CB8AC3E}">
        <p14:creationId xmlns:p14="http://schemas.microsoft.com/office/powerpoint/2010/main" val="3500197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475586A-0788-4CE9-8C7E-ECF7F411605D}" type="datetimeFigureOut">
              <a:rPr lang="ko-KR" altLang="en-US" smtClean="0"/>
              <a:t>2019-05-02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BA34614-5B10-4E92-9BD9-CBC35C2F1A0C}" type="slidenum">
              <a:rPr lang="ko-KR" altLang="en-US" smtClean="0"/>
              <a:t>‹#›</a:t>
            </a:fld>
            <a:endParaRPr lang="ko-KR" altLang="en-US"/>
          </a:p>
        </p:txBody>
      </p:sp>
    </p:spTree>
    <p:extLst>
      <p:ext uri="{BB962C8B-B14F-4D97-AF65-F5344CB8AC3E}">
        <p14:creationId xmlns:p14="http://schemas.microsoft.com/office/powerpoint/2010/main" val="4278911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28865"/>
            <a:ext cx="2057400" cy="4876271"/>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28865"/>
            <a:ext cx="6019800" cy="4876271"/>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475586A-0788-4CE9-8C7E-ECF7F411605D}" type="datetimeFigureOut">
              <a:rPr lang="ko-KR" altLang="en-US" smtClean="0"/>
              <a:t>2019-05-02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BA34614-5B10-4E92-9BD9-CBC35C2F1A0C}" type="slidenum">
              <a:rPr lang="ko-KR" altLang="en-US" smtClean="0"/>
              <a:t>‹#›</a:t>
            </a:fld>
            <a:endParaRPr lang="ko-KR" altLang="en-US"/>
          </a:p>
        </p:txBody>
      </p:sp>
    </p:spTree>
    <p:extLst>
      <p:ext uri="{BB962C8B-B14F-4D97-AF65-F5344CB8AC3E}">
        <p14:creationId xmlns:p14="http://schemas.microsoft.com/office/powerpoint/2010/main" val="964071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475586A-0788-4CE9-8C7E-ECF7F411605D}" type="datetimeFigureOut">
              <a:rPr lang="ko-KR" altLang="en-US" smtClean="0"/>
              <a:t>2019-05-02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BA34614-5B10-4E92-9BD9-CBC35C2F1A0C}" type="slidenum">
              <a:rPr lang="ko-KR" altLang="en-US" smtClean="0"/>
              <a:t>‹#›</a:t>
            </a:fld>
            <a:endParaRPr lang="ko-KR" altLang="en-US"/>
          </a:p>
        </p:txBody>
      </p:sp>
    </p:spTree>
    <p:extLst>
      <p:ext uri="{BB962C8B-B14F-4D97-AF65-F5344CB8AC3E}">
        <p14:creationId xmlns:p14="http://schemas.microsoft.com/office/powerpoint/2010/main" val="2082320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3672417"/>
            <a:ext cx="7772400" cy="1135063"/>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8475586A-0788-4CE9-8C7E-ECF7F411605D}" type="datetimeFigureOut">
              <a:rPr lang="ko-KR" altLang="en-US" smtClean="0"/>
              <a:t>2019-05-02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BA34614-5B10-4E92-9BD9-CBC35C2F1A0C}" type="slidenum">
              <a:rPr lang="ko-KR" altLang="en-US" smtClean="0"/>
              <a:t>‹#›</a:t>
            </a:fld>
            <a:endParaRPr lang="ko-KR" altLang="en-US"/>
          </a:p>
        </p:txBody>
      </p:sp>
    </p:spTree>
    <p:extLst>
      <p:ext uri="{BB962C8B-B14F-4D97-AF65-F5344CB8AC3E}">
        <p14:creationId xmlns:p14="http://schemas.microsoft.com/office/powerpoint/2010/main" val="2307776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8475586A-0788-4CE9-8C7E-ECF7F411605D}" type="datetimeFigureOut">
              <a:rPr lang="ko-KR" altLang="en-US" smtClean="0"/>
              <a:t>2019-05-02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BA34614-5B10-4E92-9BD9-CBC35C2F1A0C}" type="slidenum">
              <a:rPr lang="ko-KR" altLang="en-US" smtClean="0"/>
              <a:t>‹#›</a:t>
            </a:fld>
            <a:endParaRPr lang="ko-KR" altLang="en-US"/>
          </a:p>
        </p:txBody>
      </p:sp>
    </p:spTree>
    <p:extLst>
      <p:ext uri="{BB962C8B-B14F-4D97-AF65-F5344CB8AC3E}">
        <p14:creationId xmlns:p14="http://schemas.microsoft.com/office/powerpoint/2010/main" val="2982455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8475586A-0788-4CE9-8C7E-ECF7F411605D}" type="datetimeFigureOut">
              <a:rPr lang="ko-KR" altLang="en-US" smtClean="0"/>
              <a:t>2019-05-02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FBA34614-5B10-4E92-9BD9-CBC35C2F1A0C}" type="slidenum">
              <a:rPr lang="ko-KR" altLang="en-US" smtClean="0"/>
              <a:t>‹#›</a:t>
            </a:fld>
            <a:endParaRPr lang="ko-KR" altLang="en-US"/>
          </a:p>
        </p:txBody>
      </p:sp>
    </p:spTree>
    <p:extLst>
      <p:ext uri="{BB962C8B-B14F-4D97-AF65-F5344CB8AC3E}">
        <p14:creationId xmlns:p14="http://schemas.microsoft.com/office/powerpoint/2010/main" val="351993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8475586A-0788-4CE9-8C7E-ECF7F411605D}" type="datetimeFigureOut">
              <a:rPr lang="ko-KR" altLang="en-US" smtClean="0"/>
              <a:t>2019-05-02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BA34614-5B10-4E92-9BD9-CBC35C2F1A0C}" type="slidenum">
              <a:rPr lang="ko-KR" altLang="en-US" smtClean="0"/>
              <a:t>‹#›</a:t>
            </a:fld>
            <a:endParaRPr lang="ko-KR" altLang="en-US"/>
          </a:p>
        </p:txBody>
      </p:sp>
    </p:spTree>
    <p:extLst>
      <p:ext uri="{BB962C8B-B14F-4D97-AF65-F5344CB8AC3E}">
        <p14:creationId xmlns:p14="http://schemas.microsoft.com/office/powerpoint/2010/main" val="1024047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475586A-0788-4CE9-8C7E-ECF7F411605D}" type="datetimeFigureOut">
              <a:rPr lang="ko-KR" altLang="en-US" smtClean="0"/>
              <a:t>2019-05-02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FBA34614-5B10-4E92-9BD9-CBC35C2F1A0C}" type="slidenum">
              <a:rPr lang="ko-KR" altLang="en-US" smtClean="0"/>
              <a:t>‹#›</a:t>
            </a:fld>
            <a:endParaRPr lang="ko-KR" altLang="en-US"/>
          </a:p>
        </p:txBody>
      </p:sp>
    </p:spTree>
    <p:extLst>
      <p:ext uri="{BB962C8B-B14F-4D97-AF65-F5344CB8AC3E}">
        <p14:creationId xmlns:p14="http://schemas.microsoft.com/office/powerpoint/2010/main" val="3591151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1" y="227542"/>
            <a:ext cx="3008313" cy="968375"/>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475586A-0788-4CE9-8C7E-ECF7F411605D}" type="datetimeFigureOut">
              <a:rPr lang="ko-KR" altLang="en-US" smtClean="0"/>
              <a:t>2019-05-02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BA34614-5B10-4E92-9BD9-CBC35C2F1A0C}" type="slidenum">
              <a:rPr lang="ko-KR" altLang="en-US" smtClean="0"/>
              <a:t>‹#›</a:t>
            </a:fld>
            <a:endParaRPr lang="ko-KR" altLang="en-US"/>
          </a:p>
        </p:txBody>
      </p:sp>
    </p:spTree>
    <p:extLst>
      <p:ext uri="{BB962C8B-B14F-4D97-AF65-F5344CB8AC3E}">
        <p14:creationId xmlns:p14="http://schemas.microsoft.com/office/powerpoint/2010/main" val="4122050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000500"/>
            <a:ext cx="5486400" cy="472282"/>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475586A-0788-4CE9-8C7E-ECF7F411605D}" type="datetimeFigureOut">
              <a:rPr lang="ko-KR" altLang="en-US" smtClean="0"/>
              <a:t>2019-05-02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BA34614-5B10-4E92-9BD9-CBC35C2F1A0C}" type="slidenum">
              <a:rPr lang="ko-KR" altLang="en-US" smtClean="0"/>
              <a:t>‹#›</a:t>
            </a:fld>
            <a:endParaRPr lang="ko-KR" altLang="en-US"/>
          </a:p>
        </p:txBody>
      </p:sp>
    </p:spTree>
    <p:extLst>
      <p:ext uri="{BB962C8B-B14F-4D97-AF65-F5344CB8AC3E}">
        <p14:creationId xmlns:p14="http://schemas.microsoft.com/office/powerpoint/2010/main" val="214477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475586A-0788-4CE9-8C7E-ECF7F411605D}" type="datetimeFigureOut">
              <a:rPr lang="ko-KR" altLang="en-US" smtClean="0"/>
              <a:t>2019-05-02</a:t>
            </a:fld>
            <a:endParaRPr lang="ko-KR" altLang="en-US"/>
          </a:p>
        </p:txBody>
      </p:sp>
      <p:sp>
        <p:nvSpPr>
          <p:cNvPr id="5" name="바닥글 개체 틀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FBA34614-5B10-4E92-9BD9-CBC35C2F1A0C}" type="slidenum">
              <a:rPr lang="ko-KR" altLang="en-US" smtClean="0"/>
              <a:t>‹#›</a:t>
            </a:fld>
            <a:endParaRPr lang="ko-KR" altLang="en-US"/>
          </a:p>
        </p:txBody>
      </p:sp>
    </p:spTree>
    <p:extLst>
      <p:ext uri="{BB962C8B-B14F-4D97-AF65-F5344CB8AC3E}">
        <p14:creationId xmlns:p14="http://schemas.microsoft.com/office/powerpoint/2010/main" val="3659735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27584" y="1383682"/>
            <a:ext cx="4758034" cy="1569660"/>
          </a:xfrm>
          <a:prstGeom prst="rect">
            <a:avLst/>
          </a:prstGeom>
          <a:noFill/>
        </p:spPr>
        <p:txBody>
          <a:bodyPr wrap="none" rtlCol="0">
            <a:spAutoFit/>
          </a:bodyPr>
          <a:lstStyle/>
          <a:p>
            <a:r>
              <a:rPr lang="en-US" altLang="ko-KR" sz="4800" dirty="0" smtClean="0">
                <a:solidFill>
                  <a:schemeClr val="bg1"/>
                </a:solidFill>
                <a:latin typeface="바른돋움OTFPro 3" pitchFamily="50" charset="-127"/>
                <a:ea typeface="바른돋움OTFPro 3" pitchFamily="50" charset="-127"/>
              </a:rPr>
              <a:t>Life Expectancy</a:t>
            </a:r>
            <a:endParaRPr lang="en-US" altLang="ko-KR" sz="4800" dirty="0">
              <a:solidFill>
                <a:schemeClr val="bg1"/>
              </a:solidFill>
              <a:latin typeface="바른돋움OTFPro 3" pitchFamily="50" charset="-127"/>
              <a:ea typeface="바른돋움OTFPro 3" pitchFamily="50" charset="-127"/>
            </a:endParaRPr>
          </a:p>
          <a:p>
            <a:r>
              <a:rPr lang="en-US" altLang="ko-KR" sz="4800" dirty="0" smtClean="0">
                <a:solidFill>
                  <a:schemeClr val="bg1"/>
                </a:solidFill>
                <a:latin typeface="바른돋움OTFPro 3" pitchFamily="50" charset="-127"/>
                <a:ea typeface="바른돋움OTFPro 3" pitchFamily="50" charset="-127"/>
              </a:rPr>
              <a:t>Analytic</a:t>
            </a:r>
          </a:p>
        </p:txBody>
      </p:sp>
      <p:sp>
        <p:nvSpPr>
          <p:cNvPr id="5" name="TextBox 4"/>
          <p:cNvSpPr txBox="1"/>
          <p:nvPr/>
        </p:nvSpPr>
        <p:spPr>
          <a:xfrm>
            <a:off x="755576" y="3073524"/>
            <a:ext cx="2880320" cy="800219"/>
          </a:xfrm>
          <a:prstGeom prst="rect">
            <a:avLst/>
          </a:prstGeom>
          <a:noFill/>
        </p:spPr>
        <p:txBody>
          <a:bodyPr wrap="square" rtlCol="0">
            <a:spAutoFit/>
          </a:bodyPr>
          <a:lstStyle/>
          <a:p>
            <a:r>
              <a:rPr lang="en-US" altLang="ko-KR" b="1" dirty="0" smtClean="0">
                <a:solidFill>
                  <a:schemeClr val="bg1">
                    <a:lumMod val="85000"/>
                  </a:schemeClr>
                </a:solidFill>
                <a:effectLst>
                  <a:outerShdw blurRad="38100" dist="38100" dir="2700000" algn="tl">
                    <a:srgbClr val="000000">
                      <a:alpha val="43137"/>
                    </a:srgbClr>
                  </a:outerShdw>
                </a:effectLst>
                <a:latin typeface="바른돋움OTFPro 2" pitchFamily="50" charset="-127"/>
                <a:ea typeface="바른돋움OTFPro 2" pitchFamily="50" charset="-127"/>
              </a:rPr>
              <a:t>Group 525</a:t>
            </a:r>
          </a:p>
          <a:p>
            <a:r>
              <a:rPr lang="en-US" altLang="ko-KR" sz="1400" dirty="0" smtClean="0">
                <a:solidFill>
                  <a:schemeClr val="bg1">
                    <a:lumMod val="85000"/>
                  </a:schemeClr>
                </a:solidFill>
                <a:latin typeface="바른돋움OTFPro 2" pitchFamily="50" charset="-127"/>
                <a:ea typeface="바른돋움OTFPro 2" pitchFamily="50" charset="-127"/>
              </a:rPr>
              <a:t>A20437298 </a:t>
            </a:r>
            <a:r>
              <a:rPr lang="en-US" altLang="ko-KR" sz="1400" dirty="0" err="1" smtClean="0">
                <a:solidFill>
                  <a:schemeClr val="bg1">
                    <a:lumMod val="85000"/>
                  </a:schemeClr>
                </a:solidFill>
                <a:latin typeface="바른돋움OTFPro 2" pitchFamily="50" charset="-127"/>
                <a:ea typeface="바른돋움OTFPro 2" pitchFamily="50" charset="-127"/>
              </a:rPr>
              <a:t>Boyun</a:t>
            </a:r>
            <a:r>
              <a:rPr lang="en-US" altLang="ko-KR" sz="1400" dirty="0" smtClean="0">
                <a:solidFill>
                  <a:schemeClr val="bg1">
                    <a:lumMod val="85000"/>
                  </a:schemeClr>
                </a:solidFill>
                <a:latin typeface="바른돋움OTFPro 2" pitchFamily="50" charset="-127"/>
                <a:ea typeface="바른돋움OTFPro 2" pitchFamily="50" charset="-127"/>
              </a:rPr>
              <a:t> Jang</a:t>
            </a:r>
          </a:p>
          <a:p>
            <a:r>
              <a:rPr lang="en-US" altLang="ko-KR" sz="1400" dirty="0" smtClean="0">
                <a:solidFill>
                  <a:schemeClr val="bg1">
                    <a:lumMod val="85000"/>
                  </a:schemeClr>
                </a:solidFill>
                <a:latin typeface="바른돋움OTFPro 2" pitchFamily="50" charset="-127"/>
                <a:ea typeface="바른돋움OTFPro 2" pitchFamily="50" charset="-127"/>
              </a:rPr>
              <a:t>A20437179 Minguk Kim</a:t>
            </a:r>
          </a:p>
        </p:txBody>
      </p:sp>
      <p:sp>
        <p:nvSpPr>
          <p:cNvPr id="6" name="직사각형 5"/>
          <p:cNvSpPr/>
          <p:nvPr/>
        </p:nvSpPr>
        <p:spPr>
          <a:xfrm>
            <a:off x="0" y="5077747"/>
            <a:ext cx="9144000" cy="6372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연결선 8"/>
          <p:cNvCxnSpPr/>
          <p:nvPr/>
        </p:nvCxnSpPr>
        <p:spPr>
          <a:xfrm>
            <a:off x="719572" y="2996562"/>
            <a:ext cx="770485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오각형 10"/>
          <p:cNvSpPr/>
          <p:nvPr/>
        </p:nvSpPr>
        <p:spPr>
          <a:xfrm rot="5400000">
            <a:off x="8213269" y="-60000"/>
            <a:ext cx="600000" cy="72000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906167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719572" y="5077747"/>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611560" y="3396396"/>
            <a:ext cx="7901709" cy="1366913"/>
          </a:xfrm>
          <a:prstGeom prst="rect">
            <a:avLst/>
          </a:prstGeom>
        </p:spPr>
        <p:txBody>
          <a:bodyPr wrap="square">
            <a:spAutoFit/>
          </a:bodyPr>
          <a:lstStyle/>
          <a:p>
            <a:pPr marL="285750" indent="-285750">
              <a:lnSpc>
                <a:spcPct val="250000"/>
              </a:lnSpc>
              <a:buFont typeface="Arial" pitchFamily="34" charset="0"/>
              <a:buChar char="•"/>
            </a:pPr>
            <a:r>
              <a:rPr lang="en-US" altLang="ko-KR" b="1" dirty="0">
                <a:effectLst>
                  <a:outerShdw blurRad="38100" dist="38100" dir="2700000" algn="tl">
                    <a:srgbClr val="000000">
                      <a:alpha val="43137"/>
                    </a:srgbClr>
                  </a:outerShdw>
                </a:effectLst>
                <a:latin typeface="Adobe Fan Heiti Std B" pitchFamily="34" charset="-128"/>
                <a:ea typeface="Adobe Fan Heiti Std B" pitchFamily="34" charset="-128"/>
              </a:rPr>
              <a:t>P</a:t>
            </a:r>
            <a:r>
              <a:rPr lang="en-US" altLang="ko-KR" b="1" dirty="0" smtClean="0">
                <a:effectLst>
                  <a:outerShdw blurRad="38100" dist="38100" dir="2700000" algn="tl">
                    <a:srgbClr val="000000">
                      <a:alpha val="43137"/>
                    </a:srgbClr>
                  </a:outerShdw>
                </a:effectLst>
                <a:latin typeface="Adobe Fan Heiti Std B" pitchFamily="34" charset="-128"/>
                <a:ea typeface="Adobe Fan Heiti Std B" pitchFamily="34" charset="-128"/>
              </a:rPr>
              <a:t>redict </a:t>
            </a:r>
            <a:r>
              <a:rPr lang="en-US" altLang="ko-KR" b="1" dirty="0">
                <a:effectLst>
                  <a:outerShdw blurRad="38100" dist="38100" dir="2700000" algn="tl">
                    <a:srgbClr val="000000">
                      <a:alpha val="43137"/>
                    </a:srgbClr>
                  </a:outerShdw>
                </a:effectLst>
                <a:latin typeface="Adobe Fan Heiti Std B" pitchFamily="34" charset="-128"/>
                <a:ea typeface="Adobe Fan Heiti Std B" pitchFamily="34" charset="-128"/>
              </a:rPr>
              <a:t>what </a:t>
            </a:r>
            <a:r>
              <a:rPr lang="en-US" altLang="ko-KR" b="1" dirty="0" smtClean="0">
                <a:effectLst>
                  <a:outerShdw blurRad="38100" dist="38100" dir="2700000" algn="tl">
                    <a:srgbClr val="000000">
                      <a:alpha val="43137"/>
                    </a:srgbClr>
                  </a:outerShdw>
                </a:effectLst>
                <a:latin typeface="Adobe Fan Heiti Std B" pitchFamily="34" charset="-128"/>
                <a:ea typeface="Adobe Fan Heiti Std B" pitchFamily="34" charset="-128"/>
              </a:rPr>
              <a:t>elements will </a:t>
            </a:r>
            <a:r>
              <a:rPr lang="en-US" altLang="ko-KR" b="1" dirty="0">
                <a:effectLst>
                  <a:outerShdw blurRad="38100" dist="38100" dir="2700000" algn="tl">
                    <a:srgbClr val="000000">
                      <a:alpha val="43137"/>
                    </a:srgbClr>
                  </a:outerShdw>
                </a:effectLst>
                <a:latin typeface="Adobe Fan Heiti Std B" pitchFamily="34" charset="-128"/>
                <a:ea typeface="Adobe Fan Heiti Std B" pitchFamily="34" charset="-128"/>
              </a:rPr>
              <a:t>affect </a:t>
            </a:r>
            <a:r>
              <a:rPr lang="en-US" altLang="ko-KR" b="1" dirty="0" smtClean="0">
                <a:effectLst>
                  <a:outerShdw blurRad="38100" dist="38100" dir="2700000" algn="tl">
                    <a:srgbClr val="000000">
                      <a:alpha val="43137"/>
                    </a:srgbClr>
                  </a:outerShdw>
                </a:effectLst>
                <a:latin typeface="Adobe Fan Heiti Std B" pitchFamily="34" charset="-128"/>
                <a:ea typeface="Adobe Fan Heiti Std B" pitchFamily="34" charset="-128"/>
              </a:rPr>
              <a:t>to </a:t>
            </a:r>
            <a:r>
              <a:rPr lang="en-US" altLang="ko-KR" b="1" dirty="0">
                <a:effectLst>
                  <a:outerShdw blurRad="38100" dist="38100" dir="2700000" algn="tl">
                    <a:srgbClr val="000000">
                      <a:alpha val="43137"/>
                    </a:srgbClr>
                  </a:outerShdw>
                </a:effectLst>
                <a:latin typeface="Adobe Fan Heiti Std B" pitchFamily="34" charset="-128"/>
                <a:ea typeface="Adobe Fan Heiti Std B" pitchFamily="34" charset="-128"/>
              </a:rPr>
              <a:t>improve anticipated life </a:t>
            </a:r>
            <a:r>
              <a:rPr lang="en-US" altLang="ko-KR" b="1" dirty="0" smtClean="0">
                <a:effectLst>
                  <a:outerShdw blurRad="38100" dist="38100" dir="2700000" algn="tl">
                    <a:srgbClr val="000000">
                      <a:alpha val="43137"/>
                    </a:srgbClr>
                  </a:outerShdw>
                </a:effectLst>
                <a:latin typeface="Adobe Fan Heiti Std B" pitchFamily="34" charset="-128"/>
                <a:ea typeface="Adobe Fan Heiti Std B" pitchFamily="34" charset="-128"/>
              </a:rPr>
              <a:t>expectancy</a:t>
            </a:r>
            <a:endParaRPr lang="en-US" altLang="ko-KR" sz="2000" b="1" dirty="0" smtClean="0">
              <a:effectLst>
                <a:outerShdw blurRad="38100" dist="38100" dir="2700000" algn="tl">
                  <a:srgbClr val="000000">
                    <a:alpha val="43137"/>
                  </a:srgbClr>
                </a:outerShdw>
              </a:effectLst>
              <a:latin typeface="Adobe Fan Heiti Std B" pitchFamily="34" charset="-128"/>
              <a:ea typeface="Adobe Fan Heiti Std B" pitchFamily="34" charset="-128"/>
            </a:endParaRPr>
          </a:p>
          <a:p>
            <a:pPr marL="285750" indent="-285750">
              <a:lnSpc>
                <a:spcPct val="250000"/>
              </a:lnSpc>
              <a:buFont typeface="Arial" pitchFamily="34" charset="0"/>
              <a:buChar char="•"/>
            </a:pPr>
            <a:r>
              <a:rPr lang="en-US" altLang="ko-KR" b="1" dirty="0" smtClean="0">
                <a:effectLst>
                  <a:outerShdw blurRad="38100" dist="38100" dir="2700000" algn="tl">
                    <a:srgbClr val="000000">
                      <a:alpha val="43137"/>
                    </a:srgbClr>
                  </a:outerShdw>
                </a:effectLst>
                <a:latin typeface="Adobe Fan Heiti Std B" pitchFamily="34" charset="-128"/>
                <a:ea typeface="Adobe Fan Heiti Std B" pitchFamily="34" charset="-128"/>
              </a:rPr>
              <a:t>Discover patterns that can increase the life expectancy</a:t>
            </a:r>
            <a:endParaRPr lang="ko-KR" altLang="en-US" b="1" dirty="0">
              <a:solidFill>
                <a:schemeClr val="bg1">
                  <a:lumMod val="50000"/>
                </a:schemeClr>
              </a:solidFill>
              <a:effectLst>
                <a:outerShdw blurRad="38100" dist="38100" dir="2700000" algn="tl">
                  <a:srgbClr val="000000">
                    <a:alpha val="43137"/>
                  </a:srgbClr>
                </a:outerShdw>
              </a:effectLst>
              <a:latin typeface="Adobe Fan Heiti Std B" pitchFamily="34" charset="-128"/>
              <a:ea typeface="바른돋움OTFPro 1" pitchFamily="50" charset="-127"/>
            </a:endParaRPr>
          </a:p>
        </p:txBody>
      </p:sp>
      <p:cxnSp>
        <p:nvCxnSpPr>
          <p:cNvPr id="13" name="직선 연결선 12"/>
          <p:cNvCxnSpPr/>
          <p:nvPr/>
        </p:nvCxnSpPr>
        <p:spPr>
          <a:xfrm flipH="1">
            <a:off x="720000" y="3289548"/>
            <a:ext cx="770400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 name="그룹 4"/>
          <p:cNvGrpSpPr/>
          <p:nvPr/>
        </p:nvGrpSpPr>
        <p:grpSpPr>
          <a:xfrm>
            <a:off x="3998045" y="1536842"/>
            <a:ext cx="1147908" cy="971664"/>
            <a:chOff x="3776239" y="1885875"/>
            <a:chExt cx="1512166" cy="1535994"/>
          </a:xfrm>
        </p:grpSpPr>
        <p:sp>
          <p:nvSpPr>
            <p:cNvPr id="36" name="갈매기형 수장 35"/>
            <p:cNvSpPr/>
            <p:nvPr/>
          </p:nvSpPr>
          <p:spPr>
            <a:xfrm>
              <a:off x="3776239" y="1885875"/>
              <a:ext cx="864097" cy="1535994"/>
            </a:xfrm>
            <a:prstGeom prst="chevron">
              <a:avLst/>
            </a:prstGeom>
            <a:solidFill>
              <a:schemeClr val="bg1">
                <a:lumMod val="85000"/>
              </a:schemeClr>
            </a:solidFill>
            <a:ln w="7620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ln>
                  <a:solidFill>
                    <a:schemeClr val="bg1"/>
                  </a:solidFill>
                </a:ln>
                <a:solidFill>
                  <a:schemeClr val="tx1">
                    <a:lumMod val="85000"/>
                    <a:lumOff val="15000"/>
                  </a:schemeClr>
                </a:solidFill>
                <a:latin typeface="바른돋움OTFPro 3" pitchFamily="50" charset="-127"/>
                <a:ea typeface="바른돋움OTFPro 3" pitchFamily="50" charset="-127"/>
              </a:endParaRPr>
            </a:p>
          </p:txBody>
        </p:sp>
        <p:sp>
          <p:nvSpPr>
            <p:cNvPr id="37" name="갈매기형 수장 36"/>
            <p:cNvSpPr/>
            <p:nvPr/>
          </p:nvSpPr>
          <p:spPr>
            <a:xfrm>
              <a:off x="4424308" y="1885875"/>
              <a:ext cx="864097" cy="1535994"/>
            </a:xfrm>
            <a:prstGeom prst="chevron">
              <a:avLst/>
            </a:prstGeom>
            <a:solidFill>
              <a:schemeClr val="tx1">
                <a:lumMod val="75000"/>
                <a:lumOff val="25000"/>
              </a:schemeClr>
            </a:solidFill>
            <a:ln w="7620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ln>
                  <a:solidFill>
                    <a:schemeClr val="bg1"/>
                  </a:solidFill>
                </a:ln>
                <a:solidFill>
                  <a:schemeClr val="tx1">
                    <a:lumMod val="85000"/>
                    <a:lumOff val="15000"/>
                  </a:schemeClr>
                </a:solidFill>
                <a:latin typeface="바른돋움OTFPro 3" pitchFamily="50" charset="-127"/>
                <a:ea typeface="바른돋움OTFPro 3" pitchFamily="50" charset="-127"/>
              </a:endParaRPr>
            </a:p>
          </p:txBody>
        </p:sp>
      </p:grpSp>
      <p:sp>
        <p:nvSpPr>
          <p:cNvPr id="8" name="타원 7"/>
          <p:cNvSpPr/>
          <p:nvPr/>
        </p:nvSpPr>
        <p:spPr>
          <a:xfrm>
            <a:off x="5578536" y="981027"/>
            <a:ext cx="2338177" cy="194848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바른돋움OTFPro 2" pitchFamily="50" charset="-127"/>
              <a:ea typeface="바른돋움OTFPro 2" pitchFamily="50" charset="-127"/>
            </a:endParaRPr>
          </a:p>
        </p:txBody>
      </p:sp>
      <p:sp>
        <p:nvSpPr>
          <p:cNvPr id="14" name="직사각형 13"/>
          <p:cNvSpPr/>
          <p:nvPr/>
        </p:nvSpPr>
        <p:spPr>
          <a:xfrm>
            <a:off x="5567034" y="1686208"/>
            <a:ext cx="2425664" cy="523220"/>
          </a:xfrm>
          <a:prstGeom prst="rect">
            <a:avLst/>
          </a:prstGeom>
        </p:spPr>
        <p:txBody>
          <a:bodyPr wrap="none">
            <a:spAutoFit/>
          </a:bodyPr>
          <a:lstStyle/>
          <a:p>
            <a:pPr algn="ctr"/>
            <a:r>
              <a:rPr lang="en-US" altLang="ko-KR" sz="2800" b="1" spc="-150" dirty="0" smtClean="0">
                <a:solidFill>
                  <a:schemeClr val="bg1"/>
                </a:solidFill>
                <a:effectLst>
                  <a:outerShdw blurRad="38100" dist="38100" dir="2700000" algn="tl">
                    <a:srgbClr val="000000">
                      <a:alpha val="43137"/>
                    </a:srgbClr>
                  </a:outerShdw>
                </a:effectLst>
                <a:latin typeface="Adobe Fan Heiti Std B" pitchFamily="34" charset="-128"/>
                <a:ea typeface="Adobe Fan Heiti Std B" pitchFamily="34" charset="-128"/>
              </a:rPr>
              <a:t>Life Expectancy</a:t>
            </a:r>
            <a:endParaRPr lang="en-US" altLang="ko-KR" sz="2800" b="1" dirty="0">
              <a:solidFill>
                <a:schemeClr val="bg1"/>
              </a:solidFill>
              <a:effectLst>
                <a:outerShdw blurRad="38100" dist="38100" dir="2700000" algn="tl">
                  <a:srgbClr val="000000">
                    <a:alpha val="43137"/>
                  </a:srgbClr>
                </a:outerShdw>
              </a:effectLst>
              <a:latin typeface="Adobe Fan Heiti Std B" pitchFamily="34" charset="-128"/>
              <a:ea typeface="Adobe Fan Heiti Std B" pitchFamily="34" charset="-128"/>
            </a:endParaRPr>
          </a:p>
        </p:txBody>
      </p:sp>
      <p:sp>
        <p:nvSpPr>
          <p:cNvPr id="15" name="타원 14"/>
          <p:cNvSpPr/>
          <p:nvPr/>
        </p:nvSpPr>
        <p:spPr>
          <a:xfrm>
            <a:off x="2667449" y="2449454"/>
            <a:ext cx="432048" cy="36004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16" name="타원 15"/>
          <p:cNvSpPr/>
          <p:nvPr/>
        </p:nvSpPr>
        <p:spPr>
          <a:xfrm>
            <a:off x="1640748" y="2505989"/>
            <a:ext cx="364206" cy="30350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17" name="타원 16"/>
          <p:cNvSpPr/>
          <p:nvPr/>
        </p:nvSpPr>
        <p:spPr>
          <a:xfrm>
            <a:off x="2231235" y="2505989"/>
            <a:ext cx="220190" cy="18349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18" name="타원 17"/>
          <p:cNvSpPr/>
          <p:nvPr/>
        </p:nvSpPr>
        <p:spPr>
          <a:xfrm>
            <a:off x="2163446" y="2777756"/>
            <a:ext cx="110095" cy="917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19" name="타원 18"/>
          <p:cNvSpPr/>
          <p:nvPr/>
        </p:nvSpPr>
        <p:spPr>
          <a:xfrm>
            <a:off x="2485347" y="2809495"/>
            <a:ext cx="110095" cy="917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21" name="타원 20"/>
          <p:cNvSpPr/>
          <p:nvPr/>
        </p:nvSpPr>
        <p:spPr>
          <a:xfrm>
            <a:off x="1377189" y="2345824"/>
            <a:ext cx="220190" cy="18349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22" name="타원 21"/>
          <p:cNvSpPr/>
          <p:nvPr/>
        </p:nvSpPr>
        <p:spPr>
          <a:xfrm>
            <a:off x="3167339" y="2289333"/>
            <a:ext cx="220190" cy="18349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23" name="타원 22"/>
          <p:cNvSpPr/>
          <p:nvPr/>
        </p:nvSpPr>
        <p:spPr>
          <a:xfrm>
            <a:off x="1227290" y="2177689"/>
            <a:ext cx="110095" cy="917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26" name="타원 25"/>
          <p:cNvSpPr/>
          <p:nvPr/>
        </p:nvSpPr>
        <p:spPr>
          <a:xfrm>
            <a:off x="1972906" y="1203554"/>
            <a:ext cx="432048" cy="3600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27" name="타원 26"/>
          <p:cNvSpPr/>
          <p:nvPr/>
        </p:nvSpPr>
        <p:spPr>
          <a:xfrm>
            <a:off x="2599852" y="1210600"/>
            <a:ext cx="330285" cy="275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28" name="타원 27"/>
          <p:cNvSpPr/>
          <p:nvPr/>
        </p:nvSpPr>
        <p:spPr>
          <a:xfrm>
            <a:off x="2438876" y="1118855"/>
            <a:ext cx="110095" cy="917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29" name="타원 28"/>
          <p:cNvSpPr/>
          <p:nvPr/>
        </p:nvSpPr>
        <p:spPr>
          <a:xfrm>
            <a:off x="2150844" y="1041034"/>
            <a:ext cx="110095" cy="917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30" name="타원 29"/>
          <p:cNvSpPr/>
          <p:nvPr/>
        </p:nvSpPr>
        <p:spPr>
          <a:xfrm>
            <a:off x="3053026" y="1383574"/>
            <a:ext cx="110095" cy="917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31" name="타원 30"/>
          <p:cNvSpPr/>
          <p:nvPr/>
        </p:nvSpPr>
        <p:spPr>
          <a:xfrm>
            <a:off x="3205427" y="1531855"/>
            <a:ext cx="110095" cy="917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32" name="타원 31"/>
          <p:cNvSpPr/>
          <p:nvPr/>
        </p:nvSpPr>
        <p:spPr>
          <a:xfrm>
            <a:off x="1594277" y="1383573"/>
            <a:ext cx="220190" cy="18349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33" name="타원 32"/>
          <p:cNvSpPr/>
          <p:nvPr/>
        </p:nvSpPr>
        <p:spPr>
          <a:xfrm>
            <a:off x="1900899" y="1143547"/>
            <a:ext cx="110095" cy="917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34" name="타원 33"/>
          <p:cNvSpPr/>
          <p:nvPr/>
        </p:nvSpPr>
        <p:spPr>
          <a:xfrm>
            <a:off x="1468851" y="1263561"/>
            <a:ext cx="110095" cy="917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35" name="타원 34"/>
          <p:cNvSpPr/>
          <p:nvPr/>
        </p:nvSpPr>
        <p:spPr>
          <a:xfrm>
            <a:off x="1324835" y="1390561"/>
            <a:ext cx="110095" cy="917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38" name="직사각형 37"/>
          <p:cNvSpPr/>
          <p:nvPr/>
        </p:nvSpPr>
        <p:spPr>
          <a:xfrm>
            <a:off x="1691680" y="1606456"/>
            <a:ext cx="1343638" cy="830997"/>
          </a:xfrm>
          <a:prstGeom prst="rect">
            <a:avLst/>
          </a:prstGeom>
        </p:spPr>
        <p:txBody>
          <a:bodyPr wrap="none">
            <a:spAutoFit/>
          </a:bodyPr>
          <a:lstStyle/>
          <a:p>
            <a:pPr algn="ctr"/>
            <a:r>
              <a:rPr lang="en-US" altLang="ko-KR" sz="2400" b="1" spc="-150" dirty="0" smtClean="0">
                <a:solidFill>
                  <a:srgbClr val="595959"/>
                </a:solidFill>
                <a:effectLst>
                  <a:outerShdw blurRad="38100" dist="38100" dir="2700000" algn="tl">
                    <a:srgbClr val="000000">
                      <a:alpha val="43137"/>
                    </a:srgbClr>
                  </a:outerShdw>
                </a:effectLst>
                <a:latin typeface="Adobe Fan Heiti Std B" pitchFamily="34" charset="-128"/>
                <a:ea typeface="Adobe Fan Heiti Std B" pitchFamily="34" charset="-128"/>
              </a:rPr>
              <a:t>Various</a:t>
            </a:r>
          </a:p>
          <a:p>
            <a:pPr algn="ctr"/>
            <a:r>
              <a:rPr lang="en-US" altLang="ko-KR" sz="2400" b="1" spc="-150" dirty="0" smtClean="0">
                <a:solidFill>
                  <a:srgbClr val="595959"/>
                </a:solidFill>
                <a:effectLst>
                  <a:outerShdw blurRad="38100" dist="38100" dir="2700000" algn="tl">
                    <a:srgbClr val="000000">
                      <a:alpha val="43137"/>
                    </a:srgbClr>
                  </a:outerShdw>
                </a:effectLst>
                <a:latin typeface="Adobe Fan Heiti Std B" pitchFamily="34" charset="-128"/>
                <a:ea typeface="Adobe Fan Heiti Std B" pitchFamily="34" charset="-128"/>
              </a:rPr>
              <a:t>Elements</a:t>
            </a:r>
            <a:endParaRPr lang="en-US" altLang="ko-KR" sz="2400" b="1" spc="-150" dirty="0">
              <a:solidFill>
                <a:srgbClr val="595959"/>
              </a:solidFill>
              <a:effectLst>
                <a:outerShdw blurRad="38100" dist="38100" dir="2700000" algn="tl">
                  <a:srgbClr val="000000">
                    <a:alpha val="43137"/>
                  </a:srgbClr>
                </a:outerShdw>
              </a:effectLst>
              <a:latin typeface="Adobe Fan Heiti Std B" pitchFamily="34" charset="-128"/>
              <a:ea typeface="Adobe Fan Heiti Std B" pitchFamily="34" charset="-128"/>
            </a:endParaRPr>
          </a:p>
        </p:txBody>
      </p:sp>
      <p:sp>
        <p:nvSpPr>
          <p:cNvPr id="40" name="TextBox 39"/>
          <p:cNvSpPr txBox="1"/>
          <p:nvPr/>
        </p:nvSpPr>
        <p:spPr>
          <a:xfrm>
            <a:off x="498214" y="326920"/>
            <a:ext cx="4753224" cy="461665"/>
          </a:xfrm>
          <a:prstGeom prst="rect">
            <a:avLst/>
          </a:prstGeom>
          <a:noFill/>
        </p:spPr>
        <p:txBody>
          <a:bodyPr wrap="none" rtlCol="0">
            <a:spAutoFit/>
          </a:bodyPr>
          <a:lstStyle/>
          <a:p>
            <a:r>
              <a:rPr lang="en-US" altLang="ko-KR" sz="2400" dirty="0">
                <a:solidFill>
                  <a:schemeClr val="tx1">
                    <a:lumMod val="65000"/>
                    <a:lumOff val="35000"/>
                  </a:schemeClr>
                </a:solidFill>
                <a:latin typeface="Adobe Fan Heiti Std B" pitchFamily="34" charset="-128"/>
                <a:ea typeface="Adobe Fan Heiti Std B" pitchFamily="34" charset="-128"/>
              </a:rPr>
              <a:t>Ⅲ. </a:t>
            </a:r>
            <a:r>
              <a:rPr lang="en-US" altLang="ko-KR" sz="2400" dirty="0" smtClean="0">
                <a:solidFill>
                  <a:schemeClr val="tx1">
                    <a:lumMod val="65000"/>
                    <a:lumOff val="35000"/>
                  </a:schemeClr>
                </a:solidFill>
                <a:latin typeface="Adobe Fan Heiti Std B" pitchFamily="34" charset="-128"/>
                <a:ea typeface="Adobe Fan Heiti Std B" pitchFamily="34" charset="-128"/>
              </a:rPr>
              <a:t>Problems </a:t>
            </a:r>
            <a:r>
              <a:rPr lang="en-US" altLang="ko-KR" sz="2400" dirty="0">
                <a:solidFill>
                  <a:schemeClr val="tx1">
                    <a:lumMod val="65000"/>
                    <a:lumOff val="35000"/>
                  </a:schemeClr>
                </a:solidFill>
                <a:latin typeface="Adobe Fan Heiti Std B" pitchFamily="34" charset="-128"/>
                <a:ea typeface="Adobe Fan Heiti Std B" pitchFamily="34" charset="-128"/>
              </a:rPr>
              <a:t>to be </a:t>
            </a:r>
            <a:r>
              <a:rPr lang="en-US" altLang="ko-KR" sz="2400" dirty="0" smtClean="0">
                <a:solidFill>
                  <a:schemeClr val="tx1">
                    <a:lumMod val="65000"/>
                    <a:lumOff val="35000"/>
                  </a:schemeClr>
                </a:solidFill>
                <a:latin typeface="Adobe Fan Heiti Std B" pitchFamily="34" charset="-128"/>
                <a:ea typeface="Adobe Fan Heiti Std B" pitchFamily="34" charset="-128"/>
              </a:rPr>
              <a:t>Solved</a:t>
            </a:r>
            <a:r>
              <a:rPr lang="ko-KR" altLang="en-US" sz="2400" dirty="0">
                <a:solidFill>
                  <a:schemeClr val="tx1">
                    <a:lumMod val="65000"/>
                    <a:lumOff val="35000"/>
                  </a:schemeClr>
                </a:solidFill>
                <a:latin typeface="Adobe Fan Heiti Std B" pitchFamily="34" charset="-128"/>
                <a:ea typeface="바른돋움OTFPro 3" pitchFamily="50" charset="-127"/>
              </a:rPr>
              <a:t>　</a:t>
            </a:r>
            <a:r>
              <a:rPr lang="en-US" altLang="ko-KR" sz="1200" dirty="0">
                <a:solidFill>
                  <a:schemeClr val="tx1">
                    <a:lumMod val="65000"/>
                    <a:lumOff val="35000"/>
                  </a:schemeClr>
                </a:solidFill>
                <a:latin typeface="Adobe Fan Heiti Std B" pitchFamily="34" charset="-128"/>
                <a:ea typeface="Adobe Fan Heiti Std B" pitchFamily="34" charset="-128"/>
              </a:rPr>
              <a:t> </a:t>
            </a:r>
            <a:r>
              <a:rPr lang="en-US" altLang="ko-KR" sz="1200" dirty="0" smtClean="0">
                <a:solidFill>
                  <a:schemeClr val="tx1">
                    <a:lumMod val="65000"/>
                    <a:lumOff val="35000"/>
                  </a:schemeClr>
                </a:solidFill>
                <a:latin typeface="Adobe Fan Heiti Std B" pitchFamily="34" charset="-128"/>
                <a:ea typeface="Adobe Fan Heiti Std B" pitchFamily="34" charset="-128"/>
              </a:rPr>
              <a:t>Main goal</a:t>
            </a:r>
            <a:endParaRPr lang="en-US" altLang="ko-KR" sz="1200" dirty="0">
              <a:solidFill>
                <a:schemeClr val="tx1">
                  <a:lumMod val="65000"/>
                  <a:lumOff val="35000"/>
                </a:schemeClr>
              </a:solidFill>
              <a:latin typeface="Adobe Fan Heiti Std B" pitchFamily="34" charset="-128"/>
              <a:ea typeface="Adobe Fan Heiti Std B" pitchFamily="34" charset="-128"/>
            </a:endParaRPr>
          </a:p>
        </p:txBody>
      </p:sp>
      <p:cxnSp>
        <p:nvCxnSpPr>
          <p:cNvPr id="41" name="직선 연결선 40"/>
          <p:cNvCxnSpPr/>
          <p:nvPr/>
        </p:nvCxnSpPr>
        <p:spPr>
          <a:xfrm>
            <a:off x="719572" y="3289548"/>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249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11" name="직선 연결선 10"/>
          <p:cNvCxnSpPr/>
          <p:nvPr/>
        </p:nvCxnSpPr>
        <p:spPr>
          <a:xfrm>
            <a:off x="719572" y="5077747"/>
            <a:ext cx="770485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76554" y="2036763"/>
            <a:ext cx="2531462" cy="584775"/>
          </a:xfrm>
          <a:prstGeom prst="rect">
            <a:avLst/>
          </a:prstGeom>
          <a:noFill/>
        </p:spPr>
        <p:txBody>
          <a:bodyPr wrap="none" rtlCol="0">
            <a:spAutoFit/>
          </a:bodyPr>
          <a:lstStyle/>
          <a:p>
            <a:r>
              <a:rPr lang="ko-KR" altLang="en-US" sz="3200" b="1" dirty="0" smtClean="0">
                <a:solidFill>
                  <a:schemeClr val="bg1"/>
                </a:solidFill>
                <a:effectLst>
                  <a:outerShdw blurRad="38100" dist="38100" dir="2700000" algn="tl">
                    <a:srgbClr val="000000">
                      <a:alpha val="43137"/>
                    </a:srgbClr>
                  </a:outerShdw>
                </a:effectLst>
                <a:latin typeface="Adobe Fan Heiti Std B" pitchFamily="34" charset="-128"/>
                <a:ea typeface="Adobe Fan Heiti Std B" pitchFamily="34" charset="-128"/>
              </a:rPr>
              <a:t>Ⅳ</a:t>
            </a:r>
            <a:r>
              <a:rPr lang="en-US" altLang="ko-KR" sz="3200" b="1" dirty="0" smtClean="0">
                <a:solidFill>
                  <a:schemeClr val="bg1"/>
                </a:solidFill>
                <a:effectLst>
                  <a:outerShdw blurRad="38100" dist="38100" dir="2700000" algn="tl">
                    <a:srgbClr val="000000">
                      <a:alpha val="43137"/>
                    </a:srgbClr>
                  </a:outerShdw>
                </a:effectLst>
                <a:latin typeface="Adobe Fan Heiti Std B" pitchFamily="34" charset="-128"/>
                <a:ea typeface="Adobe Fan Heiti Std B" pitchFamily="34" charset="-128"/>
              </a:rPr>
              <a:t>. Solutions</a:t>
            </a:r>
          </a:p>
        </p:txBody>
      </p:sp>
      <p:sp>
        <p:nvSpPr>
          <p:cNvPr id="13" name="TextBox 12"/>
          <p:cNvSpPr txBox="1"/>
          <p:nvPr/>
        </p:nvSpPr>
        <p:spPr>
          <a:xfrm>
            <a:off x="5408943" y="2524075"/>
            <a:ext cx="3001143" cy="383438"/>
          </a:xfrm>
          <a:prstGeom prst="rect">
            <a:avLst/>
          </a:prstGeom>
          <a:noFill/>
        </p:spPr>
        <p:txBody>
          <a:bodyPr wrap="none" rtlCol="0">
            <a:spAutoFit/>
          </a:bodyPr>
          <a:lstStyle/>
          <a:p>
            <a:pPr>
              <a:lnSpc>
                <a:spcPct val="150000"/>
              </a:lnSpc>
            </a:pPr>
            <a:r>
              <a:rPr lang="en-US" altLang="ko-KR" sz="1400" dirty="0">
                <a:solidFill>
                  <a:srgbClr val="D9D9D9"/>
                </a:solidFill>
                <a:latin typeface="Adobe Fan Heiti Std B" pitchFamily="34" charset="-128"/>
                <a:ea typeface="Adobe Fan Heiti Std B" pitchFamily="34" charset="-128"/>
              </a:rPr>
              <a:t>List the solutions for the problems </a:t>
            </a:r>
            <a:endParaRPr lang="en-US" altLang="ko-KR" sz="1400" dirty="0" smtClean="0">
              <a:solidFill>
                <a:srgbClr val="D9D9D9"/>
              </a:solidFill>
              <a:latin typeface="Adobe Fan Heiti Std B" pitchFamily="34" charset="-128"/>
              <a:ea typeface="Adobe Fan Heiti Std B" pitchFamily="34" charset="-128"/>
            </a:endParaRPr>
          </a:p>
        </p:txBody>
      </p:sp>
      <p:sp>
        <p:nvSpPr>
          <p:cNvPr id="14" name="오각형 13"/>
          <p:cNvSpPr/>
          <p:nvPr/>
        </p:nvSpPr>
        <p:spPr>
          <a:xfrm rot="5400000">
            <a:off x="8213269" y="-60000"/>
            <a:ext cx="600000" cy="72000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293876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dobe Fan Heiti Std B" pitchFamily="34" charset="-128"/>
            </a:endParaRPr>
          </a:p>
        </p:txBody>
      </p:sp>
      <p:sp>
        <p:nvSpPr>
          <p:cNvPr id="7" name="TextBox 6"/>
          <p:cNvSpPr txBox="1"/>
          <p:nvPr/>
        </p:nvSpPr>
        <p:spPr>
          <a:xfrm>
            <a:off x="498214" y="326920"/>
            <a:ext cx="2779928" cy="461665"/>
          </a:xfrm>
          <a:prstGeom prst="rect">
            <a:avLst/>
          </a:prstGeom>
          <a:noFill/>
        </p:spPr>
        <p:txBody>
          <a:bodyPr wrap="none" rtlCol="0">
            <a:spAutoFit/>
          </a:bodyPr>
          <a:lstStyle/>
          <a:p>
            <a:r>
              <a:rPr lang="en-US" altLang="ko-KR" sz="2400" dirty="0" smtClean="0">
                <a:solidFill>
                  <a:schemeClr val="tx1">
                    <a:lumMod val="65000"/>
                    <a:lumOff val="35000"/>
                  </a:schemeClr>
                </a:solidFill>
                <a:latin typeface="Adobe Fan Heiti Std B" pitchFamily="34" charset="-128"/>
                <a:ea typeface="Adobe Fan Heiti Std B" pitchFamily="34" charset="-128"/>
              </a:rPr>
              <a:t>Ⅳ. Solutions</a:t>
            </a:r>
            <a:r>
              <a:rPr lang="ko-KR" altLang="en-US" sz="2400" dirty="0">
                <a:solidFill>
                  <a:schemeClr val="tx1">
                    <a:lumMod val="65000"/>
                    <a:lumOff val="35000"/>
                  </a:schemeClr>
                </a:solidFill>
                <a:latin typeface="Adobe Fan Heiti Std B" pitchFamily="34" charset="-128"/>
                <a:ea typeface="바른돋움OTFPro 3" pitchFamily="50" charset="-127"/>
              </a:rPr>
              <a:t>　</a:t>
            </a:r>
            <a:r>
              <a:rPr lang="en-US" altLang="ko-KR" sz="1200" dirty="0">
                <a:solidFill>
                  <a:schemeClr val="tx1">
                    <a:lumMod val="65000"/>
                    <a:lumOff val="35000"/>
                  </a:schemeClr>
                </a:solidFill>
                <a:latin typeface="Adobe Fan Heiti Std B" pitchFamily="34" charset="-128"/>
                <a:ea typeface="Adobe Fan Heiti Std B" pitchFamily="34" charset="-128"/>
              </a:rPr>
              <a:t>P</a:t>
            </a:r>
            <a:r>
              <a:rPr lang="en-US" altLang="ko-KR" sz="1200" dirty="0" smtClean="0">
                <a:solidFill>
                  <a:schemeClr val="tx1">
                    <a:lumMod val="65000"/>
                    <a:lumOff val="35000"/>
                  </a:schemeClr>
                </a:solidFill>
                <a:latin typeface="Adobe Fan Heiti Std B" pitchFamily="34" charset="-128"/>
                <a:ea typeface="Adobe Fan Heiti Std B" pitchFamily="34" charset="-128"/>
              </a:rPr>
              <a:t>rocess</a:t>
            </a:r>
            <a:endParaRPr lang="en-US" altLang="ko-KR" sz="1200" dirty="0">
              <a:solidFill>
                <a:schemeClr val="tx1">
                  <a:lumMod val="65000"/>
                  <a:lumOff val="35000"/>
                </a:schemeClr>
              </a:solidFill>
              <a:latin typeface="Adobe Fan Heiti Std B" pitchFamily="34" charset="-128"/>
              <a:ea typeface="Adobe Fan Heiti Std B" pitchFamily="34" charset="-128"/>
            </a:endParaRPr>
          </a:p>
        </p:txBody>
      </p:sp>
      <p:sp>
        <p:nvSpPr>
          <p:cNvPr id="8" name="TextBox 7"/>
          <p:cNvSpPr txBox="1"/>
          <p:nvPr/>
        </p:nvSpPr>
        <p:spPr>
          <a:xfrm>
            <a:off x="923618" y="697260"/>
            <a:ext cx="7032758" cy="5001369"/>
          </a:xfrm>
          <a:prstGeom prst="rect">
            <a:avLst/>
          </a:prstGeom>
          <a:noFill/>
        </p:spPr>
        <p:txBody>
          <a:bodyPr wrap="square" rtlCol="0">
            <a:spAutoFit/>
          </a:bodyPr>
          <a:lstStyle/>
          <a:p>
            <a:r>
              <a:rPr lang="en-US" altLang="ko-KR" sz="1200" b="1" dirty="0" smtClean="0"/>
              <a:t>Dependent variable</a:t>
            </a:r>
            <a:r>
              <a:rPr lang="en-US" altLang="ko-KR" sz="1200" dirty="0" smtClean="0"/>
              <a:t>:</a:t>
            </a:r>
            <a:endParaRPr lang="ko-KR" altLang="ko-KR" sz="1200" dirty="0"/>
          </a:p>
          <a:p>
            <a:r>
              <a:rPr lang="en-US" altLang="ko-KR" sz="1100" dirty="0"/>
              <a:t>Life Expectancy – Life Expectancy in </a:t>
            </a:r>
            <a:r>
              <a:rPr lang="en-US" altLang="ko-KR" sz="1100" dirty="0" smtClean="0"/>
              <a:t>age</a:t>
            </a:r>
          </a:p>
          <a:p>
            <a:endParaRPr lang="ko-KR" altLang="ko-KR" sz="1100" dirty="0"/>
          </a:p>
          <a:p>
            <a:pPr lvl="0"/>
            <a:r>
              <a:rPr lang="en-US" altLang="ko-KR" sz="1200" b="1" dirty="0"/>
              <a:t>Independent </a:t>
            </a:r>
            <a:r>
              <a:rPr lang="en-US" altLang="ko-KR" sz="1200" b="1" dirty="0" smtClean="0"/>
              <a:t>variable</a:t>
            </a:r>
            <a:r>
              <a:rPr lang="en-US" altLang="ko-KR" sz="1200" dirty="0" smtClean="0"/>
              <a:t>:</a:t>
            </a:r>
            <a:r>
              <a:rPr lang="en-US" altLang="ko-KR" sz="1100" dirty="0" smtClean="0"/>
              <a:t> </a:t>
            </a:r>
            <a:endParaRPr lang="ko-KR" altLang="ko-KR" sz="1100" dirty="0"/>
          </a:p>
          <a:p>
            <a:pPr lvl="0"/>
            <a:r>
              <a:rPr lang="en-US" altLang="ko-KR" sz="1100" dirty="0"/>
              <a:t>Country - Country</a:t>
            </a:r>
            <a:endParaRPr lang="ko-KR" altLang="ko-KR" sz="1100" dirty="0"/>
          </a:p>
          <a:p>
            <a:pPr lvl="0"/>
            <a:r>
              <a:rPr lang="en-US" altLang="ko-KR" sz="1100" dirty="0"/>
              <a:t>Year - Year</a:t>
            </a:r>
            <a:endParaRPr lang="ko-KR" altLang="ko-KR" sz="1100" dirty="0"/>
          </a:p>
          <a:p>
            <a:pPr lvl="0"/>
            <a:r>
              <a:rPr lang="en-US" altLang="ko-KR" sz="1100" dirty="0"/>
              <a:t>Status – Developing or Developing status </a:t>
            </a:r>
            <a:endParaRPr lang="ko-KR" altLang="ko-KR" sz="1100" dirty="0"/>
          </a:p>
          <a:p>
            <a:pPr lvl="0"/>
            <a:r>
              <a:rPr lang="en-US" altLang="ko-KR" sz="1100" dirty="0"/>
              <a:t>Adult Mortality - Adult Mortality Rates of both sexes (probability of dying between 15 and 60 years per 1000 population)</a:t>
            </a:r>
            <a:endParaRPr lang="ko-KR" altLang="ko-KR" sz="1100" dirty="0"/>
          </a:p>
          <a:p>
            <a:pPr lvl="0"/>
            <a:r>
              <a:rPr lang="en-US" altLang="ko-KR" sz="1100" dirty="0"/>
              <a:t>Infant deaths - Number of Infant Deaths per 1000 population</a:t>
            </a:r>
            <a:endParaRPr lang="ko-KR" altLang="ko-KR" sz="1100" dirty="0"/>
          </a:p>
          <a:p>
            <a:pPr lvl="0"/>
            <a:r>
              <a:rPr lang="en-US" altLang="ko-KR" sz="1100" dirty="0"/>
              <a:t>Alcohol - Alcohol, recorded per capita (15+) consumption (in liters of pure alcohol)</a:t>
            </a:r>
            <a:endParaRPr lang="ko-KR" altLang="ko-KR" sz="1100" dirty="0"/>
          </a:p>
          <a:p>
            <a:pPr lvl="0"/>
            <a:r>
              <a:rPr lang="en-US" altLang="ko-KR" sz="1100" dirty="0"/>
              <a:t>Percentage of expenditure - Expenditure on health as a percentage of Gross Domestic Product per capita(%)</a:t>
            </a:r>
            <a:endParaRPr lang="ko-KR" altLang="ko-KR" sz="1100" dirty="0"/>
          </a:p>
          <a:p>
            <a:pPr lvl="0"/>
            <a:r>
              <a:rPr lang="en-US" altLang="ko-KR" sz="1100" dirty="0"/>
              <a:t>Hepatitis B - Hepatitis B (</a:t>
            </a:r>
            <a:r>
              <a:rPr lang="en-US" altLang="ko-KR" sz="1100" dirty="0" err="1"/>
              <a:t>HepB</a:t>
            </a:r>
            <a:r>
              <a:rPr lang="en-US" altLang="ko-KR" sz="1100" dirty="0"/>
              <a:t>) immunization coverage among 1-year-olds (%)</a:t>
            </a:r>
            <a:endParaRPr lang="ko-KR" altLang="ko-KR" sz="1100" dirty="0"/>
          </a:p>
          <a:p>
            <a:pPr lvl="0"/>
            <a:r>
              <a:rPr lang="en-US" altLang="ko-KR" sz="1100" dirty="0"/>
              <a:t>Measles - Measles - number of reported cases per 1000 population</a:t>
            </a:r>
            <a:endParaRPr lang="ko-KR" altLang="ko-KR" sz="1100" dirty="0"/>
          </a:p>
          <a:p>
            <a:pPr lvl="0"/>
            <a:r>
              <a:rPr lang="en-US" altLang="ko-KR" sz="1100" dirty="0"/>
              <a:t>BMI - Average Body Mass Index of entire population</a:t>
            </a:r>
            <a:endParaRPr lang="ko-KR" altLang="ko-KR" sz="1100" dirty="0"/>
          </a:p>
          <a:p>
            <a:pPr lvl="0"/>
            <a:r>
              <a:rPr lang="en-US" altLang="ko-KR" sz="1100" dirty="0"/>
              <a:t>Under-five deaths - Number of under-five deaths per 1000 population</a:t>
            </a:r>
            <a:endParaRPr lang="ko-KR" altLang="ko-KR" sz="1100" dirty="0"/>
          </a:p>
          <a:p>
            <a:pPr lvl="0"/>
            <a:r>
              <a:rPr lang="en-US" altLang="ko-KR" sz="1100" dirty="0"/>
              <a:t>Polio - Polio (Pol3) immunization coverage among 1-year-olds (%)</a:t>
            </a:r>
            <a:endParaRPr lang="ko-KR" altLang="ko-KR" sz="1100" dirty="0"/>
          </a:p>
          <a:p>
            <a:pPr lvl="0"/>
            <a:r>
              <a:rPr lang="en-US" altLang="ko-KR" sz="1100" dirty="0"/>
              <a:t>Total expenditure - General government expenditure on health as a percentage of total government expenditure (%)</a:t>
            </a:r>
            <a:endParaRPr lang="ko-KR" altLang="ko-KR" sz="1100" dirty="0"/>
          </a:p>
          <a:p>
            <a:pPr lvl="0"/>
            <a:r>
              <a:rPr lang="en-US" altLang="ko-KR" sz="1100" dirty="0"/>
              <a:t>Diphtheria - Diphtheria tetanus toxoid and pertussis (DTP3) immunization coverage among 1-year-olds (%)</a:t>
            </a:r>
            <a:endParaRPr lang="ko-KR" altLang="ko-KR" sz="1100" dirty="0"/>
          </a:p>
          <a:p>
            <a:pPr lvl="0"/>
            <a:r>
              <a:rPr lang="en-US" altLang="ko-KR" sz="1100" dirty="0"/>
              <a:t>HIV/AIDS - Deaths per 1 000 live births HIV/AIDS (0-4 years)</a:t>
            </a:r>
            <a:endParaRPr lang="ko-KR" altLang="ko-KR" sz="1100" dirty="0"/>
          </a:p>
          <a:p>
            <a:pPr lvl="0"/>
            <a:r>
              <a:rPr lang="en-US" altLang="ko-KR" sz="1100" dirty="0"/>
              <a:t>GDP - Gross Domestic Product per capita (in USD)</a:t>
            </a:r>
            <a:endParaRPr lang="ko-KR" altLang="ko-KR" sz="1100" dirty="0"/>
          </a:p>
          <a:p>
            <a:pPr lvl="0"/>
            <a:r>
              <a:rPr lang="en-US" altLang="ko-KR" sz="1100" dirty="0"/>
              <a:t>Population - Population of the country</a:t>
            </a:r>
            <a:endParaRPr lang="ko-KR" altLang="ko-KR" sz="1100" dirty="0"/>
          </a:p>
          <a:p>
            <a:pPr lvl="0"/>
            <a:r>
              <a:rPr lang="en-US" altLang="ko-KR" sz="1100" dirty="0"/>
              <a:t>Thinness 1-19 years - Prevalence of thinness among children and adolescents for Age 10 to 19 (% )</a:t>
            </a:r>
            <a:endParaRPr lang="ko-KR" altLang="ko-KR" sz="1100" dirty="0"/>
          </a:p>
          <a:p>
            <a:pPr lvl="0"/>
            <a:r>
              <a:rPr lang="en-US" altLang="ko-KR" sz="1100" dirty="0"/>
              <a:t>Thinness 5-9 years - Prevalence of thinness among children for Age 5 to 9(%)</a:t>
            </a:r>
            <a:endParaRPr lang="ko-KR" altLang="ko-KR" sz="1100" dirty="0"/>
          </a:p>
          <a:p>
            <a:pPr lvl="0"/>
            <a:r>
              <a:rPr lang="en-US" altLang="ko-KR" sz="1100" dirty="0"/>
              <a:t>Income composition of resources - Human Development Index in terms of income composition of resources (index ranging from 0 to 1)</a:t>
            </a:r>
            <a:endParaRPr lang="ko-KR" altLang="ko-KR" sz="1100" dirty="0"/>
          </a:p>
          <a:p>
            <a:pPr lvl="0"/>
            <a:r>
              <a:rPr lang="en-US" altLang="ko-KR" sz="1100" dirty="0"/>
              <a:t>Schooling - Number of years of Schooling(years)</a:t>
            </a:r>
            <a:endParaRPr lang="ko-KR" altLang="ko-KR" sz="1100" dirty="0"/>
          </a:p>
        </p:txBody>
      </p:sp>
    </p:spTree>
    <p:extLst>
      <p:ext uri="{BB962C8B-B14F-4D97-AF65-F5344CB8AC3E}">
        <p14:creationId xmlns:p14="http://schemas.microsoft.com/office/powerpoint/2010/main" val="1701922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719572" y="5077747"/>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dobe Fan Heiti Std B" pitchFamily="34" charset="-128"/>
            </a:endParaRPr>
          </a:p>
        </p:txBody>
      </p:sp>
      <p:sp>
        <p:nvSpPr>
          <p:cNvPr id="54" name="TextBox 53"/>
          <p:cNvSpPr txBox="1"/>
          <p:nvPr/>
        </p:nvSpPr>
        <p:spPr>
          <a:xfrm>
            <a:off x="971600" y="1129308"/>
            <a:ext cx="7032758" cy="1297663"/>
          </a:xfrm>
          <a:prstGeom prst="rect">
            <a:avLst/>
          </a:prstGeom>
          <a:noFill/>
        </p:spPr>
        <p:txBody>
          <a:bodyPr wrap="square" rtlCol="0">
            <a:spAutoFit/>
          </a:bodyPr>
          <a:lstStyle/>
          <a:p>
            <a:pPr marL="285750" indent="-285750">
              <a:lnSpc>
                <a:spcPct val="150000"/>
              </a:lnSpc>
              <a:buFontTx/>
              <a:buChar char="-"/>
            </a:pPr>
            <a:r>
              <a:rPr lang="en-US" altLang="ko-KR" b="1" dirty="0" smtClean="0">
                <a:solidFill>
                  <a:schemeClr val="tx1">
                    <a:lumMod val="65000"/>
                    <a:lumOff val="35000"/>
                  </a:schemeClr>
                </a:solidFill>
                <a:latin typeface="Adobe Fan Heiti Std B" pitchFamily="34" charset="-128"/>
                <a:ea typeface="바른돋움OTFPro 1" pitchFamily="50" charset="-127"/>
              </a:rPr>
              <a:t>Pure variables</a:t>
            </a:r>
          </a:p>
          <a:p>
            <a:pPr marL="285750" indent="-285750">
              <a:lnSpc>
                <a:spcPct val="150000"/>
              </a:lnSpc>
              <a:buFontTx/>
              <a:buChar char="-"/>
            </a:pPr>
            <a:r>
              <a:rPr lang="en-US" altLang="ko-KR" b="1" dirty="0" err="1" smtClean="0">
                <a:solidFill>
                  <a:schemeClr val="tx1">
                    <a:lumMod val="65000"/>
                    <a:lumOff val="35000"/>
                  </a:schemeClr>
                </a:solidFill>
                <a:latin typeface="Adobe Fan Heiti Std B" pitchFamily="34" charset="-128"/>
                <a:ea typeface="바른돋움OTFPro 1" pitchFamily="50" charset="-127"/>
              </a:rPr>
              <a:t>Polynominal</a:t>
            </a:r>
            <a:endParaRPr lang="en-US" altLang="ko-KR" b="1" dirty="0" smtClean="0">
              <a:solidFill>
                <a:schemeClr val="tx1">
                  <a:lumMod val="65000"/>
                  <a:lumOff val="35000"/>
                </a:schemeClr>
              </a:solidFill>
              <a:latin typeface="Adobe Fan Heiti Std B" pitchFamily="34" charset="-128"/>
              <a:ea typeface="바른돋움OTFPro 1" pitchFamily="50" charset="-127"/>
            </a:endParaRPr>
          </a:p>
          <a:p>
            <a:pPr marL="285750" indent="-285750">
              <a:lnSpc>
                <a:spcPct val="150000"/>
              </a:lnSpc>
              <a:buFontTx/>
              <a:buChar char="-"/>
            </a:pPr>
            <a:r>
              <a:rPr lang="en-US" altLang="ko-KR" b="1" dirty="0" err="1" smtClean="0">
                <a:solidFill>
                  <a:schemeClr val="tx1">
                    <a:lumMod val="65000"/>
                    <a:lumOff val="35000"/>
                  </a:schemeClr>
                </a:solidFill>
                <a:latin typeface="Adobe Fan Heiti Std B" pitchFamily="34" charset="-128"/>
                <a:ea typeface="바른돋움OTFPro 1" pitchFamily="50" charset="-127"/>
              </a:rPr>
              <a:t>Polynominal</a:t>
            </a:r>
            <a:r>
              <a:rPr lang="en-US" altLang="ko-KR" b="1" dirty="0" smtClean="0">
                <a:solidFill>
                  <a:schemeClr val="tx1">
                    <a:lumMod val="65000"/>
                    <a:lumOff val="35000"/>
                  </a:schemeClr>
                </a:solidFill>
                <a:latin typeface="Adobe Fan Heiti Std B" pitchFamily="34" charset="-128"/>
                <a:ea typeface="바른돋움OTFPro 1" pitchFamily="50" charset="-127"/>
              </a:rPr>
              <a:t> + interaction term</a:t>
            </a:r>
          </a:p>
        </p:txBody>
      </p:sp>
      <p:sp>
        <p:nvSpPr>
          <p:cNvPr id="7" name="TextBox 6"/>
          <p:cNvSpPr txBox="1"/>
          <p:nvPr/>
        </p:nvSpPr>
        <p:spPr>
          <a:xfrm>
            <a:off x="498214" y="326920"/>
            <a:ext cx="2779928" cy="461665"/>
          </a:xfrm>
          <a:prstGeom prst="rect">
            <a:avLst/>
          </a:prstGeom>
          <a:noFill/>
        </p:spPr>
        <p:txBody>
          <a:bodyPr wrap="none" rtlCol="0">
            <a:spAutoFit/>
          </a:bodyPr>
          <a:lstStyle/>
          <a:p>
            <a:r>
              <a:rPr lang="en-US" altLang="ko-KR" sz="2400" dirty="0" smtClean="0">
                <a:solidFill>
                  <a:schemeClr val="tx1">
                    <a:lumMod val="65000"/>
                    <a:lumOff val="35000"/>
                  </a:schemeClr>
                </a:solidFill>
                <a:latin typeface="Adobe Fan Heiti Std B" pitchFamily="34" charset="-128"/>
                <a:ea typeface="Adobe Fan Heiti Std B" pitchFamily="34" charset="-128"/>
              </a:rPr>
              <a:t>Ⅳ. Solutions</a:t>
            </a:r>
            <a:r>
              <a:rPr lang="ko-KR" altLang="en-US" sz="2400" dirty="0">
                <a:solidFill>
                  <a:schemeClr val="tx1">
                    <a:lumMod val="65000"/>
                    <a:lumOff val="35000"/>
                  </a:schemeClr>
                </a:solidFill>
                <a:latin typeface="Adobe Fan Heiti Std B" pitchFamily="34" charset="-128"/>
                <a:ea typeface="바른돋움OTFPro 3" pitchFamily="50" charset="-127"/>
              </a:rPr>
              <a:t>　</a:t>
            </a:r>
            <a:r>
              <a:rPr lang="en-US" altLang="ko-KR" sz="1200" dirty="0">
                <a:solidFill>
                  <a:schemeClr val="tx1">
                    <a:lumMod val="65000"/>
                    <a:lumOff val="35000"/>
                  </a:schemeClr>
                </a:solidFill>
                <a:latin typeface="Adobe Fan Heiti Std B" pitchFamily="34" charset="-128"/>
                <a:ea typeface="Adobe Fan Heiti Std B" pitchFamily="34" charset="-128"/>
              </a:rPr>
              <a:t>P</a:t>
            </a:r>
            <a:r>
              <a:rPr lang="en-US" altLang="ko-KR" sz="1200" dirty="0" smtClean="0">
                <a:solidFill>
                  <a:schemeClr val="tx1">
                    <a:lumMod val="65000"/>
                    <a:lumOff val="35000"/>
                  </a:schemeClr>
                </a:solidFill>
                <a:latin typeface="Adobe Fan Heiti Std B" pitchFamily="34" charset="-128"/>
                <a:ea typeface="Adobe Fan Heiti Std B" pitchFamily="34" charset="-128"/>
              </a:rPr>
              <a:t>rocess</a:t>
            </a:r>
            <a:endParaRPr lang="en-US" altLang="ko-KR" sz="1200" dirty="0">
              <a:solidFill>
                <a:schemeClr val="tx1">
                  <a:lumMod val="65000"/>
                  <a:lumOff val="35000"/>
                </a:schemeClr>
              </a:solidFill>
              <a:latin typeface="Adobe Fan Heiti Std B" pitchFamily="34" charset="-128"/>
              <a:ea typeface="Adobe Fan Heiti Std B" pitchFamily="34" charset="-128"/>
            </a:endParaRPr>
          </a:p>
        </p:txBody>
      </p:sp>
    </p:spTree>
    <p:extLst>
      <p:ext uri="{BB962C8B-B14F-4D97-AF65-F5344CB8AC3E}">
        <p14:creationId xmlns:p14="http://schemas.microsoft.com/office/powerpoint/2010/main" val="3406466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11" name="직선 연결선 10"/>
          <p:cNvCxnSpPr/>
          <p:nvPr/>
        </p:nvCxnSpPr>
        <p:spPr>
          <a:xfrm>
            <a:off x="719572" y="5077747"/>
            <a:ext cx="770485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19572" y="2036763"/>
            <a:ext cx="5344733" cy="584775"/>
          </a:xfrm>
          <a:prstGeom prst="rect">
            <a:avLst/>
          </a:prstGeom>
          <a:noFill/>
        </p:spPr>
        <p:txBody>
          <a:bodyPr wrap="none" rtlCol="0">
            <a:spAutoFit/>
          </a:bodyPr>
          <a:lstStyle/>
          <a:p>
            <a:r>
              <a:rPr lang="en-US" altLang="ko-KR" sz="3200" b="1" dirty="0" smtClean="0">
                <a:solidFill>
                  <a:srgbClr val="D9D9D9"/>
                </a:solidFill>
                <a:effectLst>
                  <a:outerShdw blurRad="38100" dist="38100" dir="2700000" algn="tl">
                    <a:srgbClr val="000000">
                      <a:alpha val="43137"/>
                    </a:srgbClr>
                  </a:outerShdw>
                </a:effectLst>
                <a:latin typeface="Adobe Fan Heiti Std B" pitchFamily="34" charset="-128"/>
                <a:ea typeface="Adobe Fan Heiti Std B" pitchFamily="34" charset="-128"/>
              </a:rPr>
              <a:t>Ⅴ. </a:t>
            </a:r>
            <a:r>
              <a:rPr lang="en-US" altLang="ko-KR" sz="3200" b="1" dirty="0">
                <a:solidFill>
                  <a:srgbClr val="D9D9D9"/>
                </a:solidFill>
                <a:latin typeface="Adobe Fan Heiti Std B" pitchFamily="34" charset="-128"/>
                <a:ea typeface="Adobe Fan Heiti Std B" pitchFamily="34" charset="-128"/>
              </a:rPr>
              <a:t>Experiments and Results</a:t>
            </a:r>
            <a:endParaRPr lang="en-US" altLang="ko-KR" sz="3200" b="1" dirty="0" smtClean="0">
              <a:solidFill>
                <a:srgbClr val="D9D9D9"/>
              </a:solidFill>
              <a:effectLst>
                <a:outerShdw blurRad="38100" dist="38100" dir="2700000" algn="tl">
                  <a:srgbClr val="000000">
                    <a:alpha val="43137"/>
                  </a:srgbClr>
                </a:outerShdw>
              </a:effectLst>
              <a:latin typeface="Adobe Fan Heiti Std B" pitchFamily="34" charset="-128"/>
              <a:ea typeface="Adobe Fan Heiti Std B" pitchFamily="34" charset="-128"/>
            </a:endParaRPr>
          </a:p>
        </p:txBody>
      </p:sp>
      <p:sp>
        <p:nvSpPr>
          <p:cNvPr id="13" name="TextBox 12"/>
          <p:cNvSpPr txBox="1"/>
          <p:nvPr/>
        </p:nvSpPr>
        <p:spPr>
          <a:xfrm>
            <a:off x="1331640" y="2693739"/>
            <a:ext cx="2342308" cy="738664"/>
          </a:xfrm>
          <a:prstGeom prst="rect">
            <a:avLst/>
          </a:prstGeom>
          <a:noFill/>
        </p:spPr>
        <p:txBody>
          <a:bodyPr wrap="none" rtlCol="0">
            <a:spAutoFit/>
          </a:bodyPr>
          <a:lstStyle/>
          <a:p>
            <a:r>
              <a:rPr lang="en-US" altLang="ko-KR" sz="1400" dirty="0" smtClean="0">
                <a:solidFill>
                  <a:srgbClr val="D9D9D9"/>
                </a:solidFill>
                <a:latin typeface="Adobe Fan Heiti Std B" pitchFamily="34" charset="-128"/>
                <a:ea typeface="Adobe Fan Heiti Std B" pitchFamily="34" charset="-128"/>
              </a:rPr>
              <a:t>1). </a:t>
            </a:r>
            <a:r>
              <a:rPr lang="en-US" altLang="ko-KR" sz="1400" dirty="0">
                <a:solidFill>
                  <a:srgbClr val="D9D9D9"/>
                </a:solidFill>
                <a:latin typeface="Adobe Fan Heiti Std B" pitchFamily="34" charset="-128"/>
                <a:ea typeface="Adobe Fan Heiti Std B" pitchFamily="34" charset="-128"/>
              </a:rPr>
              <a:t>Methods and </a:t>
            </a:r>
            <a:r>
              <a:rPr lang="en-US" altLang="ko-KR" sz="1400" dirty="0" smtClean="0">
                <a:solidFill>
                  <a:srgbClr val="D9D9D9"/>
                </a:solidFill>
                <a:latin typeface="Adobe Fan Heiti Std B" pitchFamily="34" charset="-128"/>
                <a:ea typeface="Adobe Fan Heiti Std B" pitchFamily="34" charset="-128"/>
              </a:rPr>
              <a:t>Process</a:t>
            </a:r>
          </a:p>
          <a:p>
            <a:r>
              <a:rPr lang="en-US" altLang="ko-KR" sz="1400" dirty="0" smtClean="0">
                <a:solidFill>
                  <a:srgbClr val="D9D9D9"/>
                </a:solidFill>
                <a:latin typeface="Adobe Fan Heiti Std B" pitchFamily="34" charset="-128"/>
                <a:ea typeface="Adobe Fan Heiti Std B" pitchFamily="34" charset="-128"/>
              </a:rPr>
              <a:t>2). </a:t>
            </a:r>
            <a:r>
              <a:rPr lang="en-US" altLang="ko-KR" sz="1400" dirty="0">
                <a:solidFill>
                  <a:srgbClr val="D9D9D9"/>
                </a:solidFill>
                <a:latin typeface="Adobe Fan Heiti Std B" pitchFamily="34" charset="-128"/>
                <a:ea typeface="Adobe Fan Heiti Std B" pitchFamily="34" charset="-128"/>
              </a:rPr>
              <a:t>Evaluations and Results</a:t>
            </a:r>
            <a:endParaRPr lang="ko-KR" altLang="ko-KR" sz="1400" dirty="0">
              <a:solidFill>
                <a:srgbClr val="D9D9D9"/>
              </a:solidFill>
              <a:latin typeface="Adobe Fan Heiti Std B" pitchFamily="34" charset="-128"/>
            </a:endParaRPr>
          </a:p>
          <a:p>
            <a:r>
              <a:rPr lang="en-US" altLang="ko-KR" sz="1400" dirty="0" smtClean="0">
                <a:solidFill>
                  <a:srgbClr val="D9D9D9"/>
                </a:solidFill>
                <a:latin typeface="Adobe Fan Heiti Std B" pitchFamily="34" charset="-128"/>
                <a:ea typeface="Adobe Fan Heiti Std B" pitchFamily="34" charset="-128"/>
              </a:rPr>
              <a:t>3). Findings</a:t>
            </a:r>
            <a:endParaRPr lang="ko-KR" altLang="ko-KR" sz="1400" dirty="0">
              <a:solidFill>
                <a:srgbClr val="D9D9D9"/>
              </a:solidFill>
              <a:latin typeface="Adobe Fan Heiti Std B" pitchFamily="34" charset="-128"/>
            </a:endParaRPr>
          </a:p>
        </p:txBody>
      </p:sp>
      <p:sp>
        <p:nvSpPr>
          <p:cNvPr id="14" name="오각형 13"/>
          <p:cNvSpPr/>
          <p:nvPr/>
        </p:nvSpPr>
        <p:spPr>
          <a:xfrm rot="5400000">
            <a:off x="8213269" y="-60000"/>
            <a:ext cx="600000" cy="72000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367697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타원 46"/>
          <p:cNvSpPr/>
          <p:nvPr/>
        </p:nvSpPr>
        <p:spPr>
          <a:xfrm>
            <a:off x="1403648" y="2643578"/>
            <a:ext cx="2151852" cy="1726090"/>
          </a:xfrm>
          <a:prstGeom prst="ellipse">
            <a:avLst/>
          </a:prstGeom>
          <a:solidFill>
            <a:schemeClr val="tx1">
              <a:lumMod val="65000"/>
              <a:lumOff val="35000"/>
            </a:schemeClr>
          </a:solidFill>
          <a:ln w="57150">
            <a:noFill/>
          </a:ln>
          <a:effectLst>
            <a:reflection blurRad="6350" stA="100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바른돋움OTFPro 2" pitchFamily="50" charset="-127"/>
              <a:ea typeface="바른돋움OTFPro 2" pitchFamily="50" charset="-127"/>
            </a:endParaRPr>
          </a:p>
        </p:txBody>
      </p:sp>
      <p:cxnSp>
        <p:nvCxnSpPr>
          <p:cNvPr id="20" name="직선 연결선 19"/>
          <p:cNvCxnSpPr/>
          <p:nvPr/>
        </p:nvCxnSpPr>
        <p:spPr>
          <a:xfrm>
            <a:off x="719572" y="5077747"/>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dobe Fan Heiti Std B" pitchFamily="34" charset="-128"/>
            </a:endParaRPr>
          </a:p>
        </p:txBody>
      </p:sp>
      <p:sp>
        <p:nvSpPr>
          <p:cNvPr id="7" name="TextBox 6"/>
          <p:cNvSpPr txBox="1"/>
          <p:nvPr/>
        </p:nvSpPr>
        <p:spPr>
          <a:xfrm>
            <a:off x="498214" y="326920"/>
            <a:ext cx="4052713" cy="461665"/>
          </a:xfrm>
          <a:prstGeom prst="rect">
            <a:avLst/>
          </a:prstGeom>
          <a:noFill/>
        </p:spPr>
        <p:txBody>
          <a:bodyPr wrap="none" rtlCol="0">
            <a:spAutoFit/>
          </a:bodyPr>
          <a:lstStyle/>
          <a:p>
            <a:r>
              <a:rPr lang="en-US" altLang="ko-KR" sz="2400" dirty="0">
                <a:solidFill>
                  <a:schemeClr val="tx1">
                    <a:lumMod val="65000"/>
                    <a:lumOff val="35000"/>
                  </a:schemeClr>
                </a:solidFill>
                <a:latin typeface="Adobe Fan Heiti Std B" pitchFamily="34" charset="-128"/>
                <a:ea typeface="Adobe Fan Heiti Std B" pitchFamily="34" charset="-128"/>
              </a:rPr>
              <a:t>Ⅴ. </a:t>
            </a:r>
            <a:r>
              <a:rPr lang="en-US" altLang="ko-KR" sz="2400" dirty="0" smtClean="0">
                <a:solidFill>
                  <a:schemeClr val="tx1">
                    <a:lumMod val="65000"/>
                    <a:lumOff val="35000"/>
                  </a:schemeClr>
                </a:solidFill>
                <a:latin typeface="Adobe Fan Heiti Std B" pitchFamily="34" charset="-128"/>
                <a:ea typeface="Adobe Fan Heiti Std B" pitchFamily="34" charset="-128"/>
              </a:rPr>
              <a:t>Experiments </a:t>
            </a:r>
            <a:r>
              <a:rPr lang="en-US" altLang="ko-KR" sz="2400" dirty="0">
                <a:solidFill>
                  <a:schemeClr val="tx1">
                    <a:lumMod val="65000"/>
                    <a:lumOff val="35000"/>
                  </a:schemeClr>
                </a:solidFill>
                <a:latin typeface="Adobe Fan Heiti Std B" pitchFamily="34" charset="-128"/>
                <a:ea typeface="Adobe Fan Heiti Std B" pitchFamily="34" charset="-128"/>
              </a:rPr>
              <a:t>and </a:t>
            </a:r>
            <a:r>
              <a:rPr lang="en-US" altLang="ko-KR" sz="2400" dirty="0" smtClean="0">
                <a:solidFill>
                  <a:schemeClr val="tx1">
                    <a:lumMod val="65000"/>
                    <a:lumOff val="35000"/>
                  </a:schemeClr>
                </a:solidFill>
                <a:latin typeface="Adobe Fan Heiti Std B" pitchFamily="34" charset="-128"/>
                <a:ea typeface="Adobe Fan Heiti Std B" pitchFamily="34" charset="-128"/>
              </a:rPr>
              <a:t>Results</a:t>
            </a:r>
            <a:endParaRPr lang="en-US" altLang="ko-KR" sz="1200" dirty="0">
              <a:solidFill>
                <a:schemeClr val="tx1">
                  <a:lumMod val="65000"/>
                  <a:lumOff val="35000"/>
                </a:schemeClr>
              </a:solidFill>
              <a:latin typeface="Adobe Fan Heiti Std B" pitchFamily="34" charset="-128"/>
              <a:ea typeface="Adobe Fan Heiti Std B" pitchFamily="34" charset="-128"/>
            </a:endParaRPr>
          </a:p>
        </p:txBody>
      </p:sp>
      <p:sp>
        <p:nvSpPr>
          <p:cNvPr id="8" name="TextBox 7"/>
          <p:cNvSpPr txBox="1"/>
          <p:nvPr/>
        </p:nvSpPr>
        <p:spPr>
          <a:xfrm>
            <a:off x="539552" y="780301"/>
            <a:ext cx="1955985" cy="276999"/>
          </a:xfrm>
          <a:prstGeom prst="rect">
            <a:avLst/>
          </a:prstGeom>
          <a:noFill/>
        </p:spPr>
        <p:txBody>
          <a:bodyPr wrap="none" rtlCol="0">
            <a:spAutoFit/>
          </a:bodyPr>
          <a:lstStyle/>
          <a:p>
            <a:r>
              <a:rPr lang="en-US" altLang="ko-KR" sz="1200" b="1" dirty="0">
                <a:solidFill>
                  <a:srgbClr val="595959"/>
                </a:solidFill>
                <a:latin typeface="Adobe Fan Heiti Std B" pitchFamily="34" charset="-128"/>
                <a:ea typeface="Adobe Fan Heiti Std B" pitchFamily="34" charset="-128"/>
              </a:rPr>
              <a:t>5.1. Methods and Process</a:t>
            </a:r>
            <a:endParaRPr lang="ko-KR" altLang="ko-KR" sz="1200" b="1" dirty="0">
              <a:solidFill>
                <a:srgbClr val="595959"/>
              </a:solidFill>
              <a:latin typeface="Adobe Fan Heiti Std B" pitchFamily="34" charset="-128"/>
            </a:endParaRPr>
          </a:p>
        </p:txBody>
      </p:sp>
      <p:sp>
        <p:nvSpPr>
          <p:cNvPr id="21" name="타원 20"/>
          <p:cNvSpPr/>
          <p:nvPr/>
        </p:nvSpPr>
        <p:spPr>
          <a:xfrm>
            <a:off x="1495746" y="2785492"/>
            <a:ext cx="1996134" cy="1474854"/>
          </a:xfrm>
          <a:prstGeom prst="ellipse">
            <a:avLst/>
          </a:prstGeom>
          <a:solidFill>
            <a:schemeClr val="tx1">
              <a:lumMod val="85000"/>
              <a:lumOff val="15000"/>
            </a:schemeClr>
          </a:solidFill>
          <a:ln w="57150">
            <a:noFill/>
          </a:ln>
          <a:effectLst>
            <a:reflection blurRad="6350" stA="100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바른돋움OTFPro 2" pitchFamily="50" charset="-127"/>
              <a:ea typeface="바른돋움OTFPro 2" pitchFamily="50" charset="-127"/>
            </a:endParaRPr>
          </a:p>
        </p:txBody>
      </p:sp>
      <p:sp>
        <p:nvSpPr>
          <p:cNvPr id="22" name="직사각형 21"/>
          <p:cNvSpPr/>
          <p:nvPr/>
        </p:nvSpPr>
        <p:spPr>
          <a:xfrm>
            <a:off x="1635570" y="3199753"/>
            <a:ext cx="1728188" cy="707886"/>
          </a:xfrm>
          <a:prstGeom prst="rect">
            <a:avLst/>
          </a:prstGeom>
        </p:spPr>
        <p:txBody>
          <a:bodyPr wrap="square">
            <a:spAutoFit/>
          </a:bodyPr>
          <a:lstStyle/>
          <a:p>
            <a:pPr algn="ctr"/>
            <a:r>
              <a:rPr lang="en-US" altLang="ko-KR" sz="2000" dirty="0" smtClean="0">
                <a:solidFill>
                  <a:schemeClr val="bg1"/>
                </a:solidFill>
                <a:latin typeface="Adobe Fan Heiti Std B" pitchFamily="34" charset="-128"/>
                <a:ea typeface="Adobe Fan Heiti Std B" pitchFamily="34" charset="-128"/>
              </a:rPr>
              <a:t>Model </a:t>
            </a:r>
          </a:p>
          <a:p>
            <a:pPr algn="ctr"/>
            <a:r>
              <a:rPr lang="en-US" altLang="ko-KR" sz="2000" dirty="0" smtClean="0">
                <a:solidFill>
                  <a:schemeClr val="bg1"/>
                </a:solidFill>
                <a:latin typeface="Adobe Fan Heiti Std B" pitchFamily="34" charset="-128"/>
                <a:ea typeface="Adobe Fan Heiti Std B" pitchFamily="34" charset="-128"/>
              </a:rPr>
              <a:t>Evaluation</a:t>
            </a:r>
          </a:p>
        </p:txBody>
      </p:sp>
      <p:sp>
        <p:nvSpPr>
          <p:cNvPr id="23" name="순서도: 추출 22"/>
          <p:cNvSpPr/>
          <p:nvPr/>
        </p:nvSpPr>
        <p:spPr>
          <a:xfrm rot="5400000">
            <a:off x="2333420" y="1718526"/>
            <a:ext cx="268825" cy="319902"/>
          </a:xfrm>
          <a:prstGeom prst="flowChartExtra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바른돋움OTFPro 2" pitchFamily="50" charset="-127"/>
              <a:ea typeface="바른돋움OTFPro 2" pitchFamily="50" charset="-127"/>
            </a:endParaRPr>
          </a:p>
        </p:txBody>
      </p:sp>
      <p:sp>
        <p:nvSpPr>
          <p:cNvPr id="26" name="순서도: 추출 25"/>
          <p:cNvSpPr/>
          <p:nvPr/>
        </p:nvSpPr>
        <p:spPr>
          <a:xfrm rot="5400000">
            <a:off x="6437876" y="1718527"/>
            <a:ext cx="268825" cy="319902"/>
          </a:xfrm>
          <a:prstGeom prst="flowChartExtra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바른돋움OTFPro 2" pitchFamily="50" charset="-127"/>
              <a:ea typeface="바른돋움OTFPro 2" pitchFamily="50" charset="-127"/>
            </a:endParaRPr>
          </a:p>
        </p:txBody>
      </p:sp>
      <p:grpSp>
        <p:nvGrpSpPr>
          <p:cNvPr id="3" name="그룹 2"/>
          <p:cNvGrpSpPr/>
          <p:nvPr/>
        </p:nvGrpSpPr>
        <p:grpSpPr>
          <a:xfrm>
            <a:off x="755576" y="1345332"/>
            <a:ext cx="1368152" cy="962491"/>
            <a:chOff x="467544" y="1330647"/>
            <a:chExt cx="1173223" cy="818475"/>
          </a:xfrm>
        </p:grpSpPr>
        <p:sp>
          <p:nvSpPr>
            <p:cNvPr id="17" name="타원 16"/>
            <p:cNvSpPr/>
            <p:nvPr/>
          </p:nvSpPr>
          <p:spPr>
            <a:xfrm>
              <a:off x="467544" y="1330647"/>
              <a:ext cx="1152127" cy="818475"/>
            </a:xfrm>
            <a:prstGeom prst="ellipse">
              <a:avLst/>
            </a:prstGeom>
            <a:noFill/>
            <a:ln w="571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smtClean="0">
                <a:solidFill>
                  <a:schemeClr val="tx1">
                    <a:lumMod val="85000"/>
                    <a:lumOff val="15000"/>
                  </a:schemeClr>
                </a:solidFill>
                <a:latin typeface="Adobe Fan Heiti Std B" pitchFamily="34" charset="-128"/>
                <a:ea typeface="Adobe Fan Heiti Std B" pitchFamily="34" charset="-128"/>
              </a:endParaRPr>
            </a:p>
          </p:txBody>
        </p:sp>
        <p:sp>
          <p:nvSpPr>
            <p:cNvPr id="2" name="TextBox 1"/>
            <p:cNvSpPr txBox="1"/>
            <p:nvPr/>
          </p:nvSpPr>
          <p:spPr>
            <a:xfrm>
              <a:off x="494064" y="1601386"/>
              <a:ext cx="1146703" cy="261725"/>
            </a:xfrm>
            <a:prstGeom prst="rect">
              <a:avLst/>
            </a:prstGeom>
            <a:noFill/>
          </p:spPr>
          <p:txBody>
            <a:bodyPr wrap="none" rtlCol="0">
              <a:spAutoFit/>
            </a:bodyPr>
            <a:lstStyle/>
            <a:p>
              <a:r>
                <a:rPr lang="en-US" altLang="ko-KR" sz="1400" b="1" dirty="0" smtClean="0">
                  <a:solidFill>
                    <a:srgbClr val="595959"/>
                  </a:solidFill>
                  <a:latin typeface="Adobe Fan Heiti Std B" pitchFamily="34" charset="-128"/>
                  <a:ea typeface="Adobe Fan Heiti Std B" pitchFamily="34" charset="-128"/>
                </a:rPr>
                <a:t>Preprocessing</a:t>
              </a:r>
              <a:endParaRPr lang="ko-KR" altLang="en-US" sz="1400" b="1" dirty="0">
                <a:solidFill>
                  <a:srgbClr val="595959"/>
                </a:solidFill>
                <a:latin typeface="Adobe Fan Heiti Std B" pitchFamily="34" charset="-128"/>
              </a:endParaRPr>
            </a:p>
          </p:txBody>
        </p:sp>
      </p:grpSp>
      <p:grpSp>
        <p:nvGrpSpPr>
          <p:cNvPr id="27" name="그룹 26"/>
          <p:cNvGrpSpPr/>
          <p:nvPr/>
        </p:nvGrpSpPr>
        <p:grpSpPr>
          <a:xfrm>
            <a:off x="2833923" y="1345332"/>
            <a:ext cx="1343551" cy="962491"/>
            <a:chOff x="467544" y="1330647"/>
            <a:chExt cx="1152127" cy="818475"/>
          </a:xfrm>
        </p:grpSpPr>
        <p:sp>
          <p:nvSpPr>
            <p:cNvPr id="28" name="타원 27"/>
            <p:cNvSpPr/>
            <p:nvPr/>
          </p:nvSpPr>
          <p:spPr>
            <a:xfrm>
              <a:off x="467544" y="1330647"/>
              <a:ext cx="1152127" cy="818475"/>
            </a:xfrm>
            <a:prstGeom prst="ellipse">
              <a:avLst/>
            </a:prstGeom>
            <a:noFill/>
            <a:ln w="571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smtClean="0">
                <a:solidFill>
                  <a:schemeClr val="tx1">
                    <a:lumMod val="85000"/>
                    <a:lumOff val="15000"/>
                  </a:schemeClr>
                </a:solidFill>
                <a:latin typeface="Adobe Fan Heiti Std B" pitchFamily="34" charset="-128"/>
                <a:ea typeface="Adobe Fan Heiti Std B" pitchFamily="34" charset="-128"/>
              </a:endParaRPr>
            </a:p>
          </p:txBody>
        </p:sp>
        <p:sp>
          <p:nvSpPr>
            <p:cNvPr id="29" name="TextBox 28"/>
            <p:cNvSpPr txBox="1"/>
            <p:nvPr/>
          </p:nvSpPr>
          <p:spPr>
            <a:xfrm>
              <a:off x="562545" y="1531739"/>
              <a:ext cx="962123" cy="461665"/>
            </a:xfrm>
            <a:prstGeom prst="rect">
              <a:avLst/>
            </a:prstGeom>
            <a:noFill/>
          </p:spPr>
          <p:txBody>
            <a:bodyPr wrap="none" rtlCol="0" anchor="ctr">
              <a:spAutoFit/>
            </a:bodyPr>
            <a:lstStyle/>
            <a:p>
              <a:pPr algn="ctr"/>
              <a:r>
                <a:rPr lang="en-US" altLang="ko-KR" sz="1400" b="1" dirty="0" smtClean="0">
                  <a:solidFill>
                    <a:srgbClr val="595959"/>
                  </a:solidFill>
                  <a:latin typeface="Adobe Fan Heiti Std B" pitchFamily="34" charset="-128"/>
                  <a:ea typeface="Adobe Fan Heiti Std B" pitchFamily="34" charset="-128"/>
                </a:rPr>
                <a:t>Determine </a:t>
              </a:r>
            </a:p>
            <a:p>
              <a:pPr algn="ctr"/>
              <a:r>
                <a:rPr lang="en-US" altLang="ko-KR" sz="1400" b="1" dirty="0" smtClean="0">
                  <a:solidFill>
                    <a:srgbClr val="595959"/>
                  </a:solidFill>
                  <a:latin typeface="Adobe Fan Heiti Std B" pitchFamily="34" charset="-128"/>
                  <a:ea typeface="Adobe Fan Heiti Std B" pitchFamily="34" charset="-128"/>
                </a:rPr>
                <a:t>Y and X</a:t>
              </a:r>
              <a:endParaRPr lang="ko-KR" altLang="en-US" sz="1400" b="1" dirty="0">
                <a:solidFill>
                  <a:srgbClr val="595959"/>
                </a:solidFill>
                <a:latin typeface="Adobe Fan Heiti Std B" pitchFamily="34" charset="-128"/>
              </a:endParaRPr>
            </a:p>
          </p:txBody>
        </p:sp>
      </p:grpSp>
      <p:grpSp>
        <p:nvGrpSpPr>
          <p:cNvPr id="30" name="그룹 29"/>
          <p:cNvGrpSpPr/>
          <p:nvPr/>
        </p:nvGrpSpPr>
        <p:grpSpPr>
          <a:xfrm>
            <a:off x="4818835" y="1345332"/>
            <a:ext cx="1343551" cy="962491"/>
            <a:chOff x="467544" y="1330647"/>
            <a:chExt cx="1152127" cy="818475"/>
          </a:xfrm>
        </p:grpSpPr>
        <p:sp>
          <p:nvSpPr>
            <p:cNvPr id="31" name="타원 30"/>
            <p:cNvSpPr/>
            <p:nvPr/>
          </p:nvSpPr>
          <p:spPr>
            <a:xfrm>
              <a:off x="467544" y="1330647"/>
              <a:ext cx="1152127" cy="818475"/>
            </a:xfrm>
            <a:prstGeom prst="ellipse">
              <a:avLst/>
            </a:prstGeom>
            <a:noFill/>
            <a:ln w="571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smtClean="0">
                <a:solidFill>
                  <a:schemeClr val="tx1">
                    <a:lumMod val="85000"/>
                    <a:lumOff val="15000"/>
                  </a:schemeClr>
                </a:solidFill>
                <a:latin typeface="Adobe Fan Heiti Std B" pitchFamily="34" charset="-128"/>
                <a:ea typeface="Adobe Fan Heiti Std B" pitchFamily="34" charset="-128"/>
              </a:endParaRPr>
            </a:p>
          </p:txBody>
        </p:sp>
        <p:sp>
          <p:nvSpPr>
            <p:cNvPr id="32" name="TextBox 31"/>
            <p:cNvSpPr txBox="1"/>
            <p:nvPr/>
          </p:nvSpPr>
          <p:spPr>
            <a:xfrm>
              <a:off x="564620" y="1636815"/>
              <a:ext cx="962504" cy="261725"/>
            </a:xfrm>
            <a:prstGeom prst="rect">
              <a:avLst/>
            </a:prstGeom>
            <a:noFill/>
          </p:spPr>
          <p:txBody>
            <a:bodyPr wrap="none" rtlCol="0">
              <a:spAutoFit/>
            </a:bodyPr>
            <a:lstStyle/>
            <a:p>
              <a:r>
                <a:rPr lang="en-US" altLang="ko-KR" sz="1400" b="1" dirty="0" smtClean="0">
                  <a:solidFill>
                    <a:srgbClr val="595959"/>
                  </a:solidFill>
                  <a:latin typeface="Adobe Fan Heiti Std B" pitchFamily="34" charset="-128"/>
                  <a:ea typeface="Adobe Fan Heiti Std B" pitchFamily="34" charset="-128"/>
                </a:rPr>
                <a:t>Size of data</a:t>
              </a:r>
              <a:endParaRPr lang="ko-KR" altLang="en-US" sz="1400" b="1" dirty="0">
                <a:solidFill>
                  <a:srgbClr val="595959"/>
                </a:solidFill>
                <a:latin typeface="Adobe Fan Heiti Std B" pitchFamily="34" charset="-128"/>
              </a:endParaRPr>
            </a:p>
          </p:txBody>
        </p:sp>
      </p:grpSp>
      <p:sp>
        <p:nvSpPr>
          <p:cNvPr id="33" name="순서도: 추출 32"/>
          <p:cNvSpPr/>
          <p:nvPr/>
        </p:nvSpPr>
        <p:spPr>
          <a:xfrm rot="5400000">
            <a:off x="4453523" y="1718527"/>
            <a:ext cx="268825" cy="319902"/>
          </a:xfrm>
          <a:prstGeom prst="flowChartExtra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바른돋움OTFPro 2" pitchFamily="50" charset="-127"/>
              <a:ea typeface="바른돋움OTFPro 2" pitchFamily="50" charset="-127"/>
            </a:endParaRPr>
          </a:p>
        </p:txBody>
      </p:sp>
      <p:grpSp>
        <p:nvGrpSpPr>
          <p:cNvPr id="34" name="그룹 33"/>
          <p:cNvGrpSpPr/>
          <p:nvPr/>
        </p:nvGrpSpPr>
        <p:grpSpPr>
          <a:xfrm>
            <a:off x="6861012" y="1345332"/>
            <a:ext cx="1398140" cy="962491"/>
            <a:chOff x="444140" y="1330647"/>
            <a:chExt cx="1198938" cy="818475"/>
          </a:xfrm>
        </p:grpSpPr>
        <p:sp>
          <p:nvSpPr>
            <p:cNvPr id="35" name="타원 34"/>
            <p:cNvSpPr/>
            <p:nvPr/>
          </p:nvSpPr>
          <p:spPr>
            <a:xfrm>
              <a:off x="467544" y="1330647"/>
              <a:ext cx="1152127" cy="818475"/>
            </a:xfrm>
            <a:prstGeom prst="ellipse">
              <a:avLst/>
            </a:prstGeom>
            <a:noFill/>
            <a:ln w="571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smtClean="0">
                <a:solidFill>
                  <a:schemeClr val="tx1">
                    <a:lumMod val="85000"/>
                    <a:lumOff val="15000"/>
                  </a:schemeClr>
                </a:solidFill>
                <a:latin typeface="Adobe Fan Heiti Std B" pitchFamily="34" charset="-128"/>
                <a:ea typeface="Adobe Fan Heiti Std B" pitchFamily="34" charset="-128"/>
              </a:endParaRPr>
            </a:p>
          </p:txBody>
        </p:sp>
        <p:sp>
          <p:nvSpPr>
            <p:cNvPr id="36" name="TextBox 35"/>
            <p:cNvSpPr txBox="1"/>
            <p:nvPr/>
          </p:nvSpPr>
          <p:spPr>
            <a:xfrm>
              <a:off x="444140" y="1499260"/>
              <a:ext cx="1198938" cy="418760"/>
            </a:xfrm>
            <a:prstGeom prst="rect">
              <a:avLst/>
            </a:prstGeom>
            <a:noFill/>
          </p:spPr>
          <p:txBody>
            <a:bodyPr wrap="none" rtlCol="0" anchor="ctr">
              <a:spAutoFit/>
            </a:bodyPr>
            <a:lstStyle/>
            <a:p>
              <a:pPr algn="ctr"/>
              <a:r>
                <a:rPr lang="en-US" altLang="ko-KR" sz="1400" b="1" dirty="0" smtClean="0">
                  <a:solidFill>
                    <a:srgbClr val="595959"/>
                  </a:solidFill>
                  <a:latin typeface="Adobe Fan Heiti Std B" pitchFamily="34" charset="-128"/>
                  <a:ea typeface="Adobe Fan Heiti Std B" pitchFamily="34" charset="-128"/>
                </a:rPr>
                <a:t>Build Model</a:t>
              </a:r>
            </a:p>
            <a:p>
              <a:pPr algn="ctr"/>
              <a:r>
                <a:rPr lang="en-US" altLang="ko-KR" sz="1200" b="1" dirty="0" smtClean="0">
                  <a:solidFill>
                    <a:srgbClr val="595959"/>
                  </a:solidFill>
                  <a:latin typeface="Adobe Fan Heiti Std B" pitchFamily="34" charset="-128"/>
                  <a:ea typeface="Adobe Fan Heiti Std B" pitchFamily="34" charset="-128"/>
                </a:rPr>
                <a:t>Feature Selection</a:t>
              </a:r>
              <a:endParaRPr lang="ko-KR" altLang="en-US" sz="1200" b="1" dirty="0">
                <a:solidFill>
                  <a:srgbClr val="595959"/>
                </a:solidFill>
                <a:latin typeface="Adobe Fan Heiti Std B" pitchFamily="34" charset="-128"/>
              </a:endParaRPr>
            </a:p>
          </p:txBody>
        </p:sp>
      </p:grpSp>
      <p:grpSp>
        <p:nvGrpSpPr>
          <p:cNvPr id="37" name="그룹 36"/>
          <p:cNvGrpSpPr/>
          <p:nvPr/>
        </p:nvGrpSpPr>
        <p:grpSpPr>
          <a:xfrm>
            <a:off x="4860032" y="3075626"/>
            <a:ext cx="1368151" cy="934002"/>
            <a:chOff x="467544" y="1330647"/>
            <a:chExt cx="1152127" cy="818475"/>
          </a:xfrm>
        </p:grpSpPr>
        <p:sp>
          <p:nvSpPr>
            <p:cNvPr id="38" name="타원 37"/>
            <p:cNvSpPr/>
            <p:nvPr/>
          </p:nvSpPr>
          <p:spPr>
            <a:xfrm>
              <a:off x="467544" y="1330647"/>
              <a:ext cx="1152127" cy="818475"/>
            </a:xfrm>
            <a:prstGeom prst="ellipse">
              <a:avLst/>
            </a:prstGeom>
            <a:noFill/>
            <a:ln w="571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smtClean="0">
                <a:solidFill>
                  <a:schemeClr val="tx1">
                    <a:lumMod val="85000"/>
                    <a:lumOff val="15000"/>
                  </a:schemeClr>
                </a:solidFill>
                <a:latin typeface="Adobe Fan Heiti Std B" pitchFamily="34" charset="-128"/>
                <a:ea typeface="Adobe Fan Heiti Std B" pitchFamily="34" charset="-128"/>
              </a:endParaRPr>
            </a:p>
          </p:txBody>
        </p:sp>
        <p:sp>
          <p:nvSpPr>
            <p:cNvPr id="39" name="TextBox 38"/>
            <p:cNvSpPr txBox="1"/>
            <p:nvPr/>
          </p:nvSpPr>
          <p:spPr>
            <a:xfrm>
              <a:off x="525785" y="1524070"/>
              <a:ext cx="1035641" cy="458503"/>
            </a:xfrm>
            <a:prstGeom prst="rect">
              <a:avLst/>
            </a:prstGeom>
            <a:noFill/>
          </p:spPr>
          <p:txBody>
            <a:bodyPr wrap="none" rtlCol="0">
              <a:spAutoFit/>
            </a:bodyPr>
            <a:lstStyle/>
            <a:p>
              <a:pPr algn="ctr"/>
              <a:r>
                <a:rPr lang="en-US" altLang="ko-KR" sz="1400" b="1" dirty="0" smtClean="0">
                  <a:solidFill>
                    <a:srgbClr val="595959"/>
                  </a:solidFill>
                  <a:latin typeface="Adobe Fan Heiti Std B" pitchFamily="34" charset="-128"/>
                </a:rPr>
                <a:t>Model</a:t>
              </a:r>
            </a:p>
            <a:p>
              <a:pPr algn="ctr"/>
              <a:r>
                <a:rPr lang="en-US" altLang="ko-KR" sz="1400" b="1" dirty="0" smtClean="0">
                  <a:solidFill>
                    <a:srgbClr val="595959"/>
                  </a:solidFill>
                  <a:latin typeface="Adobe Fan Heiti Std B" pitchFamily="34" charset="-128"/>
                </a:rPr>
                <a:t>Qualification</a:t>
              </a:r>
              <a:endParaRPr lang="ko-KR" altLang="en-US" sz="1400" b="1" dirty="0">
                <a:solidFill>
                  <a:srgbClr val="595959"/>
                </a:solidFill>
                <a:latin typeface="Adobe Fan Heiti Std B" pitchFamily="34" charset="-128"/>
              </a:endParaRPr>
            </a:p>
          </p:txBody>
        </p:sp>
      </p:grpSp>
      <p:sp>
        <p:nvSpPr>
          <p:cNvPr id="40" name="순서도: 추출 39"/>
          <p:cNvSpPr/>
          <p:nvPr/>
        </p:nvSpPr>
        <p:spPr>
          <a:xfrm rot="10800000">
            <a:off x="7380312" y="2497460"/>
            <a:ext cx="300611" cy="362610"/>
          </a:xfrm>
          <a:prstGeom prst="flowChartExtra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바른돋움OTFPro 2" pitchFamily="50" charset="-127"/>
              <a:ea typeface="바른돋움OTFPro 2" pitchFamily="50" charset="-127"/>
            </a:endParaRPr>
          </a:p>
        </p:txBody>
      </p:sp>
      <p:grpSp>
        <p:nvGrpSpPr>
          <p:cNvPr id="4" name="그룹 3"/>
          <p:cNvGrpSpPr/>
          <p:nvPr/>
        </p:nvGrpSpPr>
        <p:grpSpPr>
          <a:xfrm>
            <a:off x="6891001" y="3075626"/>
            <a:ext cx="1368151" cy="934002"/>
            <a:chOff x="6516217" y="3075626"/>
            <a:chExt cx="1368151" cy="934002"/>
          </a:xfrm>
        </p:grpSpPr>
        <p:sp>
          <p:nvSpPr>
            <p:cNvPr id="43" name="타원 42"/>
            <p:cNvSpPr/>
            <p:nvPr/>
          </p:nvSpPr>
          <p:spPr>
            <a:xfrm>
              <a:off x="6516217" y="3075626"/>
              <a:ext cx="1368151" cy="934002"/>
            </a:xfrm>
            <a:prstGeom prst="ellipse">
              <a:avLst/>
            </a:prstGeom>
            <a:noFill/>
            <a:ln w="571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smtClean="0">
                <a:solidFill>
                  <a:schemeClr val="tx1">
                    <a:lumMod val="85000"/>
                    <a:lumOff val="15000"/>
                  </a:schemeClr>
                </a:solidFill>
                <a:latin typeface="Adobe Fan Heiti Std B" pitchFamily="34" charset="-128"/>
                <a:ea typeface="Adobe Fan Heiti Std B" pitchFamily="34" charset="-128"/>
              </a:endParaRPr>
            </a:p>
          </p:txBody>
        </p:sp>
        <p:sp>
          <p:nvSpPr>
            <p:cNvPr id="44" name="TextBox 43"/>
            <p:cNvSpPr txBox="1"/>
            <p:nvPr/>
          </p:nvSpPr>
          <p:spPr>
            <a:xfrm>
              <a:off x="6588776" y="3292087"/>
              <a:ext cx="1195821" cy="523220"/>
            </a:xfrm>
            <a:prstGeom prst="rect">
              <a:avLst/>
            </a:prstGeom>
            <a:noFill/>
          </p:spPr>
          <p:txBody>
            <a:bodyPr wrap="square" rtlCol="0">
              <a:spAutoFit/>
            </a:bodyPr>
            <a:lstStyle/>
            <a:p>
              <a:pPr algn="ctr"/>
              <a:r>
                <a:rPr lang="en-US" altLang="ko-KR" sz="1400" b="1" dirty="0" smtClean="0">
                  <a:solidFill>
                    <a:srgbClr val="595959"/>
                  </a:solidFill>
                  <a:latin typeface="Adobe Fan Heiti Std B" pitchFamily="34" charset="-128"/>
                </a:rPr>
                <a:t>Check Multi</a:t>
              </a:r>
            </a:p>
            <a:p>
              <a:pPr algn="ctr"/>
              <a:r>
                <a:rPr lang="en-US" altLang="ko-KR" sz="1400" b="1" dirty="0" smtClean="0">
                  <a:solidFill>
                    <a:srgbClr val="595959"/>
                  </a:solidFill>
                  <a:latin typeface="Adobe Fan Heiti Std B" pitchFamily="34" charset="-128"/>
                </a:rPr>
                <a:t>-linearity</a:t>
              </a:r>
              <a:endParaRPr lang="ko-KR" altLang="en-US" sz="1400" b="1" dirty="0">
                <a:solidFill>
                  <a:srgbClr val="595959"/>
                </a:solidFill>
                <a:latin typeface="Adobe Fan Heiti Std B" pitchFamily="34" charset="-128"/>
              </a:endParaRPr>
            </a:p>
          </p:txBody>
        </p:sp>
      </p:grpSp>
      <p:sp>
        <p:nvSpPr>
          <p:cNvPr id="45" name="순서도: 추출 44"/>
          <p:cNvSpPr/>
          <p:nvPr/>
        </p:nvSpPr>
        <p:spPr>
          <a:xfrm rot="16200000">
            <a:off x="6415064" y="3351676"/>
            <a:ext cx="308589" cy="325762"/>
          </a:xfrm>
          <a:prstGeom prst="flowChartExtra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바른돋움OTFPro 2" pitchFamily="50" charset="-127"/>
              <a:ea typeface="바른돋움OTFPro 2" pitchFamily="50" charset="-127"/>
            </a:endParaRPr>
          </a:p>
        </p:txBody>
      </p:sp>
      <p:sp>
        <p:nvSpPr>
          <p:cNvPr id="46" name="순서도: 추출 45"/>
          <p:cNvSpPr/>
          <p:nvPr/>
        </p:nvSpPr>
        <p:spPr>
          <a:xfrm rot="16200000">
            <a:off x="4429937" y="3348760"/>
            <a:ext cx="270420" cy="274323"/>
          </a:xfrm>
          <a:prstGeom prst="flowChartExtra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바른돋움OTFPro 2" pitchFamily="50" charset="-127"/>
              <a:ea typeface="바른돋움OTFPro 2" pitchFamily="50" charset="-127"/>
            </a:endParaRPr>
          </a:p>
        </p:txBody>
      </p:sp>
    </p:spTree>
    <p:extLst>
      <p:ext uri="{BB962C8B-B14F-4D97-AF65-F5344CB8AC3E}">
        <p14:creationId xmlns:p14="http://schemas.microsoft.com/office/powerpoint/2010/main" val="32800980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719572" y="5077747"/>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dobe Fan Heiti Std B" pitchFamily="34" charset="-128"/>
            </a:endParaRPr>
          </a:p>
        </p:txBody>
      </p:sp>
      <p:sp>
        <p:nvSpPr>
          <p:cNvPr id="7" name="TextBox 6"/>
          <p:cNvSpPr txBox="1"/>
          <p:nvPr/>
        </p:nvSpPr>
        <p:spPr>
          <a:xfrm>
            <a:off x="498214" y="326920"/>
            <a:ext cx="4052713" cy="461665"/>
          </a:xfrm>
          <a:prstGeom prst="rect">
            <a:avLst/>
          </a:prstGeom>
          <a:noFill/>
        </p:spPr>
        <p:txBody>
          <a:bodyPr wrap="none" rtlCol="0">
            <a:spAutoFit/>
          </a:bodyPr>
          <a:lstStyle/>
          <a:p>
            <a:r>
              <a:rPr lang="en-US" altLang="ko-KR" sz="2400" dirty="0">
                <a:solidFill>
                  <a:schemeClr val="tx1">
                    <a:lumMod val="65000"/>
                    <a:lumOff val="35000"/>
                  </a:schemeClr>
                </a:solidFill>
                <a:latin typeface="Adobe Fan Heiti Std B" pitchFamily="34" charset="-128"/>
                <a:ea typeface="Adobe Fan Heiti Std B" pitchFamily="34" charset="-128"/>
              </a:rPr>
              <a:t>Ⅴ. </a:t>
            </a:r>
            <a:r>
              <a:rPr lang="en-US" altLang="ko-KR" sz="2400" dirty="0" smtClean="0">
                <a:solidFill>
                  <a:schemeClr val="tx1">
                    <a:lumMod val="65000"/>
                    <a:lumOff val="35000"/>
                  </a:schemeClr>
                </a:solidFill>
                <a:latin typeface="Adobe Fan Heiti Std B" pitchFamily="34" charset="-128"/>
                <a:ea typeface="Adobe Fan Heiti Std B" pitchFamily="34" charset="-128"/>
              </a:rPr>
              <a:t>Experiments </a:t>
            </a:r>
            <a:r>
              <a:rPr lang="en-US" altLang="ko-KR" sz="2400" dirty="0">
                <a:solidFill>
                  <a:schemeClr val="tx1">
                    <a:lumMod val="65000"/>
                    <a:lumOff val="35000"/>
                  </a:schemeClr>
                </a:solidFill>
                <a:latin typeface="Adobe Fan Heiti Std B" pitchFamily="34" charset="-128"/>
                <a:ea typeface="Adobe Fan Heiti Std B" pitchFamily="34" charset="-128"/>
              </a:rPr>
              <a:t>and </a:t>
            </a:r>
            <a:r>
              <a:rPr lang="en-US" altLang="ko-KR" sz="2400" dirty="0" smtClean="0">
                <a:solidFill>
                  <a:schemeClr val="tx1">
                    <a:lumMod val="65000"/>
                    <a:lumOff val="35000"/>
                  </a:schemeClr>
                </a:solidFill>
                <a:latin typeface="Adobe Fan Heiti Std B" pitchFamily="34" charset="-128"/>
                <a:ea typeface="Adobe Fan Heiti Std B" pitchFamily="34" charset="-128"/>
              </a:rPr>
              <a:t>Results</a:t>
            </a:r>
            <a:endParaRPr lang="en-US" altLang="ko-KR" sz="1200" dirty="0">
              <a:solidFill>
                <a:schemeClr val="tx1">
                  <a:lumMod val="65000"/>
                  <a:lumOff val="35000"/>
                </a:schemeClr>
              </a:solidFill>
              <a:latin typeface="Adobe Fan Heiti Std B" pitchFamily="34" charset="-128"/>
              <a:ea typeface="Adobe Fan Heiti Std B" pitchFamily="34" charset="-128"/>
            </a:endParaRPr>
          </a:p>
        </p:txBody>
      </p:sp>
      <p:sp>
        <p:nvSpPr>
          <p:cNvPr id="8" name="TextBox 7"/>
          <p:cNvSpPr txBox="1"/>
          <p:nvPr/>
        </p:nvSpPr>
        <p:spPr>
          <a:xfrm>
            <a:off x="539552" y="780301"/>
            <a:ext cx="1955985" cy="276999"/>
          </a:xfrm>
          <a:prstGeom prst="rect">
            <a:avLst/>
          </a:prstGeom>
          <a:noFill/>
        </p:spPr>
        <p:txBody>
          <a:bodyPr wrap="none" rtlCol="0">
            <a:spAutoFit/>
          </a:bodyPr>
          <a:lstStyle/>
          <a:p>
            <a:r>
              <a:rPr lang="en-US" altLang="ko-KR" sz="1200" b="1" dirty="0">
                <a:solidFill>
                  <a:srgbClr val="595959"/>
                </a:solidFill>
                <a:latin typeface="Adobe Fan Heiti Std B" pitchFamily="34" charset="-128"/>
                <a:ea typeface="Adobe Fan Heiti Std B" pitchFamily="34" charset="-128"/>
              </a:rPr>
              <a:t>5.1. Methods and Process</a:t>
            </a:r>
            <a:endParaRPr lang="ko-KR" altLang="ko-KR" sz="1200" b="1" dirty="0">
              <a:solidFill>
                <a:srgbClr val="595959"/>
              </a:solidFill>
              <a:latin typeface="Adobe Fan Heiti Std B" pitchFamily="34" charset="-128"/>
            </a:endParaRPr>
          </a:p>
        </p:txBody>
      </p:sp>
      <p:sp>
        <p:nvSpPr>
          <p:cNvPr id="41" name="TextBox 40"/>
          <p:cNvSpPr txBox="1"/>
          <p:nvPr/>
        </p:nvSpPr>
        <p:spPr>
          <a:xfrm>
            <a:off x="737727" y="1201316"/>
            <a:ext cx="7032758" cy="784830"/>
          </a:xfrm>
          <a:prstGeom prst="rect">
            <a:avLst/>
          </a:prstGeom>
          <a:noFill/>
        </p:spPr>
        <p:txBody>
          <a:bodyPr wrap="square" rtlCol="0">
            <a:spAutoFit/>
          </a:bodyPr>
          <a:lstStyle/>
          <a:p>
            <a:pPr>
              <a:lnSpc>
                <a:spcPct val="150000"/>
              </a:lnSpc>
            </a:pPr>
            <a:r>
              <a:rPr lang="en-US" altLang="ko-KR" sz="1600" b="1" dirty="0" smtClean="0">
                <a:solidFill>
                  <a:schemeClr val="tx1">
                    <a:lumMod val="65000"/>
                    <a:lumOff val="35000"/>
                  </a:schemeClr>
                </a:solidFill>
                <a:latin typeface="Adobe Fan Heiti Std B" pitchFamily="34" charset="-128"/>
                <a:ea typeface="바른돋움OTFPro 1" pitchFamily="50" charset="-127"/>
              </a:rPr>
              <a:t>Data preprocessing</a:t>
            </a:r>
          </a:p>
          <a:p>
            <a:pPr marL="285750" indent="-285750">
              <a:lnSpc>
                <a:spcPct val="150000"/>
              </a:lnSpc>
              <a:buFont typeface="Wingdings" panose="05000000000000000000" pitchFamily="2" charset="2"/>
              <a:buChar char="l"/>
            </a:pPr>
            <a:r>
              <a:rPr lang="en-US" altLang="ko-KR" sz="1400" dirty="0" smtClean="0">
                <a:solidFill>
                  <a:schemeClr val="tx1">
                    <a:lumMod val="65000"/>
                    <a:lumOff val="35000"/>
                  </a:schemeClr>
                </a:solidFill>
                <a:latin typeface="Adobe Fan Heiti Std B" pitchFamily="34" charset="-128"/>
                <a:ea typeface="바른돋움OTFPro 1" pitchFamily="50" charset="-127"/>
              </a:rPr>
              <a:t>Missing value</a:t>
            </a:r>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098" t="28815" r="42342" b="46218"/>
          <a:stretch/>
        </p:blipFill>
        <p:spPr bwMode="auto">
          <a:xfrm>
            <a:off x="960936" y="1911813"/>
            <a:ext cx="7347923" cy="1891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701" t="86898" r="41791" b="6857"/>
          <a:stretch/>
        </p:blipFill>
        <p:spPr bwMode="auto">
          <a:xfrm>
            <a:off x="960936" y="3937620"/>
            <a:ext cx="7347923" cy="428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9309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719572" y="5077747"/>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dobe Fan Heiti Std B" pitchFamily="34" charset="-128"/>
            </a:endParaRPr>
          </a:p>
        </p:txBody>
      </p:sp>
      <p:sp>
        <p:nvSpPr>
          <p:cNvPr id="7" name="TextBox 6"/>
          <p:cNvSpPr txBox="1"/>
          <p:nvPr/>
        </p:nvSpPr>
        <p:spPr>
          <a:xfrm>
            <a:off x="498214" y="326920"/>
            <a:ext cx="4052713" cy="461665"/>
          </a:xfrm>
          <a:prstGeom prst="rect">
            <a:avLst/>
          </a:prstGeom>
          <a:noFill/>
        </p:spPr>
        <p:txBody>
          <a:bodyPr wrap="none" rtlCol="0">
            <a:spAutoFit/>
          </a:bodyPr>
          <a:lstStyle/>
          <a:p>
            <a:r>
              <a:rPr lang="en-US" altLang="ko-KR" sz="2400" dirty="0">
                <a:solidFill>
                  <a:schemeClr val="tx1">
                    <a:lumMod val="65000"/>
                    <a:lumOff val="35000"/>
                  </a:schemeClr>
                </a:solidFill>
                <a:latin typeface="Adobe Fan Heiti Std B" pitchFamily="34" charset="-128"/>
                <a:ea typeface="Adobe Fan Heiti Std B" pitchFamily="34" charset="-128"/>
              </a:rPr>
              <a:t>Ⅴ. </a:t>
            </a:r>
            <a:r>
              <a:rPr lang="en-US" altLang="ko-KR" sz="2400" dirty="0" smtClean="0">
                <a:solidFill>
                  <a:schemeClr val="tx1">
                    <a:lumMod val="65000"/>
                    <a:lumOff val="35000"/>
                  </a:schemeClr>
                </a:solidFill>
                <a:latin typeface="Adobe Fan Heiti Std B" pitchFamily="34" charset="-128"/>
                <a:ea typeface="Adobe Fan Heiti Std B" pitchFamily="34" charset="-128"/>
              </a:rPr>
              <a:t>Experiments </a:t>
            </a:r>
            <a:r>
              <a:rPr lang="en-US" altLang="ko-KR" sz="2400" dirty="0">
                <a:solidFill>
                  <a:schemeClr val="tx1">
                    <a:lumMod val="65000"/>
                    <a:lumOff val="35000"/>
                  </a:schemeClr>
                </a:solidFill>
                <a:latin typeface="Adobe Fan Heiti Std B" pitchFamily="34" charset="-128"/>
                <a:ea typeface="Adobe Fan Heiti Std B" pitchFamily="34" charset="-128"/>
              </a:rPr>
              <a:t>and </a:t>
            </a:r>
            <a:r>
              <a:rPr lang="en-US" altLang="ko-KR" sz="2400" dirty="0" smtClean="0">
                <a:solidFill>
                  <a:schemeClr val="tx1">
                    <a:lumMod val="65000"/>
                    <a:lumOff val="35000"/>
                  </a:schemeClr>
                </a:solidFill>
                <a:latin typeface="Adobe Fan Heiti Std B" pitchFamily="34" charset="-128"/>
                <a:ea typeface="Adobe Fan Heiti Std B" pitchFamily="34" charset="-128"/>
              </a:rPr>
              <a:t>Results</a:t>
            </a:r>
            <a:endParaRPr lang="en-US" altLang="ko-KR" sz="1200" dirty="0">
              <a:solidFill>
                <a:schemeClr val="tx1">
                  <a:lumMod val="65000"/>
                  <a:lumOff val="35000"/>
                </a:schemeClr>
              </a:solidFill>
              <a:latin typeface="Adobe Fan Heiti Std B" pitchFamily="34" charset="-128"/>
              <a:ea typeface="Adobe Fan Heiti Std B" pitchFamily="34" charset="-128"/>
            </a:endParaRPr>
          </a:p>
        </p:txBody>
      </p:sp>
      <p:sp>
        <p:nvSpPr>
          <p:cNvPr id="8" name="TextBox 7"/>
          <p:cNvSpPr txBox="1"/>
          <p:nvPr/>
        </p:nvSpPr>
        <p:spPr>
          <a:xfrm>
            <a:off x="539552" y="780301"/>
            <a:ext cx="1955985" cy="276999"/>
          </a:xfrm>
          <a:prstGeom prst="rect">
            <a:avLst/>
          </a:prstGeom>
          <a:noFill/>
        </p:spPr>
        <p:txBody>
          <a:bodyPr wrap="none" rtlCol="0">
            <a:spAutoFit/>
          </a:bodyPr>
          <a:lstStyle/>
          <a:p>
            <a:r>
              <a:rPr lang="en-US" altLang="ko-KR" sz="1200" b="1" dirty="0">
                <a:solidFill>
                  <a:srgbClr val="595959"/>
                </a:solidFill>
                <a:latin typeface="Adobe Fan Heiti Std B" pitchFamily="34" charset="-128"/>
                <a:ea typeface="Adobe Fan Heiti Std B" pitchFamily="34" charset="-128"/>
              </a:rPr>
              <a:t>5.1. Methods and Process</a:t>
            </a:r>
            <a:endParaRPr lang="ko-KR" altLang="ko-KR" sz="1200" b="1" dirty="0">
              <a:solidFill>
                <a:srgbClr val="595959"/>
              </a:solidFill>
              <a:latin typeface="Adobe Fan Heiti Std B" pitchFamily="34" charset="-128"/>
            </a:endParaRPr>
          </a:p>
        </p:txBody>
      </p:sp>
      <p:sp>
        <p:nvSpPr>
          <p:cNvPr id="41" name="TextBox 40"/>
          <p:cNvSpPr txBox="1"/>
          <p:nvPr/>
        </p:nvSpPr>
        <p:spPr>
          <a:xfrm>
            <a:off x="737727" y="1201316"/>
            <a:ext cx="7032758" cy="2077492"/>
          </a:xfrm>
          <a:prstGeom prst="rect">
            <a:avLst/>
          </a:prstGeom>
          <a:noFill/>
        </p:spPr>
        <p:txBody>
          <a:bodyPr wrap="square" rtlCol="0">
            <a:spAutoFit/>
          </a:bodyPr>
          <a:lstStyle/>
          <a:p>
            <a:pPr>
              <a:lnSpc>
                <a:spcPct val="150000"/>
              </a:lnSpc>
            </a:pPr>
            <a:r>
              <a:rPr lang="en-US" altLang="ko-KR" sz="1600" b="1" dirty="0" smtClean="0">
                <a:solidFill>
                  <a:schemeClr val="tx1">
                    <a:lumMod val="65000"/>
                    <a:lumOff val="35000"/>
                  </a:schemeClr>
                </a:solidFill>
                <a:latin typeface="Adobe Fan Heiti Std B" pitchFamily="34" charset="-128"/>
                <a:ea typeface="바른돋움OTFPro 1" pitchFamily="50" charset="-127"/>
              </a:rPr>
              <a:t>Data preprocessing</a:t>
            </a:r>
          </a:p>
          <a:p>
            <a:pPr marL="285750" indent="-285750">
              <a:lnSpc>
                <a:spcPct val="150000"/>
              </a:lnSpc>
              <a:buFont typeface="Wingdings" panose="05000000000000000000" pitchFamily="2" charset="2"/>
              <a:buChar char="l"/>
            </a:pPr>
            <a:r>
              <a:rPr lang="en-US" altLang="ko-KR" sz="1400" dirty="0" smtClean="0">
                <a:solidFill>
                  <a:schemeClr val="tx1">
                    <a:lumMod val="65000"/>
                    <a:lumOff val="35000"/>
                  </a:schemeClr>
                </a:solidFill>
                <a:latin typeface="Adobe Fan Heiti Std B" pitchFamily="34" charset="-128"/>
                <a:ea typeface="바른돋움OTFPro 1" pitchFamily="50" charset="-127"/>
              </a:rPr>
              <a:t>Missing value</a:t>
            </a:r>
          </a:p>
          <a:p>
            <a:pPr marL="285750" indent="-285750">
              <a:lnSpc>
                <a:spcPct val="150000"/>
              </a:lnSpc>
              <a:buFont typeface="Wingdings" panose="05000000000000000000" pitchFamily="2" charset="2"/>
              <a:buChar char="l"/>
            </a:pPr>
            <a:r>
              <a:rPr lang="en-US" altLang="ko-KR" sz="1400" dirty="0" smtClean="0">
                <a:solidFill>
                  <a:schemeClr val="tx1">
                    <a:lumMod val="65000"/>
                    <a:lumOff val="35000"/>
                  </a:schemeClr>
                </a:solidFill>
                <a:latin typeface="Adobe Fan Heiti Std B" pitchFamily="34" charset="-128"/>
                <a:ea typeface="바른돋움OTFPro 1" pitchFamily="50" charset="-127"/>
              </a:rPr>
              <a:t>Discrete variables</a:t>
            </a:r>
          </a:p>
          <a:p>
            <a:pPr marL="285750" indent="-285750">
              <a:lnSpc>
                <a:spcPct val="150000"/>
              </a:lnSpc>
              <a:buFont typeface="Wingdings" panose="05000000000000000000" pitchFamily="2" charset="2"/>
              <a:buChar char="l"/>
            </a:pPr>
            <a:r>
              <a:rPr lang="en-US" altLang="ko-KR" sz="1400" dirty="0" smtClean="0">
                <a:solidFill>
                  <a:schemeClr val="tx1">
                    <a:lumMod val="65000"/>
                    <a:lumOff val="35000"/>
                  </a:schemeClr>
                </a:solidFill>
                <a:latin typeface="Adobe Fan Heiti Std B" pitchFamily="34" charset="-128"/>
                <a:ea typeface="바른돋움OTFPro 1" pitchFamily="50" charset="-127"/>
              </a:rPr>
              <a:t>Nominal variables </a:t>
            </a:r>
          </a:p>
          <a:p>
            <a:pPr marL="742950" lvl="1" indent="-285750">
              <a:lnSpc>
                <a:spcPct val="150000"/>
              </a:lnSpc>
              <a:buFontTx/>
              <a:buChar char="-"/>
            </a:pPr>
            <a:r>
              <a:rPr lang="en-US" altLang="ko-KR" sz="1400" dirty="0" smtClean="0">
                <a:solidFill>
                  <a:schemeClr val="tx1">
                    <a:lumMod val="65000"/>
                    <a:lumOff val="35000"/>
                  </a:schemeClr>
                </a:solidFill>
                <a:latin typeface="Adobe Fan Heiti Std B" pitchFamily="34" charset="-128"/>
                <a:ea typeface="바른돋움OTFPro 1" pitchFamily="50" charset="-127"/>
              </a:rPr>
              <a:t>Countries -&gt; Continent</a:t>
            </a:r>
          </a:p>
          <a:p>
            <a:pPr marL="742950" lvl="1" indent="-285750">
              <a:lnSpc>
                <a:spcPct val="150000"/>
              </a:lnSpc>
              <a:buFontTx/>
              <a:buChar char="-"/>
            </a:pPr>
            <a:r>
              <a:rPr lang="en-US" altLang="ko-KR" sz="1400" dirty="0" smtClean="0">
                <a:solidFill>
                  <a:schemeClr val="tx1">
                    <a:lumMod val="65000"/>
                    <a:lumOff val="35000"/>
                  </a:schemeClr>
                </a:solidFill>
                <a:latin typeface="Adobe Fan Heiti Std B" pitchFamily="34" charset="-128"/>
                <a:ea typeface="바른돋움OTFPro 1" pitchFamily="50" charset="-127"/>
              </a:rPr>
              <a:t>Dummy variables (Continent, Status)</a:t>
            </a: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437" t="24385" r="57438" b="68040"/>
          <a:stretch/>
        </p:blipFill>
        <p:spPr bwMode="auto">
          <a:xfrm>
            <a:off x="827584" y="3393440"/>
            <a:ext cx="7253677" cy="616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437" t="33267" r="57438" b="62986"/>
          <a:stretch/>
        </p:blipFill>
        <p:spPr bwMode="auto">
          <a:xfrm>
            <a:off x="827584" y="4009628"/>
            <a:ext cx="7253677"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437" t="41394" r="57438" b="51924"/>
          <a:stretch/>
        </p:blipFill>
        <p:spPr bwMode="auto">
          <a:xfrm>
            <a:off x="824862" y="4314428"/>
            <a:ext cx="7253677" cy="562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03069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719572" y="5077747"/>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dobe Fan Heiti Std B" pitchFamily="34" charset="-128"/>
            </a:endParaRPr>
          </a:p>
        </p:txBody>
      </p:sp>
      <p:sp>
        <p:nvSpPr>
          <p:cNvPr id="7" name="TextBox 6"/>
          <p:cNvSpPr txBox="1"/>
          <p:nvPr/>
        </p:nvSpPr>
        <p:spPr>
          <a:xfrm>
            <a:off x="498214" y="326920"/>
            <a:ext cx="4052713" cy="461665"/>
          </a:xfrm>
          <a:prstGeom prst="rect">
            <a:avLst/>
          </a:prstGeom>
          <a:noFill/>
        </p:spPr>
        <p:txBody>
          <a:bodyPr wrap="none" rtlCol="0">
            <a:spAutoFit/>
          </a:bodyPr>
          <a:lstStyle/>
          <a:p>
            <a:r>
              <a:rPr lang="en-US" altLang="ko-KR" sz="2400" dirty="0">
                <a:solidFill>
                  <a:schemeClr val="tx1">
                    <a:lumMod val="65000"/>
                    <a:lumOff val="35000"/>
                  </a:schemeClr>
                </a:solidFill>
                <a:latin typeface="Adobe Fan Heiti Std B" pitchFamily="34" charset="-128"/>
                <a:ea typeface="Adobe Fan Heiti Std B" pitchFamily="34" charset="-128"/>
              </a:rPr>
              <a:t>Ⅴ. </a:t>
            </a:r>
            <a:r>
              <a:rPr lang="en-US" altLang="ko-KR" sz="2400" dirty="0" smtClean="0">
                <a:solidFill>
                  <a:schemeClr val="tx1">
                    <a:lumMod val="65000"/>
                    <a:lumOff val="35000"/>
                  </a:schemeClr>
                </a:solidFill>
                <a:latin typeface="Adobe Fan Heiti Std B" pitchFamily="34" charset="-128"/>
                <a:ea typeface="Adobe Fan Heiti Std B" pitchFamily="34" charset="-128"/>
              </a:rPr>
              <a:t>Experiments </a:t>
            </a:r>
            <a:r>
              <a:rPr lang="en-US" altLang="ko-KR" sz="2400" dirty="0">
                <a:solidFill>
                  <a:schemeClr val="tx1">
                    <a:lumMod val="65000"/>
                    <a:lumOff val="35000"/>
                  </a:schemeClr>
                </a:solidFill>
                <a:latin typeface="Adobe Fan Heiti Std B" pitchFamily="34" charset="-128"/>
                <a:ea typeface="Adobe Fan Heiti Std B" pitchFamily="34" charset="-128"/>
              </a:rPr>
              <a:t>and </a:t>
            </a:r>
            <a:r>
              <a:rPr lang="en-US" altLang="ko-KR" sz="2400" dirty="0" smtClean="0">
                <a:solidFill>
                  <a:schemeClr val="tx1">
                    <a:lumMod val="65000"/>
                    <a:lumOff val="35000"/>
                  </a:schemeClr>
                </a:solidFill>
                <a:latin typeface="Adobe Fan Heiti Std B" pitchFamily="34" charset="-128"/>
                <a:ea typeface="Adobe Fan Heiti Std B" pitchFamily="34" charset="-128"/>
              </a:rPr>
              <a:t>Results</a:t>
            </a:r>
            <a:endParaRPr lang="en-US" altLang="ko-KR" sz="1200" dirty="0">
              <a:solidFill>
                <a:schemeClr val="tx1">
                  <a:lumMod val="65000"/>
                  <a:lumOff val="35000"/>
                </a:schemeClr>
              </a:solidFill>
              <a:latin typeface="Adobe Fan Heiti Std B" pitchFamily="34" charset="-128"/>
              <a:ea typeface="Adobe Fan Heiti Std B" pitchFamily="34" charset="-128"/>
            </a:endParaRPr>
          </a:p>
        </p:txBody>
      </p:sp>
      <p:sp>
        <p:nvSpPr>
          <p:cNvPr id="8" name="TextBox 7"/>
          <p:cNvSpPr txBox="1"/>
          <p:nvPr/>
        </p:nvSpPr>
        <p:spPr>
          <a:xfrm>
            <a:off x="539552" y="780301"/>
            <a:ext cx="1955985" cy="276999"/>
          </a:xfrm>
          <a:prstGeom prst="rect">
            <a:avLst/>
          </a:prstGeom>
          <a:noFill/>
        </p:spPr>
        <p:txBody>
          <a:bodyPr wrap="none" rtlCol="0">
            <a:spAutoFit/>
          </a:bodyPr>
          <a:lstStyle/>
          <a:p>
            <a:r>
              <a:rPr lang="en-US" altLang="ko-KR" sz="1200" b="1" dirty="0">
                <a:solidFill>
                  <a:srgbClr val="595959"/>
                </a:solidFill>
                <a:latin typeface="Adobe Fan Heiti Std B" pitchFamily="34" charset="-128"/>
                <a:ea typeface="Adobe Fan Heiti Std B" pitchFamily="34" charset="-128"/>
              </a:rPr>
              <a:t>5.1. Methods and Process</a:t>
            </a:r>
            <a:endParaRPr lang="ko-KR" altLang="ko-KR" sz="1200" b="1" dirty="0">
              <a:solidFill>
                <a:srgbClr val="595959"/>
              </a:solidFill>
              <a:latin typeface="Adobe Fan Heiti Std B" pitchFamily="34" charset="-128"/>
            </a:endParaRPr>
          </a:p>
        </p:txBody>
      </p:sp>
      <p:sp>
        <p:nvSpPr>
          <p:cNvPr id="41" name="TextBox 40"/>
          <p:cNvSpPr txBox="1"/>
          <p:nvPr/>
        </p:nvSpPr>
        <p:spPr>
          <a:xfrm>
            <a:off x="737727" y="1201316"/>
            <a:ext cx="7032758" cy="2723823"/>
          </a:xfrm>
          <a:prstGeom prst="rect">
            <a:avLst/>
          </a:prstGeom>
          <a:noFill/>
        </p:spPr>
        <p:txBody>
          <a:bodyPr wrap="square" rtlCol="0">
            <a:spAutoFit/>
          </a:bodyPr>
          <a:lstStyle/>
          <a:p>
            <a:pPr>
              <a:lnSpc>
                <a:spcPct val="150000"/>
              </a:lnSpc>
            </a:pPr>
            <a:r>
              <a:rPr lang="en-US" altLang="ko-KR" sz="1600" b="1" dirty="0" smtClean="0">
                <a:solidFill>
                  <a:schemeClr val="tx1">
                    <a:lumMod val="65000"/>
                    <a:lumOff val="35000"/>
                  </a:schemeClr>
                </a:solidFill>
                <a:latin typeface="Adobe Fan Heiti Std B" pitchFamily="34" charset="-128"/>
                <a:ea typeface="바른돋움OTFPro 1" pitchFamily="50" charset="-127"/>
              </a:rPr>
              <a:t>Data preprocessing</a:t>
            </a:r>
          </a:p>
          <a:p>
            <a:pPr marL="285750" indent="-285750">
              <a:lnSpc>
                <a:spcPct val="150000"/>
              </a:lnSpc>
              <a:buFont typeface="Wingdings" panose="05000000000000000000" pitchFamily="2" charset="2"/>
              <a:buChar char="l"/>
            </a:pPr>
            <a:r>
              <a:rPr lang="en-US" altLang="ko-KR" sz="1400" dirty="0" smtClean="0">
                <a:solidFill>
                  <a:schemeClr val="tx1">
                    <a:lumMod val="65000"/>
                    <a:lumOff val="35000"/>
                  </a:schemeClr>
                </a:solidFill>
                <a:latin typeface="Adobe Fan Heiti Std B" pitchFamily="34" charset="-128"/>
                <a:ea typeface="바른돋움OTFPro 1" pitchFamily="50" charset="-127"/>
              </a:rPr>
              <a:t>Missing value</a:t>
            </a:r>
          </a:p>
          <a:p>
            <a:pPr marL="285750" indent="-285750">
              <a:lnSpc>
                <a:spcPct val="150000"/>
              </a:lnSpc>
              <a:buFont typeface="Wingdings" panose="05000000000000000000" pitchFamily="2" charset="2"/>
              <a:buChar char="l"/>
            </a:pPr>
            <a:r>
              <a:rPr lang="en-US" altLang="ko-KR" sz="1400" dirty="0" smtClean="0">
                <a:solidFill>
                  <a:schemeClr val="tx1">
                    <a:lumMod val="65000"/>
                    <a:lumOff val="35000"/>
                  </a:schemeClr>
                </a:solidFill>
                <a:latin typeface="Adobe Fan Heiti Std B" pitchFamily="34" charset="-128"/>
                <a:ea typeface="바른돋움OTFPro 1" pitchFamily="50" charset="-127"/>
              </a:rPr>
              <a:t>Discrete variables</a:t>
            </a:r>
          </a:p>
          <a:p>
            <a:pPr marL="285750" indent="-285750">
              <a:lnSpc>
                <a:spcPct val="150000"/>
              </a:lnSpc>
              <a:buFont typeface="Wingdings" panose="05000000000000000000" pitchFamily="2" charset="2"/>
              <a:buChar char="l"/>
            </a:pPr>
            <a:r>
              <a:rPr lang="en-US" altLang="ko-KR" sz="1400" dirty="0">
                <a:solidFill>
                  <a:schemeClr val="tx1">
                    <a:lumMod val="65000"/>
                    <a:lumOff val="35000"/>
                  </a:schemeClr>
                </a:solidFill>
                <a:latin typeface="Adobe Fan Heiti Std B" pitchFamily="34" charset="-128"/>
                <a:ea typeface="바른돋움OTFPro 1" pitchFamily="50" charset="-127"/>
              </a:rPr>
              <a:t>Nominal </a:t>
            </a:r>
            <a:r>
              <a:rPr lang="en-US" altLang="ko-KR" sz="1400" dirty="0" smtClean="0">
                <a:solidFill>
                  <a:schemeClr val="tx1">
                    <a:lumMod val="65000"/>
                    <a:lumOff val="35000"/>
                  </a:schemeClr>
                </a:solidFill>
                <a:latin typeface="Adobe Fan Heiti Std B" pitchFamily="34" charset="-128"/>
                <a:ea typeface="바른돋움OTFPro 1" pitchFamily="50" charset="-127"/>
              </a:rPr>
              <a:t>variables </a:t>
            </a:r>
          </a:p>
          <a:p>
            <a:pPr marL="742950" lvl="1" indent="-285750">
              <a:lnSpc>
                <a:spcPct val="150000"/>
              </a:lnSpc>
              <a:buFontTx/>
              <a:buChar char="-"/>
            </a:pPr>
            <a:r>
              <a:rPr lang="en-US" altLang="ko-KR" sz="1400" dirty="0" smtClean="0">
                <a:solidFill>
                  <a:schemeClr val="tx1">
                    <a:lumMod val="65000"/>
                    <a:lumOff val="35000"/>
                  </a:schemeClr>
                </a:solidFill>
                <a:latin typeface="Adobe Fan Heiti Std B" pitchFamily="34" charset="-128"/>
                <a:ea typeface="바른돋움OTFPro 1" pitchFamily="50" charset="-127"/>
              </a:rPr>
              <a:t>Countries -&gt; Continent</a:t>
            </a:r>
          </a:p>
          <a:p>
            <a:pPr marL="742950" lvl="1" indent="-285750">
              <a:lnSpc>
                <a:spcPct val="150000"/>
              </a:lnSpc>
              <a:buFontTx/>
              <a:buChar char="-"/>
            </a:pPr>
            <a:r>
              <a:rPr lang="en-US" altLang="ko-KR" sz="1400" dirty="0">
                <a:solidFill>
                  <a:schemeClr val="tx1">
                    <a:lumMod val="65000"/>
                    <a:lumOff val="35000"/>
                  </a:schemeClr>
                </a:solidFill>
                <a:latin typeface="Adobe Fan Heiti Std B" pitchFamily="34" charset="-128"/>
                <a:ea typeface="바른돋움OTFPro 1" pitchFamily="50" charset="-127"/>
              </a:rPr>
              <a:t>Dummy </a:t>
            </a:r>
            <a:r>
              <a:rPr lang="en-US" altLang="ko-KR" sz="1400" dirty="0" smtClean="0">
                <a:solidFill>
                  <a:schemeClr val="tx1">
                    <a:lumMod val="65000"/>
                    <a:lumOff val="35000"/>
                  </a:schemeClr>
                </a:solidFill>
                <a:latin typeface="Adobe Fan Heiti Std B" pitchFamily="34" charset="-128"/>
                <a:ea typeface="바른돋움OTFPro 1" pitchFamily="50" charset="-127"/>
              </a:rPr>
              <a:t>variables (Continent, Status)</a:t>
            </a:r>
          </a:p>
          <a:p>
            <a:pPr marL="285750" indent="-285750">
              <a:lnSpc>
                <a:spcPct val="150000"/>
              </a:lnSpc>
              <a:buFont typeface="Wingdings" panose="05000000000000000000" pitchFamily="2" charset="2"/>
              <a:buChar char="l"/>
            </a:pPr>
            <a:r>
              <a:rPr lang="en-US" altLang="ko-KR" sz="1400" dirty="0">
                <a:solidFill>
                  <a:schemeClr val="tx1">
                    <a:lumMod val="65000"/>
                    <a:lumOff val="35000"/>
                  </a:schemeClr>
                </a:solidFill>
                <a:latin typeface="Adobe Fan Heiti Std B" pitchFamily="34" charset="-128"/>
                <a:ea typeface="바른돋움OTFPro 1" pitchFamily="50" charset="-127"/>
              </a:rPr>
              <a:t>Make a decision on the model </a:t>
            </a:r>
            <a:r>
              <a:rPr lang="en-US" altLang="ko-KR" sz="1400" dirty="0" smtClean="0">
                <a:solidFill>
                  <a:schemeClr val="tx1">
                    <a:lumMod val="65000"/>
                    <a:lumOff val="35000"/>
                  </a:schemeClr>
                </a:solidFill>
                <a:latin typeface="Adobe Fan Heiti Std B" pitchFamily="34" charset="-128"/>
                <a:ea typeface="바른돋움OTFPro 1" pitchFamily="50" charset="-127"/>
              </a:rPr>
              <a:t>evaluations</a:t>
            </a:r>
          </a:p>
          <a:p>
            <a:pPr lvl="1">
              <a:lnSpc>
                <a:spcPct val="150000"/>
              </a:lnSpc>
            </a:pPr>
            <a:r>
              <a:rPr lang="en-US" altLang="ko-KR" sz="1400" dirty="0" smtClean="0">
                <a:solidFill>
                  <a:schemeClr val="tx1">
                    <a:lumMod val="65000"/>
                    <a:lumOff val="35000"/>
                  </a:schemeClr>
                </a:solidFill>
                <a:latin typeface="Adobe Fan Heiti Std B" pitchFamily="34" charset="-128"/>
                <a:ea typeface="바른돋움OTFPro 1" pitchFamily="50" charset="-127"/>
              </a:rPr>
              <a:t>- Data is small(2938 rows), use N-fold cross </a:t>
            </a:r>
            <a:r>
              <a:rPr lang="en-US" altLang="ko-KR" sz="1400" dirty="0" err="1" smtClean="0">
                <a:solidFill>
                  <a:schemeClr val="tx1">
                    <a:lumMod val="65000"/>
                    <a:lumOff val="35000"/>
                  </a:schemeClr>
                </a:solidFill>
                <a:latin typeface="Adobe Fan Heiti Std B" pitchFamily="34" charset="-128"/>
                <a:ea typeface="바른돋움OTFPro 1" pitchFamily="50" charset="-127"/>
              </a:rPr>
              <a:t>validataion</a:t>
            </a:r>
            <a:endParaRPr lang="en-US" altLang="ko-KR" sz="1400" dirty="0" smtClean="0">
              <a:solidFill>
                <a:schemeClr val="tx1">
                  <a:lumMod val="65000"/>
                  <a:lumOff val="35000"/>
                </a:schemeClr>
              </a:solidFill>
              <a:latin typeface="Adobe Fan Heiti Std B" pitchFamily="34" charset="-128"/>
              <a:ea typeface="바른돋움OTFPro 1" pitchFamily="50" charset="-127"/>
            </a:endParaRPr>
          </a:p>
        </p:txBody>
      </p:sp>
    </p:spTree>
    <p:extLst>
      <p:ext uri="{BB962C8B-B14F-4D97-AF65-F5344CB8AC3E}">
        <p14:creationId xmlns:p14="http://schemas.microsoft.com/office/powerpoint/2010/main" val="3670306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719572" y="5077747"/>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dobe Fan Heiti Std B" pitchFamily="34" charset="-128"/>
            </a:endParaRPr>
          </a:p>
        </p:txBody>
      </p:sp>
      <p:sp>
        <p:nvSpPr>
          <p:cNvPr id="7" name="TextBox 6"/>
          <p:cNvSpPr txBox="1"/>
          <p:nvPr/>
        </p:nvSpPr>
        <p:spPr>
          <a:xfrm>
            <a:off x="498214" y="326920"/>
            <a:ext cx="4052713" cy="461665"/>
          </a:xfrm>
          <a:prstGeom prst="rect">
            <a:avLst/>
          </a:prstGeom>
          <a:noFill/>
        </p:spPr>
        <p:txBody>
          <a:bodyPr wrap="none" rtlCol="0">
            <a:spAutoFit/>
          </a:bodyPr>
          <a:lstStyle/>
          <a:p>
            <a:r>
              <a:rPr lang="en-US" altLang="ko-KR" sz="2400" dirty="0">
                <a:solidFill>
                  <a:schemeClr val="tx1">
                    <a:lumMod val="65000"/>
                    <a:lumOff val="35000"/>
                  </a:schemeClr>
                </a:solidFill>
                <a:latin typeface="Adobe Fan Heiti Std B" pitchFamily="34" charset="-128"/>
                <a:ea typeface="Adobe Fan Heiti Std B" pitchFamily="34" charset="-128"/>
              </a:rPr>
              <a:t>Ⅴ. </a:t>
            </a:r>
            <a:r>
              <a:rPr lang="en-US" altLang="ko-KR" sz="2400" dirty="0" smtClean="0">
                <a:solidFill>
                  <a:schemeClr val="tx1">
                    <a:lumMod val="65000"/>
                    <a:lumOff val="35000"/>
                  </a:schemeClr>
                </a:solidFill>
                <a:latin typeface="Adobe Fan Heiti Std B" pitchFamily="34" charset="-128"/>
                <a:ea typeface="Adobe Fan Heiti Std B" pitchFamily="34" charset="-128"/>
              </a:rPr>
              <a:t>Experiments </a:t>
            </a:r>
            <a:r>
              <a:rPr lang="en-US" altLang="ko-KR" sz="2400" dirty="0">
                <a:solidFill>
                  <a:schemeClr val="tx1">
                    <a:lumMod val="65000"/>
                    <a:lumOff val="35000"/>
                  </a:schemeClr>
                </a:solidFill>
                <a:latin typeface="Adobe Fan Heiti Std B" pitchFamily="34" charset="-128"/>
                <a:ea typeface="Adobe Fan Heiti Std B" pitchFamily="34" charset="-128"/>
              </a:rPr>
              <a:t>and </a:t>
            </a:r>
            <a:r>
              <a:rPr lang="en-US" altLang="ko-KR" sz="2400" dirty="0" smtClean="0">
                <a:solidFill>
                  <a:schemeClr val="tx1">
                    <a:lumMod val="65000"/>
                    <a:lumOff val="35000"/>
                  </a:schemeClr>
                </a:solidFill>
                <a:latin typeface="Adobe Fan Heiti Std B" pitchFamily="34" charset="-128"/>
                <a:ea typeface="Adobe Fan Heiti Std B" pitchFamily="34" charset="-128"/>
              </a:rPr>
              <a:t>Results</a:t>
            </a:r>
            <a:endParaRPr lang="en-US" altLang="ko-KR" sz="1200" dirty="0">
              <a:solidFill>
                <a:schemeClr val="tx1">
                  <a:lumMod val="65000"/>
                  <a:lumOff val="35000"/>
                </a:schemeClr>
              </a:solidFill>
              <a:latin typeface="Adobe Fan Heiti Std B" pitchFamily="34" charset="-128"/>
              <a:ea typeface="Adobe Fan Heiti Std B" pitchFamily="34" charset="-128"/>
            </a:endParaRPr>
          </a:p>
        </p:txBody>
      </p:sp>
      <p:sp>
        <p:nvSpPr>
          <p:cNvPr id="8" name="TextBox 7"/>
          <p:cNvSpPr txBox="1"/>
          <p:nvPr/>
        </p:nvSpPr>
        <p:spPr>
          <a:xfrm>
            <a:off x="539552" y="780301"/>
            <a:ext cx="2111475" cy="276999"/>
          </a:xfrm>
          <a:prstGeom prst="rect">
            <a:avLst/>
          </a:prstGeom>
          <a:noFill/>
        </p:spPr>
        <p:txBody>
          <a:bodyPr wrap="none" rtlCol="0">
            <a:spAutoFit/>
          </a:bodyPr>
          <a:lstStyle/>
          <a:p>
            <a:r>
              <a:rPr lang="en-US" altLang="ko-KR" sz="1200" b="1" dirty="0" smtClean="0">
                <a:solidFill>
                  <a:srgbClr val="595959"/>
                </a:solidFill>
                <a:latin typeface="Adobe Fan Heiti Std B" pitchFamily="34" charset="-128"/>
                <a:ea typeface="Adobe Fan Heiti Std B" pitchFamily="34" charset="-128"/>
              </a:rPr>
              <a:t>5.2</a:t>
            </a:r>
            <a:r>
              <a:rPr lang="en-US" altLang="ko-KR" sz="1200" b="1" dirty="0">
                <a:solidFill>
                  <a:srgbClr val="595959"/>
                </a:solidFill>
                <a:latin typeface="Adobe Fan Heiti Std B" pitchFamily="34" charset="-128"/>
                <a:ea typeface="Adobe Fan Heiti Std B" pitchFamily="34" charset="-128"/>
              </a:rPr>
              <a:t>. Evaluations and Results</a:t>
            </a:r>
            <a:endParaRPr lang="ko-KR" altLang="ko-KR" sz="1200" b="1" dirty="0">
              <a:solidFill>
                <a:srgbClr val="595959"/>
              </a:solidFill>
              <a:latin typeface="Adobe Fan Heiti Std B" pitchFamily="34" charset="-128"/>
            </a:endParaRPr>
          </a:p>
        </p:txBody>
      </p:sp>
      <p:sp>
        <p:nvSpPr>
          <p:cNvPr id="10" name="TextBox 9"/>
          <p:cNvSpPr txBox="1"/>
          <p:nvPr/>
        </p:nvSpPr>
        <p:spPr>
          <a:xfrm>
            <a:off x="737727" y="1201316"/>
            <a:ext cx="7032758" cy="1431161"/>
          </a:xfrm>
          <a:prstGeom prst="rect">
            <a:avLst/>
          </a:prstGeom>
          <a:noFill/>
        </p:spPr>
        <p:txBody>
          <a:bodyPr wrap="square" rtlCol="0">
            <a:spAutoFit/>
          </a:bodyPr>
          <a:lstStyle/>
          <a:p>
            <a:pPr>
              <a:lnSpc>
                <a:spcPct val="150000"/>
              </a:lnSpc>
            </a:pPr>
            <a:r>
              <a:rPr lang="en-US" altLang="ko-KR" sz="1600" b="1" dirty="0" smtClean="0">
                <a:solidFill>
                  <a:schemeClr val="tx1">
                    <a:lumMod val="65000"/>
                    <a:lumOff val="35000"/>
                  </a:schemeClr>
                </a:solidFill>
                <a:latin typeface="Adobe Fan Heiti Std B" pitchFamily="34" charset="-128"/>
                <a:ea typeface="바른돋움OTFPro 1" pitchFamily="50" charset="-127"/>
              </a:rPr>
              <a:t>Build Models</a:t>
            </a:r>
          </a:p>
          <a:p>
            <a:pPr>
              <a:lnSpc>
                <a:spcPct val="150000"/>
              </a:lnSpc>
            </a:pPr>
            <a:r>
              <a:rPr lang="en-US" altLang="ko-KR" sz="1400" dirty="0" smtClean="0">
                <a:solidFill>
                  <a:schemeClr val="tx1">
                    <a:lumMod val="65000"/>
                    <a:lumOff val="35000"/>
                  </a:schemeClr>
                </a:solidFill>
                <a:latin typeface="Adobe Fan Heiti Std B" pitchFamily="34" charset="-128"/>
                <a:ea typeface="바른돋움OTFPro 1" pitchFamily="50" charset="-127"/>
              </a:rPr>
              <a:t>Feature selection</a:t>
            </a:r>
          </a:p>
          <a:p>
            <a:pPr marL="285750" indent="-285750">
              <a:lnSpc>
                <a:spcPct val="150000"/>
              </a:lnSpc>
              <a:buFont typeface="Wingdings" panose="05000000000000000000" pitchFamily="2" charset="2"/>
              <a:buChar char="l"/>
            </a:pPr>
            <a:r>
              <a:rPr lang="en-US" altLang="ko-KR" sz="1400" dirty="0">
                <a:solidFill>
                  <a:schemeClr val="tx1">
                    <a:lumMod val="65000"/>
                    <a:lumOff val="35000"/>
                  </a:schemeClr>
                </a:solidFill>
                <a:latin typeface="Adobe Fan Heiti Std B" pitchFamily="34" charset="-128"/>
                <a:ea typeface="바른돋움OTFPro 1" pitchFamily="50" charset="-127"/>
              </a:rPr>
              <a:t>Examine Linear </a:t>
            </a:r>
            <a:r>
              <a:rPr lang="en-US" altLang="ko-KR" sz="1400" dirty="0" smtClean="0">
                <a:solidFill>
                  <a:schemeClr val="tx1">
                    <a:lumMod val="65000"/>
                    <a:lumOff val="35000"/>
                  </a:schemeClr>
                </a:solidFill>
                <a:latin typeface="Adobe Fan Heiti Std B" pitchFamily="34" charset="-128"/>
                <a:ea typeface="바른돋움OTFPro 1" pitchFamily="50" charset="-127"/>
              </a:rPr>
              <a:t>Relationship</a:t>
            </a:r>
          </a:p>
          <a:p>
            <a:pPr marL="742950" lvl="1" indent="-285750">
              <a:lnSpc>
                <a:spcPct val="150000"/>
              </a:lnSpc>
              <a:buFontTx/>
              <a:buChar char="-"/>
            </a:pPr>
            <a:r>
              <a:rPr lang="en-US" altLang="ko-KR" sz="1400" dirty="0" smtClean="0">
                <a:solidFill>
                  <a:schemeClr val="tx1">
                    <a:lumMod val="65000"/>
                    <a:lumOff val="35000"/>
                  </a:schemeClr>
                </a:solidFill>
                <a:latin typeface="Adobe Fan Heiti Std B" pitchFamily="34" charset="-128"/>
                <a:ea typeface="바른돋움OTFPro 1" pitchFamily="50" charset="-127"/>
              </a:rPr>
              <a:t>check </a:t>
            </a:r>
            <a:r>
              <a:rPr lang="en-US" altLang="ko-KR" sz="1400" dirty="0">
                <a:solidFill>
                  <a:schemeClr val="tx1">
                    <a:lumMod val="65000"/>
                    <a:lumOff val="35000"/>
                  </a:schemeClr>
                </a:solidFill>
                <a:latin typeface="Adobe Fan Heiti Std B" pitchFamily="34" charset="-128"/>
                <a:ea typeface="바른돋움OTFPro 1" pitchFamily="50" charset="-127"/>
              </a:rPr>
              <a:t>the correlation by </a:t>
            </a:r>
            <a:r>
              <a:rPr lang="en-US" altLang="ko-KR" sz="1400" dirty="0" smtClean="0">
                <a:solidFill>
                  <a:schemeClr val="tx1">
                    <a:lumMod val="65000"/>
                    <a:lumOff val="35000"/>
                  </a:schemeClr>
                </a:solidFill>
                <a:latin typeface="Adobe Fan Heiti Std B" pitchFamily="34" charset="-128"/>
                <a:ea typeface="바른돋움OTFPro 1" pitchFamily="50" charset="-127"/>
              </a:rPr>
              <a:t>transforming Y </a:t>
            </a: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166" t="31407" r="82849" b="60171"/>
          <a:stretch/>
        </p:blipFill>
        <p:spPr bwMode="auto">
          <a:xfrm>
            <a:off x="984767" y="2611641"/>
            <a:ext cx="1705093" cy="75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667" t="45742" r="68333" b="19518"/>
          <a:stretch/>
        </p:blipFill>
        <p:spPr bwMode="auto">
          <a:xfrm>
            <a:off x="3923928" y="2611641"/>
            <a:ext cx="4589341" cy="2382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166" t="41464" r="82849" b="57435"/>
          <a:stretch/>
        </p:blipFill>
        <p:spPr bwMode="auto">
          <a:xfrm>
            <a:off x="984767" y="3361556"/>
            <a:ext cx="1705093" cy="98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0975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5" y="625252"/>
            <a:ext cx="2953053" cy="769441"/>
          </a:xfrm>
          <a:prstGeom prst="rect">
            <a:avLst/>
          </a:prstGeom>
          <a:noFill/>
        </p:spPr>
        <p:txBody>
          <a:bodyPr wrap="none" rtlCol="0">
            <a:spAutoFit/>
          </a:bodyPr>
          <a:lstStyle/>
          <a:p>
            <a:r>
              <a:rPr lang="en-US" altLang="ko-KR" sz="4400" dirty="0" smtClean="0">
                <a:solidFill>
                  <a:schemeClr val="tx1">
                    <a:lumMod val="75000"/>
                    <a:lumOff val="25000"/>
                  </a:schemeClr>
                </a:solidFill>
                <a:effectLst>
                  <a:outerShdw blurRad="38100" dist="38100" dir="2700000" algn="tl">
                    <a:srgbClr val="000000">
                      <a:alpha val="43137"/>
                    </a:srgbClr>
                  </a:outerShdw>
                </a:effectLst>
                <a:latin typeface="Adobe Fan Heiti Std B" pitchFamily="34" charset="-128"/>
                <a:ea typeface="Adobe Fan Heiti Std B" pitchFamily="34" charset="-128"/>
              </a:rPr>
              <a:t>CONTENTS</a:t>
            </a:r>
          </a:p>
        </p:txBody>
      </p:sp>
      <p:sp>
        <p:nvSpPr>
          <p:cNvPr id="6" name="TextBox 5"/>
          <p:cNvSpPr txBox="1"/>
          <p:nvPr/>
        </p:nvSpPr>
        <p:spPr>
          <a:xfrm>
            <a:off x="1043608" y="1401793"/>
            <a:ext cx="5733432" cy="3908762"/>
          </a:xfrm>
          <a:prstGeom prst="rect">
            <a:avLst/>
          </a:prstGeom>
          <a:noFill/>
        </p:spPr>
        <p:txBody>
          <a:bodyPr wrap="square" rtlCol="0">
            <a:spAutoFit/>
          </a:bodyPr>
          <a:lstStyle/>
          <a:p>
            <a:pPr marL="400050" indent="-400050">
              <a:lnSpc>
                <a:spcPct val="150000"/>
              </a:lnSpc>
              <a:buFont typeface="+mj-lt"/>
              <a:buAutoNum type="romanUcPeriod"/>
            </a:pPr>
            <a:r>
              <a:rPr lang="en-US" altLang="ko-KR" sz="1600" b="1" dirty="0" smtClean="0">
                <a:solidFill>
                  <a:schemeClr val="tx1">
                    <a:lumMod val="65000"/>
                    <a:lumOff val="35000"/>
                  </a:schemeClr>
                </a:solidFill>
                <a:effectLst>
                  <a:outerShdw blurRad="38100" dist="38100" dir="2700000" algn="tl">
                    <a:srgbClr val="000000">
                      <a:alpha val="43137"/>
                    </a:srgbClr>
                  </a:outerShdw>
                </a:effectLst>
                <a:latin typeface="Adobe Fan Heiti Std B" pitchFamily="34" charset="-128"/>
                <a:ea typeface="Adobe Fan Heiti Std B" pitchFamily="34" charset="-128"/>
              </a:rPr>
              <a:t>Introduction</a:t>
            </a:r>
          </a:p>
          <a:p>
            <a:pPr marL="400050" indent="-400050">
              <a:lnSpc>
                <a:spcPct val="150000"/>
              </a:lnSpc>
              <a:buFont typeface="+mj-lt"/>
              <a:buAutoNum type="romanUcPeriod"/>
            </a:pPr>
            <a:r>
              <a:rPr lang="en-US" altLang="ko-KR" sz="1600" b="1" dirty="0" smtClean="0">
                <a:solidFill>
                  <a:schemeClr val="tx1">
                    <a:lumMod val="65000"/>
                    <a:lumOff val="35000"/>
                  </a:schemeClr>
                </a:solidFill>
                <a:effectLst>
                  <a:outerShdw blurRad="38100" dist="38100" dir="2700000" algn="tl">
                    <a:srgbClr val="000000">
                      <a:alpha val="43137"/>
                    </a:srgbClr>
                  </a:outerShdw>
                </a:effectLst>
                <a:latin typeface="Adobe Fan Heiti Std B" pitchFamily="34" charset="-128"/>
                <a:ea typeface="Adobe Fan Heiti Std B" pitchFamily="34" charset="-128"/>
              </a:rPr>
              <a:t>Data</a:t>
            </a:r>
          </a:p>
          <a:p>
            <a:pPr marL="400050" indent="-400050">
              <a:lnSpc>
                <a:spcPct val="150000"/>
              </a:lnSpc>
              <a:buFont typeface="+mj-lt"/>
              <a:buAutoNum type="romanUcPeriod"/>
            </a:pPr>
            <a:r>
              <a:rPr lang="en-US" altLang="ko-KR" sz="1600" b="1" dirty="0" smtClean="0">
                <a:solidFill>
                  <a:schemeClr val="tx1">
                    <a:lumMod val="65000"/>
                    <a:lumOff val="35000"/>
                  </a:schemeClr>
                </a:solidFill>
                <a:effectLst>
                  <a:outerShdw blurRad="38100" dist="38100" dir="2700000" algn="tl">
                    <a:srgbClr val="000000">
                      <a:alpha val="43137"/>
                    </a:srgbClr>
                  </a:outerShdw>
                </a:effectLst>
                <a:latin typeface="Adobe Fan Heiti Std B" pitchFamily="34" charset="-128"/>
                <a:ea typeface="Adobe Fan Heiti Std B" pitchFamily="34" charset="-128"/>
              </a:rPr>
              <a:t>Problems to be Solved</a:t>
            </a:r>
          </a:p>
          <a:p>
            <a:pPr marL="400050" indent="-400050">
              <a:lnSpc>
                <a:spcPct val="150000"/>
              </a:lnSpc>
              <a:buFont typeface="+mj-lt"/>
              <a:buAutoNum type="romanUcPeriod"/>
            </a:pPr>
            <a:r>
              <a:rPr lang="en-US" altLang="ko-KR" sz="1600" b="1" dirty="0" smtClean="0">
                <a:solidFill>
                  <a:schemeClr val="tx1">
                    <a:lumMod val="65000"/>
                    <a:lumOff val="35000"/>
                  </a:schemeClr>
                </a:solidFill>
                <a:effectLst>
                  <a:outerShdw blurRad="38100" dist="38100" dir="2700000" algn="tl">
                    <a:srgbClr val="000000">
                      <a:alpha val="43137"/>
                    </a:srgbClr>
                  </a:outerShdw>
                </a:effectLst>
                <a:latin typeface="Adobe Fan Heiti Std B" pitchFamily="34" charset="-128"/>
                <a:ea typeface="Adobe Fan Heiti Std B" pitchFamily="34" charset="-128"/>
              </a:rPr>
              <a:t>Solutions</a:t>
            </a:r>
          </a:p>
          <a:p>
            <a:pPr marL="400050" indent="-400050">
              <a:lnSpc>
                <a:spcPct val="150000"/>
              </a:lnSpc>
              <a:buFont typeface="+mj-lt"/>
              <a:buAutoNum type="romanUcPeriod"/>
            </a:pPr>
            <a:r>
              <a:rPr lang="en-US" altLang="ko-KR" sz="1600" b="1" dirty="0" smtClean="0">
                <a:solidFill>
                  <a:schemeClr val="tx1">
                    <a:lumMod val="65000"/>
                    <a:lumOff val="35000"/>
                  </a:schemeClr>
                </a:solidFill>
                <a:effectLst>
                  <a:outerShdw blurRad="38100" dist="38100" dir="2700000" algn="tl">
                    <a:srgbClr val="000000">
                      <a:alpha val="43137"/>
                    </a:srgbClr>
                  </a:outerShdw>
                </a:effectLst>
                <a:latin typeface="Adobe Fan Heiti Std B" pitchFamily="34" charset="-128"/>
                <a:ea typeface="Adobe Fan Heiti Std B" pitchFamily="34" charset="-128"/>
              </a:rPr>
              <a:t>Experiments and Results</a:t>
            </a:r>
          </a:p>
          <a:p>
            <a:pPr marL="857250" lvl="1" indent="-400050">
              <a:buFont typeface="+mj-lt"/>
              <a:buAutoNum type="arabicParenR"/>
            </a:pPr>
            <a:r>
              <a:rPr lang="en-US" altLang="ko-KR" sz="1200" dirty="0" smtClean="0">
                <a:solidFill>
                  <a:schemeClr val="tx1">
                    <a:lumMod val="65000"/>
                    <a:lumOff val="35000"/>
                  </a:schemeClr>
                </a:solidFill>
                <a:latin typeface="Adobe Fan Heiti Std B" pitchFamily="34" charset="-128"/>
                <a:ea typeface="Adobe Fan Heiti Std B" pitchFamily="34" charset="-128"/>
              </a:rPr>
              <a:t>Methods and Process</a:t>
            </a:r>
          </a:p>
          <a:p>
            <a:pPr marL="857250" lvl="1" indent="-400050">
              <a:buFont typeface="+mj-lt"/>
              <a:buAutoNum type="arabicParenR"/>
            </a:pPr>
            <a:r>
              <a:rPr lang="en-US" altLang="ko-KR" sz="1200" dirty="0" smtClean="0">
                <a:solidFill>
                  <a:schemeClr val="tx1">
                    <a:lumMod val="65000"/>
                    <a:lumOff val="35000"/>
                  </a:schemeClr>
                </a:solidFill>
                <a:latin typeface="Adobe Fan Heiti Std B" pitchFamily="34" charset="-128"/>
                <a:ea typeface="Adobe Fan Heiti Std B" pitchFamily="34" charset="-128"/>
              </a:rPr>
              <a:t>Evaluations and results</a:t>
            </a:r>
          </a:p>
          <a:p>
            <a:pPr marL="857250" lvl="1" indent="-400050">
              <a:buFont typeface="+mj-lt"/>
              <a:buAutoNum type="arabicParenR"/>
            </a:pPr>
            <a:r>
              <a:rPr lang="en-US" altLang="ko-KR" sz="1200" dirty="0" smtClean="0">
                <a:solidFill>
                  <a:schemeClr val="tx1">
                    <a:lumMod val="65000"/>
                    <a:lumOff val="35000"/>
                  </a:schemeClr>
                </a:solidFill>
                <a:latin typeface="Adobe Fan Heiti Std B" pitchFamily="34" charset="-128"/>
                <a:ea typeface="Adobe Fan Heiti Std B" pitchFamily="34" charset="-128"/>
              </a:rPr>
              <a:t>Findings</a:t>
            </a:r>
          </a:p>
          <a:p>
            <a:pPr marL="400050" indent="-400050">
              <a:lnSpc>
                <a:spcPct val="150000"/>
              </a:lnSpc>
              <a:buFont typeface="+mj-lt"/>
              <a:buAutoNum type="romanUcPeriod"/>
            </a:pPr>
            <a:r>
              <a:rPr lang="en-US" altLang="ko-KR" sz="1600" b="1" dirty="0" smtClean="0">
                <a:solidFill>
                  <a:schemeClr val="tx1">
                    <a:lumMod val="65000"/>
                    <a:lumOff val="35000"/>
                  </a:schemeClr>
                </a:solidFill>
                <a:effectLst>
                  <a:outerShdw blurRad="38100" dist="38100" dir="2700000" algn="tl">
                    <a:srgbClr val="000000">
                      <a:alpha val="43137"/>
                    </a:srgbClr>
                  </a:outerShdw>
                </a:effectLst>
                <a:latin typeface="Adobe Fan Heiti Std B" pitchFamily="34" charset="-128"/>
                <a:ea typeface="Adobe Fan Heiti Std B" pitchFamily="34" charset="-128"/>
              </a:rPr>
              <a:t>Conclusions and Future Work</a:t>
            </a:r>
          </a:p>
          <a:p>
            <a:pPr marL="857250" lvl="1" indent="-400050">
              <a:buFont typeface="+mj-lt"/>
              <a:buAutoNum type="arabicParenR"/>
            </a:pPr>
            <a:r>
              <a:rPr lang="en-US" altLang="ko-KR" sz="1200" dirty="0" smtClean="0">
                <a:solidFill>
                  <a:schemeClr val="tx1">
                    <a:lumMod val="65000"/>
                    <a:lumOff val="35000"/>
                  </a:schemeClr>
                </a:solidFill>
                <a:latin typeface="Adobe Fan Heiti Std B" pitchFamily="34" charset="-128"/>
                <a:ea typeface="Adobe Fan Heiti Std B" pitchFamily="34" charset="-128"/>
              </a:rPr>
              <a:t>Conclusions</a:t>
            </a:r>
          </a:p>
          <a:p>
            <a:pPr marL="857250" lvl="1" indent="-400050">
              <a:buFont typeface="+mj-lt"/>
              <a:buAutoNum type="arabicParenR"/>
            </a:pPr>
            <a:r>
              <a:rPr lang="en-US" altLang="ko-KR" sz="1200" dirty="0" smtClean="0">
                <a:solidFill>
                  <a:schemeClr val="tx1">
                    <a:lumMod val="65000"/>
                    <a:lumOff val="35000"/>
                  </a:schemeClr>
                </a:solidFill>
                <a:latin typeface="Adobe Fan Heiti Std B" pitchFamily="34" charset="-128"/>
                <a:ea typeface="Adobe Fan Heiti Std B" pitchFamily="34" charset="-128"/>
              </a:rPr>
              <a:t>Limitations</a:t>
            </a:r>
          </a:p>
          <a:p>
            <a:pPr marL="857250" lvl="1" indent="-400050">
              <a:buFont typeface="+mj-lt"/>
              <a:buAutoNum type="arabicParenR"/>
            </a:pPr>
            <a:r>
              <a:rPr lang="en-US" altLang="ko-KR" sz="1200" dirty="0" smtClean="0">
                <a:solidFill>
                  <a:schemeClr val="tx1">
                    <a:lumMod val="65000"/>
                    <a:lumOff val="35000"/>
                  </a:schemeClr>
                </a:solidFill>
                <a:latin typeface="Adobe Fan Heiti Std B" pitchFamily="34" charset="-128"/>
                <a:ea typeface="Adobe Fan Heiti Std B" pitchFamily="34" charset="-128"/>
              </a:rPr>
              <a:t>Potential Improvements or Future Work</a:t>
            </a:r>
            <a:endParaRPr lang="en-US" altLang="ko-KR" sz="1200" dirty="0">
              <a:solidFill>
                <a:schemeClr val="tx1">
                  <a:lumMod val="65000"/>
                  <a:lumOff val="35000"/>
                </a:schemeClr>
              </a:solidFill>
              <a:latin typeface="Adobe Fan Heiti Std B" pitchFamily="34" charset="-128"/>
              <a:ea typeface="Adobe Fan Heiti Std B" pitchFamily="34" charset="-128"/>
            </a:endParaRPr>
          </a:p>
          <a:p>
            <a:pPr marL="857250" lvl="1" indent="-400050">
              <a:buFont typeface="+mj-lt"/>
              <a:buAutoNum type="arabicParenR"/>
            </a:pPr>
            <a:endParaRPr lang="en-US" altLang="ko-KR" sz="1600" dirty="0" smtClean="0">
              <a:solidFill>
                <a:schemeClr val="tx1">
                  <a:lumMod val="65000"/>
                  <a:lumOff val="35000"/>
                </a:schemeClr>
              </a:solidFill>
              <a:latin typeface="Adobe Fan Heiti Std B" pitchFamily="34" charset="-128"/>
              <a:ea typeface="Adobe Fan Heiti Std B" pitchFamily="34" charset="-128"/>
            </a:endParaRPr>
          </a:p>
          <a:p>
            <a:pPr marL="800100" lvl="1" indent="-342900">
              <a:buFont typeface="+mj-lt"/>
              <a:buAutoNum type="arabicParenR"/>
            </a:pPr>
            <a:endParaRPr lang="en-US" altLang="ko-KR" sz="1600" dirty="0" smtClean="0">
              <a:solidFill>
                <a:schemeClr val="tx1">
                  <a:lumMod val="65000"/>
                  <a:lumOff val="35000"/>
                </a:schemeClr>
              </a:solidFill>
              <a:latin typeface="Adobe Fan Heiti Std B" pitchFamily="34" charset="-128"/>
              <a:ea typeface="Adobe Fan Heiti Std B" pitchFamily="34" charset="-128"/>
            </a:endParaRPr>
          </a:p>
        </p:txBody>
      </p:sp>
      <p:cxnSp>
        <p:nvCxnSpPr>
          <p:cNvPr id="8" name="직선 연결선 7"/>
          <p:cNvCxnSpPr/>
          <p:nvPr/>
        </p:nvCxnSpPr>
        <p:spPr>
          <a:xfrm>
            <a:off x="5940152" y="2497627"/>
            <a:ext cx="0" cy="1500000"/>
          </a:xfrm>
          <a:prstGeom prst="line">
            <a:avLst/>
          </a:prstGeom>
          <a:ln w="952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3203848" y="2497627"/>
            <a:ext cx="0" cy="1500000"/>
          </a:xfrm>
          <a:prstGeom prst="line">
            <a:avLst/>
          </a:prstGeom>
          <a:ln w="952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719572" y="5077747"/>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46283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719572" y="5077747"/>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dobe Fan Heiti Std B" pitchFamily="34" charset="-128"/>
            </a:endParaRPr>
          </a:p>
        </p:txBody>
      </p:sp>
      <p:sp>
        <p:nvSpPr>
          <p:cNvPr id="7" name="TextBox 6"/>
          <p:cNvSpPr txBox="1"/>
          <p:nvPr/>
        </p:nvSpPr>
        <p:spPr>
          <a:xfrm>
            <a:off x="498214" y="326920"/>
            <a:ext cx="4052713" cy="461665"/>
          </a:xfrm>
          <a:prstGeom prst="rect">
            <a:avLst/>
          </a:prstGeom>
          <a:noFill/>
        </p:spPr>
        <p:txBody>
          <a:bodyPr wrap="none" rtlCol="0">
            <a:spAutoFit/>
          </a:bodyPr>
          <a:lstStyle/>
          <a:p>
            <a:r>
              <a:rPr lang="en-US" altLang="ko-KR" sz="2400" dirty="0">
                <a:solidFill>
                  <a:schemeClr val="tx1">
                    <a:lumMod val="65000"/>
                    <a:lumOff val="35000"/>
                  </a:schemeClr>
                </a:solidFill>
                <a:latin typeface="Adobe Fan Heiti Std B" pitchFamily="34" charset="-128"/>
                <a:ea typeface="Adobe Fan Heiti Std B" pitchFamily="34" charset="-128"/>
              </a:rPr>
              <a:t>Ⅴ. </a:t>
            </a:r>
            <a:r>
              <a:rPr lang="en-US" altLang="ko-KR" sz="2400" dirty="0" smtClean="0">
                <a:solidFill>
                  <a:schemeClr val="tx1">
                    <a:lumMod val="65000"/>
                    <a:lumOff val="35000"/>
                  </a:schemeClr>
                </a:solidFill>
                <a:latin typeface="Adobe Fan Heiti Std B" pitchFamily="34" charset="-128"/>
                <a:ea typeface="Adobe Fan Heiti Std B" pitchFamily="34" charset="-128"/>
              </a:rPr>
              <a:t>Experiments </a:t>
            </a:r>
            <a:r>
              <a:rPr lang="en-US" altLang="ko-KR" sz="2400" dirty="0">
                <a:solidFill>
                  <a:schemeClr val="tx1">
                    <a:lumMod val="65000"/>
                    <a:lumOff val="35000"/>
                  </a:schemeClr>
                </a:solidFill>
                <a:latin typeface="Adobe Fan Heiti Std B" pitchFamily="34" charset="-128"/>
                <a:ea typeface="Adobe Fan Heiti Std B" pitchFamily="34" charset="-128"/>
              </a:rPr>
              <a:t>and </a:t>
            </a:r>
            <a:r>
              <a:rPr lang="en-US" altLang="ko-KR" sz="2400" dirty="0" smtClean="0">
                <a:solidFill>
                  <a:schemeClr val="tx1">
                    <a:lumMod val="65000"/>
                    <a:lumOff val="35000"/>
                  </a:schemeClr>
                </a:solidFill>
                <a:latin typeface="Adobe Fan Heiti Std B" pitchFamily="34" charset="-128"/>
                <a:ea typeface="Adobe Fan Heiti Std B" pitchFamily="34" charset="-128"/>
              </a:rPr>
              <a:t>Results</a:t>
            </a:r>
            <a:endParaRPr lang="en-US" altLang="ko-KR" sz="1200" dirty="0">
              <a:solidFill>
                <a:schemeClr val="tx1">
                  <a:lumMod val="65000"/>
                  <a:lumOff val="35000"/>
                </a:schemeClr>
              </a:solidFill>
              <a:latin typeface="Adobe Fan Heiti Std B" pitchFamily="34" charset="-128"/>
              <a:ea typeface="Adobe Fan Heiti Std B" pitchFamily="34" charset="-128"/>
            </a:endParaRPr>
          </a:p>
        </p:txBody>
      </p:sp>
      <p:sp>
        <p:nvSpPr>
          <p:cNvPr id="8" name="TextBox 7"/>
          <p:cNvSpPr txBox="1"/>
          <p:nvPr/>
        </p:nvSpPr>
        <p:spPr>
          <a:xfrm>
            <a:off x="539552" y="780301"/>
            <a:ext cx="2111475" cy="276999"/>
          </a:xfrm>
          <a:prstGeom prst="rect">
            <a:avLst/>
          </a:prstGeom>
          <a:noFill/>
        </p:spPr>
        <p:txBody>
          <a:bodyPr wrap="none" rtlCol="0">
            <a:spAutoFit/>
          </a:bodyPr>
          <a:lstStyle/>
          <a:p>
            <a:r>
              <a:rPr lang="en-US" altLang="ko-KR" sz="1200" b="1" dirty="0" smtClean="0">
                <a:solidFill>
                  <a:srgbClr val="595959"/>
                </a:solidFill>
                <a:latin typeface="Adobe Fan Heiti Std B" pitchFamily="34" charset="-128"/>
                <a:ea typeface="Adobe Fan Heiti Std B" pitchFamily="34" charset="-128"/>
              </a:rPr>
              <a:t>5.2</a:t>
            </a:r>
            <a:r>
              <a:rPr lang="en-US" altLang="ko-KR" sz="1200" b="1" dirty="0">
                <a:solidFill>
                  <a:srgbClr val="595959"/>
                </a:solidFill>
                <a:latin typeface="Adobe Fan Heiti Std B" pitchFamily="34" charset="-128"/>
                <a:ea typeface="Adobe Fan Heiti Std B" pitchFamily="34" charset="-128"/>
              </a:rPr>
              <a:t>. Evaluations and Results</a:t>
            </a:r>
            <a:endParaRPr lang="ko-KR" altLang="ko-KR" sz="1200" b="1" dirty="0">
              <a:solidFill>
                <a:srgbClr val="595959"/>
              </a:solidFill>
              <a:latin typeface="Adobe Fan Heiti Std B" pitchFamily="34" charset="-128"/>
            </a:endParaRPr>
          </a:p>
        </p:txBody>
      </p:sp>
      <p:sp>
        <p:nvSpPr>
          <p:cNvPr id="10" name="TextBox 9"/>
          <p:cNvSpPr txBox="1"/>
          <p:nvPr/>
        </p:nvSpPr>
        <p:spPr>
          <a:xfrm>
            <a:off x="737727" y="1201316"/>
            <a:ext cx="7032758" cy="1754326"/>
          </a:xfrm>
          <a:prstGeom prst="rect">
            <a:avLst/>
          </a:prstGeom>
          <a:noFill/>
        </p:spPr>
        <p:txBody>
          <a:bodyPr wrap="square" rtlCol="0">
            <a:spAutoFit/>
          </a:bodyPr>
          <a:lstStyle/>
          <a:p>
            <a:pPr>
              <a:lnSpc>
                <a:spcPct val="150000"/>
              </a:lnSpc>
            </a:pPr>
            <a:r>
              <a:rPr lang="en-US" altLang="ko-KR" sz="1600" b="1" dirty="0" smtClean="0">
                <a:solidFill>
                  <a:schemeClr val="tx1">
                    <a:lumMod val="65000"/>
                    <a:lumOff val="35000"/>
                  </a:schemeClr>
                </a:solidFill>
                <a:latin typeface="Adobe Fan Heiti Std B" pitchFamily="34" charset="-128"/>
                <a:ea typeface="바른돋움OTFPro 1" pitchFamily="50" charset="-127"/>
              </a:rPr>
              <a:t>Build Models</a:t>
            </a:r>
          </a:p>
          <a:p>
            <a:pPr>
              <a:lnSpc>
                <a:spcPct val="150000"/>
              </a:lnSpc>
            </a:pPr>
            <a:r>
              <a:rPr lang="en-US" altLang="ko-KR" sz="1400" dirty="0" smtClean="0">
                <a:solidFill>
                  <a:schemeClr val="tx1">
                    <a:lumMod val="65000"/>
                    <a:lumOff val="35000"/>
                  </a:schemeClr>
                </a:solidFill>
                <a:latin typeface="Adobe Fan Heiti Std B" pitchFamily="34" charset="-128"/>
                <a:ea typeface="바른돋움OTFPro 1" pitchFamily="50" charset="-127"/>
              </a:rPr>
              <a:t>Feature selection</a:t>
            </a:r>
          </a:p>
          <a:p>
            <a:pPr marL="285750" indent="-285750">
              <a:lnSpc>
                <a:spcPct val="150000"/>
              </a:lnSpc>
              <a:buFont typeface="Wingdings" panose="05000000000000000000" pitchFamily="2" charset="2"/>
              <a:buChar char="l"/>
            </a:pPr>
            <a:r>
              <a:rPr lang="en-US" altLang="ko-KR" sz="1400" dirty="0">
                <a:solidFill>
                  <a:schemeClr val="tx1">
                    <a:lumMod val="65000"/>
                    <a:lumOff val="35000"/>
                  </a:schemeClr>
                </a:solidFill>
                <a:latin typeface="Adobe Fan Heiti Std B" pitchFamily="34" charset="-128"/>
                <a:ea typeface="바른돋움OTFPro 1" pitchFamily="50" charset="-127"/>
              </a:rPr>
              <a:t>Examine Linear </a:t>
            </a:r>
            <a:r>
              <a:rPr lang="en-US" altLang="ko-KR" sz="1400" dirty="0" smtClean="0">
                <a:solidFill>
                  <a:schemeClr val="tx1">
                    <a:lumMod val="65000"/>
                    <a:lumOff val="35000"/>
                  </a:schemeClr>
                </a:solidFill>
                <a:latin typeface="Adobe Fan Heiti Std B" pitchFamily="34" charset="-128"/>
                <a:ea typeface="바른돋움OTFPro 1" pitchFamily="50" charset="-127"/>
              </a:rPr>
              <a:t>Relationship</a:t>
            </a:r>
          </a:p>
          <a:p>
            <a:pPr marL="742950" lvl="1" indent="-285750">
              <a:lnSpc>
                <a:spcPct val="150000"/>
              </a:lnSpc>
              <a:buFontTx/>
              <a:buChar char="-"/>
            </a:pPr>
            <a:r>
              <a:rPr lang="en-US" altLang="ko-KR" sz="1400" dirty="0" smtClean="0">
                <a:solidFill>
                  <a:schemeClr val="tx1">
                    <a:lumMod val="65000"/>
                    <a:lumOff val="35000"/>
                  </a:schemeClr>
                </a:solidFill>
                <a:latin typeface="Adobe Fan Heiti Std B" pitchFamily="34" charset="-128"/>
                <a:ea typeface="바른돋움OTFPro 1" pitchFamily="50" charset="-127"/>
              </a:rPr>
              <a:t>check </a:t>
            </a:r>
            <a:r>
              <a:rPr lang="en-US" altLang="ko-KR" sz="1400" dirty="0">
                <a:solidFill>
                  <a:schemeClr val="tx1">
                    <a:lumMod val="65000"/>
                    <a:lumOff val="35000"/>
                  </a:schemeClr>
                </a:solidFill>
                <a:latin typeface="Adobe Fan Heiti Std B" pitchFamily="34" charset="-128"/>
                <a:ea typeface="바른돋움OTFPro 1" pitchFamily="50" charset="-127"/>
              </a:rPr>
              <a:t>the correlation by </a:t>
            </a:r>
            <a:r>
              <a:rPr lang="en-US" altLang="ko-KR" sz="1400" dirty="0" smtClean="0">
                <a:solidFill>
                  <a:schemeClr val="tx1">
                    <a:lumMod val="65000"/>
                    <a:lumOff val="35000"/>
                  </a:schemeClr>
                </a:solidFill>
                <a:latin typeface="Adobe Fan Heiti Std B" pitchFamily="34" charset="-128"/>
                <a:ea typeface="바른돋움OTFPro 1" pitchFamily="50" charset="-127"/>
              </a:rPr>
              <a:t>transforming Y</a:t>
            </a:r>
          </a:p>
          <a:p>
            <a:pPr marL="742950" lvl="1" indent="-285750">
              <a:lnSpc>
                <a:spcPct val="150000"/>
              </a:lnSpc>
              <a:buFontTx/>
              <a:buChar char="-"/>
            </a:pPr>
            <a:r>
              <a:rPr lang="en-US" altLang="ko-KR" sz="1400" dirty="0" smtClean="0">
                <a:solidFill>
                  <a:schemeClr val="tx1">
                    <a:lumMod val="65000"/>
                    <a:lumOff val="35000"/>
                  </a:schemeClr>
                </a:solidFill>
                <a:latin typeface="Adobe Fan Heiti Std B" pitchFamily="34" charset="-128"/>
                <a:ea typeface="바른돋움OTFPro 1" pitchFamily="50" charset="-127"/>
              </a:rPr>
              <a:t>Transforming X with a small correlation with Y</a:t>
            </a: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999" t="19556" r="72448" b="63783"/>
          <a:stretch/>
        </p:blipFill>
        <p:spPr bwMode="auto">
          <a:xfrm>
            <a:off x="737727" y="2929508"/>
            <a:ext cx="3258209"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102113" y="3002967"/>
            <a:ext cx="3817071" cy="1292662"/>
          </a:xfrm>
          <a:prstGeom prst="rect">
            <a:avLst/>
          </a:prstGeom>
          <a:noFill/>
        </p:spPr>
        <p:txBody>
          <a:bodyPr wrap="none" rtlCol="0">
            <a:spAutoFit/>
          </a:bodyPr>
          <a:lstStyle/>
          <a:p>
            <a:r>
              <a:rPr lang="en-US" altLang="ko-KR" sz="1100" dirty="0" smtClean="0">
                <a:latin typeface="Adobe Fan Heiti Std B" pitchFamily="34" charset="-128"/>
                <a:ea typeface="Adobe Fan Heiti Std B" pitchFamily="34" charset="-128"/>
              </a:rPr>
              <a:t>Transformed ‘Hepatitis B’, ‘under-five deaths’ &gt;0.3</a:t>
            </a:r>
          </a:p>
          <a:p>
            <a:r>
              <a:rPr lang="en-US" altLang="ko-KR" sz="1100" dirty="0" smtClean="0">
                <a:latin typeface="Adobe Fan Heiti Std B" pitchFamily="34" charset="-128"/>
                <a:ea typeface="Adobe Fan Heiti Std B" pitchFamily="34" charset="-128"/>
              </a:rPr>
              <a:t>So, doing transformation for these variables.</a:t>
            </a:r>
          </a:p>
          <a:p>
            <a:endParaRPr lang="en-US" altLang="ko-KR" sz="1400" b="1" dirty="0" smtClean="0">
              <a:latin typeface="Adobe Fan Heiti Std B" pitchFamily="34" charset="-128"/>
              <a:ea typeface="Adobe Fan Heiti Std B" pitchFamily="34" charset="-128"/>
            </a:endParaRPr>
          </a:p>
          <a:p>
            <a:r>
              <a:rPr lang="en-US" altLang="ko-KR" sz="1400" b="1" dirty="0" err="1" smtClean="0">
                <a:latin typeface="Adobe Fan Heiti Std B" pitchFamily="34" charset="-128"/>
                <a:ea typeface="Adobe Fan Heiti Std B" pitchFamily="34" charset="-128"/>
              </a:rPr>
              <a:t>hb</a:t>
            </a:r>
            <a:r>
              <a:rPr lang="en-US" altLang="ko-KR" sz="1400" b="1" dirty="0" smtClean="0">
                <a:latin typeface="Adobe Fan Heiti Std B" pitchFamily="34" charset="-128"/>
                <a:ea typeface="Adobe Fan Heiti Std B" pitchFamily="34" charset="-128"/>
              </a:rPr>
              <a:t>-&gt; hb^2 </a:t>
            </a:r>
          </a:p>
          <a:p>
            <a:r>
              <a:rPr lang="en-US" altLang="ko-KR" sz="1400" b="1" dirty="0" err="1" smtClean="0">
                <a:latin typeface="Adobe Fan Heiti Std B" pitchFamily="34" charset="-128"/>
                <a:ea typeface="Adobe Fan Heiti Std B" pitchFamily="34" charset="-128"/>
              </a:rPr>
              <a:t>ufdth</a:t>
            </a:r>
            <a:r>
              <a:rPr lang="en-US" altLang="ko-KR" sz="1400" b="1" dirty="0" smtClean="0">
                <a:latin typeface="Adobe Fan Heiti Std B" pitchFamily="34" charset="-128"/>
                <a:ea typeface="Adobe Fan Heiti Std B" pitchFamily="34" charset="-128"/>
              </a:rPr>
              <a:t> -&gt; log(</a:t>
            </a:r>
            <a:r>
              <a:rPr lang="en-US" altLang="ko-KR" sz="1400" b="1" dirty="0" err="1" smtClean="0">
                <a:latin typeface="Adobe Fan Heiti Std B" pitchFamily="34" charset="-128"/>
                <a:ea typeface="Adobe Fan Heiti Std B" pitchFamily="34" charset="-128"/>
              </a:rPr>
              <a:t>ufdth</a:t>
            </a:r>
            <a:r>
              <a:rPr lang="en-US" altLang="ko-KR" sz="1400" b="1" dirty="0" smtClean="0">
                <a:latin typeface="Adobe Fan Heiti Std B" pitchFamily="34" charset="-128"/>
                <a:ea typeface="Adobe Fan Heiti Std B" pitchFamily="34" charset="-128"/>
              </a:rPr>
              <a:t>)</a:t>
            </a:r>
          </a:p>
          <a:p>
            <a:r>
              <a:rPr lang="en-US" altLang="ko-KR" sz="1400" dirty="0"/>
              <a:t>ignore </a:t>
            </a:r>
            <a:r>
              <a:rPr lang="en-US" altLang="ko-KR" sz="1400" dirty="0" err="1"/>
              <a:t>yr</a:t>
            </a:r>
            <a:r>
              <a:rPr lang="en-US" altLang="ko-KR" sz="1400" dirty="0" smtClean="0"/>
              <a:t>, </a:t>
            </a:r>
            <a:r>
              <a:rPr lang="en-US" altLang="ko-KR" sz="1400" dirty="0" err="1" smtClean="0"/>
              <a:t>msls</a:t>
            </a:r>
            <a:r>
              <a:rPr lang="en-US" altLang="ko-KR" sz="1400" dirty="0" smtClean="0"/>
              <a:t>, </a:t>
            </a:r>
            <a:r>
              <a:rPr lang="en-US" altLang="ko-KR" sz="1400" dirty="0" err="1" smtClean="0"/>
              <a:t>totalex</a:t>
            </a:r>
            <a:r>
              <a:rPr lang="en-US" altLang="ko-KR" sz="1400" dirty="0"/>
              <a:t>, </a:t>
            </a:r>
            <a:r>
              <a:rPr lang="en-US" altLang="ko-KR" sz="1400" dirty="0" err="1" smtClean="0"/>
              <a:t>itdth</a:t>
            </a:r>
            <a:endParaRPr lang="en-US" altLang="ko-KR" sz="1400" b="1" dirty="0" smtClean="0">
              <a:latin typeface="Adobe Fan Heiti Std B" pitchFamily="34" charset="-128"/>
              <a:ea typeface="Adobe Fan Heiti Std B" pitchFamily="34" charset="-128"/>
            </a:endParaRPr>
          </a:p>
        </p:txBody>
      </p:sp>
    </p:spTree>
    <p:extLst>
      <p:ext uri="{BB962C8B-B14F-4D97-AF65-F5344CB8AC3E}">
        <p14:creationId xmlns:p14="http://schemas.microsoft.com/office/powerpoint/2010/main" val="5696892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719572" y="5077747"/>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dobe Fan Heiti Std B" pitchFamily="34" charset="-128"/>
            </a:endParaRPr>
          </a:p>
        </p:txBody>
      </p:sp>
      <p:sp>
        <p:nvSpPr>
          <p:cNvPr id="7" name="TextBox 6"/>
          <p:cNvSpPr txBox="1"/>
          <p:nvPr/>
        </p:nvSpPr>
        <p:spPr>
          <a:xfrm>
            <a:off x="498214" y="326920"/>
            <a:ext cx="4052713" cy="461665"/>
          </a:xfrm>
          <a:prstGeom prst="rect">
            <a:avLst/>
          </a:prstGeom>
          <a:noFill/>
        </p:spPr>
        <p:txBody>
          <a:bodyPr wrap="none" rtlCol="0">
            <a:spAutoFit/>
          </a:bodyPr>
          <a:lstStyle/>
          <a:p>
            <a:r>
              <a:rPr lang="en-US" altLang="ko-KR" sz="2400" dirty="0">
                <a:solidFill>
                  <a:schemeClr val="tx1">
                    <a:lumMod val="65000"/>
                    <a:lumOff val="35000"/>
                  </a:schemeClr>
                </a:solidFill>
                <a:latin typeface="Adobe Fan Heiti Std B" pitchFamily="34" charset="-128"/>
                <a:ea typeface="Adobe Fan Heiti Std B" pitchFamily="34" charset="-128"/>
              </a:rPr>
              <a:t>Ⅴ. </a:t>
            </a:r>
            <a:r>
              <a:rPr lang="en-US" altLang="ko-KR" sz="2400" dirty="0" smtClean="0">
                <a:solidFill>
                  <a:schemeClr val="tx1">
                    <a:lumMod val="65000"/>
                    <a:lumOff val="35000"/>
                  </a:schemeClr>
                </a:solidFill>
                <a:latin typeface="Adobe Fan Heiti Std B" pitchFamily="34" charset="-128"/>
                <a:ea typeface="Adobe Fan Heiti Std B" pitchFamily="34" charset="-128"/>
              </a:rPr>
              <a:t>Experiments </a:t>
            </a:r>
            <a:r>
              <a:rPr lang="en-US" altLang="ko-KR" sz="2400" dirty="0">
                <a:solidFill>
                  <a:schemeClr val="tx1">
                    <a:lumMod val="65000"/>
                    <a:lumOff val="35000"/>
                  </a:schemeClr>
                </a:solidFill>
                <a:latin typeface="Adobe Fan Heiti Std B" pitchFamily="34" charset="-128"/>
                <a:ea typeface="Adobe Fan Heiti Std B" pitchFamily="34" charset="-128"/>
              </a:rPr>
              <a:t>and </a:t>
            </a:r>
            <a:r>
              <a:rPr lang="en-US" altLang="ko-KR" sz="2400" dirty="0" smtClean="0">
                <a:solidFill>
                  <a:schemeClr val="tx1">
                    <a:lumMod val="65000"/>
                    <a:lumOff val="35000"/>
                  </a:schemeClr>
                </a:solidFill>
                <a:latin typeface="Adobe Fan Heiti Std B" pitchFamily="34" charset="-128"/>
                <a:ea typeface="Adobe Fan Heiti Std B" pitchFamily="34" charset="-128"/>
              </a:rPr>
              <a:t>Results</a:t>
            </a:r>
            <a:endParaRPr lang="en-US" altLang="ko-KR" sz="1200" dirty="0">
              <a:solidFill>
                <a:schemeClr val="tx1">
                  <a:lumMod val="65000"/>
                  <a:lumOff val="35000"/>
                </a:schemeClr>
              </a:solidFill>
              <a:latin typeface="Adobe Fan Heiti Std B" pitchFamily="34" charset="-128"/>
              <a:ea typeface="Adobe Fan Heiti Std B" pitchFamily="34" charset="-128"/>
            </a:endParaRPr>
          </a:p>
        </p:txBody>
      </p:sp>
      <p:sp>
        <p:nvSpPr>
          <p:cNvPr id="8" name="TextBox 7"/>
          <p:cNvSpPr txBox="1"/>
          <p:nvPr/>
        </p:nvSpPr>
        <p:spPr>
          <a:xfrm>
            <a:off x="539552" y="780301"/>
            <a:ext cx="2111475" cy="276999"/>
          </a:xfrm>
          <a:prstGeom prst="rect">
            <a:avLst/>
          </a:prstGeom>
          <a:noFill/>
        </p:spPr>
        <p:txBody>
          <a:bodyPr wrap="none" rtlCol="0">
            <a:spAutoFit/>
          </a:bodyPr>
          <a:lstStyle/>
          <a:p>
            <a:r>
              <a:rPr lang="en-US" altLang="ko-KR" sz="1200" b="1" dirty="0" smtClean="0">
                <a:solidFill>
                  <a:srgbClr val="595959"/>
                </a:solidFill>
                <a:latin typeface="Adobe Fan Heiti Std B" pitchFamily="34" charset="-128"/>
                <a:ea typeface="Adobe Fan Heiti Std B" pitchFamily="34" charset="-128"/>
              </a:rPr>
              <a:t>5.2</a:t>
            </a:r>
            <a:r>
              <a:rPr lang="en-US" altLang="ko-KR" sz="1200" b="1" dirty="0">
                <a:solidFill>
                  <a:srgbClr val="595959"/>
                </a:solidFill>
                <a:latin typeface="Adobe Fan Heiti Std B" pitchFamily="34" charset="-128"/>
                <a:ea typeface="Adobe Fan Heiti Std B" pitchFamily="34" charset="-128"/>
              </a:rPr>
              <a:t>. Evaluations and Results</a:t>
            </a:r>
            <a:endParaRPr lang="ko-KR" altLang="ko-KR" sz="1200" b="1" dirty="0">
              <a:solidFill>
                <a:srgbClr val="595959"/>
              </a:solidFill>
              <a:latin typeface="Adobe Fan Heiti Std B" pitchFamily="34" charset="-128"/>
            </a:endParaRPr>
          </a:p>
        </p:txBody>
      </p:sp>
      <p:sp>
        <p:nvSpPr>
          <p:cNvPr id="10" name="TextBox 9"/>
          <p:cNvSpPr txBox="1"/>
          <p:nvPr/>
        </p:nvSpPr>
        <p:spPr>
          <a:xfrm>
            <a:off x="737727" y="1201316"/>
            <a:ext cx="7032758" cy="1431161"/>
          </a:xfrm>
          <a:prstGeom prst="rect">
            <a:avLst/>
          </a:prstGeom>
          <a:noFill/>
        </p:spPr>
        <p:txBody>
          <a:bodyPr wrap="square" rtlCol="0">
            <a:spAutoFit/>
          </a:bodyPr>
          <a:lstStyle/>
          <a:p>
            <a:pPr>
              <a:lnSpc>
                <a:spcPct val="150000"/>
              </a:lnSpc>
            </a:pPr>
            <a:r>
              <a:rPr lang="en-US" altLang="ko-KR" sz="1600" b="1" dirty="0" smtClean="0">
                <a:solidFill>
                  <a:schemeClr val="tx1">
                    <a:lumMod val="65000"/>
                    <a:lumOff val="35000"/>
                  </a:schemeClr>
                </a:solidFill>
                <a:latin typeface="Adobe Fan Heiti Std B" pitchFamily="34" charset="-128"/>
                <a:ea typeface="바른돋움OTFPro 1" pitchFamily="50" charset="-127"/>
              </a:rPr>
              <a:t>Build Models</a:t>
            </a:r>
          </a:p>
          <a:p>
            <a:pPr>
              <a:lnSpc>
                <a:spcPct val="150000"/>
              </a:lnSpc>
            </a:pPr>
            <a:r>
              <a:rPr lang="en-US" altLang="ko-KR" sz="1400" dirty="0" smtClean="0">
                <a:solidFill>
                  <a:schemeClr val="tx1">
                    <a:lumMod val="65000"/>
                    <a:lumOff val="35000"/>
                  </a:schemeClr>
                </a:solidFill>
                <a:latin typeface="Adobe Fan Heiti Std B" pitchFamily="34" charset="-128"/>
                <a:ea typeface="바른돋움OTFPro 1" pitchFamily="50" charset="-127"/>
              </a:rPr>
              <a:t>Feature selection</a:t>
            </a:r>
          </a:p>
          <a:p>
            <a:pPr marL="285750" indent="-285750">
              <a:lnSpc>
                <a:spcPct val="150000"/>
              </a:lnSpc>
              <a:buFont typeface="Wingdings" panose="05000000000000000000" pitchFamily="2" charset="2"/>
              <a:buChar char="l"/>
            </a:pPr>
            <a:r>
              <a:rPr lang="en-US" altLang="ko-KR" sz="1400" dirty="0">
                <a:solidFill>
                  <a:schemeClr val="tx1">
                    <a:lumMod val="65000"/>
                    <a:lumOff val="35000"/>
                  </a:schemeClr>
                </a:solidFill>
                <a:latin typeface="Adobe Fan Heiti Std B" pitchFamily="34" charset="-128"/>
                <a:ea typeface="바른돋움OTFPro 1" pitchFamily="50" charset="-127"/>
              </a:rPr>
              <a:t>Examine Linear </a:t>
            </a:r>
            <a:r>
              <a:rPr lang="en-US" altLang="ko-KR" sz="1400" dirty="0" smtClean="0">
                <a:solidFill>
                  <a:schemeClr val="tx1">
                    <a:lumMod val="65000"/>
                    <a:lumOff val="35000"/>
                  </a:schemeClr>
                </a:solidFill>
                <a:latin typeface="Adobe Fan Heiti Std B" pitchFamily="34" charset="-128"/>
                <a:ea typeface="바른돋움OTFPro 1" pitchFamily="50" charset="-127"/>
              </a:rPr>
              <a:t>Relationship</a:t>
            </a:r>
          </a:p>
          <a:p>
            <a:pPr marL="285750" indent="-285750">
              <a:lnSpc>
                <a:spcPct val="150000"/>
              </a:lnSpc>
              <a:buFont typeface="Wingdings" panose="05000000000000000000" pitchFamily="2" charset="2"/>
              <a:buChar char="l"/>
            </a:pPr>
            <a:r>
              <a:rPr lang="en-US" altLang="ko-KR" sz="1400" dirty="0">
                <a:solidFill>
                  <a:schemeClr val="tx1">
                    <a:lumMod val="65000"/>
                    <a:lumOff val="35000"/>
                  </a:schemeClr>
                </a:solidFill>
                <a:latin typeface="Adobe Fan Heiti Std B" pitchFamily="34" charset="-128"/>
                <a:ea typeface="바른돋움OTFPro 1" pitchFamily="50" charset="-127"/>
              </a:rPr>
              <a:t>Build models by feature selection</a:t>
            </a:r>
            <a:endParaRPr lang="en-US" altLang="ko-KR" sz="1400" dirty="0" smtClean="0">
              <a:solidFill>
                <a:schemeClr val="tx1">
                  <a:lumMod val="65000"/>
                  <a:lumOff val="35000"/>
                </a:schemeClr>
              </a:solidFill>
              <a:latin typeface="Adobe Fan Heiti Std B" pitchFamily="34" charset="-128"/>
              <a:ea typeface="바른돋움OTFPro 1" pitchFamily="50" charset="-127"/>
            </a:endParaRPr>
          </a:p>
        </p:txBody>
      </p:sp>
    </p:spTree>
    <p:extLst>
      <p:ext uri="{BB962C8B-B14F-4D97-AF65-F5344CB8AC3E}">
        <p14:creationId xmlns:p14="http://schemas.microsoft.com/office/powerpoint/2010/main" val="33185892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719572" y="5077747"/>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dobe Fan Heiti Std B" pitchFamily="34" charset="-128"/>
            </a:endParaRPr>
          </a:p>
        </p:txBody>
      </p:sp>
      <p:sp>
        <p:nvSpPr>
          <p:cNvPr id="53" name="TextBox 52"/>
          <p:cNvSpPr txBox="1"/>
          <p:nvPr/>
        </p:nvSpPr>
        <p:spPr>
          <a:xfrm>
            <a:off x="2250691" y="1131050"/>
            <a:ext cx="4642618" cy="646331"/>
          </a:xfrm>
          <a:prstGeom prst="rect">
            <a:avLst/>
          </a:prstGeom>
          <a:noFill/>
        </p:spPr>
        <p:txBody>
          <a:bodyPr wrap="none" rtlCol="0">
            <a:spAutoFit/>
          </a:bodyPr>
          <a:lstStyle/>
          <a:p>
            <a:r>
              <a:rPr lang="en-US" altLang="ko-KR" sz="3600" dirty="0" smtClean="0">
                <a:solidFill>
                  <a:schemeClr val="tx1">
                    <a:lumMod val="75000"/>
                    <a:lumOff val="25000"/>
                  </a:schemeClr>
                </a:solidFill>
                <a:latin typeface="Adobe Fan Heiti Std B" pitchFamily="34" charset="-128"/>
                <a:ea typeface="Adobe Fan Heiti Std B" pitchFamily="34" charset="-128"/>
              </a:rPr>
              <a:t>Life Expectancy Data</a:t>
            </a:r>
            <a:endParaRPr lang="ko-KR" altLang="en-US" sz="3600" dirty="0">
              <a:solidFill>
                <a:schemeClr val="tx1">
                  <a:lumMod val="75000"/>
                  <a:lumOff val="25000"/>
                </a:schemeClr>
              </a:solidFill>
              <a:latin typeface="Adobe Fan Heiti Std B" pitchFamily="34" charset="-128"/>
              <a:ea typeface="바른돋움OTFPro 3" pitchFamily="50" charset="-127"/>
            </a:endParaRPr>
          </a:p>
        </p:txBody>
      </p:sp>
      <p:sp>
        <p:nvSpPr>
          <p:cNvPr id="54" name="TextBox 53"/>
          <p:cNvSpPr txBox="1"/>
          <p:nvPr/>
        </p:nvSpPr>
        <p:spPr>
          <a:xfrm>
            <a:off x="1055621" y="2369141"/>
            <a:ext cx="7032758" cy="1029769"/>
          </a:xfrm>
          <a:prstGeom prst="rect">
            <a:avLst/>
          </a:prstGeom>
          <a:noFill/>
        </p:spPr>
        <p:txBody>
          <a:bodyPr wrap="square" rtlCol="0">
            <a:spAutoFit/>
          </a:bodyPr>
          <a:lstStyle/>
          <a:p>
            <a:pPr>
              <a:lnSpc>
                <a:spcPct val="150000"/>
              </a:lnSpc>
            </a:pPr>
            <a:r>
              <a:rPr lang="en-US" altLang="ko-KR" sz="1400" dirty="0" smtClean="0">
                <a:solidFill>
                  <a:schemeClr val="tx1">
                    <a:lumMod val="65000"/>
                    <a:lumOff val="35000"/>
                  </a:schemeClr>
                </a:solidFill>
                <a:latin typeface="Adobe Fan Heiti Std B" pitchFamily="34" charset="-128"/>
                <a:ea typeface="바른돋움OTFPro 1" pitchFamily="50" charset="-127"/>
              </a:rPr>
              <a:t>Source: </a:t>
            </a:r>
            <a:r>
              <a:rPr lang="en-US" altLang="ko-KR" sz="1400" dirty="0" err="1" smtClean="0">
                <a:solidFill>
                  <a:schemeClr val="tx1">
                    <a:lumMod val="65000"/>
                    <a:lumOff val="35000"/>
                  </a:schemeClr>
                </a:solidFill>
                <a:latin typeface="Adobe Fan Heiti Std B" pitchFamily="34" charset="-128"/>
                <a:ea typeface="바른돋움OTFPro 1" pitchFamily="50" charset="-127"/>
              </a:rPr>
              <a:t>Kaggle</a:t>
            </a:r>
            <a:r>
              <a:rPr lang="en-US" altLang="ko-KR" sz="1400" dirty="0">
                <a:solidFill>
                  <a:schemeClr val="tx1">
                    <a:lumMod val="65000"/>
                    <a:lumOff val="35000"/>
                  </a:schemeClr>
                </a:solidFill>
                <a:latin typeface="Adobe Fan Heiti Std B" pitchFamily="34" charset="-128"/>
                <a:ea typeface="바른돋움OTFPro 1" pitchFamily="50" charset="-127"/>
              </a:rPr>
              <a:t> </a:t>
            </a:r>
          </a:p>
          <a:p>
            <a:pPr>
              <a:lnSpc>
                <a:spcPct val="150000"/>
              </a:lnSpc>
            </a:pPr>
            <a:r>
              <a:rPr lang="en-US" altLang="ko-KR" sz="1400" dirty="0" smtClean="0">
                <a:solidFill>
                  <a:schemeClr val="tx1">
                    <a:lumMod val="65000"/>
                    <a:lumOff val="35000"/>
                  </a:schemeClr>
                </a:solidFill>
                <a:latin typeface="Adobe Fan Heiti Std B" pitchFamily="34" charset="-128"/>
                <a:ea typeface="바른돋움OTFPro 1" pitchFamily="50" charset="-127"/>
              </a:rPr>
              <a:t>Data set: 22columns 2938 rows</a:t>
            </a:r>
          </a:p>
          <a:p>
            <a:pPr>
              <a:lnSpc>
                <a:spcPct val="150000"/>
              </a:lnSpc>
            </a:pPr>
            <a:r>
              <a:rPr lang="en-US" altLang="ko-KR" sz="1400" dirty="0">
                <a:solidFill>
                  <a:schemeClr val="tx1">
                    <a:lumMod val="65000"/>
                    <a:lumOff val="35000"/>
                  </a:schemeClr>
                </a:solidFill>
                <a:latin typeface="Adobe Fan Heiti Std B" pitchFamily="34" charset="-128"/>
                <a:ea typeface="바른돋움OTFPro 1" pitchFamily="50" charset="-127"/>
              </a:rPr>
              <a:t>T</a:t>
            </a:r>
            <a:r>
              <a:rPr lang="en-US" altLang="ko-KR" sz="1400" dirty="0" smtClean="0">
                <a:solidFill>
                  <a:schemeClr val="tx1">
                    <a:lumMod val="65000"/>
                    <a:lumOff val="35000"/>
                  </a:schemeClr>
                </a:solidFill>
                <a:latin typeface="Adobe Fan Heiti Std B" pitchFamily="34" charset="-128"/>
                <a:ea typeface="바른돋움OTFPro 1" pitchFamily="50" charset="-127"/>
              </a:rPr>
              <a:t>ype: csv file </a:t>
            </a:r>
          </a:p>
        </p:txBody>
      </p:sp>
      <p:sp>
        <p:nvSpPr>
          <p:cNvPr id="7" name="TextBox 6"/>
          <p:cNvSpPr txBox="1"/>
          <p:nvPr/>
        </p:nvSpPr>
        <p:spPr>
          <a:xfrm>
            <a:off x="498214" y="326920"/>
            <a:ext cx="4052713" cy="461665"/>
          </a:xfrm>
          <a:prstGeom prst="rect">
            <a:avLst/>
          </a:prstGeom>
          <a:noFill/>
        </p:spPr>
        <p:txBody>
          <a:bodyPr wrap="none" rtlCol="0">
            <a:spAutoFit/>
          </a:bodyPr>
          <a:lstStyle/>
          <a:p>
            <a:r>
              <a:rPr lang="en-US" altLang="ko-KR" sz="2400" dirty="0">
                <a:solidFill>
                  <a:schemeClr val="tx1">
                    <a:lumMod val="65000"/>
                    <a:lumOff val="35000"/>
                  </a:schemeClr>
                </a:solidFill>
                <a:latin typeface="Adobe Fan Heiti Std B" pitchFamily="34" charset="-128"/>
                <a:ea typeface="Adobe Fan Heiti Std B" pitchFamily="34" charset="-128"/>
              </a:rPr>
              <a:t>Ⅴ. </a:t>
            </a:r>
            <a:r>
              <a:rPr lang="en-US" altLang="ko-KR" sz="2400" dirty="0" smtClean="0">
                <a:solidFill>
                  <a:schemeClr val="tx1">
                    <a:lumMod val="65000"/>
                    <a:lumOff val="35000"/>
                  </a:schemeClr>
                </a:solidFill>
                <a:latin typeface="Adobe Fan Heiti Std B" pitchFamily="34" charset="-128"/>
                <a:ea typeface="Adobe Fan Heiti Std B" pitchFamily="34" charset="-128"/>
              </a:rPr>
              <a:t>Experiments </a:t>
            </a:r>
            <a:r>
              <a:rPr lang="en-US" altLang="ko-KR" sz="2400" dirty="0">
                <a:solidFill>
                  <a:schemeClr val="tx1">
                    <a:lumMod val="65000"/>
                    <a:lumOff val="35000"/>
                  </a:schemeClr>
                </a:solidFill>
                <a:latin typeface="Adobe Fan Heiti Std B" pitchFamily="34" charset="-128"/>
                <a:ea typeface="Adobe Fan Heiti Std B" pitchFamily="34" charset="-128"/>
              </a:rPr>
              <a:t>and </a:t>
            </a:r>
            <a:r>
              <a:rPr lang="en-US" altLang="ko-KR" sz="2400" dirty="0" smtClean="0">
                <a:solidFill>
                  <a:schemeClr val="tx1">
                    <a:lumMod val="65000"/>
                    <a:lumOff val="35000"/>
                  </a:schemeClr>
                </a:solidFill>
                <a:latin typeface="Adobe Fan Heiti Std B" pitchFamily="34" charset="-128"/>
                <a:ea typeface="Adobe Fan Heiti Std B" pitchFamily="34" charset="-128"/>
              </a:rPr>
              <a:t>Results</a:t>
            </a:r>
            <a:endParaRPr lang="en-US" altLang="ko-KR" sz="1200" dirty="0">
              <a:solidFill>
                <a:schemeClr val="tx1">
                  <a:lumMod val="65000"/>
                  <a:lumOff val="35000"/>
                </a:schemeClr>
              </a:solidFill>
              <a:latin typeface="Adobe Fan Heiti Std B" pitchFamily="34" charset="-128"/>
              <a:ea typeface="Adobe Fan Heiti Std B" pitchFamily="34" charset="-128"/>
            </a:endParaRPr>
          </a:p>
        </p:txBody>
      </p:sp>
      <p:sp>
        <p:nvSpPr>
          <p:cNvPr id="8" name="TextBox 7"/>
          <p:cNvSpPr txBox="1"/>
          <p:nvPr/>
        </p:nvSpPr>
        <p:spPr>
          <a:xfrm>
            <a:off x="539552" y="780301"/>
            <a:ext cx="1071127" cy="276999"/>
          </a:xfrm>
          <a:prstGeom prst="rect">
            <a:avLst/>
          </a:prstGeom>
          <a:noFill/>
        </p:spPr>
        <p:txBody>
          <a:bodyPr wrap="none" rtlCol="0">
            <a:spAutoFit/>
          </a:bodyPr>
          <a:lstStyle/>
          <a:p>
            <a:r>
              <a:rPr lang="en-US" altLang="ko-KR" sz="1200" b="1" dirty="0" smtClean="0">
                <a:solidFill>
                  <a:srgbClr val="595959"/>
                </a:solidFill>
                <a:latin typeface="Adobe Fan Heiti Std B" pitchFamily="34" charset="-128"/>
                <a:ea typeface="Adobe Fan Heiti Std B" pitchFamily="34" charset="-128"/>
              </a:rPr>
              <a:t>5.3</a:t>
            </a:r>
            <a:r>
              <a:rPr lang="en-US" altLang="ko-KR" sz="1200" b="1" dirty="0">
                <a:solidFill>
                  <a:srgbClr val="595959"/>
                </a:solidFill>
                <a:latin typeface="Adobe Fan Heiti Std B" pitchFamily="34" charset="-128"/>
                <a:ea typeface="Adobe Fan Heiti Std B" pitchFamily="34" charset="-128"/>
              </a:rPr>
              <a:t>. Findings</a:t>
            </a:r>
            <a:endParaRPr lang="ko-KR" altLang="ko-KR" sz="1200" b="1" dirty="0">
              <a:solidFill>
                <a:srgbClr val="595959"/>
              </a:solidFill>
              <a:latin typeface="Adobe Fan Heiti Std B" pitchFamily="34" charset="-128"/>
            </a:endParaRPr>
          </a:p>
        </p:txBody>
      </p:sp>
    </p:spTree>
    <p:extLst>
      <p:ext uri="{BB962C8B-B14F-4D97-AF65-F5344CB8AC3E}">
        <p14:creationId xmlns:p14="http://schemas.microsoft.com/office/powerpoint/2010/main" val="38509751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11" name="직선 연결선 10"/>
          <p:cNvCxnSpPr/>
          <p:nvPr/>
        </p:nvCxnSpPr>
        <p:spPr>
          <a:xfrm>
            <a:off x="719572" y="5077747"/>
            <a:ext cx="770485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19572" y="2036763"/>
            <a:ext cx="6236003" cy="584775"/>
          </a:xfrm>
          <a:prstGeom prst="rect">
            <a:avLst/>
          </a:prstGeom>
          <a:noFill/>
        </p:spPr>
        <p:txBody>
          <a:bodyPr wrap="none" rtlCol="0">
            <a:spAutoFit/>
          </a:bodyPr>
          <a:lstStyle/>
          <a:p>
            <a:r>
              <a:rPr lang="en-US" altLang="ko-KR" sz="3200" b="1" dirty="0">
                <a:solidFill>
                  <a:srgbClr val="D9D9D9"/>
                </a:solidFill>
                <a:effectLst>
                  <a:outerShdw blurRad="38100" dist="38100" dir="2700000" algn="tl">
                    <a:srgbClr val="000000">
                      <a:alpha val="43137"/>
                    </a:srgbClr>
                  </a:outerShdw>
                </a:effectLst>
                <a:latin typeface="Adobe Fan Heiti Std B" pitchFamily="34" charset="-128"/>
                <a:ea typeface="Adobe Fan Heiti Std B" pitchFamily="34" charset="-128"/>
              </a:rPr>
              <a:t>Ⅵ</a:t>
            </a:r>
            <a:r>
              <a:rPr lang="en-US" altLang="ko-KR" sz="3200" b="1" dirty="0" smtClean="0">
                <a:solidFill>
                  <a:srgbClr val="D9D9D9"/>
                </a:solidFill>
                <a:effectLst>
                  <a:outerShdw blurRad="38100" dist="38100" dir="2700000" algn="tl">
                    <a:srgbClr val="000000">
                      <a:alpha val="43137"/>
                    </a:srgbClr>
                  </a:outerShdw>
                </a:effectLst>
                <a:latin typeface="Adobe Fan Heiti Std B" pitchFamily="34" charset="-128"/>
                <a:ea typeface="Adobe Fan Heiti Std B" pitchFamily="34" charset="-128"/>
              </a:rPr>
              <a:t>.</a:t>
            </a:r>
            <a:r>
              <a:rPr lang="en-US" altLang="ko-KR" sz="3200" b="1" dirty="0" smtClean="0">
                <a:solidFill>
                  <a:srgbClr val="D9D9D9"/>
                </a:solidFill>
                <a:latin typeface="Adobe Fan Heiti Std B" pitchFamily="34" charset="-128"/>
                <a:ea typeface="Adobe Fan Heiti Std B" pitchFamily="34" charset="-128"/>
              </a:rPr>
              <a:t> Conclusions </a:t>
            </a:r>
            <a:r>
              <a:rPr lang="en-US" altLang="ko-KR" sz="3200" b="1" dirty="0">
                <a:solidFill>
                  <a:srgbClr val="D9D9D9"/>
                </a:solidFill>
                <a:latin typeface="Adobe Fan Heiti Std B" pitchFamily="34" charset="-128"/>
                <a:ea typeface="Adobe Fan Heiti Std B" pitchFamily="34" charset="-128"/>
              </a:rPr>
              <a:t>and Future Work</a:t>
            </a:r>
            <a:endParaRPr lang="ko-KR" altLang="ko-KR" sz="3200" b="1" dirty="0">
              <a:solidFill>
                <a:srgbClr val="D9D9D9"/>
              </a:solidFill>
              <a:latin typeface="Adobe Fan Heiti Std B" pitchFamily="34" charset="-128"/>
            </a:endParaRPr>
          </a:p>
        </p:txBody>
      </p:sp>
      <p:sp>
        <p:nvSpPr>
          <p:cNvPr id="13" name="TextBox 12"/>
          <p:cNvSpPr txBox="1"/>
          <p:nvPr/>
        </p:nvSpPr>
        <p:spPr>
          <a:xfrm>
            <a:off x="1331640" y="2693739"/>
            <a:ext cx="3664786" cy="738664"/>
          </a:xfrm>
          <a:prstGeom prst="rect">
            <a:avLst/>
          </a:prstGeom>
          <a:noFill/>
        </p:spPr>
        <p:txBody>
          <a:bodyPr wrap="none" rtlCol="0">
            <a:spAutoFit/>
          </a:bodyPr>
          <a:lstStyle/>
          <a:p>
            <a:r>
              <a:rPr lang="en-US" altLang="ko-KR" sz="1400" dirty="0" smtClean="0">
                <a:solidFill>
                  <a:srgbClr val="D9D9D9"/>
                </a:solidFill>
                <a:latin typeface="Adobe Fan Heiti Std B" pitchFamily="34" charset="-128"/>
                <a:ea typeface="Adobe Fan Heiti Std B" pitchFamily="34" charset="-128"/>
              </a:rPr>
              <a:t>1). </a:t>
            </a:r>
            <a:r>
              <a:rPr lang="en-US" altLang="ko-KR" sz="1400" dirty="0">
                <a:solidFill>
                  <a:srgbClr val="D9D9D9"/>
                </a:solidFill>
                <a:latin typeface="Adobe Fan Heiti Std B" pitchFamily="34" charset="-128"/>
                <a:ea typeface="Adobe Fan Heiti Std B" pitchFamily="34" charset="-128"/>
              </a:rPr>
              <a:t>Conclusions</a:t>
            </a:r>
            <a:endParaRPr lang="ko-KR" altLang="ko-KR" sz="1400" dirty="0">
              <a:solidFill>
                <a:srgbClr val="D9D9D9"/>
              </a:solidFill>
              <a:latin typeface="Adobe Fan Heiti Std B" pitchFamily="34" charset="-128"/>
            </a:endParaRPr>
          </a:p>
          <a:p>
            <a:r>
              <a:rPr lang="en-US" altLang="ko-KR" sz="1400" dirty="0" smtClean="0">
                <a:solidFill>
                  <a:srgbClr val="D9D9D9"/>
                </a:solidFill>
                <a:latin typeface="Adobe Fan Heiti Std B" pitchFamily="34" charset="-128"/>
                <a:ea typeface="Adobe Fan Heiti Std B" pitchFamily="34" charset="-128"/>
              </a:rPr>
              <a:t>2). </a:t>
            </a:r>
            <a:r>
              <a:rPr lang="en-US" altLang="ko-KR" sz="1400" dirty="0">
                <a:solidFill>
                  <a:srgbClr val="D9D9D9"/>
                </a:solidFill>
                <a:latin typeface="Adobe Fan Heiti Std B" pitchFamily="34" charset="-128"/>
                <a:ea typeface="Adobe Fan Heiti Std B" pitchFamily="34" charset="-128"/>
              </a:rPr>
              <a:t>Limitations</a:t>
            </a:r>
            <a:endParaRPr lang="ko-KR" altLang="ko-KR" sz="1400" dirty="0">
              <a:solidFill>
                <a:srgbClr val="D9D9D9"/>
              </a:solidFill>
              <a:latin typeface="Adobe Fan Heiti Std B" pitchFamily="34" charset="-128"/>
            </a:endParaRPr>
          </a:p>
          <a:p>
            <a:r>
              <a:rPr lang="en-US" altLang="ko-KR" sz="1400" dirty="0" smtClean="0">
                <a:solidFill>
                  <a:srgbClr val="D9D9D9"/>
                </a:solidFill>
                <a:latin typeface="Adobe Fan Heiti Std B" pitchFamily="34" charset="-128"/>
                <a:ea typeface="Adobe Fan Heiti Std B" pitchFamily="34" charset="-128"/>
              </a:rPr>
              <a:t>3). </a:t>
            </a:r>
            <a:r>
              <a:rPr lang="en-US" altLang="ko-KR" sz="1400" dirty="0">
                <a:solidFill>
                  <a:srgbClr val="D9D9D9"/>
                </a:solidFill>
                <a:latin typeface="Adobe Fan Heiti Std B" pitchFamily="34" charset="-128"/>
                <a:ea typeface="Adobe Fan Heiti Std B" pitchFamily="34" charset="-128"/>
              </a:rPr>
              <a:t>Potential Improvements or Future Work</a:t>
            </a:r>
            <a:endParaRPr lang="ko-KR" altLang="ko-KR" sz="1400" dirty="0">
              <a:solidFill>
                <a:srgbClr val="D9D9D9"/>
              </a:solidFill>
              <a:latin typeface="Adobe Fan Heiti Std B" pitchFamily="34" charset="-128"/>
            </a:endParaRPr>
          </a:p>
        </p:txBody>
      </p:sp>
      <p:sp>
        <p:nvSpPr>
          <p:cNvPr id="14" name="오각형 13"/>
          <p:cNvSpPr/>
          <p:nvPr/>
        </p:nvSpPr>
        <p:spPr>
          <a:xfrm rot="5400000">
            <a:off x="8213269" y="-60000"/>
            <a:ext cx="600000" cy="72000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368162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719572" y="5077747"/>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dobe Fan Heiti Std B" pitchFamily="34" charset="-128"/>
            </a:endParaRPr>
          </a:p>
        </p:txBody>
      </p:sp>
      <p:sp>
        <p:nvSpPr>
          <p:cNvPr id="54" name="TextBox 53"/>
          <p:cNvSpPr txBox="1"/>
          <p:nvPr/>
        </p:nvSpPr>
        <p:spPr>
          <a:xfrm>
            <a:off x="663175" y="1543000"/>
            <a:ext cx="7817649" cy="1384995"/>
          </a:xfrm>
          <a:prstGeom prst="rect">
            <a:avLst/>
          </a:prstGeom>
          <a:noFill/>
        </p:spPr>
        <p:txBody>
          <a:bodyPr wrap="square" rtlCol="0">
            <a:spAutoFit/>
          </a:bodyPr>
          <a:lstStyle/>
          <a:p>
            <a:pPr>
              <a:lnSpc>
                <a:spcPct val="150000"/>
              </a:lnSpc>
            </a:pPr>
            <a:r>
              <a:rPr lang="en-US" altLang="ko-KR" sz="1400" dirty="0" smtClean="0"/>
              <a:t>Life Expectancy = </a:t>
            </a:r>
          </a:p>
          <a:p>
            <a:pPr>
              <a:lnSpc>
                <a:spcPct val="150000"/>
              </a:lnSpc>
            </a:pPr>
            <a:r>
              <a:rPr lang="en-US" altLang="ko-KR" sz="1400" dirty="0"/>
              <a:t>(1.003e+00*Schooling)+(-</a:t>
            </a:r>
            <a:r>
              <a:rPr lang="en-US" altLang="ko-KR" sz="1400" dirty="0" smtClean="0"/>
              <a:t>1.844e-02*</a:t>
            </a:r>
            <a:r>
              <a:rPr lang="en-US" altLang="ko-KR" sz="1400" dirty="0" err="1" smtClean="0"/>
              <a:t>Adult.Mortality</a:t>
            </a:r>
            <a:r>
              <a:rPr lang="en-US" altLang="ko-KR" sz="1400" dirty="0"/>
              <a:t>) + (-4.094e-01*HIV.AIDS) + </a:t>
            </a:r>
            <a:endParaRPr lang="en-US" altLang="ko-KR" sz="1400" dirty="0" smtClean="0"/>
          </a:p>
          <a:p>
            <a:pPr>
              <a:lnSpc>
                <a:spcPct val="150000"/>
              </a:lnSpc>
            </a:pPr>
            <a:r>
              <a:rPr lang="en-US" altLang="ko-KR" sz="1400" dirty="0" smtClean="0"/>
              <a:t>(</a:t>
            </a:r>
            <a:r>
              <a:rPr lang="en-US" altLang="ko-KR" sz="1400" dirty="0"/>
              <a:t>3.460e-02*Diphtheria) + </a:t>
            </a:r>
            <a:r>
              <a:rPr lang="en-US" altLang="ko-KR" sz="1400" dirty="0" smtClean="0"/>
              <a:t>(</a:t>
            </a:r>
            <a:r>
              <a:rPr lang="en-US" altLang="ko-KR" sz="1400" dirty="0"/>
              <a:t>3.565e-02*BMI)+ (-</a:t>
            </a:r>
            <a:r>
              <a:rPr lang="en-US" altLang="ko-KR" sz="1400" dirty="0" smtClean="0"/>
              <a:t>3.633e+00*(Status=0)) </a:t>
            </a:r>
            <a:r>
              <a:rPr lang="en-US" altLang="ko-KR" sz="1400" dirty="0"/>
              <a:t>+ (5.132e-05*GDP) + </a:t>
            </a:r>
            <a:endParaRPr lang="en-US" altLang="ko-KR" sz="1400" dirty="0" smtClean="0"/>
          </a:p>
          <a:p>
            <a:pPr>
              <a:lnSpc>
                <a:spcPct val="150000"/>
              </a:lnSpc>
            </a:pPr>
            <a:r>
              <a:rPr lang="en-US" altLang="ko-KR" sz="1400" dirty="0" smtClean="0"/>
              <a:t>(-2.801e-01*log(</a:t>
            </a:r>
            <a:r>
              <a:rPr lang="en-US" altLang="ko-KR" sz="1400" dirty="0" err="1" smtClean="0"/>
              <a:t>Under.Five.Deaths</a:t>
            </a:r>
            <a:r>
              <a:rPr lang="en-US" altLang="ko-KR" sz="1400" dirty="0" smtClean="0"/>
              <a:t>)) </a:t>
            </a:r>
            <a:r>
              <a:rPr lang="en-US" altLang="ko-KR" sz="1400" dirty="0"/>
              <a:t>+ </a:t>
            </a:r>
            <a:r>
              <a:rPr lang="en-US" altLang="ko-KR" sz="1400" dirty="0" smtClean="0"/>
              <a:t>(2.157e-02*Polio) </a:t>
            </a:r>
            <a:r>
              <a:rPr lang="en-US" altLang="ko-KR" sz="1400" dirty="0"/>
              <a:t>+ (-9.838e-02*thinness..1.19.years)</a:t>
            </a:r>
            <a:endParaRPr lang="en-US" altLang="ko-KR" sz="1400" dirty="0" smtClean="0">
              <a:solidFill>
                <a:schemeClr val="tx1">
                  <a:lumMod val="65000"/>
                  <a:lumOff val="35000"/>
                </a:schemeClr>
              </a:solidFill>
              <a:latin typeface="Adobe Fan Heiti Std B" pitchFamily="34" charset="-128"/>
              <a:ea typeface="바른돋움OTFPro 1" pitchFamily="50" charset="-127"/>
            </a:endParaRPr>
          </a:p>
        </p:txBody>
      </p:sp>
      <p:sp>
        <p:nvSpPr>
          <p:cNvPr id="7" name="TextBox 6"/>
          <p:cNvSpPr txBox="1"/>
          <p:nvPr/>
        </p:nvSpPr>
        <p:spPr>
          <a:xfrm>
            <a:off x="498214" y="326920"/>
            <a:ext cx="5245347" cy="461665"/>
          </a:xfrm>
          <a:prstGeom prst="rect">
            <a:avLst/>
          </a:prstGeom>
          <a:noFill/>
        </p:spPr>
        <p:txBody>
          <a:bodyPr wrap="none" rtlCol="0">
            <a:spAutoFit/>
          </a:bodyPr>
          <a:lstStyle/>
          <a:p>
            <a:r>
              <a:rPr lang="en-US" altLang="ko-KR" sz="2400" dirty="0" smtClean="0">
                <a:solidFill>
                  <a:schemeClr val="tx1">
                    <a:lumMod val="65000"/>
                    <a:lumOff val="35000"/>
                  </a:schemeClr>
                </a:solidFill>
                <a:latin typeface="Adobe Fan Heiti Std B" pitchFamily="34" charset="-128"/>
                <a:ea typeface="Adobe Fan Heiti Std B" pitchFamily="34" charset="-128"/>
              </a:rPr>
              <a:t>Ⅵ</a:t>
            </a:r>
            <a:r>
              <a:rPr lang="en-US" altLang="ko-KR" sz="2400" dirty="0">
                <a:solidFill>
                  <a:schemeClr val="tx1">
                    <a:lumMod val="65000"/>
                    <a:lumOff val="35000"/>
                  </a:schemeClr>
                </a:solidFill>
                <a:latin typeface="Adobe Fan Heiti Std B" pitchFamily="34" charset="-128"/>
                <a:ea typeface="Adobe Fan Heiti Std B" pitchFamily="34" charset="-128"/>
              </a:rPr>
              <a:t>. </a:t>
            </a:r>
            <a:r>
              <a:rPr lang="en-US" altLang="ko-KR" sz="2400" dirty="0" smtClean="0">
                <a:solidFill>
                  <a:schemeClr val="tx1">
                    <a:lumMod val="65000"/>
                    <a:lumOff val="35000"/>
                  </a:schemeClr>
                </a:solidFill>
                <a:latin typeface="Adobe Fan Heiti Std B" pitchFamily="34" charset="-128"/>
                <a:ea typeface="Adobe Fan Heiti Std B" pitchFamily="34" charset="-128"/>
              </a:rPr>
              <a:t>Conclusions </a:t>
            </a:r>
            <a:r>
              <a:rPr lang="en-US" altLang="ko-KR" sz="2400" dirty="0">
                <a:solidFill>
                  <a:schemeClr val="tx1">
                    <a:lumMod val="65000"/>
                    <a:lumOff val="35000"/>
                  </a:schemeClr>
                </a:solidFill>
                <a:latin typeface="Adobe Fan Heiti Std B" pitchFamily="34" charset="-128"/>
                <a:ea typeface="Adobe Fan Heiti Std B" pitchFamily="34" charset="-128"/>
              </a:rPr>
              <a:t>and Future </a:t>
            </a:r>
            <a:r>
              <a:rPr lang="en-US" altLang="ko-KR" sz="2400" dirty="0" smtClean="0">
                <a:solidFill>
                  <a:schemeClr val="tx1">
                    <a:lumMod val="65000"/>
                    <a:lumOff val="35000"/>
                  </a:schemeClr>
                </a:solidFill>
                <a:latin typeface="Adobe Fan Heiti Std B" pitchFamily="34" charset="-128"/>
                <a:ea typeface="Adobe Fan Heiti Std B" pitchFamily="34" charset="-128"/>
              </a:rPr>
              <a:t>Work</a:t>
            </a:r>
            <a:r>
              <a:rPr lang="ko-KR" altLang="en-US" sz="2400" dirty="0">
                <a:solidFill>
                  <a:schemeClr val="tx1">
                    <a:lumMod val="65000"/>
                    <a:lumOff val="35000"/>
                  </a:schemeClr>
                </a:solidFill>
                <a:latin typeface="Adobe Fan Heiti Std B" pitchFamily="34" charset="-128"/>
                <a:ea typeface="바른돋움OTFPro 3" pitchFamily="50" charset="-127"/>
              </a:rPr>
              <a:t>　</a:t>
            </a:r>
            <a:r>
              <a:rPr lang="en-US" altLang="ko-KR" sz="1200" dirty="0" smtClean="0">
                <a:solidFill>
                  <a:schemeClr val="tx1">
                    <a:lumMod val="65000"/>
                    <a:lumOff val="35000"/>
                  </a:schemeClr>
                </a:solidFill>
                <a:latin typeface="Adobe Fan Heiti Std B" pitchFamily="34" charset="-128"/>
                <a:ea typeface="Adobe Fan Heiti Std B" pitchFamily="34" charset="-128"/>
              </a:rPr>
              <a:t>s</a:t>
            </a:r>
            <a:endParaRPr lang="en-US" altLang="ko-KR" sz="1200" dirty="0">
              <a:solidFill>
                <a:schemeClr val="tx1">
                  <a:lumMod val="65000"/>
                  <a:lumOff val="35000"/>
                </a:schemeClr>
              </a:solidFill>
              <a:latin typeface="Adobe Fan Heiti Std B" pitchFamily="34" charset="-128"/>
              <a:ea typeface="Adobe Fan Heiti Std B" pitchFamily="34" charset="-128"/>
            </a:endParaRPr>
          </a:p>
        </p:txBody>
      </p:sp>
      <p:sp>
        <p:nvSpPr>
          <p:cNvPr id="2" name="TextBox 1"/>
          <p:cNvSpPr txBox="1"/>
          <p:nvPr/>
        </p:nvSpPr>
        <p:spPr>
          <a:xfrm>
            <a:off x="539552" y="780301"/>
            <a:ext cx="1313180" cy="276999"/>
          </a:xfrm>
          <a:prstGeom prst="rect">
            <a:avLst/>
          </a:prstGeom>
          <a:noFill/>
        </p:spPr>
        <p:txBody>
          <a:bodyPr wrap="none" rtlCol="0">
            <a:spAutoFit/>
          </a:bodyPr>
          <a:lstStyle/>
          <a:p>
            <a:r>
              <a:rPr lang="en-US" altLang="ko-KR" sz="1200" b="1" dirty="0" smtClean="0">
                <a:solidFill>
                  <a:srgbClr val="595959"/>
                </a:solidFill>
                <a:latin typeface="Adobe Fan Heiti Std B" pitchFamily="34" charset="-128"/>
                <a:ea typeface="Adobe Fan Heiti Std B" pitchFamily="34" charset="-128"/>
              </a:rPr>
              <a:t>6.1</a:t>
            </a:r>
            <a:r>
              <a:rPr lang="en-US" altLang="ko-KR" sz="1200" b="1" dirty="0">
                <a:solidFill>
                  <a:srgbClr val="595959"/>
                </a:solidFill>
                <a:latin typeface="Adobe Fan Heiti Std B" pitchFamily="34" charset="-128"/>
                <a:ea typeface="Adobe Fan Heiti Std B" pitchFamily="34" charset="-128"/>
              </a:rPr>
              <a:t>. </a:t>
            </a:r>
            <a:r>
              <a:rPr lang="en-US" altLang="ko-KR" sz="1200" b="1" dirty="0" smtClean="0">
                <a:solidFill>
                  <a:srgbClr val="595959"/>
                </a:solidFill>
                <a:latin typeface="Adobe Fan Heiti Std B" pitchFamily="34" charset="-128"/>
                <a:ea typeface="Adobe Fan Heiti Std B" pitchFamily="34" charset="-128"/>
              </a:rPr>
              <a:t>Conclusions</a:t>
            </a:r>
            <a:endParaRPr lang="ko-KR" altLang="ko-KR" sz="1200" b="1" dirty="0">
              <a:solidFill>
                <a:srgbClr val="595959"/>
              </a:solidFill>
              <a:latin typeface="Adobe Fan Heiti Std B" pitchFamily="34"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311" y="3433564"/>
            <a:ext cx="566737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32507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719572" y="5077747"/>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dobe Fan Heiti Std B" pitchFamily="34" charset="-128"/>
            </a:endParaRPr>
          </a:p>
        </p:txBody>
      </p:sp>
      <p:sp>
        <p:nvSpPr>
          <p:cNvPr id="53" name="TextBox 52"/>
          <p:cNvSpPr txBox="1"/>
          <p:nvPr/>
        </p:nvSpPr>
        <p:spPr>
          <a:xfrm>
            <a:off x="0" y="1131050"/>
            <a:ext cx="9143999" cy="646331"/>
          </a:xfrm>
          <a:prstGeom prst="rect">
            <a:avLst/>
          </a:prstGeom>
          <a:noFill/>
        </p:spPr>
        <p:txBody>
          <a:bodyPr wrap="square" rtlCol="0">
            <a:spAutoFit/>
          </a:bodyPr>
          <a:lstStyle/>
          <a:p>
            <a:pPr algn="ctr"/>
            <a:r>
              <a:rPr lang="en-US" altLang="ko-KR" sz="3600" dirty="0" smtClean="0">
                <a:solidFill>
                  <a:schemeClr val="tx1">
                    <a:lumMod val="75000"/>
                    <a:lumOff val="25000"/>
                  </a:schemeClr>
                </a:solidFill>
                <a:latin typeface="Adobe Fan Heiti Std B" pitchFamily="34" charset="-128"/>
                <a:ea typeface="바른돋움OTFPro 3" pitchFamily="50" charset="-127"/>
              </a:rPr>
              <a:t>Linear Regression Analysis</a:t>
            </a:r>
            <a:endParaRPr lang="ko-KR" altLang="en-US" sz="3600" dirty="0">
              <a:solidFill>
                <a:schemeClr val="tx1">
                  <a:lumMod val="75000"/>
                  <a:lumOff val="25000"/>
                </a:schemeClr>
              </a:solidFill>
              <a:latin typeface="Adobe Fan Heiti Std B" pitchFamily="34" charset="-128"/>
              <a:ea typeface="바른돋움OTFPro 3" pitchFamily="50" charset="-127"/>
            </a:endParaRPr>
          </a:p>
        </p:txBody>
      </p:sp>
      <p:sp>
        <p:nvSpPr>
          <p:cNvPr id="7" name="TextBox 6"/>
          <p:cNvSpPr txBox="1"/>
          <p:nvPr/>
        </p:nvSpPr>
        <p:spPr>
          <a:xfrm>
            <a:off x="498214" y="326920"/>
            <a:ext cx="5245347" cy="461665"/>
          </a:xfrm>
          <a:prstGeom prst="rect">
            <a:avLst/>
          </a:prstGeom>
          <a:noFill/>
        </p:spPr>
        <p:txBody>
          <a:bodyPr wrap="none" rtlCol="0">
            <a:spAutoFit/>
          </a:bodyPr>
          <a:lstStyle/>
          <a:p>
            <a:r>
              <a:rPr lang="en-US" altLang="ko-KR" sz="2400" dirty="0" smtClean="0">
                <a:solidFill>
                  <a:schemeClr val="tx1">
                    <a:lumMod val="65000"/>
                    <a:lumOff val="35000"/>
                  </a:schemeClr>
                </a:solidFill>
                <a:latin typeface="Adobe Fan Heiti Std B" pitchFamily="34" charset="-128"/>
                <a:ea typeface="Adobe Fan Heiti Std B" pitchFamily="34" charset="-128"/>
              </a:rPr>
              <a:t>Ⅵ</a:t>
            </a:r>
            <a:r>
              <a:rPr lang="en-US" altLang="ko-KR" sz="2400" dirty="0">
                <a:solidFill>
                  <a:schemeClr val="tx1">
                    <a:lumMod val="65000"/>
                    <a:lumOff val="35000"/>
                  </a:schemeClr>
                </a:solidFill>
                <a:latin typeface="Adobe Fan Heiti Std B" pitchFamily="34" charset="-128"/>
                <a:ea typeface="Adobe Fan Heiti Std B" pitchFamily="34" charset="-128"/>
              </a:rPr>
              <a:t>. </a:t>
            </a:r>
            <a:r>
              <a:rPr lang="en-US" altLang="ko-KR" sz="2400" dirty="0" smtClean="0">
                <a:solidFill>
                  <a:schemeClr val="tx1">
                    <a:lumMod val="65000"/>
                    <a:lumOff val="35000"/>
                  </a:schemeClr>
                </a:solidFill>
                <a:latin typeface="Adobe Fan Heiti Std B" pitchFamily="34" charset="-128"/>
                <a:ea typeface="Adobe Fan Heiti Std B" pitchFamily="34" charset="-128"/>
              </a:rPr>
              <a:t>Conclusions </a:t>
            </a:r>
            <a:r>
              <a:rPr lang="en-US" altLang="ko-KR" sz="2400" dirty="0">
                <a:solidFill>
                  <a:schemeClr val="tx1">
                    <a:lumMod val="65000"/>
                    <a:lumOff val="35000"/>
                  </a:schemeClr>
                </a:solidFill>
                <a:latin typeface="Adobe Fan Heiti Std B" pitchFamily="34" charset="-128"/>
                <a:ea typeface="Adobe Fan Heiti Std B" pitchFamily="34" charset="-128"/>
              </a:rPr>
              <a:t>and Future </a:t>
            </a:r>
            <a:r>
              <a:rPr lang="en-US" altLang="ko-KR" sz="2400" dirty="0" smtClean="0">
                <a:solidFill>
                  <a:schemeClr val="tx1">
                    <a:lumMod val="65000"/>
                    <a:lumOff val="35000"/>
                  </a:schemeClr>
                </a:solidFill>
                <a:latin typeface="Adobe Fan Heiti Std B" pitchFamily="34" charset="-128"/>
                <a:ea typeface="Adobe Fan Heiti Std B" pitchFamily="34" charset="-128"/>
              </a:rPr>
              <a:t>Work</a:t>
            </a:r>
            <a:r>
              <a:rPr lang="ko-KR" altLang="en-US" sz="2400" dirty="0">
                <a:solidFill>
                  <a:schemeClr val="tx1">
                    <a:lumMod val="65000"/>
                    <a:lumOff val="35000"/>
                  </a:schemeClr>
                </a:solidFill>
                <a:latin typeface="Adobe Fan Heiti Std B" pitchFamily="34" charset="-128"/>
                <a:ea typeface="바른돋움OTFPro 3" pitchFamily="50" charset="-127"/>
              </a:rPr>
              <a:t>　</a:t>
            </a:r>
            <a:r>
              <a:rPr lang="en-US" altLang="ko-KR" sz="1200" dirty="0" smtClean="0">
                <a:solidFill>
                  <a:schemeClr val="tx1">
                    <a:lumMod val="65000"/>
                    <a:lumOff val="35000"/>
                  </a:schemeClr>
                </a:solidFill>
                <a:latin typeface="Adobe Fan Heiti Std B" pitchFamily="34" charset="-128"/>
                <a:ea typeface="Adobe Fan Heiti Std B" pitchFamily="34" charset="-128"/>
              </a:rPr>
              <a:t>s</a:t>
            </a:r>
            <a:endParaRPr lang="en-US" altLang="ko-KR" sz="1200" dirty="0">
              <a:solidFill>
                <a:schemeClr val="tx1">
                  <a:lumMod val="65000"/>
                  <a:lumOff val="35000"/>
                </a:schemeClr>
              </a:solidFill>
              <a:latin typeface="Adobe Fan Heiti Std B" pitchFamily="34" charset="-128"/>
              <a:ea typeface="Adobe Fan Heiti Std B" pitchFamily="34" charset="-128"/>
            </a:endParaRPr>
          </a:p>
        </p:txBody>
      </p:sp>
      <p:sp>
        <p:nvSpPr>
          <p:cNvPr id="2" name="TextBox 1"/>
          <p:cNvSpPr txBox="1"/>
          <p:nvPr/>
        </p:nvSpPr>
        <p:spPr>
          <a:xfrm>
            <a:off x="539552" y="780301"/>
            <a:ext cx="1313180" cy="276999"/>
          </a:xfrm>
          <a:prstGeom prst="rect">
            <a:avLst/>
          </a:prstGeom>
          <a:noFill/>
        </p:spPr>
        <p:txBody>
          <a:bodyPr wrap="none" rtlCol="0">
            <a:spAutoFit/>
          </a:bodyPr>
          <a:lstStyle/>
          <a:p>
            <a:r>
              <a:rPr lang="en-US" altLang="ko-KR" sz="1200" b="1" dirty="0" smtClean="0">
                <a:solidFill>
                  <a:srgbClr val="595959"/>
                </a:solidFill>
                <a:latin typeface="Adobe Fan Heiti Std B" pitchFamily="34" charset="-128"/>
                <a:ea typeface="Adobe Fan Heiti Std B" pitchFamily="34" charset="-128"/>
              </a:rPr>
              <a:t>6.1</a:t>
            </a:r>
            <a:r>
              <a:rPr lang="en-US" altLang="ko-KR" sz="1200" b="1" dirty="0">
                <a:solidFill>
                  <a:srgbClr val="595959"/>
                </a:solidFill>
                <a:latin typeface="Adobe Fan Heiti Std B" pitchFamily="34" charset="-128"/>
                <a:ea typeface="Adobe Fan Heiti Std B" pitchFamily="34" charset="-128"/>
              </a:rPr>
              <a:t>. </a:t>
            </a:r>
            <a:r>
              <a:rPr lang="en-US" altLang="ko-KR" sz="1200" b="1" dirty="0" smtClean="0">
                <a:solidFill>
                  <a:srgbClr val="595959"/>
                </a:solidFill>
                <a:latin typeface="Adobe Fan Heiti Std B" pitchFamily="34" charset="-128"/>
                <a:ea typeface="Adobe Fan Heiti Std B" pitchFamily="34" charset="-128"/>
              </a:rPr>
              <a:t>Conclusions</a:t>
            </a:r>
            <a:endParaRPr lang="ko-KR" altLang="ko-KR" sz="1200" b="1" dirty="0">
              <a:solidFill>
                <a:srgbClr val="595959"/>
              </a:solidFill>
              <a:latin typeface="Adobe Fan Heiti Std B" pitchFamily="34" charset="-128"/>
            </a:endParaRPr>
          </a:p>
        </p:txBody>
      </p:sp>
      <p:graphicFrame>
        <p:nvGraphicFramePr>
          <p:cNvPr id="5" name="표 4"/>
          <p:cNvGraphicFramePr>
            <a:graphicFrameLocks noGrp="1"/>
          </p:cNvGraphicFramePr>
          <p:nvPr>
            <p:extLst>
              <p:ext uri="{D42A27DB-BD31-4B8C-83A1-F6EECF244321}">
                <p14:modId xmlns:p14="http://schemas.microsoft.com/office/powerpoint/2010/main" val="4095430721"/>
              </p:ext>
            </p:extLst>
          </p:nvPr>
        </p:nvGraphicFramePr>
        <p:xfrm>
          <a:off x="1334030" y="1921396"/>
          <a:ext cx="6288360" cy="3017520"/>
        </p:xfrm>
        <a:graphic>
          <a:graphicData uri="http://schemas.openxmlformats.org/drawingml/2006/table">
            <a:tbl>
              <a:tblPr firstRow="1" bandRow="1">
                <a:tableStyleId>{5C22544A-7EE6-4342-B048-85BDC9FD1C3A}</a:tableStyleId>
              </a:tblPr>
              <a:tblGrid>
                <a:gridCol w="3144180"/>
                <a:gridCol w="3144180"/>
              </a:tblGrid>
              <a:tr h="231936">
                <a:tc>
                  <a:txBody>
                    <a:bodyPr/>
                    <a:lstStyle/>
                    <a:p>
                      <a:pPr algn="ctr" latinLnBrk="1"/>
                      <a:r>
                        <a:rPr lang="en-US" altLang="ko-KR" sz="1200" dirty="0" smtClean="0"/>
                        <a:t>X</a:t>
                      </a:r>
                      <a:r>
                        <a:rPr lang="en-US" altLang="ko-KR" sz="1200" baseline="0" dirty="0" smtClean="0"/>
                        <a:t> variable</a:t>
                      </a:r>
                      <a:endParaRPr lang="ko-KR" altLang="en-US" sz="1200" dirty="0"/>
                    </a:p>
                  </a:txBody>
                  <a:tcPr/>
                </a:tc>
                <a:tc>
                  <a:txBody>
                    <a:bodyPr/>
                    <a:lstStyle/>
                    <a:p>
                      <a:pPr algn="ctr" latinLnBrk="1"/>
                      <a:r>
                        <a:rPr lang="en-US" altLang="ko-KR" sz="1200" dirty="0" smtClean="0"/>
                        <a:t>Estimated</a:t>
                      </a:r>
                      <a:r>
                        <a:rPr lang="en-US" altLang="ko-KR" sz="1200" baseline="0" dirty="0" smtClean="0"/>
                        <a:t> coefficient</a:t>
                      </a:r>
                      <a:endParaRPr lang="ko-KR" altLang="en-US" sz="1200" dirty="0"/>
                    </a:p>
                  </a:txBody>
                  <a:tcPr/>
                </a:tc>
              </a:tr>
              <a:tr h="231936">
                <a:tc>
                  <a:txBody>
                    <a:bodyPr/>
                    <a:lstStyle/>
                    <a:p>
                      <a:pPr algn="ctr" latinLnBrk="1"/>
                      <a:r>
                        <a:rPr lang="en-US" altLang="ko-KR" sz="1200" dirty="0" smtClean="0"/>
                        <a:t>Schooling</a:t>
                      </a:r>
                      <a:endParaRPr lang="ko-KR" altLang="en-US" sz="1200" dirty="0"/>
                    </a:p>
                  </a:txBody>
                  <a:tcPr/>
                </a:tc>
                <a:tc>
                  <a:txBody>
                    <a:bodyPr/>
                    <a:lstStyle/>
                    <a:p>
                      <a:pPr algn="ctr" latinLnBrk="1"/>
                      <a:r>
                        <a:rPr lang="en-US" altLang="ko-KR" sz="1200" dirty="0" smtClean="0"/>
                        <a:t>1.003e+00</a:t>
                      </a:r>
                      <a:endParaRPr lang="ko-KR" altLang="en-US" sz="1200" dirty="0"/>
                    </a:p>
                  </a:txBody>
                  <a:tcPr/>
                </a:tc>
              </a:tr>
              <a:tr h="231936">
                <a:tc>
                  <a:txBody>
                    <a:bodyPr/>
                    <a:lstStyle/>
                    <a:p>
                      <a:pPr algn="ctr" latinLnBrk="1"/>
                      <a:r>
                        <a:rPr lang="en-US" altLang="ko-KR" sz="1200" dirty="0" smtClean="0"/>
                        <a:t>Adult Mortality</a:t>
                      </a:r>
                      <a:endParaRPr lang="ko-KR" altLang="en-US" sz="1200" dirty="0"/>
                    </a:p>
                  </a:txBody>
                  <a:tcPr/>
                </a:tc>
                <a:tc>
                  <a:txBody>
                    <a:bodyPr/>
                    <a:lstStyle/>
                    <a:p>
                      <a:pPr algn="ctr" latinLnBrk="1"/>
                      <a:r>
                        <a:rPr lang="en-US" altLang="ko-KR" sz="1200" dirty="0" smtClean="0"/>
                        <a:t>-1.844e-02</a:t>
                      </a:r>
                      <a:endParaRPr lang="ko-KR" altLang="en-US" sz="1200" dirty="0"/>
                    </a:p>
                  </a:txBody>
                  <a:tcPr/>
                </a:tc>
              </a:tr>
              <a:tr h="231936">
                <a:tc>
                  <a:txBody>
                    <a:bodyPr/>
                    <a:lstStyle/>
                    <a:p>
                      <a:pPr algn="ctr" latinLnBrk="1"/>
                      <a:r>
                        <a:rPr lang="en-US" altLang="ko-KR" sz="1200" dirty="0" smtClean="0"/>
                        <a:t>HIV</a:t>
                      </a:r>
                      <a:endParaRPr lang="ko-KR" altLang="en-US" sz="1200" dirty="0"/>
                    </a:p>
                  </a:txBody>
                  <a:tcPr/>
                </a:tc>
                <a:tc>
                  <a:txBody>
                    <a:bodyPr/>
                    <a:lstStyle/>
                    <a:p>
                      <a:pPr algn="ctr" latinLnBrk="1"/>
                      <a:r>
                        <a:rPr lang="en-US" altLang="ko-KR" sz="1200" dirty="0" smtClean="0"/>
                        <a:t>-4.094e-01</a:t>
                      </a:r>
                      <a:endParaRPr lang="ko-KR" altLang="en-US" sz="1200" dirty="0"/>
                    </a:p>
                  </a:txBody>
                  <a:tcPr/>
                </a:tc>
              </a:tr>
              <a:tr h="231936">
                <a:tc>
                  <a:txBody>
                    <a:bodyPr/>
                    <a:lstStyle/>
                    <a:p>
                      <a:pPr algn="ctr" latinLnBrk="1"/>
                      <a:r>
                        <a:rPr lang="en-US" altLang="ko-KR" sz="1200" dirty="0" smtClean="0"/>
                        <a:t>Diphtheria</a:t>
                      </a:r>
                      <a:endParaRPr lang="ko-KR" altLang="en-US" sz="1200" dirty="0"/>
                    </a:p>
                  </a:txBody>
                  <a:tcPr/>
                </a:tc>
                <a:tc>
                  <a:txBody>
                    <a:bodyPr/>
                    <a:lstStyle/>
                    <a:p>
                      <a:pPr algn="ctr" latinLnBrk="1"/>
                      <a:r>
                        <a:rPr lang="en-US" altLang="ko-KR" sz="1200" dirty="0" smtClean="0"/>
                        <a:t>3.460e-02</a:t>
                      </a:r>
                      <a:endParaRPr lang="ko-KR" altLang="en-US" sz="1200" dirty="0"/>
                    </a:p>
                  </a:txBody>
                  <a:tcPr/>
                </a:tc>
              </a:tr>
              <a:tr h="231936">
                <a:tc>
                  <a:txBody>
                    <a:bodyPr/>
                    <a:lstStyle/>
                    <a:p>
                      <a:pPr algn="ctr" latinLnBrk="1"/>
                      <a:r>
                        <a:rPr lang="en-US" altLang="ko-KR" sz="1200" dirty="0" smtClean="0"/>
                        <a:t>BMI</a:t>
                      </a:r>
                      <a:endParaRPr lang="ko-KR" altLang="en-US" sz="1200" dirty="0"/>
                    </a:p>
                  </a:txBody>
                  <a:tcPr/>
                </a:tc>
                <a:tc>
                  <a:txBody>
                    <a:bodyPr/>
                    <a:lstStyle/>
                    <a:p>
                      <a:pPr algn="ctr" latinLnBrk="1"/>
                      <a:r>
                        <a:rPr lang="en-US" altLang="ko-KR" sz="1200" dirty="0" smtClean="0"/>
                        <a:t>3.565e-02</a:t>
                      </a:r>
                      <a:endParaRPr lang="ko-KR" altLang="en-US" sz="1200" dirty="0"/>
                    </a:p>
                  </a:txBody>
                  <a:tcPr/>
                </a:tc>
              </a:tr>
              <a:tr h="231936">
                <a:tc>
                  <a:txBody>
                    <a:bodyPr/>
                    <a:lstStyle/>
                    <a:p>
                      <a:pPr algn="ctr" latinLnBrk="1"/>
                      <a:r>
                        <a:rPr lang="en-US" altLang="ko-KR" sz="1200" dirty="0" smtClean="0"/>
                        <a:t>Status(=Developing)</a:t>
                      </a:r>
                      <a:endParaRPr lang="ko-KR" altLang="en-US" sz="1200" dirty="0"/>
                    </a:p>
                  </a:txBody>
                  <a:tcPr/>
                </a:tc>
                <a:tc>
                  <a:txBody>
                    <a:bodyPr/>
                    <a:lstStyle/>
                    <a:p>
                      <a:pPr algn="ctr" latinLnBrk="1"/>
                      <a:r>
                        <a:rPr lang="en-US" altLang="ko-KR" sz="1200" dirty="0" smtClean="0"/>
                        <a:t>-3.633e+00</a:t>
                      </a:r>
                      <a:endParaRPr lang="ko-KR" altLang="en-US" sz="1200" dirty="0"/>
                    </a:p>
                  </a:txBody>
                  <a:tcPr/>
                </a:tc>
              </a:tr>
              <a:tr h="231936">
                <a:tc>
                  <a:txBody>
                    <a:bodyPr/>
                    <a:lstStyle/>
                    <a:p>
                      <a:pPr algn="ctr" latinLnBrk="1"/>
                      <a:r>
                        <a:rPr lang="en-US" altLang="ko-KR" sz="1200" dirty="0" smtClean="0"/>
                        <a:t>GDP</a:t>
                      </a:r>
                      <a:endParaRPr lang="ko-KR" altLang="en-US" sz="1200" dirty="0"/>
                    </a:p>
                  </a:txBody>
                  <a:tcPr/>
                </a:tc>
                <a:tc>
                  <a:txBody>
                    <a:bodyPr/>
                    <a:lstStyle/>
                    <a:p>
                      <a:pPr algn="ctr" latinLnBrk="1"/>
                      <a:r>
                        <a:rPr lang="en-US" altLang="ko-KR" sz="1200" dirty="0" smtClean="0"/>
                        <a:t>5.132e-05</a:t>
                      </a:r>
                      <a:endParaRPr lang="ko-KR" altLang="en-US" sz="1200" dirty="0"/>
                    </a:p>
                  </a:txBody>
                  <a:tcPr/>
                </a:tc>
              </a:tr>
              <a:tr h="231936">
                <a:tc>
                  <a:txBody>
                    <a:bodyPr/>
                    <a:lstStyle/>
                    <a:p>
                      <a:pPr algn="ctr" latinLnBrk="1"/>
                      <a:r>
                        <a:rPr lang="en-US" altLang="ko-KR" sz="1200" dirty="0" smtClean="0"/>
                        <a:t>Under Five Deaths</a:t>
                      </a:r>
                      <a:endParaRPr lang="ko-KR" altLang="en-US" sz="1200" dirty="0"/>
                    </a:p>
                  </a:txBody>
                  <a:tcPr/>
                </a:tc>
                <a:tc>
                  <a:txBody>
                    <a:bodyPr/>
                    <a:lstStyle/>
                    <a:p>
                      <a:pPr algn="ctr" latinLnBrk="1"/>
                      <a:r>
                        <a:rPr lang="en-US" altLang="ko-KR" sz="1200" dirty="0" smtClean="0"/>
                        <a:t>-2.801e-01</a:t>
                      </a:r>
                      <a:endParaRPr lang="ko-KR" altLang="en-US" sz="1200" dirty="0"/>
                    </a:p>
                  </a:txBody>
                  <a:tcPr/>
                </a:tc>
              </a:tr>
              <a:tr h="231936">
                <a:tc>
                  <a:txBody>
                    <a:bodyPr/>
                    <a:lstStyle/>
                    <a:p>
                      <a:pPr algn="ctr" latinLnBrk="1"/>
                      <a:r>
                        <a:rPr lang="en-US" altLang="ko-KR" sz="1200" dirty="0" smtClean="0"/>
                        <a:t>Polio</a:t>
                      </a:r>
                      <a:endParaRPr lang="ko-KR" altLang="en-US" sz="1200" dirty="0"/>
                    </a:p>
                  </a:txBody>
                  <a:tcPr/>
                </a:tc>
                <a:tc>
                  <a:txBody>
                    <a:bodyPr/>
                    <a:lstStyle/>
                    <a:p>
                      <a:pPr algn="ctr" latinLnBrk="1"/>
                      <a:r>
                        <a:rPr lang="en-US" altLang="ko-KR" sz="1200" dirty="0" smtClean="0"/>
                        <a:t>2.157e-02</a:t>
                      </a:r>
                      <a:endParaRPr lang="ko-KR" altLang="en-US" sz="1200" dirty="0"/>
                    </a:p>
                  </a:txBody>
                  <a:tcPr/>
                </a:tc>
              </a:tr>
              <a:tr h="231936">
                <a:tc>
                  <a:txBody>
                    <a:bodyPr/>
                    <a:lstStyle/>
                    <a:p>
                      <a:pPr algn="ctr" latinLnBrk="1"/>
                      <a:r>
                        <a:rPr lang="en-US" altLang="ko-KR" sz="1200" dirty="0" smtClean="0"/>
                        <a:t>Thinness 1-19 years</a:t>
                      </a:r>
                      <a:endParaRPr lang="ko-KR" altLang="en-US" sz="1200" dirty="0"/>
                    </a:p>
                  </a:txBody>
                  <a:tcPr/>
                </a:tc>
                <a:tc>
                  <a:txBody>
                    <a:bodyPr/>
                    <a:lstStyle/>
                    <a:p>
                      <a:pPr algn="ctr" latinLnBrk="1"/>
                      <a:r>
                        <a:rPr lang="en-US" altLang="ko-KR" sz="1200" dirty="0" smtClean="0"/>
                        <a:t>-9.838e-02</a:t>
                      </a:r>
                      <a:endParaRPr lang="ko-KR" altLang="en-US" sz="1200" dirty="0"/>
                    </a:p>
                  </a:txBody>
                  <a:tcPr/>
                </a:tc>
              </a:tr>
            </a:tbl>
          </a:graphicData>
        </a:graphic>
      </p:graphicFrame>
    </p:spTree>
    <p:extLst>
      <p:ext uri="{BB962C8B-B14F-4D97-AF65-F5344CB8AC3E}">
        <p14:creationId xmlns:p14="http://schemas.microsoft.com/office/powerpoint/2010/main" val="20388810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719572" y="5077747"/>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dobe Fan Heiti Std B" pitchFamily="34" charset="-128"/>
            </a:endParaRPr>
          </a:p>
        </p:txBody>
      </p:sp>
      <p:sp>
        <p:nvSpPr>
          <p:cNvPr id="54" name="TextBox 53"/>
          <p:cNvSpPr txBox="1"/>
          <p:nvPr/>
        </p:nvSpPr>
        <p:spPr>
          <a:xfrm>
            <a:off x="1055621" y="2369141"/>
            <a:ext cx="7032758" cy="1029769"/>
          </a:xfrm>
          <a:prstGeom prst="rect">
            <a:avLst/>
          </a:prstGeom>
          <a:noFill/>
        </p:spPr>
        <p:txBody>
          <a:bodyPr wrap="square" rtlCol="0">
            <a:spAutoFit/>
          </a:bodyPr>
          <a:lstStyle/>
          <a:p>
            <a:pPr>
              <a:lnSpc>
                <a:spcPct val="150000"/>
              </a:lnSpc>
            </a:pPr>
            <a:r>
              <a:rPr lang="en-US" altLang="ko-KR" sz="1400" dirty="0" smtClean="0">
                <a:solidFill>
                  <a:schemeClr val="tx1">
                    <a:lumMod val="65000"/>
                    <a:lumOff val="35000"/>
                  </a:schemeClr>
                </a:solidFill>
                <a:latin typeface="Adobe Fan Heiti Std B" pitchFamily="34" charset="-128"/>
                <a:ea typeface="바른돋움OTFPro 1" pitchFamily="50" charset="-127"/>
              </a:rPr>
              <a:t>Source: </a:t>
            </a:r>
            <a:r>
              <a:rPr lang="en-US" altLang="ko-KR" sz="1400" dirty="0" err="1" smtClean="0">
                <a:solidFill>
                  <a:schemeClr val="tx1">
                    <a:lumMod val="65000"/>
                    <a:lumOff val="35000"/>
                  </a:schemeClr>
                </a:solidFill>
                <a:latin typeface="Adobe Fan Heiti Std B" pitchFamily="34" charset="-128"/>
                <a:ea typeface="바른돋움OTFPro 1" pitchFamily="50" charset="-127"/>
              </a:rPr>
              <a:t>Kaggle</a:t>
            </a:r>
            <a:r>
              <a:rPr lang="en-US" altLang="ko-KR" sz="1400" dirty="0">
                <a:solidFill>
                  <a:schemeClr val="tx1">
                    <a:lumMod val="65000"/>
                    <a:lumOff val="35000"/>
                  </a:schemeClr>
                </a:solidFill>
                <a:latin typeface="Adobe Fan Heiti Std B" pitchFamily="34" charset="-128"/>
                <a:ea typeface="바른돋움OTFPro 1" pitchFamily="50" charset="-127"/>
              </a:rPr>
              <a:t> </a:t>
            </a:r>
          </a:p>
          <a:p>
            <a:pPr>
              <a:lnSpc>
                <a:spcPct val="150000"/>
              </a:lnSpc>
            </a:pPr>
            <a:r>
              <a:rPr lang="en-US" altLang="ko-KR" sz="1400" dirty="0" smtClean="0">
                <a:solidFill>
                  <a:schemeClr val="tx1">
                    <a:lumMod val="65000"/>
                    <a:lumOff val="35000"/>
                  </a:schemeClr>
                </a:solidFill>
                <a:latin typeface="Adobe Fan Heiti Std B" pitchFamily="34" charset="-128"/>
                <a:ea typeface="바른돋움OTFPro 1" pitchFamily="50" charset="-127"/>
              </a:rPr>
              <a:t>Data set: 22columns 2938 rows</a:t>
            </a:r>
          </a:p>
          <a:p>
            <a:pPr>
              <a:lnSpc>
                <a:spcPct val="150000"/>
              </a:lnSpc>
            </a:pPr>
            <a:r>
              <a:rPr lang="en-US" altLang="ko-KR" sz="1400" dirty="0">
                <a:solidFill>
                  <a:schemeClr val="tx1">
                    <a:lumMod val="65000"/>
                    <a:lumOff val="35000"/>
                  </a:schemeClr>
                </a:solidFill>
                <a:latin typeface="Adobe Fan Heiti Std B" pitchFamily="34" charset="-128"/>
                <a:ea typeface="바른돋움OTFPro 1" pitchFamily="50" charset="-127"/>
              </a:rPr>
              <a:t>T</a:t>
            </a:r>
            <a:r>
              <a:rPr lang="en-US" altLang="ko-KR" sz="1400" dirty="0" smtClean="0">
                <a:solidFill>
                  <a:schemeClr val="tx1">
                    <a:lumMod val="65000"/>
                    <a:lumOff val="35000"/>
                  </a:schemeClr>
                </a:solidFill>
                <a:latin typeface="Adobe Fan Heiti Std B" pitchFamily="34" charset="-128"/>
                <a:ea typeface="바른돋움OTFPro 1" pitchFamily="50" charset="-127"/>
              </a:rPr>
              <a:t>ype: csv file </a:t>
            </a:r>
          </a:p>
        </p:txBody>
      </p:sp>
      <p:sp>
        <p:nvSpPr>
          <p:cNvPr id="7" name="TextBox 6"/>
          <p:cNvSpPr txBox="1"/>
          <p:nvPr/>
        </p:nvSpPr>
        <p:spPr>
          <a:xfrm>
            <a:off x="498214" y="326920"/>
            <a:ext cx="5245347" cy="461665"/>
          </a:xfrm>
          <a:prstGeom prst="rect">
            <a:avLst/>
          </a:prstGeom>
          <a:noFill/>
        </p:spPr>
        <p:txBody>
          <a:bodyPr wrap="none" rtlCol="0">
            <a:spAutoFit/>
          </a:bodyPr>
          <a:lstStyle/>
          <a:p>
            <a:r>
              <a:rPr lang="en-US" altLang="ko-KR" sz="2400" dirty="0" smtClean="0">
                <a:solidFill>
                  <a:schemeClr val="tx1">
                    <a:lumMod val="65000"/>
                    <a:lumOff val="35000"/>
                  </a:schemeClr>
                </a:solidFill>
                <a:latin typeface="Adobe Fan Heiti Std B" pitchFamily="34" charset="-128"/>
                <a:ea typeface="Adobe Fan Heiti Std B" pitchFamily="34" charset="-128"/>
              </a:rPr>
              <a:t>Ⅵ</a:t>
            </a:r>
            <a:r>
              <a:rPr lang="en-US" altLang="ko-KR" sz="2400" dirty="0">
                <a:solidFill>
                  <a:schemeClr val="tx1">
                    <a:lumMod val="65000"/>
                    <a:lumOff val="35000"/>
                  </a:schemeClr>
                </a:solidFill>
                <a:latin typeface="Adobe Fan Heiti Std B" pitchFamily="34" charset="-128"/>
                <a:ea typeface="Adobe Fan Heiti Std B" pitchFamily="34" charset="-128"/>
              </a:rPr>
              <a:t>. </a:t>
            </a:r>
            <a:r>
              <a:rPr lang="en-US" altLang="ko-KR" sz="2400" dirty="0" smtClean="0">
                <a:solidFill>
                  <a:schemeClr val="tx1">
                    <a:lumMod val="65000"/>
                    <a:lumOff val="35000"/>
                  </a:schemeClr>
                </a:solidFill>
                <a:latin typeface="Adobe Fan Heiti Std B" pitchFamily="34" charset="-128"/>
                <a:ea typeface="Adobe Fan Heiti Std B" pitchFamily="34" charset="-128"/>
              </a:rPr>
              <a:t>Conclusions </a:t>
            </a:r>
            <a:r>
              <a:rPr lang="en-US" altLang="ko-KR" sz="2400" dirty="0">
                <a:solidFill>
                  <a:schemeClr val="tx1">
                    <a:lumMod val="65000"/>
                    <a:lumOff val="35000"/>
                  </a:schemeClr>
                </a:solidFill>
                <a:latin typeface="Adobe Fan Heiti Std B" pitchFamily="34" charset="-128"/>
                <a:ea typeface="Adobe Fan Heiti Std B" pitchFamily="34" charset="-128"/>
              </a:rPr>
              <a:t>and Future </a:t>
            </a:r>
            <a:r>
              <a:rPr lang="en-US" altLang="ko-KR" sz="2400" dirty="0" smtClean="0">
                <a:solidFill>
                  <a:schemeClr val="tx1">
                    <a:lumMod val="65000"/>
                    <a:lumOff val="35000"/>
                  </a:schemeClr>
                </a:solidFill>
                <a:latin typeface="Adobe Fan Heiti Std B" pitchFamily="34" charset="-128"/>
                <a:ea typeface="Adobe Fan Heiti Std B" pitchFamily="34" charset="-128"/>
              </a:rPr>
              <a:t>Work</a:t>
            </a:r>
            <a:r>
              <a:rPr lang="ko-KR" altLang="en-US" sz="2400" dirty="0">
                <a:solidFill>
                  <a:schemeClr val="tx1">
                    <a:lumMod val="65000"/>
                    <a:lumOff val="35000"/>
                  </a:schemeClr>
                </a:solidFill>
                <a:latin typeface="Adobe Fan Heiti Std B" pitchFamily="34" charset="-128"/>
                <a:ea typeface="바른돋움OTFPro 3" pitchFamily="50" charset="-127"/>
              </a:rPr>
              <a:t>　</a:t>
            </a:r>
            <a:r>
              <a:rPr lang="en-US" altLang="ko-KR" sz="1200" dirty="0" smtClean="0">
                <a:solidFill>
                  <a:schemeClr val="tx1">
                    <a:lumMod val="65000"/>
                    <a:lumOff val="35000"/>
                  </a:schemeClr>
                </a:solidFill>
                <a:latin typeface="Adobe Fan Heiti Std B" pitchFamily="34" charset="-128"/>
                <a:ea typeface="Adobe Fan Heiti Std B" pitchFamily="34" charset="-128"/>
              </a:rPr>
              <a:t>s</a:t>
            </a:r>
            <a:endParaRPr lang="en-US" altLang="ko-KR" sz="1200" dirty="0">
              <a:solidFill>
                <a:schemeClr val="tx1">
                  <a:lumMod val="65000"/>
                  <a:lumOff val="35000"/>
                </a:schemeClr>
              </a:solidFill>
              <a:latin typeface="Adobe Fan Heiti Std B" pitchFamily="34" charset="-128"/>
              <a:ea typeface="Adobe Fan Heiti Std B" pitchFamily="34" charset="-128"/>
            </a:endParaRPr>
          </a:p>
        </p:txBody>
      </p:sp>
      <p:sp>
        <p:nvSpPr>
          <p:cNvPr id="2" name="TextBox 1"/>
          <p:cNvSpPr txBox="1"/>
          <p:nvPr/>
        </p:nvSpPr>
        <p:spPr>
          <a:xfrm>
            <a:off x="539552" y="780301"/>
            <a:ext cx="1252266" cy="276999"/>
          </a:xfrm>
          <a:prstGeom prst="rect">
            <a:avLst/>
          </a:prstGeom>
          <a:noFill/>
        </p:spPr>
        <p:txBody>
          <a:bodyPr wrap="none" rtlCol="0">
            <a:spAutoFit/>
          </a:bodyPr>
          <a:lstStyle/>
          <a:p>
            <a:r>
              <a:rPr lang="en-US" altLang="ko-KR" sz="1200" b="1" dirty="0">
                <a:solidFill>
                  <a:srgbClr val="595959"/>
                </a:solidFill>
                <a:latin typeface="Adobe Fan Heiti Std B" pitchFamily="34" charset="-128"/>
                <a:ea typeface="Adobe Fan Heiti Std B" pitchFamily="34" charset="-128"/>
              </a:rPr>
              <a:t>6.2. Limitations</a:t>
            </a:r>
            <a:endParaRPr lang="ko-KR" altLang="ko-KR" sz="1200" b="1" dirty="0">
              <a:solidFill>
                <a:srgbClr val="595959"/>
              </a:solidFill>
              <a:latin typeface="Adobe Fan Heiti Std B" pitchFamily="34" charset="-128"/>
            </a:endParaRPr>
          </a:p>
        </p:txBody>
      </p:sp>
    </p:spTree>
    <p:extLst>
      <p:ext uri="{BB962C8B-B14F-4D97-AF65-F5344CB8AC3E}">
        <p14:creationId xmlns:p14="http://schemas.microsoft.com/office/powerpoint/2010/main" val="2547028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719572" y="5077747"/>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dobe Fan Heiti Std B" pitchFamily="34" charset="-128"/>
            </a:endParaRPr>
          </a:p>
        </p:txBody>
      </p:sp>
      <p:sp>
        <p:nvSpPr>
          <p:cNvPr id="7" name="TextBox 6"/>
          <p:cNvSpPr txBox="1"/>
          <p:nvPr/>
        </p:nvSpPr>
        <p:spPr>
          <a:xfrm>
            <a:off x="498214" y="326920"/>
            <a:ext cx="5245347" cy="461665"/>
          </a:xfrm>
          <a:prstGeom prst="rect">
            <a:avLst/>
          </a:prstGeom>
          <a:noFill/>
        </p:spPr>
        <p:txBody>
          <a:bodyPr wrap="none" rtlCol="0">
            <a:spAutoFit/>
          </a:bodyPr>
          <a:lstStyle/>
          <a:p>
            <a:r>
              <a:rPr lang="en-US" altLang="ko-KR" sz="2400" dirty="0" smtClean="0">
                <a:solidFill>
                  <a:schemeClr val="tx1">
                    <a:lumMod val="65000"/>
                    <a:lumOff val="35000"/>
                  </a:schemeClr>
                </a:solidFill>
                <a:latin typeface="Adobe Fan Heiti Std B" pitchFamily="34" charset="-128"/>
                <a:ea typeface="Adobe Fan Heiti Std B" pitchFamily="34" charset="-128"/>
              </a:rPr>
              <a:t>Ⅵ</a:t>
            </a:r>
            <a:r>
              <a:rPr lang="en-US" altLang="ko-KR" sz="2400" dirty="0">
                <a:solidFill>
                  <a:schemeClr val="tx1">
                    <a:lumMod val="65000"/>
                    <a:lumOff val="35000"/>
                  </a:schemeClr>
                </a:solidFill>
                <a:latin typeface="Adobe Fan Heiti Std B" pitchFamily="34" charset="-128"/>
                <a:ea typeface="Adobe Fan Heiti Std B" pitchFamily="34" charset="-128"/>
              </a:rPr>
              <a:t>. </a:t>
            </a:r>
            <a:r>
              <a:rPr lang="en-US" altLang="ko-KR" sz="2400" dirty="0" smtClean="0">
                <a:solidFill>
                  <a:schemeClr val="tx1">
                    <a:lumMod val="65000"/>
                    <a:lumOff val="35000"/>
                  </a:schemeClr>
                </a:solidFill>
                <a:latin typeface="Adobe Fan Heiti Std B" pitchFamily="34" charset="-128"/>
                <a:ea typeface="Adobe Fan Heiti Std B" pitchFamily="34" charset="-128"/>
              </a:rPr>
              <a:t>Conclusions </a:t>
            </a:r>
            <a:r>
              <a:rPr lang="en-US" altLang="ko-KR" sz="2400" dirty="0">
                <a:solidFill>
                  <a:schemeClr val="tx1">
                    <a:lumMod val="65000"/>
                    <a:lumOff val="35000"/>
                  </a:schemeClr>
                </a:solidFill>
                <a:latin typeface="Adobe Fan Heiti Std B" pitchFamily="34" charset="-128"/>
                <a:ea typeface="Adobe Fan Heiti Std B" pitchFamily="34" charset="-128"/>
              </a:rPr>
              <a:t>and Future </a:t>
            </a:r>
            <a:r>
              <a:rPr lang="en-US" altLang="ko-KR" sz="2400" dirty="0" smtClean="0">
                <a:solidFill>
                  <a:schemeClr val="tx1">
                    <a:lumMod val="65000"/>
                    <a:lumOff val="35000"/>
                  </a:schemeClr>
                </a:solidFill>
                <a:latin typeface="Adobe Fan Heiti Std B" pitchFamily="34" charset="-128"/>
                <a:ea typeface="Adobe Fan Heiti Std B" pitchFamily="34" charset="-128"/>
              </a:rPr>
              <a:t>Work</a:t>
            </a:r>
            <a:r>
              <a:rPr lang="ko-KR" altLang="en-US" sz="2400" dirty="0">
                <a:solidFill>
                  <a:schemeClr val="tx1">
                    <a:lumMod val="65000"/>
                    <a:lumOff val="35000"/>
                  </a:schemeClr>
                </a:solidFill>
                <a:latin typeface="Adobe Fan Heiti Std B" pitchFamily="34" charset="-128"/>
                <a:ea typeface="바른돋움OTFPro 3" pitchFamily="50" charset="-127"/>
              </a:rPr>
              <a:t>　</a:t>
            </a:r>
            <a:r>
              <a:rPr lang="en-US" altLang="ko-KR" sz="1200" dirty="0" smtClean="0">
                <a:solidFill>
                  <a:schemeClr val="tx1">
                    <a:lumMod val="65000"/>
                    <a:lumOff val="35000"/>
                  </a:schemeClr>
                </a:solidFill>
                <a:latin typeface="Adobe Fan Heiti Std B" pitchFamily="34" charset="-128"/>
                <a:ea typeface="Adobe Fan Heiti Std B" pitchFamily="34" charset="-128"/>
              </a:rPr>
              <a:t>s</a:t>
            </a:r>
            <a:endParaRPr lang="en-US" altLang="ko-KR" sz="1200" dirty="0">
              <a:solidFill>
                <a:schemeClr val="tx1">
                  <a:lumMod val="65000"/>
                  <a:lumOff val="35000"/>
                </a:schemeClr>
              </a:solidFill>
              <a:latin typeface="Adobe Fan Heiti Std B" pitchFamily="34" charset="-128"/>
              <a:ea typeface="Adobe Fan Heiti Std B" pitchFamily="34" charset="-128"/>
            </a:endParaRPr>
          </a:p>
        </p:txBody>
      </p:sp>
      <p:sp>
        <p:nvSpPr>
          <p:cNvPr id="2" name="TextBox 1"/>
          <p:cNvSpPr txBox="1"/>
          <p:nvPr/>
        </p:nvSpPr>
        <p:spPr>
          <a:xfrm>
            <a:off x="539552" y="780301"/>
            <a:ext cx="3244799" cy="276999"/>
          </a:xfrm>
          <a:prstGeom prst="rect">
            <a:avLst/>
          </a:prstGeom>
          <a:noFill/>
        </p:spPr>
        <p:txBody>
          <a:bodyPr wrap="none" rtlCol="0">
            <a:spAutoFit/>
          </a:bodyPr>
          <a:lstStyle/>
          <a:p>
            <a:r>
              <a:rPr lang="en-US" altLang="ko-KR" sz="1200" b="1" dirty="0">
                <a:solidFill>
                  <a:srgbClr val="595959"/>
                </a:solidFill>
                <a:latin typeface="Adobe Fan Heiti Std B" pitchFamily="34" charset="-128"/>
                <a:ea typeface="Adobe Fan Heiti Std B" pitchFamily="34" charset="-128"/>
              </a:rPr>
              <a:t>6.3. Potential Improvements or Future Work</a:t>
            </a:r>
            <a:endParaRPr lang="ko-KR" altLang="ko-KR" sz="1200" b="1" dirty="0">
              <a:solidFill>
                <a:srgbClr val="595959"/>
              </a:solidFill>
              <a:latin typeface="Adobe Fan Heiti Std B" pitchFamily="34" charset="-128"/>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135"/>
          <a:stretch/>
        </p:blipFill>
        <p:spPr bwMode="auto">
          <a:xfrm>
            <a:off x="2161951" y="1273324"/>
            <a:ext cx="5019219"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3250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8215" y="326920"/>
            <a:ext cx="5705408" cy="646331"/>
          </a:xfrm>
          <a:prstGeom prst="rect">
            <a:avLst/>
          </a:prstGeom>
          <a:noFill/>
        </p:spPr>
        <p:txBody>
          <a:bodyPr wrap="none" rtlCol="0">
            <a:spAutoFit/>
          </a:bodyPr>
          <a:lstStyle/>
          <a:p>
            <a:pPr>
              <a:lnSpc>
                <a:spcPct val="150000"/>
              </a:lnSpc>
            </a:pPr>
            <a:r>
              <a:rPr lang="en-US" altLang="ko-KR" sz="2400" dirty="0" smtClean="0">
                <a:solidFill>
                  <a:srgbClr val="595959"/>
                </a:solidFill>
                <a:latin typeface="Adobe Fan Heiti Std B" pitchFamily="34" charset="-128"/>
                <a:ea typeface="Adobe Fan Heiti Std B" pitchFamily="34" charset="-128"/>
              </a:rPr>
              <a:t>Ⅰ. Introduction</a:t>
            </a:r>
            <a:r>
              <a:rPr lang="ko-KR" altLang="en-US" sz="2400" dirty="0" smtClean="0">
                <a:solidFill>
                  <a:srgbClr val="595959"/>
                </a:solidFill>
                <a:latin typeface="바른돋움OTFPro 3" pitchFamily="50" charset="-127"/>
                <a:ea typeface="바른돋움OTFPro 3" pitchFamily="50" charset="-127"/>
              </a:rPr>
              <a:t>　</a:t>
            </a:r>
            <a:r>
              <a:rPr lang="en-US" altLang="ko-KR" sz="1200" dirty="0" smtClean="0">
                <a:solidFill>
                  <a:srgbClr val="595959"/>
                </a:solidFill>
                <a:latin typeface="Adobe Fan Heiti Std B" pitchFamily="34" charset="-128"/>
                <a:ea typeface="Adobe Fan Heiti Std B" pitchFamily="34" charset="-128"/>
              </a:rPr>
              <a:t>Introduce </a:t>
            </a:r>
            <a:r>
              <a:rPr lang="en-US" altLang="ko-KR" sz="1200" dirty="0">
                <a:solidFill>
                  <a:srgbClr val="595959"/>
                </a:solidFill>
                <a:latin typeface="Adobe Fan Heiti Std B" pitchFamily="34" charset="-128"/>
                <a:ea typeface="Adobe Fan Heiti Std B" pitchFamily="34" charset="-128"/>
              </a:rPr>
              <a:t>the background and motivations</a:t>
            </a:r>
            <a:endParaRPr lang="ko-KR" altLang="ko-KR" sz="1200" dirty="0">
              <a:solidFill>
                <a:srgbClr val="595959"/>
              </a:solidFill>
              <a:latin typeface="Adobe Fan Heiti Std B" pitchFamily="34" charset="-128"/>
            </a:endParaRPr>
          </a:p>
        </p:txBody>
      </p:sp>
      <p:cxnSp>
        <p:nvCxnSpPr>
          <p:cNvPr id="20" name="직선 연결선 19"/>
          <p:cNvCxnSpPr/>
          <p:nvPr/>
        </p:nvCxnSpPr>
        <p:spPr>
          <a:xfrm>
            <a:off x="719572" y="5077747"/>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p:cNvSpPr/>
          <p:nvPr/>
        </p:nvSpPr>
        <p:spPr>
          <a:xfrm>
            <a:off x="1464391" y="1311254"/>
            <a:ext cx="1028717" cy="857263"/>
          </a:xfrm>
          <a:prstGeom prst="ellipse">
            <a:avLst/>
          </a:prstGeom>
          <a:noFill/>
          <a:ln w="571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85000"/>
                    <a:lumOff val="15000"/>
                  </a:schemeClr>
                </a:solidFill>
                <a:latin typeface="바른돋움OTFPro 2" pitchFamily="50" charset="-127"/>
                <a:ea typeface="바른돋움OTFPro 2" pitchFamily="50" charset="-127"/>
              </a:rPr>
              <a:t>Key</a:t>
            </a:r>
          </a:p>
          <a:p>
            <a:pPr algn="ctr"/>
            <a:r>
              <a:rPr lang="en-US" altLang="ko-KR" sz="1400" dirty="0" smtClean="0">
                <a:solidFill>
                  <a:schemeClr val="tx1">
                    <a:lumMod val="85000"/>
                    <a:lumOff val="15000"/>
                  </a:schemeClr>
                </a:solidFill>
                <a:latin typeface="바른돋움OTFPro 2" pitchFamily="50" charset="-127"/>
                <a:ea typeface="바른돋움OTFPro 2" pitchFamily="50" charset="-127"/>
              </a:rPr>
              <a:t>Word</a:t>
            </a:r>
          </a:p>
        </p:txBody>
      </p:sp>
      <p:sp>
        <p:nvSpPr>
          <p:cNvPr id="17" name="타원 16"/>
          <p:cNvSpPr/>
          <p:nvPr/>
        </p:nvSpPr>
        <p:spPr>
          <a:xfrm>
            <a:off x="3059079" y="1311254"/>
            <a:ext cx="1028717" cy="857263"/>
          </a:xfrm>
          <a:prstGeom prst="ellipse">
            <a:avLst/>
          </a:prstGeom>
          <a:noFill/>
          <a:ln w="571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85000"/>
                    <a:lumOff val="15000"/>
                  </a:schemeClr>
                </a:solidFill>
                <a:latin typeface="바른돋움OTFPro 2" pitchFamily="50" charset="-127"/>
                <a:ea typeface="바른돋움OTFPro 2" pitchFamily="50" charset="-127"/>
              </a:rPr>
              <a:t>Key</a:t>
            </a:r>
          </a:p>
          <a:p>
            <a:pPr algn="ctr"/>
            <a:r>
              <a:rPr lang="en-US" altLang="ko-KR" sz="1400" dirty="0" smtClean="0">
                <a:solidFill>
                  <a:schemeClr val="tx1">
                    <a:lumMod val="85000"/>
                    <a:lumOff val="15000"/>
                  </a:schemeClr>
                </a:solidFill>
                <a:latin typeface="바른돋움OTFPro 2" pitchFamily="50" charset="-127"/>
                <a:ea typeface="바른돋움OTFPro 2" pitchFamily="50" charset="-127"/>
              </a:rPr>
              <a:t>Word</a:t>
            </a:r>
          </a:p>
        </p:txBody>
      </p:sp>
      <p:sp>
        <p:nvSpPr>
          <p:cNvPr id="18" name="타원 17"/>
          <p:cNvSpPr/>
          <p:nvPr/>
        </p:nvSpPr>
        <p:spPr>
          <a:xfrm>
            <a:off x="4575848" y="1311254"/>
            <a:ext cx="1028717" cy="857263"/>
          </a:xfrm>
          <a:prstGeom prst="ellipse">
            <a:avLst/>
          </a:prstGeom>
          <a:noFill/>
          <a:ln w="571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85000"/>
                    <a:lumOff val="15000"/>
                  </a:schemeClr>
                </a:solidFill>
                <a:latin typeface="바른돋움OTFPro 2" pitchFamily="50" charset="-127"/>
                <a:ea typeface="바른돋움OTFPro 2" pitchFamily="50" charset="-127"/>
              </a:rPr>
              <a:t>Key</a:t>
            </a:r>
          </a:p>
          <a:p>
            <a:pPr algn="ctr"/>
            <a:r>
              <a:rPr lang="en-US" altLang="ko-KR" sz="1400" dirty="0" smtClean="0">
                <a:solidFill>
                  <a:schemeClr val="tx1">
                    <a:lumMod val="85000"/>
                    <a:lumOff val="15000"/>
                  </a:schemeClr>
                </a:solidFill>
                <a:latin typeface="바른돋움OTFPro 2" pitchFamily="50" charset="-127"/>
                <a:ea typeface="바른돋움OTFPro 2" pitchFamily="50" charset="-127"/>
              </a:rPr>
              <a:t>Word</a:t>
            </a:r>
          </a:p>
        </p:txBody>
      </p:sp>
      <p:sp>
        <p:nvSpPr>
          <p:cNvPr id="26" name="타원 25"/>
          <p:cNvSpPr/>
          <p:nvPr/>
        </p:nvSpPr>
        <p:spPr>
          <a:xfrm>
            <a:off x="6102244" y="1082650"/>
            <a:ext cx="1577366" cy="1314472"/>
          </a:xfrm>
          <a:prstGeom prst="ellipse">
            <a:avLst/>
          </a:prstGeom>
          <a:solidFill>
            <a:schemeClr val="tx1">
              <a:lumMod val="85000"/>
              <a:lumOff val="15000"/>
            </a:schemeClr>
          </a:solidFill>
          <a:ln w="57150">
            <a:noFill/>
          </a:ln>
          <a:effectLst>
            <a:reflection blurRad="6350" stA="100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바른돋움OTFPro 2" pitchFamily="50" charset="-127"/>
              <a:ea typeface="바른돋움OTFPro 2" pitchFamily="50" charset="-127"/>
            </a:endParaRPr>
          </a:p>
        </p:txBody>
      </p:sp>
      <p:sp>
        <p:nvSpPr>
          <p:cNvPr id="27" name="직사각형 26"/>
          <p:cNvSpPr/>
          <p:nvPr/>
        </p:nvSpPr>
        <p:spPr>
          <a:xfrm>
            <a:off x="6217915" y="1483398"/>
            <a:ext cx="1346025" cy="646331"/>
          </a:xfrm>
          <a:prstGeom prst="rect">
            <a:avLst/>
          </a:prstGeom>
        </p:spPr>
        <p:txBody>
          <a:bodyPr wrap="square">
            <a:spAutoFit/>
          </a:bodyPr>
          <a:lstStyle/>
          <a:p>
            <a:pPr algn="ctr"/>
            <a:r>
              <a:rPr lang="en-US" altLang="ko-KR" dirty="0" smtClean="0">
                <a:solidFill>
                  <a:schemeClr val="bg1"/>
                </a:solidFill>
                <a:latin typeface="바른돋움OTFPro 2" pitchFamily="50" charset="-127"/>
                <a:ea typeface="바른돋움OTFPro 2" pitchFamily="50" charset="-127"/>
              </a:rPr>
              <a:t>PPT</a:t>
            </a:r>
          </a:p>
          <a:p>
            <a:pPr algn="ctr"/>
            <a:r>
              <a:rPr lang="en-US" altLang="ko-KR" dirty="0" smtClean="0">
                <a:solidFill>
                  <a:schemeClr val="bg1"/>
                </a:solidFill>
                <a:latin typeface="바른돋움OTFPro 2" pitchFamily="50" charset="-127"/>
                <a:ea typeface="바른돋움OTFPro 2" pitchFamily="50" charset="-127"/>
              </a:rPr>
              <a:t>TEMPLATE</a:t>
            </a:r>
          </a:p>
        </p:txBody>
      </p:sp>
      <p:sp>
        <p:nvSpPr>
          <p:cNvPr id="21" name="순서도: 추출 20"/>
          <p:cNvSpPr/>
          <p:nvPr/>
        </p:nvSpPr>
        <p:spPr>
          <a:xfrm rot="5400000">
            <a:off x="2664348" y="1602723"/>
            <a:ext cx="228603" cy="274324"/>
          </a:xfrm>
          <a:prstGeom prst="flowChartExtra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바른돋움OTFPro 2" pitchFamily="50" charset="-127"/>
              <a:ea typeface="바른돋움OTFPro 2" pitchFamily="50" charset="-127"/>
            </a:endParaRPr>
          </a:p>
        </p:txBody>
      </p:sp>
      <p:sp>
        <p:nvSpPr>
          <p:cNvPr id="22" name="순서도: 추출 21"/>
          <p:cNvSpPr/>
          <p:nvPr/>
        </p:nvSpPr>
        <p:spPr>
          <a:xfrm rot="5400000">
            <a:off x="4247818" y="1625494"/>
            <a:ext cx="228603" cy="274324"/>
          </a:xfrm>
          <a:prstGeom prst="flowChartExtra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바른돋움OTFPro 2" pitchFamily="50" charset="-127"/>
              <a:ea typeface="바른돋움OTFPro 2" pitchFamily="50" charset="-127"/>
            </a:endParaRPr>
          </a:p>
        </p:txBody>
      </p:sp>
      <p:sp>
        <p:nvSpPr>
          <p:cNvPr id="23" name="순서도: 추출 22"/>
          <p:cNvSpPr/>
          <p:nvPr/>
        </p:nvSpPr>
        <p:spPr>
          <a:xfrm rot="5400000">
            <a:off x="5780601" y="1602724"/>
            <a:ext cx="228603" cy="274324"/>
          </a:xfrm>
          <a:prstGeom prst="flowChartExtra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바른돋움OTFPro 2" pitchFamily="50" charset="-127"/>
              <a:ea typeface="바른돋움OTFPro 2" pitchFamily="50" charset="-127"/>
            </a:endParaRPr>
          </a:p>
        </p:txBody>
      </p:sp>
      <p:sp>
        <p:nvSpPr>
          <p:cNvPr id="29" name="오각형 28"/>
          <p:cNvSpPr/>
          <p:nvPr/>
        </p:nvSpPr>
        <p:spPr>
          <a:xfrm rot="16200000">
            <a:off x="4156364" y="1927923"/>
            <a:ext cx="831272" cy="1558635"/>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latin typeface="바른돋움OTFPro 2" pitchFamily="50" charset="-127"/>
              <a:ea typeface="바른돋움OTFPro 2" pitchFamily="50" charset="-127"/>
            </a:endParaRPr>
          </a:p>
        </p:txBody>
      </p:sp>
      <p:sp>
        <p:nvSpPr>
          <p:cNvPr id="30" name="직사각형 29"/>
          <p:cNvSpPr/>
          <p:nvPr/>
        </p:nvSpPr>
        <p:spPr>
          <a:xfrm>
            <a:off x="3753133" y="2756473"/>
            <a:ext cx="1637734" cy="338554"/>
          </a:xfrm>
          <a:prstGeom prst="rect">
            <a:avLst/>
          </a:prstGeom>
        </p:spPr>
        <p:txBody>
          <a:bodyPr wrap="square">
            <a:spAutoFit/>
          </a:bodyPr>
          <a:lstStyle/>
          <a:p>
            <a:pPr algn="ctr"/>
            <a:r>
              <a:rPr lang="en-US" altLang="ko-KR" sz="1600" dirty="0" smtClean="0">
                <a:solidFill>
                  <a:schemeClr val="bg1"/>
                </a:solidFill>
                <a:latin typeface="바른돋움OTFPro 2" pitchFamily="50" charset="-127"/>
                <a:ea typeface="바른돋움OTFPro 2" pitchFamily="50" charset="-127"/>
              </a:rPr>
              <a:t>PPT DESING</a:t>
            </a:r>
            <a:endParaRPr lang="ko-KR" altLang="en-US" sz="1600" dirty="0">
              <a:solidFill>
                <a:schemeClr val="bg1"/>
              </a:solidFill>
              <a:latin typeface="바른돋움OTFPro 2" pitchFamily="50" charset="-127"/>
              <a:ea typeface="바른돋움OTFPro 2" pitchFamily="50" charset="-127"/>
            </a:endParaRPr>
          </a:p>
        </p:txBody>
      </p:sp>
      <p:sp>
        <p:nvSpPr>
          <p:cNvPr id="32" name="직사각형 40"/>
          <p:cNvSpPr/>
          <p:nvPr/>
        </p:nvSpPr>
        <p:spPr>
          <a:xfrm>
            <a:off x="1098144" y="3362903"/>
            <a:ext cx="6947712" cy="1294797"/>
          </a:xfrm>
          <a:custGeom>
            <a:avLst/>
            <a:gdLst/>
            <a:ahLst/>
            <a:cxnLst/>
            <a:rect l="l" t="t" r="r" b="b"/>
            <a:pathLst>
              <a:path w="7898183" h="1584176">
                <a:moveTo>
                  <a:pt x="765721" y="0"/>
                </a:moveTo>
                <a:lnTo>
                  <a:pt x="788884" y="0"/>
                </a:lnTo>
                <a:lnTo>
                  <a:pt x="7109299" y="0"/>
                </a:lnTo>
                <a:lnTo>
                  <a:pt x="7174668" y="0"/>
                </a:lnTo>
                <a:lnTo>
                  <a:pt x="7174668" y="3301"/>
                </a:lnTo>
                <a:cubicBezTo>
                  <a:pt x="7579802" y="35928"/>
                  <a:pt x="7898183" y="375225"/>
                  <a:pt x="7898183" y="788884"/>
                </a:cubicBezTo>
                <a:cubicBezTo>
                  <a:pt x="7898183" y="1202544"/>
                  <a:pt x="7579802" y="1541841"/>
                  <a:pt x="7174668" y="1574467"/>
                </a:cubicBezTo>
                <a:lnTo>
                  <a:pt x="7174668" y="1584176"/>
                </a:lnTo>
                <a:lnTo>
                  <a:pt x="765721" y="1584176"/>
                </a:lnTo>
                <a:lnTo>
                  <a:pt x="765721" y="1576599"/>
                </a:lnTo>
                <a:cubicBezTo>
                  <a:pt x="340732" y="1565168"/>
                  <a:pt x="0" y="1216818"/>
                  <a:pt x="0" y="788884"/>
                </a:cubicBezTo>
                <a:cubicBezTo>
                  <a:pt x="0" y="360951"/>
                  <a:pt x="340732" y="12601"/>
                  <a:pt x="765721" y="1170"/>
                </a:cubicBezTo>
                <a:close/>
              </a:path>
            </a:pathLst>
          </a:custGeom>
          <a:no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바른돋움OTFPro 2" pitchFamily="50" charset="-127"/>
              <a:ea typeface="바른돋움OTFPro 2" pitchFamily="50" charset="-127"/>
            </a:endParaRPr>
          </a:p>
        </p:txBody>
      </p:sp>
      <p:sp>
        <p:nvSpPr>
          <p:cNvPr id="38" name="타원 37"/>
          <p:cNvSpPr/>
          <p:nvPr/>
        </p:nvSpPr>
        <p:spPr>
          <a:xfrm>
            <a:off x="4033386" y="3561459"/>
            <a:ext cx="1077226" cy="897688"/>
          </a:xfrm>
          <a:prstGeom prst="ellipse">
            <a:avLst/>
          </a:prstGeom>
          <a:solidFill>
            <a:schemeClr val="tx1">
              <a:lumMod val="85000"/>
              <a:lumOff val="15000"/>
            </a:schemeClr>
          </a:solidFill>
          <a:ln w="57150">
            <a:noFill/>
          </a:ln>
          <a:effectLst>
            <a:reflection blurRad="6350" stA="100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latin typeface="바른돋움OTFPro 2" pitchFamily="50" charset="-127"/>
              <a:ea typeface="바른돋움OTFPro 2" pitchFamily="50" charset="-127"/>
            </a:endParaRPr>
          </a:p>
        </p:txBody>
      </p:sp>
      <p:sp>
        <p:nvSpPr>
          <p:cNvPr id="39" name="직사각형 38"/>
          <p:cNvSpPr/>
          <p:nvPr/>
        </p:nvSpPr>
        <p:spPr>
          <a:xfrm>
            <a:off x="3641219" y="3781161"/>
            <a:ext cx="1861560" cy="584775"/>
          </a:xfrm>
          <a:prstGeom prst="rect">
            <a:avLst/>
          </a:prstGeom>
        </p:spPr>
        <p:txBody>
          <a:bodyPr wrap="square">
            <a:spAutoFit/>
          </a:bodyPr>
          <a:lstStyle/>
          <a:p>
            <a:pPr algn="ctr"/>
            <a:r>
              <a:rPr lang="en-US" altLang="ko-KR" sz="1600" dirty="0" smtClean="0">
                <a:solidFill>
                  <a:schemeClr val="bg1"/>
                </a:solidFill>
                <a:latin typeface="바른돋움OTFPro 2" pitchFamily="50" charset="-127"/>
                <a:ea typeface="바른돋움OTFPro 2" pitchFamily="50" charset="-127"/>
              </a:rPr>
              <a:t>Key</a:t>
            </a:r>
          </a:p>
          <a:p>
            <a:pPr algn="ctr"/>
            <a:r>
              <a:rPr lang="en-US" altLang="ko-KR" sz="1600" dirty="0" smtClean="0">
                <a:solidFill>
                  <a:schemeClr val="bg1"/>
                </a:solidFill>
                <a:latin typeface="바른돋움OTFPro 2" pitchFamily="50" charset="-127"/>
                <a:ea typeface="바른돋움OTFPro 2" pitchFamily="50" charset="-127"/>
              </a:rPr>
              <a:t>Word</a:t>
            </a:r>
          </a:p>
        </p:txBody>
      </p:sp>
      <p:sp>
        <p:nvSpPr>
          <p:cNvPr id="34" name="직사각형 33"/>
          <p:cNvSpPr/>
          <p:nvPr/>
        </p:nvSpPr>
        <p:spPr>
          <a:xfrm>
            <a:off x="1278859" y="3740999"/>
            <a:ext cx="2488961" cy="646331"/>
          </a:xfrm>
          <a:prstGeom prst="rect">
            <a:avLst/>
          </a:prstGeom>
        </p:spPr>
        <p:txBody>
          <a:bodyPr wrap="square">
            <a:spAutoFit/>
          </a:bodyPr>
          <a:lstStyle/>
          <a:p>
            <a:pPr algn="ctr"/>
            <a:r>
              <a:rPr lang="en-US" altLang="ko-KR" sz="2000" dirty="0" smtClean="0">
                <a:solidFill>
                  <a:schemeClr val="tx1">
                    <a:lumMod val="85000"/>
                    <a:lumOff val="15000"/>
                  </a:schemeClr>
                </a:solidFill>
                <a:latin typeface="바른돋움OTFPro 2" pitchFamily="50" charset="-127"/>
                <a:ea typeface="바른돋움OTFPro 2" pitchFamily="50" charset="-127"/>
              </a:rPr>
              <a:t>PPT DESIGN</a:t>
            </a:r>
          </a:p>
          <a:p>
            <a:pPr algn="ctr"/>
            <a:r>
              <a:rPr lang="en-US" altLang="ko-KR" sz="1600" dirty="0" smtClean="0">
                <a:solidFill>
                  <a:schemeClr val="bg1">
                    <a:lumMod val="65000"/>
                  </a:schemeClr>
                </a:solidFill>
                <a:latin typeface="바른돋움OTFPro 2" pitchFamily="50" charset="-127"/>
                <a:ea typeface="바른돋움OTFPro 2" pitchFamily="50" charset="-127"/>
              </a:rPr>
              <a:t>Text Here</a:t>
            </a:r>
            <a:endParaRPr lang="ko-KR" altLang="en-US" sz="1600" dirty="0">
              <a:solidFill>
                <a:schemeClr val="bg1">
                  <a:lumMod val="65000"/>
                </a:schemeClr>
              </a:solidFill>
              <a:latin typeface="바른돋움OTFPro 2" pitchFamily="50" charset="-127"/>
              <a:ea typeface="바른돋움OTFPro 2" pitchFamily="50" charset="-127"/>
            </a:endParaRPr>
          </a:p>
        </p:txBody>
      </p:sp>
      <p:sp>
        <p:nvSpPr>
          <p:cNvPr id="35" name="직사각형 34"/>
          <p:cNvSpPr/>
          <p:nvPr/>
        </p:nvSpPr>
        <p:spPr>
          <a:xfrm>
            <a:off x="5316904" y="3740999"/>
            <a:ext cx="2488961" cy="646331"/>
          </a:xfrm>
          <a:prstGeom prst="rect">
            <a:avLst/>
          </a:prstGeom>
        </p:spPr>
        <p:txBody>
          <a:bodyPr wrap="square">
            <a:spAutoFit/>
          </a:bodyPr>
          <a:lstStyle/>
          <a:p>
            <a:pPr algn="ctr"/>
            <a:r>
              <a:rPr lang="en-US" altLang="ko-KR" sz="2000" dirty="0" smtClean="0">
                <a:solidFill>
                  <a:schemeClr val="tx1">
                    <a:lumMod val="85000"/>
                    <a:lumOff val="15000"/>
                  </a:schemeClr>
                </a:solidFill>
                <a:latin typeface="바른돋움OTFPro 2" pitchFamily="50" charset="-127"/>
                <a:ea typeface="바른돋움OTFPro 2" pitchFamily="50" charset="-127"/>
              </a:rPr>
              <a:t>PPT DESIGN</a:t>
            </a:r>
          </a:p>
          <a:p>
            <a:pPr algn="ctr"/>
            <a:r>
              <a:rPr lang="en-US" altLang="ko-KR" sz="1600" dirty="0" smtClean="0">
                <a:solidFill>
                  <a:schemeClr val="bg1">
                    <a:lumMod val="65000"/>
                  </a:schemeClr>
                </a:solidFill>
                <a:latin typeface="바른돋움OTFPro 2" pitchFamily="50" charset="-127"/>
                <a:ea typeface="바른돋움OTFPro 2" pitchFamily="50" charset="-127"/>
              </a:rPr>
              <a:t>Text Here</a:t>
            </a:r>
            <a:endParaRPr lang="ko-KR" altLang="en-US" sz="1600" dirty="0">
              <a:solidFill>
                <a:schemeClr val="bg1">
                  <a:lumMod val="65000"/>
                </a:schemeClr>
              </a:solidFill>
              <a:latin typeface="바른돋움OTFPro 2" pitchFamily="50" charset="-127"/>
              <a:ea typeface="바른돋움OTFPro 2" pitchFamily="50" charset="-127"/>
            </a:endParaRPr>
          </a:p>
        </p:txBody>
      </p:sp>
      <p:sp>
        <p:nvSpPr>
          <p:cNvPr id="36" name="순서도: 추출 35"/>
          <p:cNvSpPr/>
          <p:nvPr/>
        </p:nvSpPr>
        <p:spPr>
          <a:xfrm rot="5400000">
            <a:off x="5254479" y="3874866"/>
            <a:ext cx="225728" cy="270874"/>
          </a:xfrm>
          <a:prstGeom prst="flowChartExtra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바른돋움OTFPro 2" pitchFamily="50" charset="-127"/>
              <a:ea typeface="바른돋움OTFPro 2" pitchFamily="50" charset="-127"/>
            </a:endParaRPr>
          </a:p>
        </p:txBody>
      </p:sp>
      <p:sp>
        <p:nvSpPr>
          <p:cNvPr id="37" name="순서도: 추출 36"/>
          <p:cNvSpPr/>
          <p:nvPr/>
        </p:nvSpPr>
        <p:spPr>
          <a:xfrm rot="16200000">
            <a:off x="3601212" y="3874866"/>
            <a:ext cx="225728" cy="270874"/>
          </a:xfrm>
          <a:prstGeom prst="flowChartExtra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바른돋움OTFPro 2" pitchFamily="50" charset="-127"/>
              <a:ea typeface="바른돋움OTFPro 2" pitchFamily="50" charset="-127"/>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00" y="481236"/>
            <a:ext cx="5267325"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481236"/>
            <a:ext cx="5153025"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82552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직사각형 41"/>
          <p:cNvSpPr/>
          <p:nvPr/>
        </p:nvSpPr>
        <p:spPr>
          <a:xfrm>
            <a:off x="6077124" y="1960904"/>
            <a:ext cx="2377303" cy="1077218"/>
          </a:xfrm>
          <a:prstGeom prst="rect">
            <a:avLst/>
          </a:prstGeom>
        </p:spPr>
        <p:txBody>
          <a:bodyPr wrap="square">
            <a:spAutoFit/>
          </a:bodyPr>
          <a:lstStyle/>
          <a:p>
            <a:r>
              <a:rPr lang="ko-KR" altLang="en-US" sz="1600" dirty="0" smtClean="0">
                <a:solidFill>
                  <a:schemeClr val="tx1">
                    <a:lumMod val="65000"/>
                    <a:lumOff val="35000"/>
                  </a:schemeClr>
                </a:solidFill>
                <a:latin typeface="바른돋움OTFPro 2" pitchFamily="50" charset="-127"/>
                <a:ea typeface="바른돋움OTFPro 2" pitchFamily="50" charset="-127"/>
              </a:rPr>
              <a:t>직장인 대학생 필수</a:t>
            </a:r>
            <a:endParaRPr lang="en-US" altLang="ko-KR" sz="1600" dirty="0" smtClean="0">
              <a:solidFill>
                <a:schemeClr val="tx1">
                  <a:lumMod val="65000"/>
                  <a:lumOff val="35000"/>
                </a:schemeClr>
              </a:solidFill>
              <a:latin typeface="바른돋움OTFPro 2" pitchFamily="50" charset="-127"/>
              <a:ea typeface="바른돋움OTFPro 2" pitchFamily="50" charset="-127"/>
            </a:endParaRPr>
          </a:p>
          <a:p>
            <a:r>
              <a:rPr lang="en-US" altLang="ko-KR" sz="2400" dirty="0" smtClean="0">
                <a:solidFill>
                  <a:schemeClr val="tx1">
                    <a:lumMod val="85000"/>
                    <a:lumOff val="15000"/>
                  </a:schemeClr>
                </a:solidFill>
                <a:latin typeface="바른돋움OTFPro 3" pitchFamily="50" charset="-127"/>
                <a:ea typeface="바른돋움OTFPro 3" pitchFamily="50" charset="-127"/>
              </a:rPr>
              <a:t>PPT TEMPLATE</a:t>
            </a:r>
          </a:p>
        </p:txBody>
      </p:sp>
      <p:sp>
        <p:nvSpPr>
          <p:cNvPr id="44" name="오각형 43"/>
          <p:cNvSpPr/>
          <p:nvPr/>
        </p:nvSpPr>
        <p:spPr>
          <a:xfrm>
            <a:off x="5434733" y="2028862"/>
            <a:ext cx="592126" cy="479638"/>
          </a:xfrm>
          <a:prstGeom prst="homePlate">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바른돋움OTFPro 2" pitchFamily="50" charset="-127"/>
              <a:ea typeface="바른돋움OTFPro 2" pitchFamily="50" charset="-127"/>
            </a:endParaRPr>
          </a:p>
        </p:txBody>
      </p:sp>
      <p:sp>
        <p:nvSpPr>
          <p:cNvPr id="40" name="타원 39"/>
          <p:cNvSpPr/>
          <p:nvPr/>
        </p:nvSpPr>
        <p:spPr>
          <a:xfrm>
            <a:off x="689573" y="1308574"/>
            <a:ext cx="2304256" cy="1920213"/>
          </a:xfrm>
          <a:prstGeom prst="ellipse">
            <a:avLst/>
          </a:prstGeom>
          <a:solidFill>
            <a:schemeClr val="tx1">
              <a:lumMod val="85000"/>
              <a:lumOff val="15000"/>
              <a:alpha val="80000"/>
            </a:schemeClr>
          </a:solidFill>
          <a:ln>
            <a:noFill/>
          </a:ln>
          <a:effectLst>
            <a:reflection stA="200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2400" dirty="0" smtClean="0">
              <a:solidFill>
                <a:schemeClr val="bg1"/>
              </a:solidFill>
              <a:latin typeface="바른돋움OTFPro 2" pitchFamily="50" charset="-127"/>
              <a:ea typeface="바른돋움OTFPro 2" pitchFamily="50" charset="-127"/>
            </a:endParaRPr>
          </a:p>
          <a:p>
            <a:pPr algn="ctr"/>
            <a:endParaRPr lang="en-US" altLang="ko-KR" sz="2400" dirty="0">
              <a:solidFill>
                <a:schemeClr val="bg1"/>
              </a:solidFill>
              <a:latin typeface="바른돋움OTFPro 2" pitchFamily="50" charset="-127"/>
              <a:ea typeface="바른돋움OTFPro 2" pitchFamily="50" charset="-127"/>
            </a:endParaRPr>
          </a:p>
          <a:p>
            <a:pPr algn="ctr"/>
            <a:r>
              <a:rPr lang="en-US" altLang="ko-KR" sz="2400" dirty="0" smtClean="0">
                <a:solidFill>
                  <a:schemeClr val="bg1"/>
                </a:solidFill>
                <a:latin typeface="바른돋움OTFPro 2" pitchFamily="50" charset="-127"/>
                <a:ea typeface="바른돋움OTFPro 2" pitchFamily="50" charset="-127"/>
              </a:rPr>
              <a:t>PPT</a:t>
            </a:r>
          </a:p>
          <a:p>
            <a:pPr algn="ctr"/>
            <a:r>
              <a:rPr lang="en-US" altLang="ko-KR" sz="2400" dirty="0" smtClean="0">
                <a:solidFill>
                  <a:schemeClr val="bg1"/>
                </a:solidFill>
                <a:latin typeface="바른돋움OTFPro 2" pitchFamily="50" charset="-127"/>
                <a:ea typeface="바른돋움OTFPro 2" pitchFamily="50" charset="-127"/>
              </a:rPr>
              <a:t>DESIGN</a:t>
            </a:r>
            <a:endParaRPr lang="ko-KR" altLang="en-US" sz="2400" dirty="0">
              <a:solidFill>
                <a:schemeClr val="bg1"/>
              </a:solidFill>
              <a:latin typeface="바른돋움OTFPro 2" pitchFamily="50" charset="-127"/>
              <a:ea typeface="바른돋움OTFPro 2" pitchFamily="50" charset="-127"/>
            </a:endParaRPr>
          </a:p>
        </p:txBody>
      </p:sp>
      <p:pic>
        <p:nvPicPr>
          <p:cNvPr id="45" name="Picture 5" descr="C:\Users\JUNGMJ\Desktop\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4605" y="1577608"/>
            <a:ext cx="534195" cy="582308"/>
          </a:xfrm>
          <a:prstGeom prst="rect">
            <a:avLst/>
          </a:prstGeom>
          <a:noFill/>
          <a:extLst>
            <a:ext uri="{909E8E84-426E-40DD-AFC4-6F175D3DCCD1}">
              <a14:hiddenFill xmlns:a14="http://schemas.microsoft.com/office/drawing/2010/main">
                <a:solidFill>
                  <a:srgbClr val="FFFFFF"/>
                </a:solidFill>
              </a14:hiddenFill>
            </a:ext>
          </a:extLst>
        </p:spPr>
      </p:pic>
      <p:sp>
        <p:nvSpPr>
          <p:cNvPr id="41" name="타원 40"/>
          <p:cNvSpPr/>
          <p:nvPr/>
        </p:nvSpPr>
        <p:spPr>
          <a:xfrm>
            <a:off x="2677595" y="1308574"/>
            <a:ext cx="2304256" cy="1920213"/>
          </a:xfrm>
          <a:prstGeom prst="ellipse">
            <a:avLst/>
          </a:prstGeom>
          <a:solidFill>
            <a:schemeClr val="bg1">
              <a:lumMod val="75000"/>
              <a:alpha val="80000"/>
            </a:schemeClr>
          </a:solidFill>
          <a:ln>
            <a:noFill/>
          </a:ln>
          <a:effectLst>
            <a:reflection stA="200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2400" dirty="0" smtClean="0">
              <a:solidFill>
                <a:schemeClr val="bg1"/>
              </a:solidFill>
              <a:latin typeface="바른돋움OTFPro 2" pitchFamily="50" charset="-127"/>
              <a:ea typeface="바른돋움OTFPro 2" pitchFamily="50" charset="-127"/>
            </a:endParaRPr>
          </a:p>
          <a:p>
            <a:pPr algn="ctr"/>
            <a:endParaRPr lang="en-US" altLang="ko-KR" sz="2400" dirty="0">
              <a:solidFill>
                <a:schemeClr val="bg1"/>
              </a:solidFill>
              <a:latin typeface="바른돋움OTFPro 2" pitchFamily="50" charset="-127"/>
              <a:ea typeface="바른돋움OTFPro 2" pitchFamily="50" charset="-127"/>
            </a:endParaRPr>
          </a:p>
          <a:p>
            <a:pPr algn="ctr"/>
            <a:r>
              <a:rPr lang="en-US" altLang="ko-KR" sz="2400" dirty="0" smtClean="0">
                <a:solidFill>
                  <a:schemeClr val="bg1"/>
                </a:solidFill>
                <a:latin typeface="바른돋움OTFPro 2" pitchFamily="50" charset="-127"/>
                <a:ea typeface="바른돋움OTFPro 2" pitchFamily="50" charset="-127"/>
              </a:rPr>
              <a:t>PPT</a:t>
            </a:r>
          </a:p>
          <a:p>
            <a:pPr algn="ctr"/>
            <a:r>
              <a:rPr lang="en-US" altLang="ko-KR" sz="2400" dirty="0" smtClean="0">
                <a:solidFill>
                  <a:schemeClr val="bg1"/>
                </a:solidFill>
                <a:latin typeface="바른돋움OTFPro 2" pitchFamily="50" charset="-127"/>
                <a:ea typeface="바른돋움OTFPro 2" pitchFamily="50" charset="-127"/>
              </a:rPr>
              <a:t>DESIGN</a:t>
            </a:r>
            <a:endParaRPr lang="ko-KR" altLang="en-US" sz="2400" dirty="0">
              <a:solidFill>
                <a:schemeClr val="bg1"/>
              </a:solidFill>
              <a:latin typeface="바른돋움OTFPro 2" pitchFamily="50" charset="-127"/>
              <a:ea typeface="바른돋움OTFPro 2" pitchFamily="50" charset="-127"/>
            </a:endParaRPr>
          </a:p>
        </p:txBody>
      </p:sp>
      <p:pic>
        <p:nvPicPr>
          <p:cNvPr id="46" name="Picture 6" descr="C:\Users\JUNGMJ\Desktop\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4505" y="1687662"/>
            <a:ext cx="810434" cy="4722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98215" y="326920"/>
            <a:ext cx="3970959" cy="461665"/>
          </a:xfrm>
          <a:prstGeom prst="rect">
            <a:avLst/>
          </a:prstGeom>
          <a:noFill/>
        </p:spPr>
        <p:txBody>
          <a:bodyPr wrap="none" rtlCol="0">
            <a:spAutoFit/>
          </a:bodyPr>
          <a:lstStyle/>
          <a:p>
            <a:r>
              <a:rPr lang="en-US" altLang="ko-KR" sz="2400" dirty="0" smtClean="0">
                <a:solidFill>
                  <a:schemeClr val="tx1">
                    <a:lumMod val="65000"/>
                    <a:lumOff val="35000"/>
                  </a:schemeClr>
                </a:solidFill>
                <a:latin typeface="바른돋움OTFPro 3" pitchFamily="50" charset="-127"/>
                <a:ea typeface="바른돋움OTFPro 3" pitchFamily="50" charset="-127"/>
              </a:rPr>
              <a:t>Ⅰ. YOONYM BLOG</a:t>
            </a:r>
            <a:r>
              <a:rPr lang="ko-KR" altLang="en-US" sz="2400" dirty="0" smtClean="0">
                <a:solidFill>
                  <a:schemeClr val="tx1">
                    <a:lumMod val="65000"/>
                    <a:lumOff val="35000"/>
                  </a:schemeClr>
                </a:solidFill>
                <a:latin typeface="바른돋움OTFPro 3" pitchFamily="50" charset="-127"/>
                <a:ea typeface="바른돋움OTFPro 3" pitchFamily="50" charset="-127"/>
              </a:rPr>
              <a:t>　</a:t>
            </a:r>
            <a:r>
              <a:rPr lang="en-US" altLang="ko-KR" sz="1200" dirty="0" smtClean="0">
                <a:solidFill>
                  <a:schemeClr val="tx1">
                    <a:lumMod val="65000"/>
                    <a:lumOff val="35000"/>
                  </a:schemeClr>
                </a:solidFill>
                <a:latin typeface="바른돋움OTFPro 3" pitchFamily="50" charset="-127"/>
                <a:ea typeface="바른돋움OTFPro 3" pitchFamily="50" charset="-127"/>
              </a:rPr>
              <a:t>Text Here</a:t>
            </a:r>
            <a:endParaRPr lang="en-US" altLang="ko-KR" sz="2400" dirty="0" smtClean="0">
              <a:solidFill>
                <a:schemeClr val="tx1">
                  <a:lumMod val="65000"/>
                  <a:lumOff val="35000"/>
                </a:schemeClr>
              </a:solidFill>
              <a:latin typeface="바른돋움OTFPro 3" pitchFamily="50" charset="-127"/>
              <a:ea typeface="바른돋움OTFPro 3" pitchFamily="50" charset="-127"/>
            </a:endParaRPr>
          </a:p>
        </p:txBody>
      </p:sp>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p:cNvSpPr txBox="1"/>
          <p:nvPr/>
        </p:nvSpPr>
        <p:spPr>
          <a:xfrm>
            <a:off x="7039381" y="5223249"/>
            <a:ext cx="1519967" cy="415498"/>
          </a:xfrm>
          <a:prstGeom prst="rect">
            <a:avLst/>
          </a:prstGeom>
          <a:noFill/>
        </p:spPr>
        <p:txBody>
          <a:bodyPr wrap="none" rtlCol="0">
            <a:spAutoFit/>
          </a:bodyPr>
          <a:lstStyle/>
          <a:p>
            <a:pPr algn="r"/>
            <a:r>
              <a:rPr lang="en-US" altLang="ko-KR" sz="1200" dirty="0" smtClean="0">
                <a:solidFill>
                  <a:schemeClr val="bg1">
                    <a:lumMod val="65000"/>
                  </a:schemeClr>
                </a:solidFill>
                <a:latin typeface="바른돋움OTFPro 2" pitchFamily="50" charset="-127"/>
                <a:ea typeface="바른돋움OTFPro 2" pitchFamily="50" charset="-127"/>
              </a:rPr>
              <a:t>PPT BY. YOONYM</a:t>
            </a:r>
          </a:p>
          <a:p>
            <a:pPr algn="r"/>
            <a:r>
              <a:rPr lang="ko-KR" altLang="en-US" sz="900" dirty="0" smtClean="0">
                <a:solidFill>
                  <a:schemeClr val="bg1">
                    <a:lumMod val="65000"/>
                  </a:schemeClr>
                </a:solidFill>
                <a:latin typeface="바른돋움OTFPro 2" pitchFamily="50" charset="-127"/>
                <a:ea typeface="바른돋움OTFPro 2" pitchFamily="50" charset="-127"/>
              </a:rPr>
              <a:t>　</a:t>
            </a:r>
            <a:r>
              <a:rPr lang="en-US" altLang="ko-KR" sz="900" dirty="0" smtClean="0">
                <a:solidFill>
                  <a:schemeClr val="bg1">
                    <a:lumMod val="65000"/>
                  </a:schemeClr>
                </a:solidFill>
                <a:latin typeface="바른돋움OTFPro 2" pitchFamily="50" charset="-127"/>
                <a:ea typeface="바른돋움OTFPro 2" pitchFamily="50" charset="-127"/>
              </a:rPr>
              <a:t>http://ds1104.blog.me</a:t>
            </a:r>
            <a:endParaRPr lang="en-US" altLang="ko-KR" sz="1100" dirty="0" smtClean="0">
              <a:solidFill>
                <a:schemeClr val="bg1">
                  <a:lumMod val="65000"/>
                </a:schemeClr>
              </a:solidFill>
              <a:latin typeface="바른돋움OTFPro 2" pitchFamily="50" charset="-127"/>
              <a:ea typeface="바른돋움OTFPro 2" pitchFamily="50" charset="-127"/>
            </a:endParaRPr>
          </a:p>
        </p:txBody>
      </p:sp>
      <p:sp>
        <p:nvSpPr>
          <p:cNvPr id="43" name="직사각형 42"/>
          <p:cNvSpPr/>
          <p:nvPr/>
        </p:nvSpPr>
        <p:spPr>
          <a:xfrm>
            <a:off x="0" y="3757600"/>
            <a:ext cx="9144000" cy="132014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TextBox 46"/>
          <p:cNvSpPr txBox="1"/>
          <p:nvPr/>
        </p:nvSpPr>
        <p:spPr>
          <a:xfrm>
            <a:off x="1284691" y="4109896"/>
            <a:ext cx="992579" cy="738664"/>
          </a:xfrm>
          <a:prstGeom prst="rect">
            <a:avLst/>
          </a:prstGeom>
          <a:noFill/>
        </p:spPr>
        <p:txBody>
          <a:bodyPr wrap="none" rtlCol="0">
            <a:spAutoFit/>
          </a:bodyPr>
          <a:lstStyle/>
          <a:p>
            <a:r>
              <a:rPr lang="en-US" altLang="ko-KR" sz="1400" dirty="0" smtClean="0">
                <a:solidFill>
                  <a:schemeClr val="bg1">
                    <a:lumMod val="95000"/>
                  </a:schemeClr>
                </a:solidFill>
                <a:latin typeface="바른돋움OTFPro 2" pitchFamily="50" charset="-127"/>
                <a:ea typeface="바른돋움OTFPro 2" pitchFamily="50" charset="-127"/>
              </a:rPr>
              <a:t>Text Here</a:t>
            </a:r>
          </a:p>
          <a:p>
            <a:r>
              <a:rPr lang="en-US" altLang="ko-KR" sz="1400" dirty="0" smtClean="0">
                <a:solidFill>
                  <a:schemeClr val="bg1">
                    <a:lumMod val="95000"/>
                  </a:schemeClr>
                </a:solidFill>
                <a:latin typeface="바른돋움OTFPro 2" pitchFamily="50" charset="-127"/>
                <a:ea typeface="바른돋움OTFPro 2" pitchFamily="50" charset="-127"/>
              </a:rPr>
              <a:t>Text Here</a:t>
            </a:r>
          </a:p>
          <a:p>
            <a:r>
              <a:rPr lang="en-US" altLang="ko-KR" sz="1400" dirty="0" smtClean="0">
                <a:solidFill>
                  <a:schemeClr val="bg1">
                    <a:lumMod val="95000"/>
                  </a:schemeClr>
                </a:solidFill>
                <a:latin typeface="바른돋움OTFPro 2" pitchFamily="50" charset="-127"/>
                <a:ea typeface="바른돋움OTFPro 2" pitchFamily="50" charset="-127"/>
              </a:rPr>
              <a:t>Text Here</a:t>
            </a:r>
          </a:p>
        </p:txBody>
      </p:sp>
      <p:sp>
        <p:nvSpPr>
          <p:cNvPr id="48" name="TextBox 47"/>
          <p:cNvSpPr txBox="1"/>
          <p:nvPr/>
        </p:nvSpPr>
        <p:spPr>
          <a:xfrm>
            <a:off x="3131721" y="4109896"/>
            <a:ext cx="992579" cy="738664"/>
          </a:xfrm>
          <a:prstGeom prst="rect">
            <a:avLst/>
          </a:prstGeom>
          <a:noFill/>
        </p:spPr>
        <p:txBody>
          <a:bodyPr wrap="none" rtlCol="0">
            <a:spAutoFit/>
          </a:bodyPr>
          <a:lstStyle/>
          <a:p>
            <a:r>
              <a:rPr lang="en-US" altLang="ko-KR" sz="1400" dirty="0" smtClean="0">
                <a:solidFill>
                  <a:schemeClr val="bg1">
                    <a:lumMod val="95000"/>
                  </a:schemeClr>
                </a:solidFill>
                <a:latin typeface="바른돋움OTFPro 2" pitchFamily="50" charset="-127"/>
                <a:ea typeface="바른돋움OTFPro 2" pitchFamily="50" charset="-127"/>
              </a:rPr>
              <a:t>Text Here</a:t>
            </a:r>
          </a:p>
          <a:p>
            <a:r>
              <a:rPr lang="en-US" altLang="ko-KR" sz="1400" dirty="0" smtClean="0">
                <a:solidFill>
                  <a:schemeClr val="bg1">
                    <a:lumMod val="95000"/>
                  </a:schemeClr>
                </a:solidFill>
                <a:latin typeface="바른돋움OTFPro 2" pitchFamily="50" charset="-127"/>
                <a:ea typeface="바른돋움OTFPro 2" pitchFamily="50" charset="-127"/>
              </a:rPr>
              <a:t>Text Here</a:t>
            </a:r>
          </a:p>
          <a:p>
            <a:r>
              <a:rPr lang="en-US" altLang="ko-KR" sz="1400" dirty="0" smtClean="0">
                <a:solidFill>
                  <a:schemeClr val="bg1">
                    <a:lumMod val="95000"/>
                  </a:schemeClr>
                </a:solidFill>
                <a:latin typeface="바른돋움OTFPro 2" pitchFamily="50" charset="-127"/>
                <a:ea typeface="바른돋움OTFPro 2" pitchFamily="50" charset="-127"/>
              </a:rPr>
              <a:t>Text Here</a:t>
            </a:r>
          </a:p>
        </p:txBody>
      </p:sp>
      <p:sp>
        <p:nvSpPr>
          <p:cNvPr id="49" name="TextBox 48"/>
          <p:cNvSpPr txBox="1"/>
          <p:nvPr/>
        </p:nvSpPr>
        <p:spPr>
          <a:xfrm>
            <a:off x="6849353" y="4109896"/>
            <a:ext cx="992579" cy="738664"/>
          </a:xfrm>
          <a:prstGeom prst="rect">
            <a:avLst/>
          </a:prstGeom>
          <a:noFill/>
        </p:spPr>
        <p:txBody>
          <a:bodyPr wrap="none" rtlCol="0">
            <a:spAutoFit/>
          </a:bodyPr>
          <a:lstStyle/>
          <a:p>
            <a:r>
              <a:rPr lang="en-US" altLang="ko-KR" sz="1400" dirty="0" smtClean="0">
                <a:solidFill>
                  <a:schemeClr val="bg1">
                    <a:lumMod val="95000"/>
                  </a:schemeClr>
                </a:solidFill>
                <a:latin typeface="바른돋움OTFPro 2" pitchFamily="50" charset="-127"/>
                <a:ea typeface="바른돋움OTFPro 2" pitchFamily="50" charset="-127"/>
              </a:rPr>
              <a:t>Text Here</a:t>
            </a:r>
          </a:p>
          <a:p>
            <a:r>
              <a:rPr lang="en-US" altLang="ko-KR" sz="1400" dirty="0" smtClean="0">
                <a:solidFill>
                  <a:schemeClr val="bg1">
                    <a:lumMod val="95000"/>
                  </a:schemeClr>
                </a:solidFill>
                <a:latin typeface="바른돋움OTFPro 2" pitchFamily="50" charset="-127"/>
                <a:ea typeface="바른돋움OTFPro 2" pitchFamily="50" charset="-127"/>
              </a:rPr>
              <a:t>Text Here</a:t>
            </a:r>
          </a:p>
          <a:p>
            <a:r>
              <a:rPr lang="en-US" altLang="ko-KR" sz="1400" dirty="0" smtClean="0">
                <a:solidFill>
                  <a:schemeClr val="bg1">
                    <a:lumMod val="95000"/>
                  </a:schemeClr>
                </a:solidFill>
                <a:latin typeface="바른돋움OTFPro 2" pitchFamily="50" charset="-127"/>
                <a:ea typeface="바른돋움OTFPro 2" pitchFamily="50" charset="-127"/>
              </a:rPr>
              <a:t>Text Here</a:t>
            </a:r>
          </a:p>
        </p:txBody>
      </p:sp>
      <p:sp>
        <p:nvSpPr>
          <p:cNvPr id="50" name="TextBox 49"/>
          <p:cNvSpPr txBox="1"/>
          <p:nvPr/>
        </p:nvSpPr>
        <p:spPr>
          <a:xfrm>
            <a:off x="4961225" y="4109896"/>
            <a:ext cx="992579" cy="738664"/>
          </a:xfrm>
          <a:prstGeom prst="rect">
            <a:avLst/>
          </a:prstGeom>
          <a:noFill/>
        </p:spPr>
        <p:txBody>
          <a:bodyPr wrap="none" rtlCol="0">
            <a:spAutoFit/>
          </a:bodyPr>
          <a:lstStyle/>
          <a:p>
            <a:r>
              <a:rPr lang="en-US" altLang="ko-KR" sz="1400" dirty="0" smtClean="0">
                <a:solidFill>
                  <a:schemeClr val="bg1">
                    <a:lumMod val="95000"/>
                  </a:schemeClr>
                </a:solidFill>
                <a:latin typeface="바른돋움OTFPro 2" pitchFamily="50" charset="-127"/>
                <a:ea typeface="바른돋움OTFPro 2" pitchFamily="50" charset="-127"/>
              </a:rPr>
              <a:t>Text Here</a:t>
            </a:r>
          </a:p>
          <a:p>
            <a:r>
              <a:rPr lang="en-US" altLang="ko-KR" sz="1400" dirty="0" smtClean="0">
                <a:solidFill>
                  <a:schemeClr val="bg1">
                    <a:lumMod val="95000"/>
                  </a:schemeClr>
                </a:solidFill>
                <a:latin typeface="바른돋움OTFPro 2" pitchFamily="50" charset="-127"/>
                <a:ea typeface="바른돋움OTFPro 2" pitchFamily="50" charset="-127"/>
              </a:rPr>
              <a:t>Text Here</a:t>
            </a:r>
          </a:p>
          <a:p>
            <a:r>
              <a:rPr lang="en-US" altLang="ko-KR" sz="1400" dirty="0" smtClean="0">
                <a:solidFill>
                  <a:schemeClr val="bg1">
                    <a:lumMod val="95000"/>
                  </a:schemeClr>
                </a:solidFill>
                <a:latin typeface="바른돋움OTFPro 2" pitchFamily="50" charset="-127"/>
                <a:ea typeface="바른돋움OTFPro 2" pitchFamily="50" charset="-127"/>
              </a:rPr>
              <a:t>Text Here</a:t>
            </a:r>
          </a:p>
        </p:txBody>
      </p:sp>
      <p:sp>
        <p:nvSpPr>
          <p:cNvPr id="51" name="갈매기형 수장 50"/>
          <p:cNvSpPr/>
          <p:nvPr/>
        </p:nvSpPr>
        <p:spPr>
          <a:xfrm>
            <a:off x="2675929" y="4117673"/>
            <a:ext cx="360000" cy="600000"/>
          </a:xfrm>
          <a:prstGeom prst="chevron">
            <a:avLst/>
          </a:prstGeom>
          <a:solidFill>
            <a:schemeClr val="bg1">
              <a:lumMod val="75000"/>
            </a:schemeClr>
          </a:solid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2" name="갈매기형 수장 51"/>
          <p:cNvSpPr/>
          <p:nvPr/>
        </p:nvSpPr>
        <p:spPr>
          <a:xfrm>
            <a:off x="4506200" y="4117673"/>
            <a:ext cx="360000" cy="600000"/>
          </a:xfrm>
          <a:prstGeom prst="chevron">
            <a:avLst/>
          </a:prstGeom>
          <a:solidFill>
            <a:schemeClr val="bg1">
              <a:lumMod val="75000"/>
            </a:schemeClr>
          </a:solid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3" name="갈매기형 수장 52"/>
          <p:cNvSpPr/>
          <p:nvPr/>
        </p:nvSpPr>
        <p:spPr>
          <a:xfrm>
            <a:off x="6407455" y="4117673"/>
            <a:ext cx="360000" cy="600000"/>
          </a:xfrm>
          <a:prstGeom prst="chevron">
            <a:avLst/>
          </a:prstGeom>
          <a:solidFill>
            <a:schemeClr val="bg1">
              <a:lumMod val="75000"/>
            </a:schemeClr>
          </a:solid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257197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11" name="직선 연결선 10"/>
          <p:cNvCxnSpPr/>
          <p:nvPr/>
        </p:nvCxnSpPr>
        <p:spPr>
          <a:xfrm>
            <a:off x="719572" y="5077747"/>
            <a:ext cx="770485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19572" y="2036763"/>
            <a:ext cx="3164649" cy="584775"/>
          </a:xfrm>
          <a:prstGeom prst="rect">
            <a:avLst/>
          </a:prstGeom>
          <a:noFill/>
        </p:spPr>
        <p:txBody>
          <a:bodyPr wrap="none" rtlCol="0">
            <a:spAutoFit/>
          </a:bodyPr>
          <a:lstStyle/>
          <a:p>
            <a:r>
              <a:rPr lang="en-US" altLang="ko-KR" sz="3200" b="1" dirty="0" smtClean="0">
                <a:solidFill>
                  <a:schemeClr val="bg1"/>
                </a:solidFill>
                <a:effectLst>
                  <a:outerShdw blurRad="38100" dist="38100" dir="2700000" algn="tl">
                    <a:srgbClr val="000000">
                      <a:alpha val="43137"/>
                    </a:srgbClr>
                  </a:outerShdw>
                </a:effectLst>
                <a:latin typeface="Adobe Fan Heiti Std B" pitchFamily="34" charset="-128"/>
                <a:ea typeface="Adobe Fan Heiti Std B" pitchFamily="34" charset="-128"/>
              </a:rPr>
              <a:t>Ⅰ. Introduction</a:t>
            </a:r>
          </a:p>
        </p:txBody>
      </p:sp>
      <p:sp>
        <p:nvSpPr>
          <p:cNvPr id="13" name="TextBox 12"/>
          <p:cNvSpPr txBox="1"/>
          <p:nvPr/>
        </p:nvSpPr>
        <p:spPr>
          <a:xfrm>
            <a:off x="1419874" y="2621538"/>
            <a:ext cx="3688830" cy="415498"/>
          </a:xfrm>
          <a:prstGeom prst="rect">
            <a:avLst/>
          </a:prstGeom>
          <a:noFill/>
        </p:spPr>
        <p:txBody>
          <a:bodyPr wrap="none" rtlCol="0">
            <a:spAutoFit/>
          </a:bodyPr>
          <a:lstStyle/>
          <a:p>
            <a:pPr>
              <a:lnSpc>
                <a:spcPct val="150000"/>
              </a:lnSpc>
            </a:pPr>
            <a:r>
              <a:rPr lang="en-US" altLang="ko-KR" sz="1400" dirty="0">
                <a:solidFill>
                  <a:srgbClr val="D9D9D9"/>
                </a:solidFill>
                <a:latin typeface="Adobe Fan Heiti Std B" pitchFamily="34" charset="-128"/>
                <a:ea typeface="Adobe Fan Heiti Std B" pitchFamily="34" charset="-128"/>
              </a:rPr>
              <a:t>Introduce the background and </a:t>
            </a:r>
            <a:r>
              <a:rPr lang="en-US" altLang="ko-KR" sz="1400" dirty="0" smtClean="0">
                <a:solidFill>
                  <a:srgbClr val="D9D9D9"/>
                </a:solidFill>
                <a:latin typeface="Adobe Fan Heiti Std B" pitchFamily="34" charset="-128"/>
                <a:ea typeface="Adobe Fan Heiti Std B" pitchFamily="34" charset="-128"/>
              </a:rPr>
              <a:t>motivations</a:t>
            </a:r>
            <a:endParaRPr lang="ko-KR" altLang="ko-KR" sz="1400" dirty="0">
              <a:solidFill>
                <a:srgbClr val="D9D9D9"/>
              </a:solidFill>
              <a:latin typeface="Adobe Fan Heiti Std B" pitchFamily="34" charset="-128"/>
            </a:endParaRPr>
          </a:p>
        </p:txBody>
      </p:sp>
      <p:sp>
        <p:nvSpPr>
          <p:cNvPr id="14" name="오각형 13"/>
          <p:cNvSpPr/>
          <p:nvPr/>
        </p:nvSpPr>
        <p:spPr>
          <a:xfrm rot="5400000">
            <a:off x="8213269" y="-60000"/>
            <a:ext cx="600000" cy="72000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972614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연결선 18"/>
          <p:cNvCxnSpPr/>
          <p:nvPr/>
        </p:nvCxnSpPr>
        <p:spPr>
          <a:xfrm>
            <a:off x="719572" y="5077747"/>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모서리가 둥근 직사각형 28"/>
          <p:cNvSpPr/>
          <p:nvPr/>
        </p:nvSpPr>
        <p:spPr>
          <a:xfrm>
            <a:off x="4821092" y="1710259"/>
            <a:ext cx="3528392" cy="2774535"/>
          </a:xfrm>
          <a:prstGeom prst="roundRect">
            <a:avLst/>
          </a:prstGeom>
          <a:solidFill>
            <a:schemeClr val="bg1">
              <a:lumMod val="95000"/>
            </a:schemeClr>
          </a:solidFill>
          <a:ln w="381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바른돋움OTFPro 1" pitchFamily="50" charset="-127"/>
              <a:ea typeface="바른돋움OTFPro 1" pitchFamily="50" charset="-127"/>
            </a:endParaRPr>
          </a:p>
        </p:txBody>
      </p:sp>
      <p:sp>
        <p:nvSpPr>
          <p:cNvPr id="23" name="타원 22"/>
          <p:cNvSpPr/>
          <p:nvPr/>
        </p:nvSpPr>
        <p:spPr>
          <a:xfrm>
            <a:off x="794517" y="1417340"/>
            <a:ext cx="1876845" cy="1564038"/>
          </a:xfrm>
          <a:prstGeom prst="ellipse">
            <a:avLst/>
          </a:prstGeom>
          <a:solidFill>
            <a:schemeClr val="bg1">
              <a:lumMod val="85000"/>
              <a:alpha val="90000"/>
            </a:schemeClr>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rgbClr val="595959"/>
                </a:solidFill>
              </a:rPr>
              <a:t>National</a:t>
            </a:r>
          </a:p>
          <a:p>
            <a:pPr algn="ctr"/>
            <a:r>
              <a:rPr lang="en-US" altLang="ko-KR" sz="2000" dirty="0">
                <a:solidFill>
                  <a:srgbClr val="595959"/>
                </a:solidFill>
              </a:rPr>
              <a:t>Mortality</a:t>
            </a:r>
            <a:endParaRPr lang="ko-KR" altLang="en-US" sz="2000" dirty="0">
              <a:solidFill>
                <a:srgbClr val="595959"/>
              </a:solidFill>
            </a:endParaRPr>
          </a:p>
        </p:txBody>
      </p:sp>
      <p:sp>
        <p:nvSpPr>
          <p:cNvPr id="26" name="타원 25"/>
          <p:cNvSpPr/>
          <p:nvPr/>
        </p:nvSpPr>
        <p:spPr>
          <a:xfrm>
            <a:off x="2418130" y="1650867"/>
            <a:ext cx="1876845" cy="1564038"/>
          </a:xfrm>
          <a:prstGeom prst="ellipse">
            <a:avLst/>
          </a:prstGeom>
          <a:solidFill>
            <a:schemeClr val="tx1">
              <a:lumMod val="75000"/>
              <a:lumOff val="25000"/>
              <a:alpha val="90000"/>
            </a:schemeClr>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000" dirty="0">
                <a:solidFill>
                  <a:schemeClr val="bg1"/>
                </a:solidFill>
              </a:rPr>
              <a:t>Economic</a:t>
            </a:r>
            <a:endParaRPr lang="ko-KR" altLang="en-US" sz="2000" dirty="0">
              <a:solidFill>
                <a:schemeClr val="bg1"/>
              </a:solidFill>
            </a:endParaRPr>
          </a:p>
        </p:txBody>
      </p:sp>
      <p:sp>
        <p:nvSpPr>
          <p:cNvPr id="27" name="타원 26"/>
          <p:cNvSpPr/>
          <p:nvPr/>
        </p:nvSpPr>
        <p:spPr>
          <a:xfrm>
            <a:off x="2418130" y="2981378"/>
            <a:ext cx="1876845" cy="1564038"/>
          </a:xfrm>
          <a:prstGeom prst="ellipse">
            <a:avLst/>
          </a:prstGeom>
          <a:solidFill>
            <a:schemeClr val="bg1">
              <a:lumMod val="85000"/>
              <a:alpha val="90000"/>
            </a:schemeClr>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rgbClr val="595959"/>
                </a:solidFill>
              </a:rPr>
              <a:t>Health</a:t>
            </a:r>
          </a:p>
          <a:p>
            <a:pPr algn="ctr"/>
            <a:r>
              <a:rPr lang="en-US" altLang="ko-KR" sz="2400" dirty="0">
                <a:solidFill>
                  <a:srgbClr val="595959"/>
                </a:solidFill>
              </a:rPr>
              <a:t>Related</a:t>
            </a:r>
            <a:endParaRPr lang="ko-KR" altLang="en-US" sz="2400" dirty="0">
              <a:solidFill>
                <a:srgbClr val="595959"/>
              </a:solidFill>
            </a:endParaRPr>
          </a:p>
        </p:txBody>
      </p:sp>
      <p:sp>
        <p:nvSpPr>
          <p:cNvPr id="28" name="타원 27"/>
          <p:cNvSpPr/>
          <p:nvPr/>
        </p:nvSpPr>
        <p:spPr>
          <a:xfrm>
            <a:off x="794517" y="2741351"/>
            <a:ext cx="1876845" cy="1564038"/>
          </a:xfrm>
          <a:prstGeom prst="ellipse">
            <a:avLst/>
          </a:prstGeom>
          <a:solidFill>
            <a:schemeClr val="tx1">
              <a:lumMod val="75000"/>
              <a:lumOff val="25000"/>
              <a:alpha val="90000"/>
            </a:schemeClr>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bg1"/>
                </a:solidFill>
              </a:rPr>
              <a:t>Social</a:t>
            </a:r>
            <a:endParaRPr lang="ko-KR" altLang="en-US" sz="2400" dirty="0">
              <a:solidFill>
                <a:schemeClr val="bg1"/>
              </a:solidFill>
            </a:endParaRPr>
          </a:p>
        </p:txBody>
      </p:sp>
      <p:cxnSp>
        <p:nvCxnSpPr>
          <p:cNvPr id="31" name="직선 화살표 연결선 30"/>
          <p:cNvCxnSpPr/>
          <p:nvPr/>
        </p:nvCxnSpPr>
        <p:spPr>
          <a:xfrm>
            <a:off x="3910578" y="3097527"/>
            <a:ext cx="792088" cy="0"/>
          </a:xfrm>
          <a:prstGeom prst="straightConnector1">
            <a:avLst/>
          </a:prstGeom>
          <a:ln w="38100">
            <a:solidFill>
              <a:schemeClr val="bg1">
                <a:lumMod val="8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006319" y="2169944"/>
            <a:ext cx="3157938" cy="1815882"/>
          </a:xfrm>
          <a:prstGeom prst="rect">
            <a:avLst/>
          </a:prstGeom>
          <a:noFill/>
        </p:spPr>
        <p:txBody>
          <a:bodyPr wrap="square" rtlCol="0">
            <a:spAutoFit/>
          </a:bodyPr>
          <a:lstStyle/>
          <a:p>
            <a:pPr algn="ctr"/>
            <a:r>
              <a:rPr lang="en-US" altLang="ko-KR" sz="2800" b="1" dirty="0">
                <a:effectLst>
                  <a:outerShdw blurRad="38100" dist="38100" dir="2700000" algn="tl">
                    <a:srgbClr val="000000">
                      <a:alpha val="43137"/>
                    </a:srgbClr>
                  </a:outerShdw>
                </a:effectLst>
                <a:latin typeface="Adobe Fan Heiti Std B" pitchFamily="34" charset="-128"/>
                <a:ea typeface="Adobe Fan Heiti Std B" pitchFamily="34" charset="-128"/>
              </a:rPr>
              <a:t>Which factors are needed to improve the life </a:t>
            </a:r>
            <a:r>
              <a:rPr lang="en-US" altLang="ko-KR" sz="2800" b="1" dirty="0" smtClean="0">
                <a:effectLst>
                  <a:outerShdw blurRad="38100" dist="38100" dir="2700000" algn="tl">
                    <a:srgbClr val="000000">
                      <a:alpha val="43137"/>
                    </a:srgbClr>
                  </a:outerShdw>
                </a:effectLst>
                <a:latin typeface="Adobe Fan Heiti Std B" pitchFamily="34" charset="-128"/>
                <a:ea typeface="Adobe Fan Heiti Std B" pitchFamily="34" charset="-128"/>
              </a:rPr>
              <a:t>expectancy?</a:t>
            </a:r>
            <a:endParaRPr lang="en-US" altLang="ko-KR" sz="2800" b="1" dirty="0">
              <a:effectLst>
                <a:outerShdw blurRad="38100" dist="38100" dir="2700000" algn="tl">
                  <a:srgbClr val="000000">
                    <a:alpha val="43137"/>
                  </a:srgbClr>
                </a:outerShdw>
              </a:effectLst>
              <a:latin typeface="Adobe Fan Heiti Std B" pitchFamily="34" charset="-128"/>
              <a:ea typeface="Adobe Fan Heiti Std B" pitchFamily="34" charset="-128"/>
            </a:endParaRPr>
          </a:p>
        </p:txBody>
      </p:sp>
      <p:sp>
        <p:nvSpPr>
          <p:cNvPr id="13" name="직사각형 12"/>
          <p:cNvSpPr/>
          <p:nvPr/>
        </p:nvSpPr>
        <p:spPr>
          <a:xfrm>
            <a:off x="4716016" y="1387723"/>
            <a:ext cx="2488961" cy="461665"/>
          </a:xfrm>
          <a:prstGeom prst="rect">
            <a:avLst/>
          </a:prstGeom>
        </p:spPr>
        <p:txBody>
          <a:bodyPr wrap="square">
            <a:spAutoFit/>
          </a:bodyPr>
          <a:lstStyle/>
          <a:p>
            <a:pPr algn="ctr"/>
            <a:r>
              <a:rPr lang="en-US" altLang="ko-KR" sz="2400" dirty="0" smtClean="0">
                <a:solidFill>
                  <a:srgbClr val="595959"/>
                </a:solidFill>
                <a:latin typeface="Adobe Fan Heiti Std B" pitchFamily="34" charset="-128"/>
                <a:ea typeface="Adobe Fan Heiti Std B" pitchFamily="34" charset="-128"/>
              </a:rPr>
              <a:t>Conclusion</a:t>
            </a:r>
            <a:endParaRPr lang="ko-KR" altLang="en-US" dirty="0">
              <a:solidFill>
                <a:srgbClr val="595959"/>
              </a:solidFill>
              <a:latin typeface="Adobe Fan Heiti Std B" pitchFamily="34" charset="-128"/>
              <a:ea typeface="바른돋움OTFPro 2" pitchFamily="50" charset="-127"/>
            </a:endParaRPr>
          </a:p>
        </p:txBody>
      </p:sp>
      <p:sp>
        <p:nvSpPr>
          <p:cNvPr id="14" name="TextBox 13"/>
          <p:cNvSpPr txBox="1"/>
          <p:nvPr/>
        </p:nvSpPr>
        <p:spPr>
          <a:xfrm>
            <a:off x="498214" y="326920"/>
            <a:ext cx="5705408" cy="461665"/>
          </a:xfrm>
          <a:prstGeom prst="rect">
            <a:avLst/>
          </a:prstGeom>
          <a:noFill/>
        </p:spPr>
        <p:txBody>
          <a:bodyPr wrap="none" rtlCol="0">
            <a:spAutoFit/>
          </a:bodyPr>
          <a:lstStyle/>
          <a:p>
            <a:r>
              <a:rPr lang="en-US" altLang="ko-KR" sz="2400" dirty="0">
                <a:solidFill>
                  <a:schemeClr val="tx1">
                    <a:lumMod val="65000"/>
                    <a:lumOff val="35000"/>
                  </a:schemeClr>
                </a:solidFill>
                <a:latin typeface="Adobe Fan Heiti Std B" pitchFamily="34" charset="-128"/>
                <a:ea typeface="Adobe Fan Heiti Std B" pitchFamily="34" charset="-128"/>
              </a:rPr>
              <a:t>Ⅰ. Introduction</a:t>
            </a:r>
            <a:r>
              <a:rPr lang="ko-KR" altLang="en-US" sz="2400" dirty="0">
                <a:solidFill>
                  <a:schemeClr val="tx1">
                    <a:lumMod val="65000"/>
                    <a:lumOff val="35000"/>
                  </a:schemeClr>
                </a:solidFill>
                <a:latin typeface="Adobe Fan Heiti Std B" pitchFamily="34" charset="-128"/>
                <a:ea typeface="바른돋움OTFPro 3" pitchFamily="50" charset="-127"/>
              </a:rPr>
              <a:t>　</a:t>
            </a:r>
            <a:r>
              <a:rPr lang="en-US" altLang="ko-KR" sz="1200" dirty="0">
                <a:solidFill>
                  <a:schemeClr val="tx1">
                    <a:lumMod val="65000"/>
                    <a:lumOff val="35000"/>
                  </a:schemeClr>
                </a:solidFill>
                <a:latin typeface="Adobe Fan Heiti Std B" pitchFamily="34" charset="-128"/>
                <a:ea typeface="Adobe Fan Heiti Std B" pitchFamily="34" charset="-128"/>
              </a:rPr>
              <a:t>Introduce the background and </a:t>
            </a:r>
            <a:r>
              <a:rPr lang="en-US" altLang="ko-KR" sz="1200" dirty="0" smtClean="0">
                <a:solidFill>
                  <a:schemeClr val="tx1">
                    <a:lumMod val="65000"/>
                    <a:lumOff val="35000"/>
                  </a:schemeClr>
                </a:solidFill>
                <a:latin typeface="Adobe Fan Heiti Std B" pitchFamily="34" charset="-128"/>
                <a:ea typeface="Adobe Fan Heiti Std B" pitchFamily="34" charset="-128"/>
              </a:rPr>
              <a:t>motivations</a:t>
            </a:r>
            <a:endParaRPr lang="en-US" altLang="ko-KR" sz="1200" dirty="0">
              <a:solidFill>
                <a:schemeClr val="tx1">
                  <a:lumMod val="65000"/>
                  <a:lumOff val="35000"/>
                </a:schemeClr>
              </a:solidFill>
              <a:latin typeface="Adobe Fan Heiti Std B" pitchFamily="34" charset="-128"/>
              <a:ea typeface="Adobe Fan Heiti Std B" pitchFamily="34" charset="-128"/>
            </a:endParaRPr>
          </a:p>
        </p:txBody>
      </p:sp>
    </p:spTree>
    <p:extLst>
      <p:ext uri="{BB962C8B-B14F-4D97-AF65-F5344CB8AC3E}">
        <p14:creationId xmlns:p14="http://schemas.microsoft.com/office/powerpoint/2010/main" val="32025705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8214" y="326920"/>
            <a:ext cx="3970959" cy="461665"/>
          </a:xfrm>
          <a:prstGeom prst="rect">
            <a:avLst/>
          </a:prstGeom>
          <a:noFill/>
        </p:spPr>
        <p:txBody>
          <a:bodyPr wrap="none" rtlCol="0">
            <a:spAutoFit/>
          </a:bodyPr>
          <a:lstStyle/>
          <a:p>
            <a:r>
              <a:rPr lang="en-US" altLang="ko-KR" sz="2400" dirty="0" smtClean="0">
                <a:solidFill>
                  <a:schemeClr val="tx1">
                    <a:lumMod val="65000"/>
                    <a:lumOff val="35000"/>
                  </a:schemeClr>
                </a:solidFill>
                <a:latin typeface="바른돋움OTFPro 3" pitchFamily="50" charset="-127"/>
                <a:ea typeface="바른돋움OTFPro 3" pitchFamily="50" charset="-127"/>
              </a:rPr>
              <a:t>Ⅱ. YOONYM BLOG</a:t>
            </a:r>
            <a:r>
              <a:rPr lang="ko-KR" altLang="en-US" sz="2400" dirty="0" smtClean="0">
                <a:solidFill>
                  <a:schemeClr val="tx1">
                    <a:lumMod val="65000"/>
                    <a:lumOff val="35000"/>
                  </a:schemeClr>
                </a:solidFill>
                <a:latin typeface="바른돋움OTFPro 3" pitchFamily="50" charset="-127"/>
                <a:ea typeface="바른돋움OTFPro 3" pitchFamily="50" charset="-127"/>
              </a:rPr>
              <a:t>　</a:t>
            </a:r>
            <a:r>
              <a:rPr lang="en-US" altLang="ko-KR" sz="1200" dirty="0" smtClean="0">
                <a:solidFill>
                  <a:schemeClr val="tx1">
                    <a:lumMod val="65000"/>
                    <a:lumOff val="35000"/>
                  </a:schemeClr>
                </a:solidFill>
                <a:latin typeface="바른돋움OTFPro 3" pitchFamily="50" charset="-127"/>
                <a:ea typeface="바른돋움OTFPro 3" pitchFamily="50" charset="-127"/>
              </a:rPr>
              <a:t>Text Here</a:t>
            </a:r>
            <a:endParaRPr lang="en-US" altLang="ko-KR" sz="2400" dirty="0" smtClean="0">
              <a:solidFill>
                <a:schemeClr val="tx1">
                  <a:lumMod val="65000"/>
                  <a:lumOff val="35000"/>
                </a:schemeClr>
              </a:solidFill>
              <a:latin typeface="바른돋움OTFPro 3" pitchFamily="50" charset="-127"/>
              <a:ea typeface="바른돋움OTFPro 3" pitchFamily="50" charset="-127"/>
            </a:endParaRPr>
          </a:p>
        </p:txBody>
      </p:sp>
      <p:cxnSp>
        <p:nvCxnSpPr>
          <p:cNvPr id="20" name="직선 연결선 19"/>
          <p:cNvCxnSpPr/>
          <p:nvPr/>
        </p:nvCxnSpPr>
        <p:spPr>
          <a:xfrm>
            <a:off x="719572" y="5077747"/>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p:cNvSpPr txBox="1"/>
          <p:nvPr/>
        </p:nvSpPr>
        <p:spPr>
          <a:xfrm>
            <a:off x="7039381" y="5223249"/>
            <a:ext cx="1519967" cy="415498"/>
          </a:xfrm>
          <a:prstGeom prst="rect">
            <a:avLst/>
          </a:prstGeom>
          <a:noFill/>
        </p:spPr>
        <p:txBody>
          <a:bodyPr wrap="none" rtlCol="0">
            <a:spAutoFit/>
          </a:bodyPr>
          <a:lstStyle/>
          <a:p>
            <a:pPr algn="r"/>
            <a:r>
              <a:rPr lang="en-US" altLang="ko-KR" sz="1200" dirty="0" smtClean="0">
                <a:solidFill>
                  <a:schemeClr val="bg1">
                    <a:lumMod val="65000"/>
                  </a:schemeClr>
                </a:solidFill>
                <a:latin typeface="바른돋움OTFPro 2" pitchFamily="50" charset="-127"/>
                <a:ea typeface="바른돋움OTFPro 2" pitchFamily="50" charset="-127"/>
              </a:rPr>
              <a:t>PPT BY. YOONYM</a:t>
            </a:r>
          </a:p>
          <a:p>
            <a:pPr algn="r"/>
            <a:r>
              <a:rPr lang="ko-KR" altLang="en-US" sz="900" dirty="0" smtClean="0">
                <a:solidFill>
                  <a:schemeClr val="bg1">
                    <a:lumMod val="65000"/>
                  </a:schemeClr>
                </a:solidFill>
                <a:latin typeface="바른돋움OTFPro 2" pitchFamily="50" charset="-127"/>
                <a:ea typeface="바른돋움OTFPro 2" pitchFamily="50" charset="-127"/>
              </a:rPr>
              <a:t>　</a:t>
            </a:r>
            <a:r>
              <a:rPr lang="en-US" altLang="ko-KR" sz="900" dirty="0" smtClean="0">
                <a:solidFill>
                  <a:schemeClr val="bg1">
                    <a:lumMod val="65000"/>
                  </a:schemeClr>
                </a:solidFill>
                <a:latin typeface="바른돋움OTFPro 2" pitchFamily="50" charset="-127"/>
                <a:ea typeface="바른돋움OTFPro 2" pitchFamily="50" charset="-127"/>
              </a:rPr>
              <a:t>http://ds1104.blog.me</a:t>
            </a:r>
            <a:endParaRPr lang="en-US" altLang="ko-KR" sz="1100" dirty="0" smtClean="0">
              <a:solidFill>
                <a:schemeClr val="bg1">
                  <a:lumMod val="65000"/>
                </a:schemeClr>
              </a:solidFill>
              <a:latin typeface="바른돋움OTFPro 2" pitchFamily="50" charset="-127"/>
              <a:ea typeface="바른돋움OTFPro 2" pitchFamily="50" charset="-127"/>
            </a:endParaRPr>
          </a:p>
        </p:txBody>
      </p:sp>
      <p:sp>
        <p:nvSpPr>
          <p:cNvPr id="10" name="직사각형 9"/>
          <p:cNvSpPr/>
          <p:nvPr/>
        </p:nvSpPr>
        <p:spPr>
          <a:xfrm>
            <a:off x="906804" y="3961249"/>
            <a:ext cx="3139683" cy="1477328"/>
          </a:xfrm>
          <a:prstGeom prst="rect">
            <a:avLst/>
          </a:prstGeom>
        </p:spPr>
        <p:txBody>
          <a:bodyPr wrap="square">
            <a:spAutoFit/>
          </a:bodyPr>
          <a:lstStyle/>
          <a:p>
            <a:pPr marL="285750" indent="-285750">
              <a:lnSpc>
                <a:spcPct val="150000"/>
              </a:lnSpc>
              <a:buFont typeface="Arial" pitchFamily="34" charset="0"/>
              <a:buChar char="•"/>
            </a:pPr>
            <a:r>
              <a:rPr lang="en-US" altLang="ko-KR" sz="1200" dirty="0" smtClean="0">
                <a:solidFill>
                  <a:schemeClr val="tx1">
                    <a:lumMod val="65000"/>
                    <a:lumOff val="35000"/>
                  </a:schemeClr>
                </a:solidFill>
                <a:latin typeface="바른돋움OTFPro 1" pitchFamily="50" charset="-127"/>
                <a:ea typeface="바른돋움OTFPro 1" pitchFamily="50" charset="-127"/>
              </a:rPr>
              <a:t>PPT TEMPLATE</a:t>
            </a:r>
            <a:r>
              <a:rPr lang="ko-KR" altLang="en-US" sz="1200" dirty="0" smtClean="0">
                <a:solidFill>
                  <a:schemeClr val="tx1">
                    <a:lumMod val="65000"/>
                    <a:lumOff val="35000"/>
                  </a:schemeClr>
                </a:solidFill>
                <a:latin typeface="바른돋움OTFPro 1" pitchFamily="50" charset="-127"/>
                <a:ea typeface="바른돋움OTFPro 1" pitchFamily="50" charset="-127"/>
              </a:rPr>
              <a:t>은 직장인 대학생을 위한</a:t>
            </a:r>
            <a:endParaRPr lang="en-US" altLang="ko-KR" sz="1200" dirty="0" smtClean="0">
              <a:solidFill>
                <a:schemeClr val="tx1">
                  <a:lumMod val="65000"/>
                  <a:lumOff val="35000"/>
                </a:schemeClr>
              </a:solidFill>
              <a:latin typeface="바른돋움OTFPro 1" pitchFamily="50" charset="-127"/>
              <a:ea typeface="바른돋움OTFPro 1" pitchFamily="50" charset="-127"/>
            </a:endParaRPr>
          </a:p>
          <a:p>
            <a:pPr marL="285750" indent="-285750">
              <a:lnSpc>
                <a:spcPct val="150000"/>
              </a:lnSpc>
              <a:buFont typeface="Arial" pitchFamily="34" charset="0"/>
              <a:buChar char="•"/>
            </a:pPr>
            <a:r>
              <a:rPr lang="ko-KR" altLang="en-US" sz="1200" dirty="0" smtClean="0">
                <a:solidFill>
                  <a:schemeClr val="tx1">
                    <a:lumMod val="65000"/>
                    <a:lumOff val="35000"/>
                  </a:schemeClr>
                </a:solidFill>
                <a:latin typeface="바른돋움OTFPro 1" pitchFamily="50" charset="-127"/>
                <a:ea typeface="바른돋움OTFPro 1" pitchFamily="50" charset="-127"/>
              </a:rPr>
              <a:t>세련된 </a:t>
            </a:r>
            <a:r>
              <a:rPr lang="en-US" altLang="ko-KR" sz="1200" dirty="0" smtClean="0">
                <a:solidFill>
                  <a:schemeClr val="tx1">
                    <a:lumMod val="65000"/>
                    <a:lumOff val="35000"/>
                  </a:schemeClr>
                </a:solidFill>
                <a:latin typeface="바른돋움OTFPro 1" pitchFamily="50" charset="-127"/>
                <a:ea typeface="바른돋움OTFPro 1" pitchFamily="50" charset="-127"/>
              </a:rPr>
              <a:t>PPT </a:t>
            </a:r>
            <a:r>
              <a:rPr lang="ko-KR" altLang="en-US" sz="1200" dirty="0" smtClean="0">
                <a:solidFill>
                  <a:schemeClr val="tx1">
                    <a:lumMod val="65000"/>
                    <a:lumOff val="35000"/>
                  </a:schemeClr>
                </a:solidFill>
                <a:latin typeface="바른돋움OTFPro 1" pitchFamily="50" charset="-127"/>
                <a:ea typeface="바른돋움OTFPro 1" pitchFamily="50" charset="-127"/>
              </a:rPr>
              <a:t>디자인입니다</a:t>
            </a:r>
            <a:r>
              <a:rPr lang="en-US" altLang="ko-KR" sz="1200" dirty="0" smtClean="0">
                <a:solidFill>
                  <a:schemeClr val="tx1">
                    <a:lumMod val="65000"/>
                    <a:lumOff val="35000"/>
                  </a:schemeClr>
                </a:solidFill>
                <a:latin typeface="바른돋움OTFPro 1" pitchFamily="50" charset="-127"/>
                <a:ea typeface="바른돋움OTFPro 1" pitchFamily="50" charset="-127"/>
              </a:rPr>
              <a:t>.</a:t>
            </a:r>
            <a:endParaRPr lang="en-US" altLang="ko-KR" sz="1200" dirty="0">
              <a:solidFill>
                <a:schemeClr val="bg1">
                  <a:lumMod val="50000"/>
                </a:schemeClr>
              </a:solidFill>
              <a:latin typeface="바른돋움OTFPro 1" pitchFamily="50" charset="-127"/>
              <a:ea typeface="바른돋움OTFPro 1" pitchFamily="50" charset="-127"/>
            </a:endParaRPr>
          </a:p>
          <a:p>
            <a:pPr marL="285750" indent="-285750">
              <a:lnSpc>
                <a:spcPct val="150000"/>
              </a:lnSpc>
              <a:buFont typeface="Arial" pitchFamily="34" charset="0"/>
              <a:buChar char="•"/>
            </a:pPr>
            <a:r>
              <a:rPr lang="ko-KR" altLang="en-US" sz="1200" dirty="0" smtClean="0">
                <a:solidFill>
                  <a:schemeClr val="tx1">
                    <a:lumMod val="65000"/>
                    <a:lumOff val="35000"/>
                  </a:schemeClr>
                </a:solidFill>
                <a:latin typeface="바른돋움OTFPro 1" pitchFamily="50" charset="-127"/>
                <a:ea typeface="바른돋움OTFPro 1" pitchFamily="50" charset="-127"/>
              </a:rPr>
              <a:t>여기를 지우고 원하는 내용을 기입하세요</a:t>
            </a:r>
            <a:r>
              <a:rPr lang="en-US" altLang="ko-KR" sz="1200" dirty="0" smtClean="0">
                <a:solidFill>
                  <a:schemeClr val="tx1">
                    <a:lumMod val="65000"/>
                    <a:lumOff val="35000"/>
                  </a:schemeClr>
                </a:solidFill>
                <a:latin typeface="바른돋움OTFPro 1" pitchFamily="50" charset="-127"/>
                <a:ea typeface="바른돋움OTFPro 1" pitchFamily="50" charset="-127"/>
              </a:rPr>
              <a:t>.</a:t>
            </a:r>
            <a:endParaRPr lang="ko-KR" altLang="en-US" sz="1200" dirty="0">
              <a:solidFill>
                <a:schemeClr val="bg1">
                  <a:lumMod val="50000"/>
                </a:schemeClr>
              </a:solidFill>
              <a:latin typeface="바른돋움OTFPro 1" pitchFamily="50" charset="-127"/>
              <a:ea typeface="바른돋움OTFPro 1" pitchFamily="50" charset="-127"/>
            </a:endParaRPr>
          </a:p>
        </p:txBody>
      </p:sp>
      <p:sp>
        <p:nvSpPr>
          <p:cNvPr id="11" name="직사각형 10"/>
          <p:cNvSpPr/>
          <p:nvPr/>
        </p:nvSpPr>
        <p:spPr>
          <a:xfrm>
            <a:off x="5231993" y="3961249"/>
            <a:ext cx="3005205" cy="1477328"/>
          </a:xfrm>
          <a:prstGeom prst="rect">
            <a:avLst/>
          </a:prstGeom>
        </p:spPr>
        <p:txBody>
          <a:bodyPr wrap="square">
            <a:spAutoFit/>
          </a:bodyPr>
          <a:lstStyle/>
          <a:p>
            <a:pPr marL="285750" indent="-285750">
              <a:lnSpc>
                <a:spcPct val="150000"/>
              </a:lnSpc>
              <a:buFont typeface="Arial" pitchFamily="34" charset="0"/>
              <a:buChar char="•"/>
            </a:pPr>
            <a:r>
              <a:rPr lang="en-US" altLang="ko-KR" sz="1200" dirty="0" smtClean="0">
                <a:solidFill>
                  <a:schemeClr val="tx1">
                    <a:lumMod val="65000"/>
                    <a:lumOff val="35000"/>
                  </a:schemeClr>
                </a:solidFill>
                <a:latin typeface="바른돋움OTFPro 1" pitchFamily="50" charset="-127"/>
                <a:ea typeface="바른돋움OTFPro 1" pitchFamily="50" charset="-127"/>
              </a:rPr>
              <a:t>PPT TEMPLATE</a:t>
            </a:r>
            <a:r>
              <a:rPr lang="ko-KR" altLang="en-US" sz="1200" dirty="0" smtClean="0">
                <a:solidFill>
                  <a:schemeClr val="tx1">
                    <a:lumMod val="65000"/>
                    <a:lumOff val="35000"/>
                  </a:schemeClr>
                </a:solidFill>
                <a:latin typeface="바른돋움OTFPro 1" pitchFamily="50" charset="-127"/>
                <a:ea typeface="바른돋움OTFPro 1" pitchFamily="50" charset="-127"/>
              </a:rPr>
              <a:t>은 직장인 대학생을 위한</a:t>
            </a:r>
            <a:endParaRPr lang="en-US" altLang="ko-KR" sz="1200" dirty="0" smtClean="0">
              <a:solidFill>
                <a:schemeClr val="tx1">
                  <a:lumMod val="65000"/>
                  <a:lumOff val="35000"/>
                </a:schemeClr>
              </a:solidFill>
              <a:latin typeface="바른돋움OTFPro 1" pitchFamily="50" charset="-127"/>
              <a:ea typeface="바른돋움OTFPro 1" pitchFamily="50" charset="-127"/>
            </a:endParaRPr>
          </a:p>
          <a:p>
            <a:pPr marL="285750" indent="-285750">
              <a:lnSpc>
                <a:spcPct val="150000"/>
              </a:lnSpc>
              <a:buFont typeface="Arial" pitchFamily="34" charset="0"/>
              <a:buChar char="•"/>
            </a:pPr>
            <a:r>
              <a:rPr lang="ko-KR" altLang="en-US" sz="1200" dirty="0" smtClean="0">
                <a:solidFill>
                  <a:schemeClr val="tx1">
                    <a:lumMod val="65000"/>
                    <a:lumOff val="35000"/>
                  </a:schemeClr>
                </a:solidFill>
                <a:latin typeface="바른돋움OTFPro 1" pitchFamily="50" charset="-127"/>
                <a:ea typeface="바른돋움OTFPro 1" pitchFamily="50" charset="-127"/>
              </a:rPr>
              <a:t>세련된 </a:t>
            </a:r>
            <a:r>
              <a:rPr lang="en-US" altLang="ko-KR" sz="1200" dirty="0" smtClean="0">
                <a:solidFill>
                  <a:schemeClr val="tx1">
                    <a:lumMod val="65000"/>
                    <a:lumOff val="35000"/>
                  </a:schemeClr>
                </a:solidFill>
                <a:latin typeface="바른돋움OTFPro 1" pitchFamily="50" charset="-127"/>
                <a:ea typeface="바른돋움OTFPro 1" pitchFamily="50" charset="-127"/>
              </a:rPr>
              <a:t>PPT </a:t>
            </a:r>
            <a:r>
              <a:rPr lang="ko-KR" altLang="en-US" sz="1200" dirty="0" smtClean="0">
                <a:solidFill>
                  <a:schemeClr val="tx1">
                    <a:lumMod val="65000"/>
                    <a:lumOff val="35000"/>
                  </a:schemeClr>
                </a:solidFill>
                <a:latin typeface="바른돋움OTFPro 1" pitchFamily="50" charset="-127"/>
                <a:ea typeface="바른돋움OTFPro 1" pitchFamily="50" charset="-127"/>
              </a:rPr>
              <a:t>디자인입니다</a:t>
            </a:r>
            <a:r>
              <a:rPr lang="en-US" altLang="ko-KR" sz="1200" dirty="0" smtClean="0">
                <a:solidFill>
                  <a:schemeClr val="tx1">
                    <a:lumMod val="65000"/>
                    <a:lumOff val="35000"/>
                  </a:schemeClr>
                </a:solidFill>
                <a:latin typeface="바른돋움OTFPro 1" pitchFamily="50" charset="-127"/>
                <a:ea typeface="바른돋움OTFPro 1" pitchFamily="50" charset="-127"/>
              </a:rPr>
              <a:t>.</a:t>
            </a:r>
            <a:endParaRPr lang="en-US" altLang="ko-KR" sz="1200" dirty="0" smtClean="0">
              <a:solidFill>
                <a:schemeClr val="bg1">
                  <a:lumMod val="50000"/>
                </a:schemeClr>
              </a:solidFill>
              <a:latin typeface="바른돋움OTFPro 1" pitchFamily="50" charset="-127"/>
              <a:ea typeface="바른돋움OTFPro 1" pitchFamily="50" charset="-127"/>
            </a:endParaRPr>
          </a:p>
          <a:p>
            <a:pPr marL="285750" indent="-285750">
              <a:lnSpc>
                <a:spcPct val="150000"/>
              </a:lnSpc>
              <a:buFont typeface="Arial" pitchFamily="34" charset="0"/>
              <a:buChar char="•"/>
            </a:pPr>
            <a:r>
              <a:rPr lang="ko-KR" altLang="en-US" sz="1200" dirty="0" smtClean="0">
                <a:solidFill>
                  <a:schemeClr val="tx1">
                    <a:lumMod val="65000"/>
                    <a:lumOff val="35000"/>
                  </a:schemeClr>
                </a:solidFill>
                <a:latin typeface="바른돋움OTFPro 1" pitchFamily="50" charset="-127"/>
                <a:ea typeface="바른돋움OTFPro 1" pitchFamily="50" charset="-127"/>
              </a:rPr>
              <a:t>여기를 지우고 원하는 내용을 기입하세요</a:t>
            </a:r>
            <a:r>
              <a:rPr lang="en-US" altLang="ko-KR" sz="1200" dirty="0" smtClean="0">
                <a:solidFill>
                  <a:schemeClr val="tx1">
                    <a:lumMod val="65000"/>
                    <a:lumOff val="35000"/>
                  </a:schemeClr>
                </a:solidFill>
                <a:latin typeface="바른돋움OTFPro 1" pitchFamily="50" charset="-127"/>
                <a:ea typeface="바른돋움OTFPro 1" pitchFamily="50" charset="-127"/>
              </a:rPr>
              <a:t>.</a:t>
            </a:r>
            <a:endParaRPr lang="ko-KR" altLang="en-US" sz="1200" dirty="0">
              <a:solidFill>
                <a:schemeClr val="bg1">
                  <a:lumMod val="50000"/>
                </a:schemeClr>
              </a:solidFill>
              <a:latin typeface="바른돋움OTFPro 1" pitchFamily="50" charset="-127"/>
              <a:ea typeface="바른돋움OTFPro 1" pitchFamily="50" charset="-127"/>
            </a:endParaRPr>
          </a:p>
        </p:txBody>
      </p:sp>
      <p:cxnSp>
        <p:nvCxnSpPr>
          <p:cNvPr id="12" name="직선 연결선 11"/>
          <p:cNvCxnSpPr/>
          <p:nvPr/>
        </p:nvCxnSpPr>
        <p:spPr>
          <a:xfrm>
            <a:off x="4572000" y="3937620"/>
            <a:ext cx="0" cy="81670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flipH="1">
            <a:off x="720000" y="3697593"/>
            <a:ext cx="770400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 name="그룹 4"/>
          <p:cNvGrpSpPr/>
          <p:nvPr/>
        </p:nvGrpSpPr>
        <p:grpSpPr>
          <a:xfrm>
            <a:off x="3998045" y="1884881"/>
            <a:ext cx="1147908" cy="971664"/>
            <a:chOff x="3776239" y="1885875"/>
            <a:chExt cx="1512166" cy="1535994"/>
          </a:xfrm>
        </p:grpSpPr>
        <p:sp>
          <p:nvSpPr>
            <p:cNvPr id="36" name="갈매기형 수장 35"/>
            <p:cNvSpPr/>
            <p:nvPr/>
          </p:nvSpPr>
          <p:spPr>
            <a:xfrm>
              <a:off x="3776239" y="1885875"/>
              <a:ext cx="864097" cy="1535994"/>
            </a:xfrm>
            <a:prstGeom prst="chevron">
              <a:avLst/>
            </a:prstGeom>
            <a:solidFill>
              <a:schemeClr val="bg1">
                <a:lumMod val="85000"/>
              </a:schemeClr>
            </a:solidFill>
            <a:ln w="7620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ln>
                  <a:solidFill>
                    <a:schemeClr val="bg1"/>
                  </a:solidFill>
                </a:ln>
                <a:solidFill>
                  <a:schemeClr val="tx1">
                    <a:lumMod val="85000"/>
                    <a:lumOff val="15000"/>
                  </a:schemeClr>
                </a:solidFill>
                <a:latin typeface="바른돋움OTFPro 3" pitchFamily="50" charset="-127"/>
                <a:ea typeface="바른돋움OTFPro 3" pitchFamily="50" charset="-127"/>
              </a:endParaRPr>
            </a:p>
          </p:txBody>
        </p:sp>
        <p:sp>
          <p:nvSpPr>
            <p:cNvPr id="37" name="갈매기형 수장 36"/>
            <p:cNvSpPr/>
            <p:nvPr/>
          </p:nvSpPr>
          <p:spPr>
            <a:xfrm>
              <a:off x="4424308" y="1885875"/>
              <a:ext cx="864097" cy="1535994"/>
            </a:xfrm>
            <a:prstGeom prst="chevron">
              <a:avLst/>
            </a:prstGeom>
            <a:solidFill>
              <a:schemeClr val="tx1">
                <a:lumMod val="75000"/>
                <a:lumOff val="25000"/>
              </a:schemeClr>
            </a:solidFill>
            <a:ln w="7620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ln>
                  <a:solidFill>
                    <a:schemeClr val="bg1"/>
                  </a:solidFill>
                </a:ln>
                <a:solidFill>
                  <a:schemeClr val="tx1">
                    <a:lumMod val="85000"/>
                    <a:lumOff val="15000"/>
                  </a:schemeClr>
                </a:solidFill>
                <a:latin typeface="바른돋움OTFPro 3" pitchFamily="50" charset="-127"/>
                <a:ea typeface="바른돋움OTFPro 3" pitchFamily="50" charset="-127"/>
              </a:endParaRPr>
            </a:p>
          </p:txBody>
        </p:sp>
      </p:grpSp>
      <p:sp>
        <p:nvSpPr>
          <p:cNvPr id="8" name="타원 7"/>
          <p:cNvSpPr/>
          <p:nvPr/>
        </p:nvSpPr>
        <p:spPr>
          <a:xfrm>
            <a:off x="5578536" y="1329066"/>
            <a:ext cx="2338177" cy="194848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smtClean="0">
              <a:solidFill>
                <a:schemeClr val="bg1"/>
              </a:solidFill>
              <a:latin typeface="바른돋움OTFPro 2" pitchFamily="50" charset="-127"/>
              <a:ea typeface="바른돋움OTFPro 2" pitchFamily="50" charset="-127"/>
            </a:endParaRPr>
          </a:p>
          <a:p>
            <a:pPr algn="ctr"/>
            <a:endParaRPr lang="en-US" altLang="ko-KR" dirty="0" smtClean="0">
              <a:solidFill>
                <a:schemeClr val="bg1"/>
              </a:solidFill>
              <a:latin typeface="바른돋움OTFPro 2" pitchFamily="50" charset="-127"/>
              <a:ea typeface="바른돋움OTFPro 2" pitchFamily="50" charset="-127"/>
            </a:endParaRPr>
          </a:p>
          <a:p>
            <a:pPr algn="ctr"/>
            <a:r>
              <a:rPr lang="ko-KR" altLang="en-US" dirty="0" smtClean="0">
                <a:solidFill>
                  <a:schemeClr val="bg1"/>
                </a:solidFill>
                <a:latin typeface="바른돋움OTFPro 2" pitchFamily="50" charset="-127"/>
                <a:ea typeface="바른돋움OTFPro 2" pitchFamily="50" charset="-127"/>
              </a:rPr>
              <a:t>키워드</a:t>
            </a:r>
            <a:endParaRPr lang="ko-KR" altLang="en-US" dirty="0">
              <a:solidFill>
                <a:schemeClr val="bg1"/>
              </a:solidFill>
              <a:latin typeface="바른돋움OTFPro 2" pitchFamily="50" charset="-127"/>
              <a:ea typeface="바른돋움OTFPro 2" pitchFamily="50" charset="-127"/>
            </a:endParaRPr>
          </a:p>
        </p:txBody>
      </p:sp>
      <p:sp>
        <p:nvSpPr>
          <p:cNvPr id="14" name="직사각형 13"/>
          <p:cNvSpPr/>
          <p:nvPr/>
        </p:nvSpPr>
        <p:spPr>
          <a:xfrm>
            <a:off x="6043745" y="2024465"/>
            <a:ext cx="1407758" cy="830997"/>
          </a:xfrm>
          <a:prstGeom prst="rect">
            <a:avLst/>
          </a:prstGeom>
        </p:spPr>
        <p:txBody>
          <a:bodyPr wrap="none">
            <a:spAutoFit/>
          </a:bodyPr>
          <a:lstStyle/>
          <a:p>
            <a:pPr algn="ctr"/>
            <a:r>
              <a:rPr lang="en-US" altLang="ko-KR" sz="2400" spc="-150" dirty="0" smtClean="0">
                <a:solidFill>
                  <a:schemeClr val="bg1"/>
                </a:solidFill>
                <a:latin typeface="바른돋움OTFPro 3" pitchFamily="50" charset="-127"/>
                <a:ea typeface="바른돋움OTFPro 3" pitchFamily="50" charset="-127"/>
              </a:rPr>
              <a:t>Key Word</a:t>
            </a:r>
          </a:p>
          <a:p>
            <a:pPr algn="ctr"/>
            <a:endParaRPr lang="en-US" altLang="ko-KR" sz="2400" dirty="0">
              <a:solidFill>
                <a:schemeClr val="bg1"/>
              </a:solidFill>
              <a:latin typeface="바른돋움OTFPro 2" pitchFamily="50" charset="-127"/>
              <a:ea typeface="바른돋움OTFPro 2" pitchFamily="50" charset="-127"/>
            </a:endParaRPr>
          </a:p>
        </p:txBody>
      </p:sp>
      <p:sp>
        <p:nvSpPr>
          <p:cNvPr id="9" name="직사각형 8"/>
          <p:cNvSpPr/>
          <p:nvPr/>
        </p:nvSpPr>
        <p:spPr>
          <a:xfrm>
            <a:off x="1915176" y="1924422"/>
            <a:ext cx="877163" cy="923330"/>
          </a:xfrm>
          <a:prstGeom prst="rect">
            <a:avLst/>
          </a:prstGeom>
        </p:spPr>
        <p:txBody>
          <a:bodyPr wrap="none">
            <a:spAutoFit/>
          </a:bodyPr>
          <a:lstStyle/>
          <a:p>
            <a:endParaRPr lang="en-US" altLang="ko-KR" dirty="0" smtClean="0">
              <a:solidFill>
                <a:schemeClr val="tx1">
                  <a:lumMod val="75000"/>
                  <a:lumOff val="25000"/>
                </a:schemeClr>
              </a:solidFill>
              <a:latin typeface="바른돋움OTFPro 2" pitchFamily="50" charset="-127"/>
              <a:ea typeface="바른돋움OTFPro 2" pitchFamily="50" charset="-127"/>
            </a:endParaRPr>
          </a:p>
          <a:p>
            <a:endParaRPr lang="en-US" altLang="ko-KR" dirty="0">
              <a:solidFill>
                <a:schemeClr val="tx1">
                  <a:lumMod val="75000"/>
                  <a:lumOff val="25000"/>
                </a:schemeClr>
              </a:solidFill>
              <a:latin typeface="바른돋움OTFPro 2" pitchFamily="50" charset="-127"/>
              <a:ea typeface="바른돋움OTFPro 2" pitchFamily="50" charset="-127"/>
            </a:endParaRPr>
          </a:p>
          <a:p>
            <a:r>
              <a:rPr lang="ko-KR" altLang="en-US" dirty="0" smtClean="0">
                <a:solidFill>
                  <a:schemeClr val="tx1">
                    <a:lumMod val="75000"/>
                    <a:lumOff val="25000"/>
                  </a:schemeClr>
                </a:solidFill>
                <a:latin typeface="바른돋움OTFPro 2" pitchFamily="50" charset="-127"/>
                <a:ea typeface="바른돋움OTFPro 2" pitchFamily="50" charset="-127"/>
              </a:rPr>
              <a:t>키워</a:t>
            </a:r>
            <a:r>
              <a:rPr lang="ko-KR" altLang="en-US" dirty="0">
                <a:solidFill>
                  <a:schemeClr val="tx1">
                    <a:lumMod val="75000"/>
                    <a:lumOff val="25000"/>
                  </a:schemeClr>
                </a:solidFill>
                <a:latin typeface="바른돋움OTFPro 2" pitchFamily="50" charset="-127"/>
                <a:ea typeface="바른돋움OTFPro 2" pitchFamily="50" charset="-127"/>
              </a:rPr>
              <a:t>드</a:t>
            </a:r>
          </a:p>
        </p:txBody>
      </p:sp>
      <p:sp>
        <p:nvSpPr>
          <p:cNvPr id="15" name="타원 14"/>
          <p:cNvSpPr/>
          <p:nvPr/>
        </p:nvSpPr>
        <p:spPr>
          <a:xfrm>
            <a:off x="2667449" y="2797493"/>
            <a:ext cx="432048" cy="36004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16" name="타원 15"/>
          <p:cNvSpPr/>
          <p:nvPr/>
        </p:nvSpPr>
        <p:spPr>
          <a:xfrm>
            <a:off x="1640748" y="2854028"/>
            <a:ext cx="364206" cy="30350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17" name="타원 16"/>
          <p:cNvSpPr/>
          <p:nvPr/>
        </p:nvSpPr>
        <p:spPr>
          <a:xfrm>
            <a:off x="2231235" y="2854028"/>
            <a:ext cx="220190" cy="18349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18" name="타원 17"/>
          <p:cNvSpPr/>
          <p:nvPr/>
        </p:nvSpPr>
        <p:spPr>
          <a:xfrm>
            <a:off x="2163446" y="3125795"/>
            <a:ext cx="110095" cy="917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19" name="타원 18"/>
          <p:cNvSpPr/>
          <p:nvPr/>
        </p:nvSpPr>
        <p:spPr>
          <a:xfrm>
            <a:off x="2485347" y="3157534"/>
            <a:ext cx="110095" cy="917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21" name="타원 20"/>
          <p:cNvSpPr/>
          <p:nvPr/>
        </p:nvSpPr>
        <p:spPr>
          <a:xfrm>
            <a:off x="1377189" y="2693863"/>
            <a:ext cx="220190" cy="18349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22" name="타원 21"/>
          <p:cNvSpPr/>
          <p:nvPr/>
        </p:nvSpPr>
        <p:spPr>
          <a:xfrm>
            <a:off x="3167339" y="2637372"/>
            <a:ext cx="220190" cy="18349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23" name="타원 22"/>
          <p:cNvSpPr/>
          <p:nvPr/>
        </p:nvSpPr>
        <p:spPr>
          <a:xfrm>
            <a:off x="1227290" y="2525728"/>
            <a:ext cx="110095" cy="917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26" name="타원 25"/>
          <p:cNvSpPr/>
          <p:nvPr/>
        </p:nvSpPr>
        <p:spPr>
          <a:xfrm>
            <a:off x="1972906" y="1551593"/>
            <a:ext cx="432048" cy="3600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27" name="타원 26"/>
          <p:cNvSpPr/>
          <p:nvPr/>
        </p:nvSpPr>
        <p:spPr>
          <a:xfrm>
            <a:off x="2599852" y="1558639"/>
            <a:ext cx="330285" cy="275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28" name="타원 27"/>
          <p:cNvSpPr/>
          <p:nvPr/>
        </p:nvSpPr>
        <p:spPr>
          <a:xfrm>
            <a:off x="2438876" y="1466894"/>
            <a:ext cx="110095" cy="917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29" name="타원 28"/>
          <p:cNvSpPr/>
          <p:nvPr/>
        </p:nvSpPr>
        <p:spPr>
          <a:xfrm>
            <a:off x="2150844" y="1389073"/>
            <a:ext cx="110095" cy="917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30" name="타원 29"/>
          <p:cNvSpPr/>
          <p:nvPr/>
        </p:nvSpPr>
        <p:spPr>
          <a:xfrm>
            <a:off x="3053026" y="1731613"/>
            <a:ext cx="110095" cy="917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31" name="타원 30"/>
          <p:cNvSpPr/>
          <p:nvPr/>
        </p:nvSpPr>
        <p:spPr>
          <a:xfrm>
            <a:off x="3205427" y="1879894"/>
            <a:ext cx="110095" cy="917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32" name="타원 31"/>
          <p:cNvSpPr/>
          <p:nvPr/>
        </p:nvSpPr>
        <p:spPr>
          <a:xfrm>
            <a:off x="1594277" y="1731612"/>
            <a:ext cx="220190" cy="18349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33" name="타원 32"/>
          <p:cNvSpPr/>
          <p:nvPr/>
        </p:nvSpPr>
        <p:spPr>
          <a:xfrm>
            <a:off x="1900899" y="1491586"/>
            <a:ext cx="110095" cy="917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34" name="타원 33"/>
          <p:cNvSpPr/>
          <p:nvPr/>
        </p:nvSpPr>
        <p:spPr>
          <a:xfrm>
            <a:off x="1468851" y="1611600"/>
            <a:ext cx="110095" cy="917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35" name="타원 34"/>
          <p:cNvSpPr/>
          <p:nvPr/>
        </p:nvSpPr>
        <p:spPr>
          <a:xfrm>
            <a:off x="1324835" y="1738600"/>
            <a:ext cx="110095" cy="917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38" name="직사각형 37"/>
          <p:cNvSpPr/>
          <p:nvPr/>
        </p:nvSpPr>
        <p:spPr>
          <a:xfrm>
            <a:off x="1613010" y="2024465"/>
            <a:ext cx="1407758" cy="461665"/>
          </a:xfrm>
          <a:prstGeom prst="rect">
            <a:avLst/>
          </a:prstGeom>
        </p:spPr>
        <p:txBody>
          <a:bodyPr wrap="none">
            <a:spAutoFit/>
          </a:bodyPr>
          <a:lstStyle/>
          <a:p>
            <a:pPr algn="ctr"/>
            <a:r>
              <a:rPr lang="en-US" altLang="ko-KR" sz="2400" spc="-150" dirty="0" smtClean="0">
                <a:solidFill>
                  <a:schemeClr val="tx1">
                    <a:lumMod val="85000"/>
                    <a:lumOff val="15000"/>
                  </a:schemeClr>
                </a:solidFill>
                <a:latin typeface="바른돋움OTFPro 3" pitchFamily="50" charset="-127"/>
                <a:ea typeface="바른돋움OTFPro 3" pitchFamily="50" charset="-127"/>
              </a:rPr>
              <a:t>Key Word</a:t>
            </a:r>
            <a:endParaRPr lang="en-US" altLang="ko-KR" sz="2400" spc="-150" dirty="0">
              <a:solidFill>
                <a:schemeClr val="tx1">
                  <a:lumMod val="85000"/>
                  <a:lumOff val="15000"/>
                </a:schemeClr>
              </a:solidFill>
              <a:latin typeface="바른돋움OTFPro 3" pitchFamily="50" charset="-127"/>
              <a:ea typeface="바른돋움OTFPro 3" pitchFamily="50" charset="-127"/>
            </a:endParaRPr>
          </a:p>
        </p:txBody>
      </p:sp>
    </p:spTree>
    <p:extLst>
      <p:ext uri="{BB962C8B-B14F-4D97-AF65-F5344CB8AC3E}">
        <p14:creationId xmlns:p14="http://schemas.microsoft.com/office/powerpoint/2010/main" val="26521950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8214" y="326920"/>
            <a:ext cx="3970959" cy="461665"/>
          </a:xfrm>
          <a:prstGeom prst="rect">
            <a:avLst/>
          </a:prstGeom>
          <a:noFill/>
        </p:spPr>
        <p:txBody>
          <a:bodyPr wrap="none" rtlCol="0">
            <a:spAutoFit/>
          </a:bodyPr>
          <a:lstStyle/>
          <a:p>
            <a:r>
              <a:rPr lang="en-US" altLang="ko-KR" sz="2400" dirty="0" smtClean="0">
                <a:solidFill>
                  <a:schemeClr val="tx1">
                    <a:lumMod val="65000"/>
                    <a:lumOff val="35000"/>
                  </a:schemeClr>
                </a:solidFill>
                <a:latin typeface="바른돋움OTFPro 3" pitchFamily="50" charset="-127"/>
                <a:ea typeface="바른돋움OTFPro 3" pitchFamily="50" charset="-127"/>
              </a:rPr>
              <a:t>Ⅱ. YOONYM BLOG</a:t>
            </a:r>
            <a:r>
              <a:rPr lang="ko-KR" altLang="en-US" sz="2400" dirty="0" smtClean="0">
                <a:solidFill>
                  <a:schemeClr val="tx1">
                    <a:lumMod val="65000"/>
                    <a:lumOff val="35000"/>
                  </a:schemeClr>
                </a:solidFill>
                <a:latin typeface="바른돋움OTFPro 3" pitchFamily="50" charset="-127"/>
                <a:ea typeface="바른돋움OTFPro 3" pitchFamily="50" charset="-127"/>
              </a:rPr>
              <a:t>　</a:t>
            </a:r>
            <a:r>
              <a:rPr lang="en-US" altLang="ko-KR" sz="1200" dirty="0" smtClean="0">
                <a:solidFill>
                  <a:schemeClr val="tx1">
                    <a:lumMod val="65000"/>
                    <a:lumOff val="35000"/>
                  </a:schemeClr>
                </a:solidFill>
                <a:latin typeface="바른돋움OTFPro 3" pitchFamily="50" charset="-127"/>
                <a:ea typeface="바른돋움OTFPro 3" pitchFamily="50" charset="-127"/>
              </a:rPr>
              <a:t>Text Here</a:t>
            </a:r>
            <a:endParaRPr lang="en-US" altLang="ko-KR" sz="2400" dirty="0" smtClean="0">
              <a:solidFill>
                <a:schemeClr val="tx1">
                  <a:lumMod val="65000"/>
                  <a:lumOff val="35000"/>
                </a:schemeClr>
              </a:solidFill>
              <a:latin typeface="바른돋움OTFPro 3" pitchFamily="50" charset="-127"/>
              <a:ea typeface="바른돋움OTFPro 3" pitchFamily="50" charset="-127"/>
            </a:endParaRPr>
          </a:p>
        </p:txBody>
      </p:sp>
      <p:cxnSp>
        <p:nvCxnSpPr>
          <p:cNvPr id="20" name="직선 연결선 19"/>
          <p:cNvCxnSpPr/>
          <p:nvPr/>
        </p:nvCxnSpPr>
        <p:spPr>
          <a:xfrm>
            <a:off x="719572" y="5077747"/>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p:cNvSpPr txBox="1"/>
          <p:nvPr/>
        </p:nvSpPr>
        <p:spPr>
          <a:xfrm>
            <a:off x="7039381" y="5223249"/>
            <a:ext cx="1519967" cy="415498"/>
          </a:xfrm>
          <a:prstGeom prst="rect">
            <a:avLst/>
          </a:prstGeom>
          <a:noFill/>
        </p:spPr>
        <p:txBody>
          <a:bodyPr wrap="none" rtlCol="0">
            <a:spAutoFit/>
          </a:bodyPr>
          <a:lstStyle/>
          <a:p>
            <a:pPr algn="r"/>
            <a:r>
              <a:rPr lang="en-US" altLang="ko-KR" sz="1200" dirty="0" smtClean="0">
                <a:solidFill>
                  <a:schemeClr val="bg1">
                    <a:lumMod val="65000"/>
                  </a:schemeClr>
                </a:solidFill>
                <a:latin typeface="바른돋움OTFPro 2" pitchFamily="50" charset="-127"/>
                <a:ea typeface="바른돋움OTFPro 2" pitchFamily="50" charset="-127"/>
              </a:rPr>
              <a:t>PPT BY. YOONYM</a:t>
            </a:r>
          </a:p>
          <a:p>
            <a:pPr algn="r"/>
            <a:r>
              <a:rPr lang="ko-KR" altLang="en-US" sz="900" dirty="0" smtClean="0">
                <a:solidFill>
                  <a:schemeClr val="bg1">
                    <a:lumMod val="65000"/>
                  </a:schemeClr>
                </a:solidFill>
                <a:latin typeface="바른돋움OTFPro 2" pitchFamily="50" charset="-127"/>
                <a:ea typeface="바른돋움OTFPro 2" pitchFamily="50" charset="-127"/>
              </a:rPr>
              <a:t>　</a:t>
            </a:r>
            <a:r>
              <a:rPr lang="en-US" altLang="ko-KR" sz="900" dirty="0" smtClean="0">
                <a:solidFill>
                  <a:schemeClr val="bg1">
                    <a:lumMod val="65000"/>
                  </a:schemeClr>
                </a:solidFill>
                <a:latin typeface="바른돋움OTFPro 2" pitchFamily="50" charset="-127"/>
                <a:ea typeface="바른돋움OTFPro 2" pitchFamily="50" charset="-127"/>
              </a:rPr>
              <a:t>http://ds1104.blog.me</a:t>
            </a:r>
            <a:endParaRPr lang="en-US" altLang="ko-KR" sz="1100" dirty="0" smtClean="0">
              <a:solidFill>
                <a:schemeClr val="bg1">
                  <a:lumMod val="65000"/>
                </a:schemeClr>
              </a:solidFill>
              <a:latin typeface="바른돋움OTFPro 2" pitchFamily="50" charset="-127"/>
              <a:ea typeface="바른돋움OTFPro 2" pitchFamily="50" charset="-127"/>
            </a:endParaRPr>
          </a:p>
        </p:txBody>
      </p:sp>
      <p:cxnSp>
        <p:nvCxnSpPr>
          <p:cNvPr id="9" name="직선 화살표 연결선 8"/>
          <p:cNvCxnSpPr/>
          <p:nvPr/>
        </p:nvCxnSpPr>
        <p:spPr>
          <a:xfrm>
            <a:off x="4967851" y="2460708"/>
            <a:ext cx="1329467" cy="0"/>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a:off x="2836303" y="2460708"/>
            <a:ext cx="1329467" cy="0"/>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다이아몬드 10"/>
          <p:cNvSpPr/>
          <p:nvPr/>
        </p:nvSpPr>
        <p:spPr>
          <a:xfrm>
            <a:off x="659102" y="1396411"/>
            <a:ext cx="2554312" cy="2128593"/>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tx1">
                    <a:lumMod val="75000"/>
                    <a:lumOff val="25000"/>
                  </a:schemeClr>
                </a:solidFill>
                <a:latin typeface="바른돋움OTFPro 2" pitchFamily="50" charset="-127"/>
                <a:ea typeface="바른돋움OTFPro 2" pitchFamily="50" charset="-127"/>
              </a:rPr>
              <a:t>Key</a:t>
            </a:r>
          </a:p>
          <a:p>
            <a:pPr algn="ctr"/>
            <a:r>
              <a:rPr lang="en-US" altLang="ko-KR" sz="2000" dirty="0" smtClean="0">
                <a:solidFill>
                  <a:schemeClr val="tx1">
                    <a:lumMod val="75000"/>
                    <a:lumOff val="25000"/>
                  </a:schemeClr>
                </a:solidFill>
                <a:latin typeface="바른돋움OTFPro 2" pitchFamily="50" charset="-127"/>
                <a:ea typeface="바른돋움OTFPro 2" pitchFamily="50" charset="-127"/>
              </a:rPr>
              <a:t>Word</a:t>
            </a:r>
            <a:endParaRPr lang="ko-KR" altLang="en-US" sz="2000" dirty="0">
              <a:solidFill>
                <a:schemeClr val="tx1">
                  <a:lumMod val="75000"/>
                  <a:lumOff val="25000"/>
                </a:schemeClr>
              </a:solidFill>
              <a:latin typeface="바른돋움OTFPro 2" pitchFamily="50" charset="-127"/>
              <a:ea typeface="바른돋움OTFPro 2" pitchFamily="50" charset="-127"/>
            </a:endParaRPr>
          </a:p>
        </p:txBody>
      </p:sp>
      <p:sp>
        <p:nvSpPr>
          <p:cNvPr id="12" name="타원 11"/>
          <p:cNvSpPr/>
          <p:nvPr/>
        </p:nvSpPr>
        <p:spPr>
          <a:xfrm>
            <a:off x="3501036" y="1223823"/>
            <a:ext cx="1173603" cy="978003"/>
          </a:xfrm>
          <a:prstGeom prst="ellipse">
            <a:avLst/>
          </a:prstGeom>
          <a:solidFill>
            <a:schemeClr val="tx1">
              <a:lumMod val="75000"/>
              <a:lumOff val="25000"/>
            </a:schemeClr>
          </a:solidFill>
          <a:ln>
            <a:noFill/>
          </a:ln>
          <a:effectLst>
            <a:innerShdw blurRad="88900" dist="381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latin typeface="바른돋움OTFPro 2" pitchFamily="50" charset="-127"/>
                <a:ea typeface="바른돋움OTFPro 2" pitchFamily="50" charset="-127"/>
              </a:rPr>
              <a:t>Key</a:t>
            </a:r>
          </a:p>
          <a:p>
            <a:pPr algn="ctr"/>
            <a:r>
              <a:rPr lang="en-US" altLang="ko-KR" dirty="0" smtClean="0">
                <a:latin typeface="바른돋움OTFPro 2" pitchFamily="50" charset="-127"/>
                <a:ea typeface="바른돋움OTFPro 2" pitchFamily="50" charset="-127"/>
              </a:rPr>
              <a:t>Word</a:t>
            </a:r>
            <a:endParaRPr lang="ko-KR" altLang="en-US" dirty="0">
              <a:latin typeface="바른돋움OTFPro 2" pitchFamily="50" charset="-127"/>
              <a:ea typeface="바른돋움OTFPro 2" pitchFamily="50" charset="-127"/>
            </a:endParaRPr>
          </a:p>
        </p:txBody>
      </p:sp>
      <p:sp>
        <p:nvSpPr>
          <p:cNvPr id="13" name="타원 12"/>
          <p:cNvSpPr/>
          <p:nvPr/>
        </p:nvSpPr>
        <p:spPr>
          <a:xfrm>
            <a:off x="4381050" y="1971707"/>
            <a:ext cx="1173603" cy="978003"/>
          </a:xfrm>
          <a:prstGeom prst="ellipse">
            <a:avLst/>
          </a:prstGeom>
          <a:solidFill>
            <a:schemeClr val="bg1">
              <a:lumMod val="85000"/>
            </a:schemeClr>
          </a:solidFill>
          <a:ln>
            <a:noFill/>
          </a:ln>
          <a:effectLst>
            <a:innerShdw blurRad="88900" dist="381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75000"/>
                    <a:lumOff val="25000"/>
                  </a:schemeClr>
                </a:solidFill>
                <a:latin typeface="바른돋움OTFPro 2" pitchFamily="50" charset="-127"/>
                <a:ea typeface="바른돋움OTFPro 2" pitchFamily="50" charset="-127"/>
              </a:rPr>
              <a:t>Key</a:t>
            </a:r>
          </a:p>
          <a:p>
            <a:pPr algn="ctr"/>
            <a:r>
              <a:rPr lang="en-US" altLang="ko-KR" dirty="0" smtClean="0">
                <a:solidFill>
                  <a:schemeClr val="tx1">
                    <a:lumMod val="75000"/>
                    <a:lumOff val="25000"/>
                  </a:schemeClr>
                </a:solidFill>
                <a:latin typeface="바른돋움OTFPro 2" pitchFamily="50" charset="-127"/>
                <a:ea typeface="바른돋움OTFPro 2" pitchFamily="50" charset="-127"/>
              </a:rPr>
              <a:t>Word</a:t>
            </a:r>
            <a:endParaRPr lang="ko-KR" altLang="en-US" dirty="0">
              <a:solidFill>
                <a:schemeClr val="tx1">
                  <a:lumMod val="75000"/>
                  <a:lumOff val="25000"/>
                </a:schemeClr>
              </a:solidFill>
              <a:latin typeface="바른돋움OTFPro 2" pitchFamily="50" charset="-127"/>
              <a:ea typeface="바른돋움OTFPro 2" pitchFamily="50" charset="-127"/>
            </a:endParaRPr>
          </a:p>
        </p:txBody>
      </p:sp>
      <p:sp>
        <p:nvSpPr>
          <p:cNvPr id="14" name="타원 13"/>
          <p:cNvSpPr/>
          <p:nvPr/>
        </p:nvSpPr>
        <p:spPr>
          <a:xfrm>
            <a:off x="3501036" y="2719591"/>
            <a:ext cx="1173603" cy="978003"/>
          </a:xfrm>
          <a:prstGeom prst="ellipse">
            <a:avLst/>
          </a:prstGeom>
          <a:solidFill>
            <a:schemeClr val="tx1">
              <a:lumMod val="50000"/>
              <a:lumOff val="50000"/>
            </a:schemeClr>
          </a:solidFill>
          <a:ln>
            <a:noFill/>
          </a:ln>
          <a:effectLst>
            <a:innerShdw blurRad="88900" dist="381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latin typeface="바른돋움OTFPro 2" pitchFamily="50" charset="-127"/>
                <a:ea typeface="바른돋움OTFPro 2" pitchFamily="50" charset="-127"/>
              </a:rPr>
              <a:t>Key</a:t>
            </a:r>
          </a:p>
          <a:p>
            <a:pPr algn="ctr"/>
            <a:r>
              <a:rPr lang="en-US" altLang="ko-KR" dirty="0" smtClean="0">
                <a:latin typeface="바른돋움OTFPro 2" pitchFamily="50" charset="-127"/>
                <a:ea typeface="바른돋움OTFPro 2" pitchFamily="50" charset="-127"/>
              </a:rPr>
              <a:t>Word</a:t>
            </a:r>
            <a:endParaRPr lang="ko-KR" altLang="en-US" dirty="0">
              <a:latin typeface="바른돋움OTFPro 2" pitchFamily="50" charset="-127"/>
              <a:ea typeface="바른돋움OTFPro 2" pitchFamily="50" charset="-127"/>
            </a:endParaRPr>
          </a:p>
        </p:txBody>
      </p:sp>
      <p:sp>
        <p:nvSpPr>
          <p:cNvPr id="15" name="타원 14"/>
          <p:cNvSpPr/>
          <p:nvPr/>
        </p:nvSpPr>
        <p:spPr>
          <a:xfrm>
            <a:off x="6469561" y="1620984"/>
            <a:ext cx="2015339" cy="167944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latin typeface="바른돋움OTFPro 2" pitchFamily="50" charset="-127"/>
                <a:ea typeface="바른돋움OTFPro 2" pitchFamily="50" charset="-127"/>
              </a:rPr>
              <a:t>Key</a:t>
            </a:r>
          </a:p>
          <a:p>
            <a:pPr algn="ctr"/>
            <a:r>
              <a:rPr lang="en-US" altLang="ko-KR" sz="2000" dirty="0" smtClean="0">
                <a:latin typeface="바른돋움OTFPro 2" pitchFamily="50" charset="-127"/>
                <a:ea typeface="바른돋움OTFPro 2" pitchFamily="50" charset="-127"/>
              </a:rPr>
              <a:t>Word</a:t>
            </a:r>
            <a:endParaRPr lang="ko-KR" altLang="en-US" sz="2000" dirty="0">
              <a:latin typeface="바른돋움OTFPro 2" pitchFamily="50" charset="-127"/>
              <a:ea typeface="바른돋움OTFPro 2" pitchFamily="50" charset="-127"/>
            </a:endParaRPr>
          </a:p>
        </p:txBody>
      </p:sp>
      <p:sp>
        <p:nvSpPr>
          <p:cNvPr id="16" name="TextBox 15"/>
          <p:cNvSpPr txBox="1"/>
          <p:nvPr/>
        </p:nvSpPr>
        <p:spPr>
          <a:xfrm>
            <a:off x="6697432" y="4117640"/>
            <a:ext cx="1571264" cy="923330"/>
          </a:xfrm>
          <a:prstGeom prst="rect">
            <a:avLst/>
          </a:prstGeom>
          <a:noFill/>
        </p:spPr>
        <p:txBody>
          <a:bodyPr wrap="none" rtlCol="0">
            <a:spAutoFit/>
          </a:bodyPr>
          <a:lstStyle/>
          <a:p>
            <a:pPr marL="171450" indent="-171450">
              <a:lnSpc>
                <a:spcPct val="150000"/>
              </a:lnSpc>
              <a:buFontTx/>
              <a:buChar char="-"/>
            </a:pPr>
            <a:r>
              <a:rPr lang="en-US" altLang="ko-KR" sz="1200" dirty="0" smtClean="0">
                <a:solidFill>
                  <a:schemeClr val="tx1">
                    <a:lumMod val="65000"/>
                    <a:lumOff val="35000"/>
                  </a:schemeClr>
                </a:solidFill>
                <a:latin typeface="바른돋움OTFPro 1" pitchFamily="50" charset="-127"/>
                <a:ea typeface="바른돋움OTFPro 1" pitchFamily="50" charset="-127"/>
              </a:rPr>
              <a:t>Please Text Here</a:t>
            </a:r>
          </a:p>
          <a:p>
            <a:pPr marL="171450" indent="-171450">
              <a:lnSpc>
                <a:spcPct val="150000"/>
              </a:lnSpc>
              <a:buFontTx/>
              <a:buChar char="-"/>
            </a:pPr>
            <a:r>
              <a:rPr lang="en-US" altLang="ko-KR" sz="1200" dirty="0" smtClean="0">
                <a:solidFill>
                  <a:schemeClr val="tx1">
                    <a:lumMod val="65000"/>
                    <a:lumOff val="35000"/>
                  </a:schemeClr>
                </a:solidFill>
                <a:latin typeface="바른돋움OTFPro 1" pitchFamily="50" charset="-127"/>
                <a:ea typeface="바른돋움OTFPro 1" pitchFamily="50" charset="-127"/>
              </a:rPr>
              <a:t>Please Text Here</a:t>
            </a:r>
          </a:p>
          <a:p>
            <a:pPr marL="171450" indent="-171450">
              <a:lnSpc>
                <a:spcPct val="150000"/>
              </a:lnSpc>
              <a:buFontTx/>
              <a:buChar char="-"/>
            </a:pPr>
            <a:r>
              <a:rPr lang="en-US" altLang="ko-KR" sz="1200" dirty="0" smtClean="0">
                <a:solidFill>
                  <a:schemeClr val="tx1">
                    <a:lumMod val="65000"/>
                    <a:lumOff val="35000"/>
                  </a:schemeClr>
                </a:solidFill>
                <a:latin typeface="바른돋움OTFPro 1" pitchFamily="50" charset="-127"/>
                <a:ea typeface="바른돋움OTFPro 1" pitchFamily="50" charset="-127"/>
              </a:rPr>
              <a:t>Please Text Here</a:t>
            </a:r>
          </a:p>
        </p:txBody>
      </p:sp>
      <p:sp>
        <p:nvSpPr>
          <p:cNvPr id="21" name="TextBox 20"/>
          <p:cNvSpPr txBox="1"/>
          <p:nvPr/>
        </p:nvSpPr>
        <p:spPr>
          <a:xfrm>
            <a:off x="3792203" y="4117640"/>
            <a:ext cx="1571264" cy="923330"/>
          </a:xfrm>
          <a:prstGeom prst="rect">
            <a:avLst/>
          </a:prstGeom>
          <a:noFill/>
        </p:spPr>
        <p:txBody>
          <a:bodyPr wrap="none" rtlCol="0">
            <a:spAutoFit/>
          </a:bodyPr>
          <a:lstStyle/>
          <a:p>
            <a:pPr marL="171450" indent="-171450">
              <a:lnSpc>
                <a:spcPct val="150000"/>
              </a:lnSpc>
              <a:buFontTx/>
              <a:buChar char="-"/>
            </a:pPr>
            <a:r>
              <a:rPr lang="en-US" altLang="ko-KR" sz="1200" dirty="0" smtClean="0">
                <a:solidFill>
                  <a:schemeClr val="tx1">
                    <a:lumMod val="65000"/>
                    <a:lumOff val="35000"/>
                  </a:schemeClr>
                </a:solidFill>
                <a:latin typeface="바른돋움OTFPro 1" pitchFamily="50" charset="-127"/>
                <a:ea typeface="바른돋움OTFPro 1" pitchFamily="50" charset="-127"/>
              </a:rPr>
              <a:t>Please Text Here</a:t>
            </a:r>
          </a:p>
          <a:p>
            <a:pPr marL="171450" indent="-171450">
              <a:lnSpc>
                <a:spcPct val="150000"/>
              </a:lnSpc>
              <a:buFontTx/>
              <a:buChar char="-"/>
            </a:pPr>
            <a:r>
              <a:rPr lang="en-US" altLang="ko-KR" sz="1200" dirty="0" smtClean="0">
                <a:solidFill>
                  <a:schemeClr val="tx1">
                    <a:lumMod val="65000"/>
                    <a:lumOff val="35000"/>
                  </a:schemeClr>
                </a:solidFill>
                <a:latin typeface="바른돋움OTFPro 1" pitchFamily="50" charset="-127"/>
                <a:ea typeface="바른돋움OTFPro 1" pitchFamily="50" charset="-127"/>
              </a:rPr>
              <a:t>Please Text Here</a:t>
            </a:r>
          </a:p>
          <a:p>
            <a:pPr marL="171450" indent="-171450">
              <a:lnSpc>
                <a:spcPct val="150000"/>
              </a:lnSpc>
              <a:buFontTx/>
              <a:buChar char="-"/>
            </a:pPr>
            <a:r>
              <a:rPr lang="en-US" altLang="ko-KR" sz="1200" dirty="0" smtClean="0">
                <a:solidFill>
                  <a:schemeClr val="tx1">
                    <a:lumMod val="65000"/>
                    <a:lumOff val="35000"/>
                  </a:schemeClr>
                </a:solidFill>
                <a:latin typeface="바른돋움OTFPro 1" pitchFamily="50" charset="-127"/>
                <a:ea typeface="바른돋움OTFPro 1" pitchFamily="50" charset="-127"/>
              </a:rPr>
              <a:t>Please Text Here</a:t>
            </a:r>
          </a:p>
        </p:txBody>
      </p:sp>
      <p:sp>
        <p:nvSpPr>
          <p:cNvPr id="23" name="TextBox 22"/>
          <p:cNvSpPr txBox="1"/>
          <p:nvPr/>
        </p:nvSpPr>
        <p:spPr>
          <a:xfrm>
            <a:off x="937595" y="4117640"/>
            <a:ext cx="1571264" cy="923330"/>
          </a:xfrm>
          <a:prstGeom prst="rect">
            <a:avLst/>
          </a:prstGeom>
          <a:noFill/>
        </p:spPr>
        <p:txBody>
          <a:bodyPr wrap="none" rtlCol="0">
            <a:spAutoFit/>
          </a:bodyPr>
          <a:lstStyle/>
          <a:p>
            <a:pPr marL="171450" indent="-171450">
              <a:lnSpc>
                <a:spcPct val="150000"/>
              </a:lnSpc>
              <a:buFontTx/>
              <a:buChar char="-"/>
            </a:pPr>
            <a:r>
              <a:rPr lang="en-US" altLang="ko-KR" sz="1200" dirty="0" smtClean="0">
                <a:solidFill>
                  <a:schemeClr val="tx1">
                    <a:lumMod val="65000"/>
                    <a:lumOff val="35000"/>
                  </a:schemeClr>
                </a:solidFill>
                <a:latin typeface="바른돋움OTFPro 1" pitchFamily="50" charset="-127"/>
                <a:ea typeface="바른돋움OTFPro 1" pitchFamily="50" charset="-127"/>
              </a:rPr>
              <a:t>Please Text Here</a:t>
            </a:r>
          </a:p>
          <a:p>
            <a:pPr marL="171450" indent="-171450">
              <a:lnSpc>
                <a:spcPct val="150000"/>
              </a:lnSpc>
              <a:buFontTx/>
              <a:buChar char="-"/>
            </a:pPr>
            <a:r>
              <a:rPr lang="en-US" altLang="ko-KR" sz="1200" dirty="0" smtClean="0">
                <a:solidFill>
                  <a:schemeClr val="tx1">
                    <a:lumMod val="65000"/>
                    <a:lumOff val="35000"/>
                  </a:schemeClr>
                </a:solidFill>
                <a:latin typeface="바른돋움OTFPro 1" pitchFamily="50" charset="-127"/>
                <a:ea typeface="바른돋움OTFPro 1" pitchFamily="50" charset="-127"/>
              </a:rPr>
              <a:t>Please Text Here</a:t>
            </a:r>
          </a:p>
          <a:p>
            <a:pPr marL="171450" indent="-171450">
              <a:lnSpc>
                <a:spcPct val="150000"/>
              </a:lnSpc>
              <a:buFontTx/>
              <a:buChar char="-"/>
            </a:pPr>
            <a:r>
              <a:rPr lang="en-US" altLang="ko-KR" sz="1200" dirty="0" smtClean="0">
                <a:solidFill>
                  <a:schemeClr val="tx1">
                    <a:lumMod val="65000"/>
                    <a:lumOff val="35000"/>
                  </a:schemeClr>
                </a:solidFill>
                <a:latin typeface="바른돋움OTFPro 1" pitchFamily="50" charset="-127"/>
                <a:ea typeface="바른돋움OTFPro 1" pitchFamily="50" charset="-127"/>
              </a:rPr>
              <a:t>Please Text Here</a:t>
            </a:r>
          </a:p>
        </p:txBody>
      </p:sp>
      <p:cxnSp>
        <p:nvCxnSpPr>
          <p:cNvPr id="26" name="직선 연결선 25"/>
          <p:cNvCxnSpPr/>
          <p:nvPr/>
        </p:nvCxnSpPr>
        <p:spPr>
          <a:xfrm flipH="1">
            <a:off x="720000" y="3997627"/>
            <a:ext cx="770400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5983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719572" y="5077747"/>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2" name="직선 연결선 31"/>
          <p:cNvCxnSpPr>
            <a:stCxn id="59" idx="5"/>
          </p:cNvCxnSpPr>
          <p:nvPr/>
        </p:nvCxnSpPr>
        <p:spPr>
          <a:xfrm>
            <a:off x="3837634" y="1915492"/>
            <a:ext cx="302318" cy="260711"/>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60" idx="3"/>
          </p:cNvCxnSpPr>
          <p:nvPr/>
        </p:nvCxnSpPr>
        <p:spPr>
          <a:xfrm flipH="1">
            <a:off x="5123244" y="1915492"/>
            <a:ext cx="219106" cy="260711"/>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flipV="1">
            <a:off x="3347628" y="2917507"/>
            <a:ext cx="490006" cy="18002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직선 연결선 35"/>
          <p:cNvCxnSpPr/>
          <p:nvPr/>
        </p:nvCxnSpPr>
        <p:spPr>
          <a:xfrm flipV="1">
            <a:off x="4575381" y="3577580"/>
            <a:ext cx="0" cy="425966"/>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flipH="1" flipV="1">
            <a:off x="5292080" y="3007583"/>
            <a:ext cx="504056" cy="14995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8" name="타원 57"/>
          <p:cNvSpPr/>
          <p:nvPr/>
        </p:nvSpPr>
        <p:spPr>
          <a:xfrm>
            <a:off x="3138653" y="1548992"/>
            <a:ext cx="2873456" cy="2394547"/>
          </a:xfrm>
          <a:prstGeom prst="ellipse">
            <a:avLst/>
          </a:prstGeom>
          <a:noFill/>
          <a:ln w="762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lumMod val="85000"/>
                  <a:lumOff val="15000"/>
                </a:schemeClr>
              </a:solidFill>
              <a:latin typeface="바른돋움OTFPro 2" pitchFamily="50" charset="-127"/>
              <a:ea typeface="바른돋움OTFPro 2" pitchFamily="50" charset="-127"/>
            </a:endParaRPr>
          </a:p>
        </p:txBody>
      </p:sp>
      <p:sp>
        <p:nvSpPr>
          <p:cNvPr id="59" name="타원 58"/>
          <p:cNvSpPr/>
          <p:nvPr/>
        </p:nvSpPr>
        <p:spPr>
          <a:xfrm>
            <a:off x="2915796" y="1147293"/>
            <a:ext cx="1080000" cy="900000"/>
          </a:xfrm>
          <a:prstGeom prst="ellipse">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solidFill>
                  <a:schemeClr val="tx1">
                    <a:lumMod val="85000"/>
                    <a:lumOff val="15000"/>
                  </a:schemeClr>
                </a:solidFill>
                <a:latin typeface="바른돋움OTFPro 2" pitchFamily="50" charset="-127"/>
                <a:ea typeface="바른돋움OTFPro 2" pitchFamily="50" charset="-127"/>
              </a:rPr>
              <a:t>Key</a:t>
            </a:r>
          </a:p>
          <a:p>
            <a:pPr algn="ctr"/>
            <a:r>
              <a:rPr lang="en-US" altLang="ko-KR" sz="1600" dirty="0" smtClean="0">
                <a:solidFill>
                  <a:schemeClr val="tx1">
                    <a:lumMod val="85000"/>
                    <a:lumOff val="15000"/>
                  </a:schemeClr>
                </a:solidFill>
                <a:latin typeface="바른돋움OTFPro 2" pitchFamily="50" charset="-127"/>
                <a:ea typeface="바른돋움OTFPro 2" pitchFamily="50" charset="-127"/>
              </a:rPr>
              <a:t>Word</a:t>
            </a:r>
            <a:endParaRPr lang="ko-KR" altLang="en-US" sz="1600" dirty="0">
              <a:solidFill>
                <a:schemeClr val="tx1">
                  <a:lumMod val="85000"/>
                  <a:lumOff val="15000"/>
                </a:schemeClr>
              </a:solidFill>
              <a:latin typeface="바른돋움OTFPro 2" pitchFamily="50" charset="-127"/>
              <a:ea typeface="바른돋움OTFPro 2" pitchFamily="50" charset="-127"/>
            </a:endParaRPr>
          </a:p>
        </p:txBody>
      </p:sp>
      <p:sp>
        <p:nvSpPr>
          <p:cNvPr id="60" name="타원 59"/>
          <p:cNvSpPr/>
          <p:nvPr/>
        </p:nvSpPr>
        <p:spPr>
          <a:xfrm>
            <a:off x="5184188" y="1147293"/>
            <a:ext cx="1080000" cy="900000"/>
          </a:xfrm>
          <a:prstGeom prst="ellipse">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solidFill>
                  <a:schemeClr val="tx1">
                    <a:lumMod val="85000"/>
                    <a:lumOff val="15000"/>
                  </a:schemeClr>
                </a:solidFill>
                <a:latin typeface="바른돋움OTFPro 2" pitchFamily="50" charset="-127"/>
                <a:ea typeface="바른돋움OTFPro 2" pitchFamily="50" charset="-127"/>
              </a:rPr>
              <a:t>Key</a:t>
            </a:r>
          </a:p>
          <a:p>
            <a:pPr algn="ctr"/>
            <a:r>
              <a:rPr lang="en-US" altLang="ko-KR" sz="1600" dirty="0" smtClean="0">
                <a:solidFill>
                  <a:schemeClr val="tx1">
                    <a:lumMod val="85000"/>
                    <a:lumOff val="15000"/>
                  </a:schemeClr>
                </a:solidFill>
                <a:latin typeface="바른돋움OTFPro 2" pitchFamily="50" charset="-127"/>
                <a:ea typeface="바른돋움OTFPro 2" pitchFamily="50" charset="-127"/>
              </a:rPr>
              <a:t>Word</a:t>
            </a:r>
            <a:endParaRPr lang="ko-KR" altLang="en-US" sz="1600" dirty="0">
              <a:solidFill>
                <a:schemeClr val="tx1">
                  <a:lumMod val="85000"/>
                  <a:lumOff val="15000"/>
                </a:schemeClr>
              </a:solidFill>
              <a:latin typeface="바른돋움OTFPro 2" pitchFamily="50" charset="-127"/>
              <a:ea typeface="바른돋움OTFPro 2" pitchFamily="50" charset="-127"/>
            </a:endParaRPr>
          </a:p>
        </p:txBody>
      </p:sp>
      <p:sp>
        <p:nvSpPr>
          <p:cNvPr id="61" name="타원 60"/>
          <p:cNvSpPr/>
          <p:nvPr/>
        </p:nvSpPr>
        <p:spPr>
          <a:xfrm>
            <a:off x="5688244" y="2647460"/>
            <a:ext cx="1080000" cy="900000"/>
          </a:xfrm>
          <a:prstGeom prst="ellipse">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solidFill>
                  <a:schemeClr val="tx1">
                    <a:lumMod val="85000"/>
                    <a:lumOff val="15000"/>
                  </a:schemeClr>
                </a:solidFill>
                <a:latin typeface="바른돋움OTFPro 2" pitchFamily="50" charset="-127"/>
                <a:ea typeface="바른돋움OTFPro 2" pitchFamily="50" charset="-127"/>
              </a:rPr>
              <a:t>Key</a:t>
            </a:r>
          </a:p>
          <a:p>
            <a:pPr algn="ctr"/>
            <a:r>
              <a:rPr lang="en-US" altLang="ko-KR" sz="1600" dirty="0" smtClean="0">
                <a:solidFill>
                  <a:schemeClr val="tx1">
                    <a:lumMod val="85000"/>
                    <a:lumOff val="15000"/>
                  </a:schemeClr>
                </a:solidFill>
                <a:latin typeface="바른돋움OTFPro 2" pitchFamily="50" charset="-127"/>
                <a:ea typeface="바른돋움OTFPro 2" pitchFamily="50" charset="-127"/>
              </a:rPr>
              <a:t>Word</a:t>
            </a:r>
            <a:endParaRPr lang="ko-KR" altLang="en-US" sz="1600" dirty="0">
              <a:solidFill>
                <a:schemeClr val="tx1">
                  <a:lumMod val="85000"/>
                  <a:lumOff val="15000"/>
                </a:schemeClr>
              </a:solidFill>
              <a:latin typeface="바른돋움OTFPro 2" pitchFamily="50" charset="-127"/>
              <a:ea typeface="바른돋움OTFPro 2" pitchFamily="50" charset="-127"/>
            </a:endParaRPr>
          </a:p>
        </p:txBody>
      </p:sp>
      <p:sp>
        <p:nvSpPr>
          <p:cNvPr id="62" name="타원 61"/>
          <p:cNvSpPr/>
          <p:nvPr/>
        </p:nvSpPr>
        <p:spPr>
          <a:xfrm>
            <a:off x="2375756" y="2647460"/>
            <a:ext cx="1080000" cy="900000"/>
          </a:xfrm>
          <a:prstGeom prst="ellipse">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solidFill>
                  <a:schemeClr val="tx1">
                    <a:lumMod val="85000"/>
                    <a:lumOff val="15000"/>
                  </a:schemeClr>
                </a:solidFill>
                <a:latin typeface="바른돋움OTFPro 2" pitchFamily="50" charset="-127"/>
                <a:ea typeface="바른돋움OTFPro 2" pitchFamily="50" charset="-127"/>
              </a:rPr>
              <a:t>Key</a:t>
            </a:r>
          </a:p>
          <a:p>
            <a:pPr algn="ctr"/>
            <a:r>
              <a:rPr lang="en-US" altLang="ko-KR" sz="1600" dirty="0" smtClean="0">
                <a:solidFill>
                  <a:schemeClr val="tx1">
                    <a:lumMod val="85000"/>
                    <a:lumOff val="15000"/>
                  </a:schemeClr>
                </a:solidFill>
                <a:latin typeface="바른돋움OTFPro 2" pitchFamily="50" charset="-127"/>
                <a:ea typeface="바른돋움OTFPro 2" pitchFamily="50" charset="-127"/>
              </a:rPr>
              <a:t>Word</a:t>
            </a:r>
            <a:endParaRPr lang="ko-KR" altLang="en-US" sz="1600" dirty="0">
              <a:solidFill>
                <a:schemeClr val="tx1">
                  <a:lumMod val="85000"/>
                  <a:lumOff val="15000"/>
                </a:schemeClr>
              </a:solidFill>
              <a:latin typeface="바른돋움OTFPro 2" pitchFamily="50" charset="-127"/>
              <a:ea typeface="바른돋움OTFPro 2" pitchFamily="50" charset="-127"/>
            </a:endParaRPr>
          </a:p>
        </p:txBody>
      </p:sp>
      <p:sp>
        <p:nvSpPr>
          <p:cNvPr id="63" name="타원 62"/>
          <p:cNvSpPr/>
          <p:nvPr/>
        </p:nvSpPr>
        <p:spPr>
          <a:xfrm>
            <a:off x="4013988" y="3757700"/>
            <a:ext cx="1080000" cy="900000"/>
          </a:xfrm>
          <a:prstGeom prst="ellipse">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solidFill>
                  <a:schemeClr val="tx1">
                    <a:lumMod val="85000"/>
                    <a:lumOff val="15000"/>
                  </a:schemeClr>
                </a:solidFill>
                <a:latin typeface="바른돋움OTFPro 2" pitchFamily="50" charset="-127"/>
                <a:ea typeface="바른돋움OTFPro 2" pitchFamily="50" charset="-127"/>
              </a:rPr>
              <a:t>Key</a:t>
            </a:r>
          </a:p>
          <a:p>
            <a:pPr algn="ctr"/>
            <a:r>
              <a:rPr lang="en-US" altLang="ko-KR" sz="1600" dirty="0" smtClean="0">
                <a:solidFill>
                  <a:schemeClr val="tx1">
                    <a:lumMod val="85000"/>
                    <a:lumOff val="15000"/>
                  </a:schemeClr>
                </a:solidFill>
                <a:latin typeface="바른돋움OTFPro 2" pitchFamily="50" charset="-127"/>
                <a:ea typeface="바른돋움OTFPro 2" pitchFamily="50" charset="-127"/>
              </a:rPr>
              <a:t>Word</a:t>
            </a:r>
            <a:endParaRPr lang="ko-KR" altLang="en-US" sz="1600" dirty="0">
              <a:solidFill>
                <a:schemeClr val="tx1">
                  <a:lumMod val="85000"/>
                  <a:lumOff val="15000"/>
                </a:schemeClr>
              </a:solidFill>
              <a:latin typeface="바른돋움OTFPro 2" pitchFamily="50" charset="-127"/>
              <a:ea typeface="바른돋움OTFPro 2" pitchFamily="50" charset="-127"/>
            </a:endParaRPr>
          </a:p>
        </p:txBody>
      </p:sp>
      <p:sp>
        <p:nvSpPr>
          <p:cNvPr id="57" name="타원 56"/>
          <p:cNvSpPr/>
          <p:nvPr/>
        </p:nvSpPr>
        <p:spPr>
          <a:xfrm>
            <a:off x="3527884" y="1876169"/>
            <a:ext cx="2088232" cy="174019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smtClean="0">
                <a:latin typeface="바른돋움OTFPro 2" pitchFamily="50" charset="-127"/>
                <a:ea typeface="바른돋움OTFPro 2" pitchFamily="50" charset="-127"/>
              </a:rPr>
              <a:t>Key Word</a:t>
            </a:r>
            <a:endParaRPr lang="ko-KR" altLang="en-US" sz="2400" dirty="0">
              <a:latin typeface="바른돋움OTFPro 2" pitchFamily="50" charset="-127"/>
              <a:ea typeface="바른돋움OTFPro 2" pitchFamily="50" charset="-127"/>
            </a:endParaRPr>
          </a:p>
        </p:txBody>
      </p:sp>
      <p:sp>
        <p:nvSpPr>
          <p:cNvPr id="64" name="모서리가 둥근 직사각형 63"/>
          <p:cNvSpPr/>
          <p:nvPr/>
        </p:nvSpPr>
        <p:spPr>
          <a:xfrm>
            <a:off x="611560" y="1166426"/>
            <a:ext cx="2088232" cy="883507"/>
          </a:xfrm>
          <a:prstGeom prst="roundRect">
            <a:avLst/>
          </a:prstGeom>
          <a:solidFill>
            <a:schemeClr val="bg1">
              <a:lumMod val="85000"/>
            </a:schemeClr>
          </a:solid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smtClean="0">
                <a:solidFill>
                  <a:schemeClr val="tx1">
                    <a:lumMod val="65000"/>
                    <a:lumOff val="35000"/>
                  </a:schemeClr>
                </a:solidFill>
                <a:latin typeface="바른돋움OTFPro 3" pitchFamily="50" charset="-127"/>
                <a:ea typeface="바른돋움OTFPro 3" pitchFamily="50" charset="-127"/>
              </a:rPr>
              <a:t>PPT TEMPLATE</a:t>
            </a:r>
          </a:p>
          <a:p>
            <a:endParaRPr lang="en-US" altLang="ko-KR" sz="1200" dirty="0">
              <a:solidFill>
                <a:schemeClr val="tx1">
                  <a:lumMod val="65000"/>
                  <a:lumOff val="35000"/>
                </a:schemeClr>
              </a:solidFill>
              <a:latin typeface="바른돋움OTFPro 1" pitchFamily="50" charset="-127"/>
              <a:ea typeface="바른돋움OTFPro 1" pitchFamily="50" charset="-127"/>
            </a:endParaRPr>
          </a:p>
          <a:p>
            <a:r>
              <a:rPr lang="ko-KR" altLang="en-US" sz="1100" dirty="0" smtClean="0">
                <a:solidFill>
                  <a:schemeClr val="tx1">
                    <a:lumMod val="65000"/>
                    <a:lumOff val="35000"/>
                  </a:schemeClr>
                </a:solidFill>
                <a:latin typeface="바른돋움OTFPro 1" pitchFamily="50" charset="-127"/>
                <a:ea typeface="바른돋움OTFPro 1" pitchFamily="50" charset="-127"/>
              </a:rPr>
              <a:t>직장인 대학생을 위한 </a:t>
            </a:r>
            <a:r>
              <a:rPr lang="en-US" altLang="ko-KR" sz="1100" dirty="0" smtClean="0">
                <a:solidFill>
                  <a:schemeClr val="tx1">
                    <a:lumMod val="65000"/>
                    <a:lumOff val="35000"/>
                  </a:schemeClr>
                </a:solidFill>
                <a:latin typeface="바른돋움OTFPro 1" pitchFamily="50" charset="-127"/>
                <a:ea typeface="바른돋움OTFPro 1" pitchFamily="50" charset="-127"/>
              </a:rPr>
              <a:t>PPT</a:t>
            </a:r>
            <a:endParaRPr lang="en-US" altLang="ko-KR" sz="1100" dirty="0" smtClean="0">
              <a:solidFill>
                <a:schemeClr val="bg1">
                  <a:lumMod val="50000"/>
                </a:schemeClr>
              </a:solidFill>
              <a:latin typeface="바른돋움OTFPro 1" pitchFamily="50" charset="-127"/>
              <a:ea typeface="바른돋움OTFPro 1" pitchFamily="50" charset="-127"/>
            </a:endParaRPr>
          </a:p>
          <a:p>
            <a:r>
              <a:rPr lang="ko-KR" altLang="en-US" sz="1100" dirty="0" smtClean="0">
                <a:solidFill>
                  <a:schemeClr val="tx1">
                    <a:lumMod val="65000"/>
                    <a:lumOff val="35000"/>
                  </a:schemeClr>
                </a:solidFill>
                <a:latin typeface="바른돋움OTFPro 1" pitchFamily="50" charset="-127"/>
                <a:ea typeface="바른돋움OTFPro 1" pitchFamily="50" charset="-127"/>
              </a:rPr>
              <a:t>원하는 내용을 기입하세요</a:t>
            </a:r>
            <a:r>
              <a:rPr lang="en-US" altLang="ko-KR" sz="1100" dirty="0" smtClean="0">
                <a:solidFill>
                  <a:schemeClr val="tx1">
                    <a:lumMod val="65000"/>
                    <a:lumOff val="35000"/>
                  </a:schemeClr>
                </a:solidFill>
                <a:latin typeface="바른돋움OTFPro 1" pitchFamily="50" charset="-127"/>
                <a:ea typeface="바른돋움OTFPro 1" pitchFamily="50" charset="-127"/>
              </a:rPr>
              <a:t>.</a:t>
            </a:r>
            <a:endParaRPr lang="ko-KR" altLang="en-US" sz="1200" dirty="0">
              <a:solidFill>
                <a:schemeClr val="bg1">
                  <a:lumMod val="50000"/>
                </a:schemeClr>
              </a:solidFill>
              <a:latin typeface="바른돋움OTFPro 1" pitchFamily="50" charset="-127"/>
              <a:ea typeface="바른돋움OTFPro 1" pitchFamily="50" charset="-127"/>
            </a:endParaRPr>
          </a:p>
        </p:txBody>
      </p:sp>
      <p:sp>
        <p:nvSpPr>
          <p:cNvPr id="69" name="모서리가 둥근 직사각형 68"/>
          <p:cNvSpPr/>
          <p:nvPr/>
        </p:nvSpPr>
        <p:spPr>
          <a:xfrm>
            <a:off x="611560" y="3697593"/>
            <a:ext cx="2088232" cy="883507"/>
          </a:xfrm>
          <a:prstGeom prst="roundRect">
            <a:avLst/>
          </a:prstGeom>
          <a:solidFill>
            <a:schemeClr val="bg1">
              <a:lumMod val="85000"/>
            </a:schemeClr>
          </a:solid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smtClean="0">
                <a:solidFill>
                  <a:schemeClr val="tx1">
                    <a:lumMod val="65000"/>
                    <a:lumOff val="35000"/>
                  </a:schemeClr>
                </a:solidFill>
                <a:latin typeface="바른돋움OTFPro 3" pitchFamily="50" charset="-127"/>
                <a:ea typeface="바른돋움OTFPro 3" pitchFamily="50" charset="-127"/>
              </a:rPr>
              <a:t>PPT TEMPLATE</a:t>
            </a:r>
          </a:p>
          <a:p>
            <a:endParaRPr lang="en-US" altLang="ko-KR" sz="1200" dirty="0">
              <a:solidFill>
                <a:schemeClr val="tx1">
                  <a:lumMod val="65000"/>
                  <a:lumOff val="35000"/>
                </a:schemeClr>
              </a:solidFill>
              <a:latin typeface="바른돋움OTFPro 1" pitchFamily="50" charset="-127"/>
              <a:ea typeface="바른돋움OTFPro 1" pitchFamily="50" charset="-127"/>
            </a:endParaRPr>
          </a:p>
          <a:p>
            <a:r>
              <a:rPr lang="ko-KR" altLang="en-US" sz="1100" dirty="0" smtClean="0">
                <a:solidFill>
                  <a:schemeClr val="tx1">
                    <a:lumMod val="65000"/>
                    <a:lumOff val="35000"/>
                  </a:schemeClr>
                </a:solidFill>
                <a:latin typeface="바른돋움OTFPro 1" pitchFamily="50" charset="-127"/>
                <a:ea typeface="바른돋움OTFPro 1" pitchFamily="50" charset="-127"/>
              </a:rPr>
              <a:t>직장인 대학생을 위한 </a:t>
            </a:r>
            <a:r>
              <a:rPr lang="en-US" altLang="ko-KR" sz="1100" dirty="0" smtClean="0">
                <a:solidFill>
                  <a:schemeClr val="tx1">
                    <a:lumMod val="65000"/>
                    <a:lumOff val="35000"/>
                  </a:schemeClr>
                </a:solidFill>
                <a:latin typeface="바른돋움OTFPro 1" pitchFamily="50" charset="-127"/>
                <a:ea typeface="바른돋움OTFPro 1" pitchFamily="50" charset="-127"/>
              </a:rPr>
              <a:t>PPT</a:t>
            </a:r>
            <a:endParaRPr lang="en-US" altLang="ko-KR" sz="1100" dirty="0" smtClean="0">
              <a:solidFill>
                <a:schemeClr val="bg1">
                  <a:lumMod val="50000"/>
                </a:schemeClr>
              </a:solidFill>
              <a:latin typeface="바른돋움OTFPro 1" pitchFamily="50" charset="-127"/>
              <a:ea typeface="바른돋움OTFPro 1" pitchFamily="50" charset="-127"/>
            </a:endParaRPr>
          </a:p>
          <a:p>
            <a:r>
              <a:rPr lang="ko-KR" altLang="en-US" sz="1100" dirty="0" smtClean="0">
                <a:solidFill>
                  <a:schemeClr val="tx1">
                    <a:lumMod val="65000"/>
                    <a:lumOff val="35000"/>
                  </a:schemeClr>
                </a:solidFill>
                <a:latin typeface="바른돋움OTFPro 1" pitchFamily="50" charset="-127"/>
                <a:ea typeface="바른돋움OTFPro 1" pitchFamily="50" charset="-127"/>
              </a:rPr>
              <a:t>원하는 내용을 기입하세요</a:t>
            </a:r>
            <a:r>
              <a:rPr lang="en-US" altLang="ko-KR" sz="1100" dirty="0" smtClean="0">
                <a:solidFill>
                  <a:schemeClr val="tx1">
                    <a:lumMod val="65000"/>
                    <a:lumOff val="35000"/>
                  </a:schemeClr>
                </a:solidFill>
                <a:latin typeface="바른돋움OTFPro 1" pitchFamily="50" charset="-127"/>
                <a:ea typeface="바른돋움OTFPro 1" pitchFamily="50" charset="-127"/>
              </a:rPr>
              <a:t>.</a:t>
            </a:r>
            <a:endParaRPr lang="ko-KR" altLang="en-US" sz="1200" dirty="0">
              <a:solidFill>
                <a:schemeClr val="bg1">
                  <a:lumMod val="50000"/>
                </a:schemeClr>
              </a:solidFill>
              <a:latin typeface="바른돋움OTFPro 1" pitchFamily="50" charset="-127"/>
              <a:ea typeface="바른돋움OTFPro 1" pitchFamily="50" charset="-127"/>
            </a:endParaRPr>
          </a:p>
        </p:txBody>
      </p:sp>
      <p:sp>
        <p:nvSpPr>
          <p:cNvPr id="70" name="모서리가 둥근 직사각형 69"/>
          <p:cNvSpPr/>
          <p:nvPr/>
        </p:nvSpPr>
        <p:spPr>
          <a:xfrm>
            <a:off x="6444208" y="1166426"/>
            <a:ext cx="2088232" cy="883507"/>
          </a:xfrm>
          <a:prstGeom prst="roundRect">
            <a:avLst/>
          </a:prstGeom>
          <a:solidFill>
            <a:schemeClr val="bg1">
              <a:lumMod val="85000"/>
            </a:schemeClr>
          </a:solid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smtClean="0">
                <a:solidFill>
                  <a:schemeClr val="tx1">
                    <a:lumMod val="65000"/>
                    <a:lumOff val="35000"/>
                  </a:schemeClr>
                </a:solidFill>
                <a:latin typeface="바른돋움OTFPro 3" pitchFamily="50" charset="-127"/>
                <a:ea typeface="바른돋움OTFPro 3" pitchFamily="50" charset="-127"/>
              </a:rPr>
              <a:t>PPT TEMPLATE</a:t>
            </a:r>
          </a:p>
          <a:p>
            <a:endParaRPr lang="en-US" altLang="ko-KR" sz="1200" dirty="0">
              <a:solidFill>
                <a:schemeClr val="tx1">
                  <a:lumMod val="65000"/>
                  <a:lumOff val="35000"/>
                </a:schemeClr>
              </a:solidFill>
              <a:latin typeface="바른돋움OTFPro 1" pitchFamily="50" charset="-127"/>
              <a:ea typeface="바른돋움OTFPro 1" pitchFamily="50" charset="-127"/>
            </a:endParaRPr>
          </a:p>
          <a:p>
            <a:r>
              <a:rPr lang="ko-KR" altLang="en-US" sz="1100" dirty="0" smtClean="0">
                <a:solidFill>
                  <a:schemeClr val="tx1">
                    <a:lumMod val="65000"/>
                    <a:lumOff val="35000"/>
                  </a:schemeClr>
                </a:solidFill>
                <a:latin typeface="바른돋움OTFPro 1" pitchFamily="50" charset="-127"/>
                <a:ea typeface="바른돋움OTFPro 1" pitchFamily="50" charset="-127"/>
              </a:rPr>
              <a:t>직장인 대학생을 위한 </a:t>
            </a:r>
            <a:r>
              <a:rPr lang="en-US" altLang="ko-KR" sz="1100" dirty="0" smtClean="0">
                <a:solidFill>
                  <a:schemeClr val="tx1">
                    <a:lumMod val="65000"/>
                    <a:lumOff val="35000"/>
                  </a:schemeClr>
                </a:solidFill>
                <a:latin typeface="바른돋움OTFPro 1" pitchFamily="50" charset="-127"/>
                <a:ea typeface="바른돋움OTFPro 1" pitchFamily="50" charset="-127"/>
              </a:rPr>
              <a:t>PPT</a:t>
            </a:r>
            <a:endParaRPr lang="en-US" altLang="ko-KR" sz="1100" dirty="0" smtClean="0">
              <a:solidFill>
                <a:schemeClr val="bg1">
                  <a:lumMod val="50000"/>
                </a:schemeClr>
              </a:solidFill>
              <a:latin typeface="바른돋움OTFPro 1" pitchFamily="50" charset="-127"/>
              <a:ea typeface="바른돋움OTFPro 1" pitchFamily="50" charset="-127"/>
            </a:endParaRPr>
          </a:p>
          <a:p>
            <a:r>
              <a:rPr lang="ko-KR" altLang="en-US" sz="1100" dirty="0" smtClean="0">
                <a:solidFill>
                  <a:schemeClr val="tx1">
                    <a:lumMod val="65000"/>
                    <a:lumOff val="35000"/>
                  </a:schemeClr>
                </a:solidFill>
                <a:latin typeface="바른돋움OTFPro 1" pitchFamily="50" charset="-127"/>
                <a:ea typeface="바른돋움OTFPro 1" pitchFamily="50" charset="-127"/>
              </a:rPr>
              <a:t>원하는 내용을 기입하세요</a:t>
            </a:r>
            <a:r>
              <a:rPr lang="en-US" altLang="ko-KR" sz="1100" dirty="0" smtClean="0">
                <a:solidFill>
                  <a:schemeClr val="tx1">
                    <a:lumMod val="65000"/>
                    <a:lumOff val="35000"/>
                  </a:schemeClr>
                </a:solidFill>
                <a:latin typeface="바른돋움OTFPro 1" pitchFamily="50" charset="-127"/>
                <a:ea typeface="바른돋움OTFPro 1" pitchFamily="50" charset="-127"/>
              </a:rPr>
              <a:t>.</a:t>
            </a:r>
            <a:endParaRPr lang="ko-KR" altLang="en-US" sz="1200" dirty="0">
              <a:solidFill>
                <a:schemeClr val="bg1">
                  <a:lumMod val="50000"/>
                </a:schemeClr>
              </a:solidFill>
              <a:latin typeface="바른돋움OTFPro 1" pitchFamily="50" charset="-127"/>
              <a:ea typeface="바른돋움OTFPro 1" pitchFamily="50" charset="-127"/>
            </a:endParaRPr>
          </a:p>
        </p:txBody>
      </p:sp>
      <p:sp>
        <p:nvSpPr>
          <p:cNvPr id="71" name="모서리가 둥근 직사각형 70"/>
          <p:cNvSpPr/>
          <p:nvPr/>
        </p:nvSpPr>
        <p:spPr>
          <a:xfrm>
            <a:off x="6444208" y="3697593"/>
            <a:ext cx="2088232" cy="883507"/>
          </a:xfrm>
          <a:prstGeom prst="roundRect">
            <a:avLst/>
          </a:prstGeom>
          <a:solidFill>
            <a:schemeClr val="bg1">
              <a:lumMod val="85000"/>
            </a:schemeClr>
          </a:solid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smtClean="0">
                <a:solidFill>
                  <a:schemeClr val="tx1">
                    <a:lumMod val="65000"/>
                    <a:lumOff val="35000"/>
                  </a:schemeClr>
                </a:solidFill>
                <a:latin typeface="바른돋움OTFPro 3" pitchFamily="50" charset="-127"/>
                <a:ea typeface="바른돋움OTFPro 3" pitchFamily="50" charset="-127"/>
              </a:rPr>
              <a:t>PPT TEMPLATE</a:t>
            </a:r>
          </a:p>
          <a:p>
            <a:endParaRPr lang="en-US" altLang="ko-KR" sz="1200" dirty="0">
              <a:solidFill>
                <a:schemeClr val="tx1">
                  <a:lumMod val="65000"/>
                  <a:lumOff val="35000"/>
                </a:schemeClr>
              </a:solidFill>
              <a:latin typeface="바른돋움OTFPro 1" pitchFamily="50" charset="-127"/>
              <a:ea typeface="바른돋움OTFPro 1" pitchFamily="50" charset="-127"/>
            </a:endParaRPr>
          </a:p>
          <a:p>
            <a:r>
              <a:rPr lang="ko-KR" altLang="en-US" sz="1100" dirty="0" smtClean="0">
                <a:solidFill>
                  <a:schemeClr val="tx1">
                    <a:lumMod val="65000"/>
                    <a:lumOff val="35000"/>
                  </a:schemeClr>
                </a:solidFill>
                <a:latin typeface="바른돋움OTFPro 1" pitchFamily="50" charset="-127"/>
                <a:ea typeface="바른돋움OTFPro 1" pitchFamily="50" charset="-127"/>
              </a:rPr>
              <a:t>직장인 대학생을 위한 </a:t>
            </a:r>
            <a:r>
              <a:rPr lang="en-US" altLang="ko-KR" sz="1100" dirty="0" smtClean="0">
                <a:solidFill>
                  <a:schemeClr val="tx1">
                    <a:lumMod val="65000"/>
                    <a:lumOff val="35000"/>
                  </a:schemeClr>
                </a:solidFill>
                <a:latin typeface="바른돋움OTFPro 1" pitchFamily="50" charset="-127"/>
                <a:ea typeface="바른돋움OTFPro 1" pitchFamily="50" charset="-127"/>
              </a:rPr>
              <a:t>PPT</a:t>
            </a:r>
            <a:endParaRPr lang="en-US" altLang="ko-KR" sz="1100" dirty="0" smtClean="0">
              <a:solidFill>
                <a:schemeClr val="bg1">
                  <a:lumMod val="50000"/>
                </a:schemeClr>
              </a:solidFill>
              <a:latin typeface="바른돋움OTFPro 1" pitchFamily="50" charset="-127"/>
              <a:ea typeface="바른돋움OTFPro 1" pitchFamily="50" charset="-127"/>
            </a:endParaRPr>
          </a:p>
          <a:p>
            <a:r>
              <a:rPr lang="ko-KR" altLang="en-US" sz="1100" dirty="0" smtClean="0">
                <a:solidFill>
                  <a:schemeClr val="tx1">
                    <a:lumMod val="65000"/>
                    <a:lumOff val="35000"/>
                  </a:schemeClr>
                </a:solidFill>
                <a:latin typeface="바른돋움OTFPro 1" pitchFamily="50" charset="-127"/>
                <a:ea typeface="바른돋움OTFPro 1" pitchFamily="50" charset="-127"/>
              </a:rPr>
              <a:t>원하는 내용을 기입하세요</a:t>
            </a:r>
            <a:r>
              <a:rPr lang="en-US" altLang="ko-KR" sz="1100" dirty="0" smtClean="0">
                <a:solidFill>
                  <a:schemeClr val="tx1">
                    <a:lumMod val="65000"/>
                    <a:lumOff val="35000"/>
                  </a:schemeClr>
                </a:solidFill>
                <a:latin typeface="바른돋움OTFPro 1" pitchFamily="50" charset="-127"/>
                <a:ea typeface="바른돋움OTFPro 1" pitchFamily="50" charset="-127"/>
              </a:rPr>
              <a:t>.</a:t>
            </a:r>
            <a:endParaRPr lang="ko-KR" altLang="en-US" sz="1200" dirty="0">
              <a:solidFill>
                <a:schemeClr val="bg1">
                  <a:lumMod val="50000"/>
                </a:schemeClr>
              </a:solidFill>
              <a:latin typeface="바른돋움OTFPro 1" pitchFamily="50" charset="-127"/>
              <a:ea typeface="바른돋움OTFPro 1" pitchFamily="50" charset="-127"/>
            </a:endParaRPr>
          </a:p>
        </p:txBody>
      </p:sp>
      <p:sp>
        <p:nvSpPr>
          <p:cNvPr id="72" name="TextBox 71"/>
          <p:cNvSpPr txBox="1"/>
          <p:nvPr/>
        </p:nvSpPr>
        <p:spPr>
          <a:xfrm>
            <a:off x="7039381" y="5223249"/>
            <a:ext cx="1519967" cy="415498"/>
          </a:xfrm>
          <a:prstGeom prst="rect">
            <a:avLst/>
          </a:prstGeom>
          <a:noFill/>
        </p:spPr>
        <p:txBody>
          <a:bodyPr wrap="none" rtlCol="0">
            <a:spAutoFit/>
          </a:bodyPr>
          <a:lstStyle/>
          <a:p>
            <a:pPr algn="r"/>
            <a:r>
              <a:rPr lang="en-US" altLang="ko-KR" sz="1200" dirty="0" smtClean="0">
                <a:solidFill>
                  <a:schemeClr val="bg1">
                    <a:lumMod val="65000"/>
                  </a:schemeClr>
                </a:solidFill>
                <a:latin typeface="바른돋움OTFPro 2" pitchFamily="50" charset="-127"/>
                <a:ea typeface="바른돋움OTFPro 2" pitchFamily="50" charset="-127"/>
              </a:rPr>
              <a:t>PPT BY. YOONYM</a:t>
            </a:r>
          </a:p>
          <a:p>
            <a:pPr algn="r"/>
            <a:r>
              <a:rPr lang="ko-KR" altLang="en-US" sz="900" dirty="0" smtClean="0">
                <a:solidFill>
                  <a:schemeClr val="bg1">
                    <a:lumMod val="65000"/>
                  </a:schemeClr>
                </a:solidFill>
                <a:latin typeface="바른돋움OTFPro 2" pitchFamily="50" charset="-127"/>
                <a:ea typeface="바른돋움OTFPro 2" pitchFamily="50" charset="-127"/>
              </a:rPr>
              <a:t>　</a:t>
            </a:r>
            <a:r>
              <a:rPr lang="en-US" altLang="ko-KR" sz="900" dirty="0" smtClean="0">
                <a:solidFill>
                  <a:schemeClr val="bg1">
                    <a:lumMod val="65000"/>
                  </a:schemeClr>
                </a:solidFill>
                <a:latin typeface="바른돋움OTFPro 2" pitchFamily="50" charset="-127"/>
                <a:ea typeface="바른돋움OTFPro 2" pitchFamily="50" charset="-127"/>
              </a:rPr>
              <a:t>http://ds1104.blog.me</a:t>
            </a:r>
            <a:endParaRPr lang="en-US" altLang="ko-KR" sz="1100" dirty="0" smtClean="0">
              <a:solidFill>
                <a:schemeClr val="bg1">
                  <a:lumMod val="65000"/>
                </a:schemeClr>
              </a:solidFill>
              <a:latin typeface="바른돋움OTFPro 2" pitchFamily="50" charset="-127"/>
              <a:ea typeface="바른돋움OTFPro 2" pitchFamily="50" charset="-127"/>
            </a:endParaRPr>
          </a:p>
        </p:txBody>
      </p:sp>
      <p:sp>
        <p:nvSpPr>
          <p:cNvPr id="22" name="TextBox 21"/>
          <p:cNvSpPr txBox="1"/>
          <p:nvPr/>
        </p:nvSpPr>
        <p:spPr>
          <a:xfrm>
            <a:off x="498214" y="326920"/>
            <a:ext cx="4753224" cy="461665"/>
          </a:xfrm>
          <a:prstGeom prst="rect">
            <a:avLst/>
          </a:prstGeom>
          <a:noFill/>
        </p:spPr>
        <p:txBody>
          <a:bodyPr wrap="none" rtlCol="0">
            <a:spAutoFit/>
          </a:bodyPr>
          <a:lstStyle/>
          <a:p>
            <a:r>
              <a:rPr lang="en-US" altLang="ko-KR" sz="2400" dirty="0">
                <a:solidFill>
                  <a:schemeClr val="tx1">
                    <a:lumMod val="65000"/>
                    <a:lumOff val="35000"/>
                  </a:schemeClr>
                </a:solidFill>
                <a:latin typeface="Adobe Fan Heiti Std B" pitchFamily="34" charset="-128"/>
                <a:ea typeface="Adobe Fan Heiti Std B" pitchFamily="34" charset="-128"/>
              </a:rPr>
              <a:t>Ⅲ. </a:t>
            </a:r>
            <a:r>
              <a:rPr lang="en-US" altLang="ko-KR" sz="2400" dirty="0" smtClean="0">
                <a:solidFill>
                  <a:schemeClr val="tx1">
                    <a:lumMod val="65000"/>
                    <a:lumOff val="35000"/>
                  </a:schemeClr>
                </a:solidFill>
                <a:latin typeface="Adobe Fan Heiti Std B" pitchFamily="34" charset="-128"/>
                <a:ea typeface="Adobe Fan Heiti Std B" pitchFamily="34" charset="-128"/>
              </a:rPr>
              <a:t>Problems </a:t>
            </a:r>
            <a:r>
              <a:rPr lang="en-US" altLang="ko-KR" sz="2400" dirty="0">
                <a:solidFill>
                  <a:schemeClr val="tx1">
                    <a:lumMod val="65000"/>
                    <a:lumOff val="35000"/>
                  </a:schemeClr>
                </a:solidFill>
                <a:latin typeface="Adobe Fan Heiti Std B" pitchFamily="34" charset="-128"/>
                <a:ea typeface="Adobe Fan Heiti Std B" pitchFamily="34" charset="-128"/>
              </a:rPr>
              <a:t>to be </a:t>
            </a:r>
            <a:r>
              <a:rPr lang="en-US" altLang="ko-KR" sz="2400" dirty="0" smtClean="0">
                <a:solidFill>
                  <a:schemeClr val="tx1">
                    <a:lumMod val="65000"/>
                    <a:lumOff val="35000"/>
                  </a:schemeClr>
                </a:solidFill>
                <a:latin typeface="Adobe Fan Heiti Std B" pitchFamily="34" charset="-128"/>
                <a:ea typeface="Adobe Fan Heiti Std B" pitchFamily="34" charset="-128"/>
              </a:rPr>
              <a:t>Solved</a:t>
            </a:r>
            <a:r>
              <a:rPr lang="ko-KR" altLang="en-US" sz="2400" dirty="0">
                <a:solidFill>
                  <a:schemeClr val="tx1">
                    <a:lumMod val="65000"/>
                    <a:lumOff val="35000"/>
                  </a:schemeClr>
                </a:solidFill>
                <a:latin typeface="Adobe Fan Heiti Std B" pitchFamily="34" charset="-128"/>
                <a:ea typeface="바른돋움OTFPro 3" pitchFamily="50" charset="-127"/>
              </a:rPr>
              <a:t>　</a:t>
            </a:r>
            <a:r>
              <a:rPr lang="en-US" altLang="ko-KR" sz="1200" dirty="0">
                <a:solidFill>
                  <a:schemeClr val="tx1">
                    <a:lumMod val="65000"/>
                    <a:lumOff val="35000"/>
                  </a:schemeClr>
                </a:solidFill>
                <a:latin typeface="Adobe Fan Heiti Std B" pitchFamily="34" charset="-128"/>
                <a:ea typeface="Adobe Fan Heiti Std B" pitchFamily="34" charset="-128"/>
              </a:rPr>
              <a:t> </a:t>
            </a:r>
            <a:r>
              <a:rPr lang="en-US" altLang="ko-KR" sz="1200" dirty="0" smtClean="0">
                <a:solidFill>
                  <a:schemeClr val="tx1">
                    <a:lumMod val="65000"/>
                    <a:lumOff val="35000"/>
                  </a:schemeClr>
                </a:solidFill>
                <a:latin typeface="Adobe Fan Heiti Std B" pitchFamily="34" charset="-128"/>
                <a:ea typeface="Adobe Fan Heiti Std B" pitchFamily="34" charset="-128"/>
              </a:rPr>
              <a:t>Main goal</a:t>
            </a:r>
            <a:endParaRPr lang="en-US" altLang="ko-KR" sz="1200" dirty="0">
              <a:solidFill>
                <a:schemeClr val="tx1">
                  <a:lumMod val="65000"/>
                  <a:lumOff val="35000"/>
                </a:schemeClr>
              </a:solidFill>
              <a:latin typeface="Adobe Fan Heiti Std B" pitchFamily="34" charset="-128"/>
              <a:ea typeface="Adobe Fan Heiti Std B" pitchFamily="34" charset="-128"/>
            </a:endParaRPr>
          </a:p>
        </p:txBody>
      </p:sp>
    </p:spTree>
    <p:extLst>
      <p:ext uri="{BB962C8B-B14F-4D97-AF65-F5344CB8AC3E}">
        <p14:creationId xmlns:p14="http://schemas.microsoft.com/office/powerpoint/2010/main" val="1887873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8214" y="326920"/>
            <a:ext cx="3970959" cy="461665"/>
          </a:xfrm>
          <a:prstGeom prst="rect">
            <a:avLst/>
          </a:prstGeom>
          <a:noFill/>
        </p:spPr>
        <p:txBody>
          <a:bodyPr wrap="none" rtlCol="0">
            <a:spAutoFit/>
          </a:bodyPr>
          <a:lstStyle/>
          <a:p>
            <a:r>
              <a:rPr lang="en-US" altLang="ko-KR" sz="2400" dirty="0" smtClean="0">
                <a:solidFill>
                  <a:schemeClr val="tx1">
                    <a:lumMod val="65000"/>
                    <a:lumOff val="35000"/>
                  </a:schemeClr>
                </a:solidFill>
                <a:latin typeface="바른돋움OTFPro 3" pitchFamily="50" charset="-127"/>
                <a:ea typeface="바른돋움OTFPro 3" pitchFamily="50" charset="-127"/>
              </a:rPr>
              <a:t>Ⅲ. YOONYM BLOG</a:t>
            </a:r>
            <a:r>
              <a:rPr lang="ko-KR" altLang="en-US" sz="2400" dirty="0" smtClean="0">
                <a:solidFill>
                  <a:schemeClr val="tx1">
                    <a:lumMod val="65000"/>
                    <a:lumOff val="35000"/>
                  </a:schemeClr>
                </a:solidFill>
                <a:latin typeface="바른돋움OTFPro 3" pitchFamily="50" charset="-127"/>
                <a:ea typeface="바른돋움OTFPro 3" pitchFamily="50" charset="-127"/>
              </a:rPr>
              <a:t>　</a:t>
            </a:r>
            <a:r>
              <a:rPr lang="en-US" altLang="ko-KR" sz="1200" dirty="0" smtClean="0">
                <a:solidFill>
                  <a:schemeClr val="tx1">
                    <a:lumMod val="65000"/>
                    <a:lumOff val="35000"/>
                  </a:schemeClr>
                </a:solidFill>
                <a:latin typeface="바른돋움OTFPro 3" pitchFamily="50" charset="-127"/>
                <a:ea typeface="바른돋움OTFPro 3" pitchFamily="50" charset="-127"/>
              </a:rPr>
              <a:t>Text Here</a:t>
            </a:r>
            <a:endParaRPr lang="en-US" altLang="ko-KR" sz="2400" dirty="0" smtClean="0">
              <a:solidFill>
                <a:schemeClr val="tx1">
                  <a:lumMod val="65000"/>
                  <a:lumOff val="35000"/>
                </a:schemeClr>
              </a:solidFill>
              <a:latin typeface="바른돋움OTFPro 3" pitchFamily="50" charset="-127"/>
              <a:ea typeface="바른돋움OTFPro 3" pitchFamily="50" charset="-127"/>
            </a:endParaRPr>
          </a:p>
        </p:txBody>
      </p:sp>
      <p:cxnSp>
        <p:nvCxnSpPr>
          <p:cNvPr id="20" name="직선 연결선 19"/>
          <p:cNvCxnSpPr/>
          <p:nvPr/>
        </p:nvCxnSpPr>
        <p:spPr>
          <a:xfrm>
            <a:off x="719572" y="5077747"/>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연결선 16"/>
          <p:cNvCxnSpPr/>
          <p:nvPr/>
        </p:nvCxnSpPr>
        <p:spPr>
          <a:xfrm>
            <a:off x="4573581" y="1751439"/>
            <a:ext cx="0" cy="1350000"/>
          </a:xfrm>
          <a:prstGeom prst="line">
            <a:avLst/>
          </a:prstGeom>
          <a:ln w="285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모서리가 둥근 직사각형 18"/>
          <p:cNvSpPr/>
          <p:nvPr/>
        </p:nvSpPr>
        <p:spPr>
          <a:xfrm>
            <a:off x="3337698" y="1151426"/>
            <a:ext cx="2471769" cy="36000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solidFill>
                <a:latin typeface="바른돋움OTFPro 3" pitchFamily="50" charset="-127"/>
                <a:ea typeface="바른돋움OTFPro 3" pitchFamily="50" charset="-127"/>
              </a:rPr>
              <a:t>CEO</a:t>
            </a:r>
            <a:endParaRPr lang="ko-KR" altLang="en-US" sz="1400" dirty="0">
              <a:solidFill>
                <a:schemeClr val="bg1"/>
              </a:solidFill>
              <a:latin typeface="바른돋움OTFPro 3" pitchFamily="50" charset="-127"/>
              <a:ea typeface="바른돋움OTFPro 3" pitchFamily="50" charset="-127"/>
            </a:endParaRPr>
          </a:p>
        </p:txBody>
      </p:sp>
      <p:sp>
        <p:nvSpPr>
          <p:cNvPr id="22" name="모서리가 둥근 직사각형 21"/>
          <p:cNvSpPr/>
          <p:nvPr/>
        </p:nvSpPr>
        <p:spPr>
          <a:xfrm>
            <a:off x="3337698" y="1571439"/>
            <a:ext cx="2471769" cy="360000"/>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solidFill>
                  <a:schemeClr val="tx1">
                    <a:lumMod val="75000"/>
                    <a:lumOff val="25000"/>
                  </a:schemeClr>
                </a:solidFill>
                <a:latin typeface="바른돋움OTFPro 3" pitchFamily="50" charset="-127"/>
                <a:ea typeface="바른돋움OTFPro 3" pitchFamily="50" charset="-127"/>
              </a:rPr>
              <a:t>윤님의 블로그</a:t>
            </a:r>
            <a:endParaRPr lang="ko-KR" altLang="en-US" sz="1400" dirty="0">
              <a:solidFill>
                <a:schemeClr val="tx1">
                  <a:lumMod val="75000"/>
                  <a:lumOff val="25000"/>
                </a:schemeClr>
              </a:solidFill>
              <a:latin typeface="바른돋움OTFPro 3" pitchFamily="50" charset="-127"/>
              <a:ea typeface="바른돋움OTFPro 3" pitchFamily="50" charset="-127"/>
            </a:endParaRPr>
          </a:p>
        </p:txBody>
      </p:sp>
      <p:cxnSp>
        <p:nvCxnSpPr>
          <p:cNvPr id="28" name="직선 연결선 27"/>
          <p:cNvCxnSpPr/>
          <p:nvPr/>
        </p:nvCxnSpPr>
        <p:spPr>
          <a:xfrm>
            <a:off x="2004303" y="2497494"/>
            <a:ext cx="5305583" cy="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0" name="모서리가 둥근 직사각형 29"/>
          <p:cNvSpPr/>
          <p:nvPr/>
        </p:nvSpPr>
        <p:spPr>
          <a:xfrm>
            <a:off x="1104302" y="2197494"/>
            <a:ext cx="1800000" cy="600000"/>
          </a:xfrm>
          <a:prstGeom prst="round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latin typeface="바른돋움OTFPro 3" pitchFamily="50" charset="-127"/>
                <a:ea typeface="바른돋움OTFPro 3" pitchFamily="50" charset="-127"/>
              </a:rPr>
              <a:t>COOPERATION</a:t>
            </a:r>
          </a:p>
          <a:p>
            <a:pPr algn="ctr"/>
            <a:r>
              <a:rPr lang="en-US" altLang="ko-KR" sz="1000" dirty="0" smtClean="0">
                <a:solidFill>
                  <a:schemeClr val="tx1">
                    <a:lumMod val="75000"/>
                    <a:lumOff val="25000"/>
                  </a:schemeClr>
                </a:solidFill>
                <a:latin typeface="바른돋움OTFPro 1" pitchFamily="50" charset="-127"/>
                <a:ea typeface="바른돋움OTFPro 1" pitchFamily="50" charset="-127"/>
              </a:rPr>
              <a:t>(</a:t>
            </a:r>
            <a:r>
              <a:rPr lang="ko-KR" altLang="en-US" sz="1000" dirty="0" smtClean="0">
                <a:solidFill>
                  <a:schemeClr val="tx1">
                    <a:lumMod val="75000"/>
                    <a:lumOff val="25000"/>
                  </a:schemeClr>
                </a:solidFill>
                <a:latin typeface="바른돋움OTFPro 1" pitchFamily="50" charset="-127"/>
                <a:ea typeface="바른돋움OTFPro 1" pitchFamily="50" charset="-127"/>
              </a:rPr>
              <a:t>네이</a:t>
            </a:r>
            <a:r>
              <a:rPr lang="ko-KR" altLang="en-US" sz="1000" dirty="0">
                <a:solidFill>
                  <a:schemeClr val="tx1">
                    <a:lumMod val="75000"/>
                    <a:lumOff val="25000"/>
                  </a:schemeClr>
                </a:solidFill>
                <a:latin typeface="바른돋움OTFPro 1" pitchFamily="50" charset="-127"/>
                <a:ea typeface="바른돋움OTFPro 1" pitchFamily="50" charset="-127"/>
              </a:rPr>
              <a:t>버</a:t>
            </a:r>
            <a:r>
              <a:rPr lang="en-US" altLang="ko-KR" sz="1000" dirty="0" smtClean="0">
                <a:solidFill>
                  <a:schemeClr val="tx1">
                    <a:lumMod val="75000"/>
                    <a:lumOff val="25000"/>
                  </a:schemeClr>
                </a:solidFill>
                <a:latin typeface="바른돋움OTFPro 1" pitchFamily="50" charset="-127"/>
                <a:ea typeface="바른돋움OTFPro 1" pitchFamily="50" charset="-127"/>
              </a:rPr>
              <a:t>)</a:t>
            </a:r>
          </a:p>
        </p:txBody>
      </p:sp>
      <p:sp>
        <p:nvSpPr>
          <p:cNvPr id="31" name="모서리가 둥근 직사각형 30"/>
          <p:cNvSpPr/>
          <p:nvPr/>
        </p:nvSpPr>
        <p:spPr>
          <a:xfrm>
            <a:off x="6242861" y="2197494"/>
            <a:ext cx="1800000" cy="600000"/>
          </a:xfrm>
          <a:prstGeom prst="round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latin typeface="바른돋움OTFPro 3" pitchFamily="50" charset="-127"/>
                <a:ea typeface="바른돋움OTFPro 3" pitchFamily="50" charset="-127"/>
              </a:rPr>
              <a:t>COOPERATION</a:t>
            </a:r>
          </a:p>
          <a:p>
            <a:pPr algn="ctr"/>
            <a:r>
              <a:rPr lang="en-US" altLang="ko-KR" sz="1000" dirty="0" smtClean="0">
                <a:solidFill>
                  <a:schemeClr val="tx1">
                    <a:lumMod val="75000"/>
                    <a:lumOff val="25000"/>
                  </a:schemeClr>
                </a:solidFill>
                <a:latin typeface="바른돋움OTFPro 1" pitchFamily="50" charset="-127"/>
                <a:ea typeface="바른돋움OTFPro 1" pitchFamily="50" charset="-127"/>
              </a:rPr>
              <a:t>(</a:t>
            </a:r>
            <a:r>
              <a:rPr lang="ko-KR" altLang="en-US" sz="1000" dirty="0" smtClean="0">
                <a:solidFill>
                  <a:schemeClr val="tx1">
                    <a:lumMod val="75000"/>
                    <a:lumOff val="25000"/>
                  </a:schemeClr>
                </a:solidFill>
                <a:latin typeface="바른돋움OTFPro 1" pitchFamily="50" charset="-127"/>
                <a:ea typeface="바른돋움OTFPro 1" pitchFamily="50" charset="-127"/>
              </a:rPr>
              <a:t>윤</a:t>
            </a:r>
            <a:r>
              <a:rPr lang="ko-KR" altLang="en-US" sz="1000" dirty="0">
                <a:solidFill>
                  <a:schemeClr val="tx1">
                    <a:lumMod val="75000"/>
                    <a:lumOff val="25000"/>
                  </a:schemeClr>
                </a:solidFill>
                <a:latin typeface="바른돋움OTFPro 1" pitchFamily="50" charset="-127"/>
                <a:ea typeface="바른돋움OTFPro 1" pitchFamily="50" charset="-127"/>
              </a:rPr>
              <a:t>님</a:t>
            </a:r>
            <a:r>
              <a:rPr lang="en-US" altLang="ko-KR" sz="1000" dirty="0" smtClean="0">
                <a:solidFill>
                  <a:schemeClr val="tx1">
                    <a:lumMod val="75000"/>
                    <a:lumOff val="25000"/>
                  </a:schemeClr>
                </a:solidFill>
                <a:latin typeface="바른돋움OTFPro 1" pitchFamily="50" charset="-127"/>
                <a:ea typeface="바른돋움OTFPro 1" pitchFamily="50" charset="-127"/>
              </a:rPr>
              <a:t>)</a:t>
            </a:r>
          </a:p>
        </p:txBody>
      </p:sp>
      <p:sp>
        <p:nvSpPr>
          <p:cNvPr id="33" name="모서리가 둥근 직사각형 32"/>
          <p:cNvSpPr/>
          <p:nvPr/>
        </p:nvSpPr>
        <p:spPr>
          <a:xfrm>
            <a:off x="3664723" y="2197494"/>
            <a:ext cx="1800000" cy="600000"/>
          </a:xfrm>
          <a:prstGeom prst="round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latin typeface="바른돋움OTFPro 3" pitchFamily="50" charset="-127"/>
                <a:ea typeface="바른돋움OTFPro 3" pitchFamily="50" charset="-127"/>
              </a:rPr>
              <a:t>COOPERATION</a:t>
            </a:r>
          </a:p>
          <a:p>
            <a:pPr algn="ctr"/>
            <a:r>
              <a:rPr lang="en-US" altLang="ko-KR" sz="1000" dirty="0" smtClean="0">
                <a:solidFill>
                  <a:schemeClr val="tx1">
                    <a:lumMod val="75000"/>
                    <a:lumOff val="25000"/>
                  </a:schemeClr>
                </a:solidFill>
                <a:latin typeface="바른돋움OTFPro 1" pitchFamily="50" charset="-127"/>
                <a:ea typeface="바른돋움OTFPro 1" pitchFamily="50" charset="-127"/>
              </a:rPr>
              <a:t>(</a:t>
            </a:r>
            <a:r>
              <a:rPr lang="ko-KR" altLang="en-US" sz="1000" dirty="0" smtClean="0">
                <a:solidFill>
                  <a:schemeClr val="tx1">
                    <a:lumMod val="75000"/>
                    <a:lumOff val="25000"/>
                  </a:schemeClr>
                </a:solidFill>
                <a:latin typeface="바른돋움OTFPro 1" pitchFamily="50" charset="-127"/>
                <a:ea typeface="바른돋움OTFPro 1" pitchFamily="50" charset="-127"/>
              </a:rPr>
              <a:t>검색 창에</a:t>
            </a:r>
            <a:r>
              <a:rPr lang="en-US" altLang="ko-KR" sz="1000" dirty="0" smtClean="0">
                <a:solidFill>
                  <a:schemeClr val="tx1">
                    <a:lumMod val="75000"/>
                    <a:lumOff val="25000"/>
                  </a:schemeClr>
                </a:solidFill>
                <a:latin typeface="바른돋움OTFPro 1" pitchFamily="50" charset="-127"/>
                <a:ea typeface="바른돋움OTFPro 1" pitchFamily="50" charset="-127"/>
              </a:rPr>
              <a:t>)</a:t>
            </a:r>
          </a:p>
        </p:txBody>
      </p:sp>
      <p:sp>
        <p:nvSpPr>
          <p:cNvPr id="49" name="모서리가 둥근 직사각형 48"/>
          <p:cNvSpPr/>
          <p:nvPr/>
        </p:nvSpPr>
        <p:spPr>
          <a:xfrm>
            <a:off x="815627" y="3457568"/>
            <a:ext cx="1564269" cy="322649"/>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solidFill>
                <a:latin typeface="바른돋움OTFPro 3" pitchFamily="50" charset="-127"/>
                <a:ea typeface="바른돋움OTFPro 3" pitchFamily="50" charset="-127"/>
              </a:rPr>
              <a:t>DEPARTMENT</a:t>
            </a:r>
          </a:p>
        </p:txBody>
      </p:sp>
      <p:sp>
        <p:nvSpPr>
          <p:cNvPr id="50" name="직사각형 49"/>
          <p:cNvSpPr/>
          <p:nvPr/>
        </p:nvSpPr>
        <p:spPr>
          <a:xfrm>
            <a:off x="815627" y="3863468"/>
            <a:ext cx="1564269" cy="930000"/>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itchFamily="34" charset="0"/>
              <a:buChar char="•"/>
            </a:pPr>
            <a:r>
              <a:rPr lang="en-US" altLang="ko-KR" sz="1100" dirty="0" smtClean="0">
                <a:solidFill>
                  <a:schemeClr val="tx1">
                    <a:lumMod val="75000"/>
                    <a:lumOff val="25000"/>
                  </a:schemeClr>
                </a:solidFill>
                <a:latin typeface="바른돋움OTFPro 1" pitchFamily="50" charset="-127"/>
                <a:ea typeface="바른돋움OTFPro 1" pitchFamily="50" charset="-127"/>
              </a:rPr>
              <a:t>PPT TEMPLATE</a:t>
            </a:r>
          </a:p>
          <a:p>
            <a:pPr marL="171450" indent="-171450">
              <a:buFont typeface="Arial" pitchFamily="34" charset="0"/>
              <a:buChar char="•"/>
            </a:pPr>
            <a:r>
              <a:rPr lang="en-US" altLang="ko-KR" sz="1100" dirty="0" smtClean="0">
                <a:solidFill>
                  <a:schemeClr val="tx1">
                    <a:lumMod val="75000"/>
                    <a:lumOff val="25000"/>
                  </a:schemeClr>
                </a:solidFill>
                <a:latin typeface="바른돋움OTFPro 1" pitchFamily="50" charset="-127"/>
                <a:ea typeface="바른돋움OTFPro 1" pitchFamily="50" charset="-127"/>
              </a:rPr>
              <a:t>PPT TEMPLATE</a:t>
            </a:r>
          </a:p>
          <a:p>
            <a:pPr marL="171450" indent="-171450">
              <a:buFont typeface="Arial" pitchFamily="34" charset="0"/>
              <a:buChar char="•"/>
            </a:pPr>
            <a:r>
              <a:rPr lang="en-US" altLang="ko-KR" sz="1100" dirty="0" smtClean="0">
                <a:solidFill>
                  <a:schemeClr val="tx1">
                    <a:lumMod val="75000"/>
                    <a:lumOff val="25000"/>
                  </a:schemeClr>
                </a:solidFill>
                <a:latin typeface="바른돋움OTFPro 1" pitchFamily="50" charset="-127"/>
                <a:ea typeface="바른돋움OTFPro 1" pitchFamily="50" charset="-127"/>
              </a:rPr>
              <a:t>PPT TEMPLATE</a:t>
            </a:r>
          </a:p>
          <a:p>
            <a:pPr marL="171450" indent="-171450">
              <a:buFont typeface="Arial" pitchFamily="34" charset="0"/>
              <a:buChar char="•"/>
            </a:pPr>
            <a:endParaRPr lang="en-US" altLang="ko-KR" sz="1100" dirty="0" smtClean="0">
              <a:solidFill>
                <a:schemeClr val="tx1">
                  <a:lumMod val="75000"/>
                  <a:lumOff val="25000"/>
                </a:schemeClr>
              </a:solidFill>
              <a:latin typeface="바른돋움OTFPro 1" pitchFamily="50" charset="-127"/>
              <a:ea typeface="바른돋움OTFPro 1" pitchFamily="50" charset="-127"/>
            </a:endParaRPr>
          </a:p>
          <a:p>
            <a:pPr marL="171450" indent="-171450">
              <a:buFont typeface="Arial" pitchFamily="34" charset="0"/>
              <a:buChar char="•"/>
            </a:pPr>
            <a:endParaRPr lang="en-US" altLang="ko-KR" sz="1100" dirty="0">
              <a:solidFill>
                <a:schemeClr val="tx1">
                  <a:lumMod val="75000"/>
                  <a:lumOff val="25000"/>
                </a:schemeClr>
              </a:solidFill>
              <a:latin typeface="바른돋움OTFPro 1" pitchFamily="50" charset="-127"/>
              <a:ea typeface="바른돋움OTFPro 1" pitchFamily="50" charset="-127"/>
            </a:endParaRPr>
          </a:p>
        </p:txBody>
      </p:sp>
      <p:sp>
        <p:nvSpPr>
          <p:cNvPr id="51" name="직사각형 50"/>
          <p:cNvSpPr/>
          <p:nvPr/>
        </p:nvSpPr>
        <p:spPr>
          <a:xfrm>
            <a:off x="945586" y="4477707"/>
            <a:ext cx="1303558" cy="24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lumMod val="75000"/>
                    <a:lumOff val="25000"/>
                  </a:schemeClr>
                </a:solidFill>
                <a:latin typeface="바른돋움OTFPro 1" pitchFamily="50" charset="-127"/>
                <a:ea typeface="바른돋움OTFPro 1" pitchFamily="50" charset="-127"/>
              </a:rPr>
              <a:t>DEPARTMENT 10</a:t>
            </a:r>
            <a:endParaRPr lang="ko-KR" altLang="en-US" sz="1000" dirty="0">
              <a:solidFill>
                <a:schemeClr val="tx1">
                  <a:lumMod val="75000"/>
                  <a:lumOff val="25000"/>
                </a:schemeClr>
              </a:solidFill>
              <a:latin typeface="바른돋움OTFPro 1" pitchFamily="50" charset="-127"/>
              <a:ea typeface="바른돋움OTFPro 1" pitchFamily="50" charset="-127"/>
            </a:endParaRPr>
          </a:p>
        </p:txBody>
      </p:sp>
      <p:sp>
        <p:nvSpPr>
          <p:cNvPr id="46" name="모서리가 둥근 직사각형 45"/>
          <p:cNvSpPr/>
          <p:nvPr/>
        </p:nvSpPr>
        <p:spPr>
          <a:xfrm>
            <a:off x="2832035" y="3457568"/>
            <a:ext cx="1564269" cy="322649"/>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solidFill>
                <a:latin typeface="바른돋움OTFPro 3" pitchFamily="50" charset="-127"/>
                <a:ea typeface="바른돋움OTFPro 3" pitchFamily="50" charset="-127"/>
              </a:rPr>
              <a:t>DEPARTMENT</a:t>
            </a:r>
          </a:p>
        </p:txBody>
      </p:sp>
      <p:sp>
        <p:nvSpPr>
          <p:cNvPr id="47" name="직사각형 46"/>
          <p:cNvSpPr/>
          <p:nvPr/>
        </p:nvSpPr>
        <p:spPr>
          <a:xfrm>
            <a:off x="2832035" y="3863468"/>
            <a:ext cx="1564269" cy="930000"/>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itchFamily="34" charset="0"/>
              <a:buChar char="•"/>
            </a:pPr>
            <a:r>
              <a:rPr lang="en-US" altLang="ko-KR" sz="1100" dirty="0" smtClean="0">
                <a:solidFill>
                  <a:schemeClr val="tx1">
                    <a:lumMod val="75000"/>
                    <a:lumOff val="25000"/>
                  </a:schemeClr>
                </a:solidFill>
                <a:latin typeface="바른돋움OTFPro 1" pitchFamily="50" charset="-127"/>
                <a:ea typeface="바른돋움OTFPro 1" pitchFamily="50" charset="-127"/>
              </a:rPr>
              <a:t>PPT TEMPLATE</a:t>
            </a:r>
          </a:p>
          <a:p>
            <a:pPr marL="171450" indent="-171450">
              <a:buFont typeface="Arial" pitchFamily="34" charset="0"/>
              <a:buChar char="•"/>
            </a:pPr>
            <a:r>
              <a:rPr lang="en-US" altLang="ko-KR" sz="1100" dirty="0" smtClean="0">
                <a:solidFill>
                  <a:schemeClr val="tx1">
                    <a:lumMod val="75000"/>
                    <a:lumOff val="25000"/>
                  </a:schemeClr>
                </a:solidFill>
                <a:latin typeface="바른돋움OTFPro 1" pitchFamily="50" charset="-127"/>
                <a:ea typeface="바른돋움OTFPro 1" pitchFamily="50" charset="-127"/>
              </a:rPr>
              <a:t>PPT TEMPLATE</a:t>
            </a:r>
          </a:p>
          <a:p>
            <a:pPr marL="171450" indent="-171450">
              <a:buFont typeface="Arial" pitchFamily="34" charset="0"/>
              <a:buChar char="•"/>
            </a:pPr>
            <a:r>
              <a:rPr lang="en-US" altLang="ko-KR" sz="1100" dirty="0" smtClean="0">
                <a:solidFill>
                  <a:schemeClr val="tx1">
                    <a:lumMod val="75000"/>
                    <a:lumOff val="25000"/>
                  </a:schemeClr>
                </a:solidFill>
                <a:latin typeface="바른돋움OTFPro 1" pitchFamily="50" charset="-127"/>
                <a:ea typeface="바른돋움OTFPro 1" pitchFamily="50" charset="-127"/>
              </a:rPr>
              <a:t>PPT TEMPLATE</a:t>
            </a:r>
          </a:p>
          <a:p>
            <a:pPr marL="171450" indent="-171450">
              <a:buFont typeface="Arial" pitchFamily="34" charset="0"/>
              <a:buChar char="•"/>
            </a:pPr>
            <a:endParaRPr lang="en-US" altLang="ko-KR" sz="1100" dirty="0" smtClean="0">
              <a:solidFill>
                <a:schemeClr val="tx1">
                  <a:lumMod val="75000"/>
                  <a:lumOff val="25000"/>
                </a:schemeClr>
              </a:solidFill>
              <a:latin typeface="바른돋움OTFPro 1" pitchFamily="50" charset="-127"/>
              <a:ea typeface="바른돋움OTFPro 1" pitchFamily="50" charset="-127"/>
            </a:endParaRPr>
          </a:p>
          <a:p>
            <a:pPr marL="171450" indent="-171450">
              <a:buFont typeface="Arial" pitchFamily="34" charset="0"/>
              <a:buChar char="•"/>
            </a:pPr>
            <a:endParaRPr lang="en-US" altLang="ko-KR" sz="1100" dirty="0">
              <a:solidFill>
                <a:schemeClr val="tx1">
                  <a:lumMod val="75000"/>
                  <a:lumOff val="25000"/>
                </a:schemeClr>
              </a:solidFill>
              <a:latin typeface="바른돋움OTFPro 1" pitchFamily="50" charset="-127"/>
              <a:ea typeface="바른돋움OTFPro 1" pitchFamily="50" charset="-127"/>
            </a:endParaRPr>
          </a:p>
        </p:txBody>
      </p:sp>
      <p:sp>
        <p:nvSpPr>
          <p:cNvPr id="48" name="직사각형 47"/>
          <p:cNvSpPr/>
          <p:nvPr/>
        </p:nvSpPr>
        <p:spPr>
          <a:xfrm>
            <a:off x="2961994" y="4477707"/>
            <a:ext cx="1303558" cy="24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lumMod val="75000"/>
                    <a:lumOff val="25000"/>
                  </a:schemeClr>
                </a:solidFill>
                <a:latin typeface="바른돋움OTFPro 1" pitchFamily="50" charset="-127"/>
                <a:ea typeface="바른돋움OTFPro 1" pitchFamily="50" charset="-127"/>
              </a:rPr>
              <a:t>DEPARTMENT 10</a:t>
            </a:r>
            <a:endParaRPr lang="ko-KR" altLang="en-US" sz="1000" dirty="0">
              <a:solidFill>
                <a:schemeClr val="tx1">
                  <a:lumMod val="75000"/>
                  <a:lumOff val="25000"/>
                </a:schemeClr>
              </a:solidFill>
              <a:latin typeface="바른돋움OTFPro 1" pitchFamily="50" charset="-127"/>
              <a:ea typeface="바른돋움OTFPro 1" pitchFamily="50" charset="-127"/>
            </a:endParaRPr>
          </a:p>
        </p:txBody>
      </p:sp>
      <p:sp>
        <p:nvSpPr>
          <p:cNvPr id="43" name="모서리가 둥근 직사각형 42"/>
          <p:cNvSpPr/>
          <p:nvPr/>
        </p:nvSpPr>
        <p:spPr>
          <a:xfrm>
            <a:off x="4823318" y="3457568"/>
            <a:ext cx="1564269" cy="322649"/>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solidFill>
                <a:latin typeface="바른돋움OTFPro 3" pitchFamily="50" charset="-127"/>
                <a:ea typeface="바른돋움OTFPro 3" pitchFamily="50" charset="-127"/>
              </a:rPr>
              <a:t>DEPARTMENT</a:t>
            </a:r>
          </a:p>
        </p:txBody>
      </p:sp>
      <p:sp>
        <p:nvSpPr>
          <p:cNvPr id="44" name="직사각형 43"/>
          <p:cNvSpPr/>
          <p:nvPr/>
        </p:nvSpPr>
        <p:spPr>
          <a:xfrm>
            <a:off x="4823318" y="3863468"/>
            <a:ext cx="1564269" cy="930000"/>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itchFamily="34" charset="0"/>
              <a:buChar char="•"/>
            </a:pPr>
            <a:r>
              <a:rPr lang="en-US" altLang="ko-KR" sz="1100" dirty="0" smtClean="0">
                <a:solidFill>
                  <a:schemeClr val="tx1">
                    <a:lumMod val="75000"/>
                    <a:lumOff val="25000"/>
                  </a:schemeClr>
                </a:solidFill>
                <a:latin typeface="바른돋움OTFPro 1" pitchFamily="50" charset="-127"/>
                <a:ea typeface="바른돋움OTFPro 1" pitchFamily="50" charset="-127"/>
              </a:rPr>
              <a:t>PPT TEMPLATE</a:t>
            </a:r>
          </a:p>
          <a:p>
            <a:pPr marL="171450" indent="-171450">
              <a:buFont typeface="Arial" pitchFamily="34" charset="0"/>
              <a:buChar char="•"/>
            </a:pPr>
            <a:r>
              <a:rPr lang="en-US" altLang="ko-KR" sz="1100" dirty="0" smtClean="0">
                <a:solidFill>
                  <a:schemeClr val="tx1">
                    <a:lumMod val="75000"/>
                    <a:lumOff val="25000"/>
                  </a:schemeClr>
                </a:solidFill>
                <a:latin typeface="바른돋움OTFPro 1" pitchFamily="50" charset="-127"/>
                <a:ea typeface="바른돋움OTFPro 1" pitchFamily="50" charset="-127"/>
              </a:rPr>
              <a:t>PPT TEMPLATE</a:t>
            </a:r>
          </a:p>
          <a:p>
            <a:pPr marL="171450" indent="-171450">
              <a:buFont typeface="Arial" pitchFamily="34" charset="0"/>
              <a:buChar char="•"/>
            </a:pPr>
            <a:r>
              <a:rPr lang="en-US" altLang="ko-KR" sz="1100" dirty="0" smtClean="0">
                <a:solidFill>
                  <a:schemeClr val="tx1">
                    <a:lumMod val="75000"/>
                    <a:lumOff val="25000"/>
                  </a:schemeClr>
                </a:solidFill>
                <a:latin typeface="바른돋움OTFPro 1" pitchFamily="50" charset="-127"/>
                <a:ea typeface="바른돋움OTFPro 1" pitchFamily="50" charset="-127"/>
              </a:rPr>
              <a:t>PPT TEMPLATE</a:t>
            </a:r>
          </a:p>
          <a:p>
            <a:pPr marL="171450" indent="-171450">
              <a:buFont typeface="Arial" pitchFamily="34" charset="0"/>
              <a:buChar char="•"/>
            </a:pPr>
            <a:endParaRPr lang="en-US" altLang="ko-KR" sz="1100" dirty="0" smtClean="0">
              <a:solidFill>
                <a:schemeClr val="tx1">
                  <a:lumMod val="75000"/>
                  <a:lumOff val="25000"/>
                </a:schemeClr>
              </a:solidFill>
              <a:latin typeface="바른돋움OTFPro 1" pitchFamily="50" charset="-127"/>
              <a:ea typeface="바른돋움OTFPro 1" pitchFamily="50" charset="-127"/>
            </a:endParaRPr>
          </a:p>
          <a:p>
            <a:pPr marL="171450" indent="-171450">
              <a:buFont typeface="Arial" pitchFamily="34" charset="0"/>
              <a:buChar char="•"/>
            </a:pPr>
            <a:endParaRPr lang="en-US" altLang="ko-KR" sz="1100" dirty="0">
              <a:solidFill>
                <a:schemeClr val="tx1">
                  <a:lumMod val="75000"/>
                  <a:lumOff val="25000"/>
                </a:schemeClr>
              </a:solidFill>
              <a:latin typeface="바른돋움OTFPro 1" pitchFamily="50" charset="-127"/>
              <a:ea typeface="바른돋움OTFPro 1" pitchFamily="50" charset="-127"/>
            </a:endParaRPr>
          </a:p>
        </p:txBody>
      </p:sp>
      <p:sp>
        <p:nvSpPr>
          <p:cNvPr id="45" name="직사각형 44"/>
          <p:cNvSpPr/>
          <p:nvPr/>
        </p:nvSpPr>
        <p:spPr>
          <a:xfrm>
            <a:off x="4953672" y="4477707"/>
            <a:ext cx="1303558" cy="24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lumMod val="75000"/>
                    <a:lumOff val="25000"/>
                  </a:schemeClr>
                </a:solidFill>
                <a:latin typeface="바른돋움OTFPro 1" pitchFamily="50" charset="-127"/>
                <a:ea typeface="바른돋움OTFPro 1" pitchFamily="50" charset="-127"/>
              </a:rPr>
              <a:t>DEPARTMENT 10</a:t>
            </a:r>
            <a:endParaRPr lang="ko-KR" altLang="en-US" sz="1000" dirty="0">
              <a:solidFill>
                <a:schemeClr val="tx1">
                  <a:lumMod val="75000"/>
                  <a:lumOff val="25000"/>
                </a:schemeClr>
              </a:solidFill>
              <a:latin typeface="바른돋움OTFPro 1" pitchFamily="50" charset="-127"/>
              <a:ea typeface="바른돋움OTFPro 1" pitchFamily="50" charset="-127"/>
            </a:endParaRPr>
          </a:p>
        </p:txBody>
      </p:sp>
      <p:sp>
        <p:nvSpPr>
          <p:cNvPr id="40" name="모서리가 둥근 직사각형 39"/>
          <p:cNvSpPr/>
          <p:nvPr/>
        </p:nvSpPr>
        <p:spPr>
          <a:xfrm>
            <a:off x="6764107" y="3457568"/>
            <a:ext cx="1564269" cy="322649"/>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solidFill>
                <a:latin typeface="바른돋움OTFPro 3" pitchFamily="50" charset="-127"/>
                <a:ea typeface="바른돋움OTFPro 3" pitchFamily="50" charset="-127"/>
              </a:rPr>
              <a:t>DEPARTMENT</a:t>
            </a:r>
          </a:p>
        </p:txBody>
      </p:sp>
      <p:sp>
        <p:nvSpPr>
          <p:cNvPr id="41" name="직사각형 40"/>
          <p:cNvSpPr/>
          <p:nvPr/>
        </p:nvSpPr>
        <p:spPr>
          <a:xfrm>
            <a:off x="6764107" y="3863468"/>
            <a:ext cx="1564269" cy="930000"/>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itchFamily="34" charset="0"/>
              <a:buChar char="•"/>
            </a:pPr>
            <a:r>
              <a:rPr lang="en-US" altLang="ko-KR" sz="1100" dirty="0" smtClean="0">
                <a:solidFill>
                  <a:schemeClr val="tx1">
                    <a:lumMod val="75000"/>
                    <a:lumOff val="25000"/>
                  </a:schemeClr>
                </a:solidFill>
                <a:latin typeface="바른돋움OTFPro 1" pitchFamily="50" charset="-127"/>
                <a:ea typeface="바른돋움OTFPro 1" pitchFamily="50" charset="-127"/>
              </a:rPr>
              <a:t>PPT TEMPLATE</a:t>
            </a:r>
          </a:p>
          <a:p>
            <a:pPr marL="171450" indent="-171450">
              <a:buFont typeface="Arial" pitchFamily="34" charset="0"/>
              <a:buChar char="•"/>
            </a:pPr>
            <a:r>
              <a:rPr lang="en-US" altLang="ko-KR" sz="1100" dirty="0" smtClean="0">
                <a:solidFill>
                  <a:schemeClr val="tx1">
                    <a:lumMod val="75000"/>
                    <a:lumOff val="25000"/>
                  </a:schemeClr>
                </a:solidFill>
                <a:latin typeface="바른돋움OTFPro 1" pitchFamily="50" charset="-127"/>
                <a:ea typeface="바른돋움OTFPro 1" pitchFamily="50" charset="-127"/>
              </a:rPr>
              <a:t>PPT TEMPLATE</a:t>
            </a:r>
          </a:p>
          <a:p>
            <a:pPr marL="171450" indent="-171450">
              <a:buFont typeface="Arial" pitchFamily="34" charset="0"/>
              <a:buChar char="•"/>
            </a:pPr>
            <a:r>
              <a:rPr lang="en-US" altLang="ko-KR" sz="1100" dirty="0" smtClean="0">
                <a:solidFill>
                  <a:schemeClr val="tx1">
                    <a:lumMod val="75000"/>
                    <a:lumOff val="25000"/>
                  </a:schemeClr>
                </a:solidFill>
                <a:latin typeface="바른돋움OTFPro 1" pitchFamily="50" charset="-127"/>
                <a:ea typeface="바른돋움OTFPro 1" pitchFamily="50" charset="-127"/>
              </a:rPr>
              <a:t>PPT TEMPLATE</a:t>
            </a:r>
          </a:p>
          <a:p>
            <a:pPr marL="171450" indent="-171450">
              <a:buFont typeface="Arial" pitchFamily="34" charset="0"/>
              <a:buChar char="•"/>
            </a:pPr>
            <a:endParaRPr lang="en-US" altLang="ko-KR" sz="1100" dirty="0" smtClean="0">
              <a:solidFill>
                <a:schemeClr val="tx1">
                  <a:lumMod val="75000"/>
                  <a:lumOff val="25000"/>
                </a:schemeClr>
              </a:solidFill>
              <a:latin typeface="바른돋움OTFPro 1" pitchFamily="50" charset="-127"/>
              <a:ea typeface="바른돋움OTFPro 1" pitchFamily="50" charset="-127"/>
            </a:endParaRPr>
          </a:p>
          <a:p>
            <a:pPr marL="171450" indent="-171450">
              <a:buFont typeface="Arial" pitchFamily="34" charset="0"/>
              <a:buChar char="•"/>
            </a:pPr>
            <a:endParaRPr lang="en-US" altLang="ko-KR" sz="1100" dirty="0">
              <a:solidFill>
                <a:schemeClr val="tx1">
                  <a:lumMod val="75000"/>
                  <a:lumOff val="25000"/>
                </a:schemeClr>
              </a:solidFill>
              <a:latin typeface="바른돋움OTFPro 1" pitchFamily="50" charset="-127"/>
              <a:ea typeface="바른돋움OTFPro 1" pitchFamily="50" charset="-127"/>
            </a:endParaRPr>
          </a:p>
        </p:txBody>
      </p:sp>
      <p:sp>
        <p:nvSpPr>
          <p:cNvPr id="42" name="직사각형 41"/>
          <p:cNvSpPr/>
          <p:nvPr/>
        </p:nvSpPr>
        <p:spPr>
          <a:xfrm>
            <a:off x="6894066" y="4477707"/>
            <a:ext cx="1303558" cy="24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lumMod val="75000"/>
                    <a:lumOff val="25000"/>
                  </a:schemeClr>
                </a:solidFill>
                <a:latin typeface="바른돋움OTFPro 1" pitchFamily="50" charset="-127"/>
                <a:ea typeface="바른돋움OTFPro 1" pitchFamily="50" charset="-127"/>
              </a:rPr>
              <a:t>DEPARTMENT 10</a:t>
            </a:r>
            <a:endParaRPr lang="ko-KR" altLang="en-US" sz="1000" dirty="0">
              <a:solidFill>
                <a:schemeClr val="tx1">
                  <a:lumMod val="75000"/>
                  <a:lumOff val="25000"/>
                </a:schemeClr>
              </a:solidFill>
              <a:latin typeface="바른돋움OTFPro 1" pitchFamily="50" charset="-127"/>
              <a:ea typeface="바른돋움OTFPro 1" pitchFamily="50" charset="-127"/>
            </a:endParaRPr>
          </a:p>
        </p:txBody>
      </p:sp>
      <p:cxnSp>
        <p:nvCxnSpPr>
          <p:cNvPr id="52" name="직선 연결선 51"/>
          <p:cNvCxnSpPr/>
          <p:nvPr/>
        </p:nvCxnSpPr>
        <p:spPr>
          <a:xfrm flipH="1">
            <a:off x="1468659" y="3112433"/>
            <a:ext cx="6185124" cy="0"/>
          </a:xfrm>
          <a:prstGeom prst="line">
            <a:avLst/>
          </a:prstGeom>
          <a:ln w="285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직선 연결선 52"/>
          <p:cNvCxnSpPr/>
          <p:nvPr/>
        </p:nvCxnSpPr>
        <p:spPr>
          <a:xfrm>
            <a:off x="3581624" y="3112433"/>
            <a:ext cx="0" cy="300000"/>
          </a:xfrm>
          <a:prstGeom prst="line">
            <a:avLst/>
          </a:prstGeom>
          <a:ln w="28575">
            <a:solidFill>
              <a:schemeClr val="bg1">
                <a:lumMod val="75000"/>
              </a:schemeClr>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직선 연결선 53"/>
          <p:cNvCxnSpPr/>
          <p:nvPr/>
        </p:nvCxnSpPr>
        <p:spPr>
          <a:xfrm>
            <a:off x="5643851" y="3112433"/>
            <a:ext cx="0" cy="300000"/>
          </a:xfrm>
          <a:prstGeom prst="line">
            <a:avLst/>
          </a:prstGeom>
          <a:ln w="28575">
            <a:solidFill>
              <a:schemeClr val="bg1">
                <a:lumMod val="75000"/>
              </a:schemeClr>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직선 연결선 54"/>
          <p:cNvCxnSpPr/>
          <p:nvPr/>
        </p:nvCxnSpPr>
        <p:spPr>
          <a:xfrm>
            <a:off x="7653783" y="3112433"/>
            <a:ext cx="0" cy="300000"/>
          </a:xfrm>
          <a:prstGeom prst="line">
            <a:avLst/>
          </a:prstGeom>
          <a:ln w="28575">
            <a:solidFill>
              <a:schemeClr val="bg1">
                <a:lumMod val="75000"/>
              </a:schemeClr>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직선 연결선 55"/>
          <p:cNvCxnSpPr/>
          <p:nvPr/>
        </p:nvCxnSpPr>
        <p:spPr>
          <a:xfrm>
            <a:off x="1488069" y="3112433"/>
            <a:ext cx="0" cy="300000"/>
          </a:xfrm>
          <a:prstGeom prst="line">
            <a:avLst/>
          </a:prstGeom>
          <a:ln w="28575">
            <a:solidFill>
              <a:schemeClr val="bg1">
                <a:lumMod val="75000"/>
              </a:schemeClr>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039381" y="5223249"/>
            <a:ext cx="1519967" cy="415498"/>
          </a:xfrm>
          <a:prstGeom prst="rect">
            <a:avLst/>
          </a:prstGeom>
          <a:noFill/>
        </p:spPr>
        <p:txBody>
          <a:bodyPr wrap="none" rtlCol="0">
            <a:spAutoFit/>
          </a:bodyPr>
          <a:lstStyle/>
          <a:p>
            <a:pPr algn="r"/>
            <a:r>
              <a:rPr lang="en-US" altLang="ko-KR" sz="1200" dirty="0" smtClean="0">
                <a:solidFill>
                  <a:schemeClr val="bg1">
                    <a:lumMod val="65000"/>
                  </a:schemeClr>
                </a:solidFill>
                <a:latin typeface="바른돋움OTFPro 2" pitchFamily="50" charset="-127"/>
                <a:ea typeface="바른돋움OTFPro 2" pitchFamily="50" charset="-127"/>
              </a:rPr>
              <a:t>PPT BY. YOONYM</a:t>
            </a:r>
          </a:p>
          <a:p>
            <a:pPr algn="r"/>
            <a:r>
              <a:rPr lang="ko-KR" altLang="en-US" sz="900" dirty="0" smtClean="0">
                <a:solidFill>
                  <a:schemeClr val="bg1">
                    <a:lumMod val="65000"/>
                  </a:schemeClr>
                </a:solidFill>
                <a:latin typeface="바른돋움OTFPro 2" pitchFamily="50" charset="-127"/>
                <a:ea typeface="바른돋움OTFPro 2" pitchFamily="50" charset="-127"/>
              </a:rPr>
              <a:t>　</a:t>
            </a:r>
            <a:r>
              <a:rPr lang="en-US" altLang="ko-KR" sz="900" dirty="0" smtClean="0">
                <a:solidFill>
                  <a:schemeClr val="bg1">
                    <a:lumMod val="65000"/>
                  </a:schemeClr>
                </a:solidFill>
                <a:latin typeface="바른돋움OTFPro 2" pitchFamily="50" charset="-127"/>
                <a:ea typeface="바른돋움OTFPro 2" pitchFamily="50" charset="-127"/>
              </a:rPr>
              <a:t>http://ds1104.blog.me</a:t>
            </a:r>
            <a:endParaRPr lang="en-US" altLang="ko-KR" sz="1100" dirty="0" smtClean="0">
              <a:solidFill>
                <a:schemeClr val="bg1">
                  <a:lumMod val="65000"/>
                </a:schemeClr>
              </a:solidFill>
              <a:latin typeface="바른돋움OTFPro 2" pitchFamily="50" charset="-127"/>
              <a:ea typeface="바른돋움OTFPro 2" pitchFamily="50" charset="-127"/>
            </a:endParaRPr>
          </a:p>
        </p:txBody>
      </p:sp>
    </p:spTree>
    <p:extLst>
      <p:ext uri="{BB962C8B-B14F-4D97-AF65-F5344CB8AC3E}">
        <p14:creationId xmlns:p14="http://schemas.microsoft.com/office/powerpoint/2010/main" val="2585296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8214" y="326920"/>
            <a:ext cx="5705408" cy="461665"/>
          </a:xfrm>
          <a:prstGeom prst="rect">
            <a:avLst/>
          </a:prstGeom>
          <a:noFill/>
        </p:spPr>
        <p:txBody>
          <a:bodyPr wrap="none" rtlCol="0">
            <a:spAutoFit/>
          </a:bodyPr>
          <a:lstStyle/>
          <a:p>
            <a:r>
              <a:rPr lang="en-US" altLang="ko-KR" sz="2400" dirty="0">
                <a:solidFill>
                  <a:schemeClr val="tx1">
                    <a:lumMod val="65000"/>
                    <a:lumOff val="35000"/>
                  </a:schemeClr>
                </a:solidFill>
                <a:latin typeface="Adobe Fan Heiti Std B" pitchFamily="34" charset="-128"/>
                <a:ea typeface="Adobe Fan Heiti Std B" pitchFamily="34" charset="-128"/>
              </a:rPr>
              <a:t>Ⅰ. Introduction</a:t>
            </a:r>
            <a:r>
              <a:rPr lang="ko-KR" altLang="en-US" sz="2400" dirty="0">
                <a:solidFill>
                  <a:schemeClr val="tx1">
                    <a:lumMod val="65000"/>
                    <a:lumOff val="35000"/>
                  </a:schemeClr>
                </a:solidFill>
                <a:latin typeface="Adobe Fan Heiti Std B" pitchFamily="34" charset="-128"/>
                <a:ea typeface="바른돋움OTFPro 3" pitchFamily="50" charset="-127"/>
              </a:rPr>
              <a:t>　</a:t>
            </a:r>
            <a:r>
              <a:rPr lang="en-US" altLang="ko-KR" sz="1200" dirty="0">
                <a:solidFill>
                  <a:schemeClr val="tx1">
                    <a:lumMod val="65000"/>
                    <a:lumOff val="35000"/>
                  </a:schemeClr>
                </a:solidFill>
                <a:latin typeface="Adobe Fan Heiti Std B" pitchFamily="34" charset="-128"/>
                <a:ea typeface="Adobe Fan Heiti Std B" pitchFamily="34" charset="-128"/>
              </a:rPr>
              <a:t>Introduce the background and </a:t>
            </a:r>
            <a:r>
              <a:rPr lang="en-US" altLang="ko-KR" sz="1200" dirty="0" smtClean="0">
                <a:solidFill>
                  <a:schemeClr val="tx1">
                    <a:lumMod val="65000"/>
                    <a:lumOff val="35000"/>
                  </a:schemeClr>
                </a:solidFill>
                <a:latin typeface="Adobe Fan Heiti Std B" pitchFamily="34" charset="-128"/>
                <a:ea typeface="Adobe Fan Heiti Std B" pitchFamily="34" charset="-128"/>
              </a:rPr>
              <a:t>motivations</a:t>
            </a:r>
            <a:endParaRPr lang="en-US" altLang="ko-KR" sz="1200" dirty="0">
              <a:solidFill>
                <a:schemeClr val="tx1">
                  <a:lumMod val="65000"/>
                  <a:lumOff val="35000"/>
                </a:schemeClr>
              </a:solidFill>
              <a:latin typeface="Adobe Fan Heiti Std B" pitchFamily="34" charset="-128"/>
              <a:ea typeface="Adobe Fan Heiti Std B" pitchFamily="34" charset="-128"/>
            </a:endParaRPr>
          </a:p>
        </p:txBody>
      </p:sp>
      <p:cxnSp>
        <p:nvCxnSpPr>
          <p:cNvPr id="20" name="직선 연결선 19"/>
          <p:cNvCxnSpPr/>
          <p:nvPr/>
        </p:nvCxnSpPr>
        <p:spPr>
          <a:xfrm>
            <a:off x="719572" y="5077747"/>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2" name="직선 연결선 31"/>
          <p:cNvCxnSpPr/>
          <p:nvPr/>
        </p:nvCxnSpPr>
        <p:spPr>
          <a:xfrm>
            <a:off x="3418506" y="1580147"/>
            <a:ext cx="1076305" cy="735008"/>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flipH="1">
            <a:off x="4494811" y="1520607"/>
            <a:ext cx="1123276" cy="794548"/>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flipV="1">
            <a:off x="3287623" y="2315155"/>
            <a:ext cx="1207188" cy="615791"/>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직선 연결선 35"/>
          <p:cNvCxnSpPr/>
          <p:nvPr/>
        </p:nvCxnSpPr>
        <p:spPr>
          <a:xfrm flipV="1">
            <a:off x="4640499" y="3024981"/>
            <a:ext cx="0" cy="43224"/>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flipH="1" flipV="1">
            <a:off x="4494811" y="2315156"/>
            <a:ext cx="1301326" cy="61579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 name="그룹 5"/>
          <p:cNvGrpSpPr/>
          <p:nvPr/>
        </p:nvGrpSpPr>
        <p:grpSpPr>
          <a:xfrm>
            <a:off x="3203771" y="1239373"/>
            <a:ext cx="2712314" cy="2151567"/>
            <a:chOff x="3138653" y="1250615"/>
            <a:chExt cx="2712314" cy="2151567"/>
          </a:xfrm>
        </p:grpSpPr>
        <p:sp>
          <p:nvSpPr>
            <p:cNvPr id="58" name="타원 57"/>
            <p:cNvSpPr/>
            <p:nvPr/>
          </p:nvSpPr>
          <p:spPr>
            <a:xfrm>
              <a:off x="3138653" y="1250615"/>
              <a:ext cx="2712314" cy="2151567"/>
            </a:xfrm>
            <a:prstGeom prst="ellipse">
              <a:avLst/>
            </a:prstGeom>
            <a:noFill/>
            <a:ln w="762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lumMod val="85000"/>
                    <a:lumOff val="15000"/>
                  </a:schemeClr>
                </a:solidFill>
                <a:latin typeface="바른돋움OTFPro 2" pitchFamily="50" charset="-127"/>
                <a:ea typeface="바른돋움OTFPro 2" pitchFamily="50" charset="-127"/>
              </a:endParaRPr>
            </a:p>
          </p:txBody>
        </p:sp>
        <p:sp>
          <p:nvSpPr>
            <p:cNvPr id="57" name="타원 56"/>
            <p:cNvSpPr/>
            <p:nvPr/>
          </p:nvSpPr>
          <p:spPr>
            <a:xfrm>
              <a:off x="3486698" y="1509328"/>
              <a:ext cx="2016224" cy="163413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50" b="1" dirty="0" smtClean="0">
                  <a:effectLst>
                    <a:outerShdw blurRad="38100" dist="38100" dir="2700000" algn="tl">
                      <a:srgbClr val="000000">
                        <a:alpha val="43137"/>
                      </a:srgbClr>
                    </a:outerShdw>
                  </a:effectLst>
                  <a:latin typeface="Adobe Fan Heiti Std B" pitchFamily="34" charset="-128"/>
                  <a:ea typeface="Adobe Fan Heiti Std B" pitchFamily="34" charset="-128"/>
                </a:rPr>
                <a:t>Life Expectancy</a:t>
              </a:r>
              <a:endParaRPr lang="ko-KR" altLang="en-US" sz="1850" b="1" dirty="0">
                <a:effectLst>
                  <a:outerShdw blurRad="38100" dist="38100" dir="2700000" algn="tl">
                    <a:srgbClr val="000000">
                      <a:alpha val="43137"/>
                    </a:srgbClr>
                  </a:outerShdw>
                </a:effectLst>
                <a:latin typeface="Adobe Fan Heiti Std B" pitchFamily="34" charset="-128"/>
                <a:ea typeface="바른돋움OTFPro 2" pitchFamily="50" charset="-127"/>
              </a:endParaRPr>
            </a:p>
          </p:txBody>
        </p:sp>
      </p:grpSp>
      <p:sp>
        <p:nvSpPr>
          <p:cNvPr id="59" name="타원 58"/>
          <p:cNvSpPr/>
          <p:nvPr/>
        </p:nvSpPr>
        <p:spPr>
          <a:xfrm>
            <a:off x="2436197" y="944170"/>
            <a:ext cx="982309" cy="635977"/>
          </a:xfrm>
          <a:prstGeom prst="ellipse">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100" b="1" dirty="0" smtClean="0">
              <a:solidFill>
                <a:schemeClr val="tx1">
                  <a:lumMod val="85000"/>
                  <a:lumOff val="15000"/>
                </a:schemeClr>
              </a:solidFill>
              <a:latin typeface="Adobe Fan Heiti Std B" pitchFamily="34" charset="-128"/>
              <a:ea typeface="Adobe Fan Heiti Std B" pitchFamily="34" charset="-128"/>
            </a:endParaRPr>
          </a:p>
        </p:txBody>
      </p:sp>
      <p:sp>
        <p:nvSpPr>
          <p:cNvPr id="38" name="타원 37"/>
          <p:cNvSpPr/>
          <p:nvPr/>
        </p:nvSpPr>
        <p:spPr>
          <a:xfrm>
            <a:off x="5681428" y="913284"/>
            <a:ext cx="956843" cy="635977"/>
          </a:xfrm>
          <a:prstGeom prst="ellipse">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b="1" dirty="0">
              <a:solidFill>
                <a:schemeClr val="tx1">
                  <a:lumMod val="85000"/>
                  <a:lumOff val="15000"/>
                </a:schemeClr>
              </a:solidFill>
              <a:latin typeface="Adobe Fan Heiti Std B" pitchFamily="34" charset="-128"/>
              <a:ea typeface="바른돋움OTFPro 2" pitchFamily="50" charset="-127"/>
            </a:endParaRPr>
          </a:p>
        </p:txBody>
      </p:sp>
      <p:sp>
        <p:nvSpPr>
          <p:cNvPr id="39" name="타원 38"/>
          <p:cNvSpPr/>
          <p:nvPr/>
        </p:nvSpPr>
        <p:spPr>
          <a:xfrm>
            <a:off x="2267744" y="2671309"/>
            <a:ext cx="888163" cy="690247"/>
          </a:xfrm>
          <a:prstGeom prst="ellipse">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b="1" dirty="0">
              <a:solidFill>
                <a:schemeClr val="tx1">
                  <a:lumMod val="85000"/>
                  <a:lumOff val="15000"/>
                </a:schemeClr>
              </a:solidFill>
              <a:latin typeface="Adobe Fan Heiti Std B" pitchFamily="34" charset="-128"/>
              <a:ea typeface="바른돋움OTFPro 2" pitchFamily="50" charset="-127"/>
            </a:endParaRPr>
          </a:p>
        </p:txBody>
      </p:sp>
      <p:sp>
        <p:nvSpPr>
          <p:cNvPr id="41" name="타원 40"/>
          <p:cNvSpPr/>
          <p:nvPr/>
        </p:nvSpPr>
        <p:spPr>
          <a:xfrm>
            <a:off x="5964021" y="2738597"/>
            <a:ext cx="912235" cy="622959"/>
          </a:xfrm>
          <a:prstGeom prst="ellipse">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100" b="1" dirty="0" smtClean="0">
              <a:solidFill>
                <a:schemeClr val="tx1">
                  <a:lumMod val="85000"/>
                  <a:lumOff val="15000"/>
                </a:schemeClr>
              </a:solidFill>
              <a:latin typeface="Adobe Fan Heiti Std B" pitchFamily="34" charset="-128"/>
              <a:ea typeface="Adobe Fan Heiti Std B" pitchFamily="34" charset="-128"/>
            </a:endParaRPr>
          </a:p>
        </p:txBody>
      </p:sp>
      <p:sp>
        <p:nvSpPr>
          <p:cNvPr id="44" name="오각형 43"/>
          <p:cNvSpPr/>
          <p:nvPr/>
        </p:nvSpPr>
        <p:spPr>
          <a:xfrm rot="5400000">
            <a:off x="4432629" y="3125401"/>
            <a:ext cx="278741" cy="1039082"/>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latin typeface="바른돋움OTFPro 2" pitchFamily="50" charset="-127"/>
              <a:ea typeface="바른돋움OTFPro 2" pitchFamily="50" charset="-127"/>
            </a:endParaRPr>
          </a:p>
        </p:txBody>
      </p:sp>
      <p:sp>
        <p:nvSpPr>
          <p:cNvPr id="46" name="직사각형 40"/>
          <p:cNvSpPr/>
          <p:nvPr/>
        </p:nvSpPr>
        <p:spPr>
          <a:xfrm>
            <a:off x="836353" y="3929440"/>
            <a:ext cx="7316916" cy="944284"/>
          </a:xfrm>
          <a:custGeom>
            <a:avLst/>
            <a:gdLst/>
            <a:ahLst/>
            <a:cxnLst/>
            <a:rect l="l" t="t" r="r" b="b"/>
            <a:pathLst>
              <a:path w="7898183" h="1584176">
                <a:moveTo>
                  <a:pt x="765721" y="0"/>
                </a:moveTo>
                <a:lnTo>
                  <a:pt x="788884" y="0"/>
                </a:lnTo>
                <a:lnTo>
                  <a:pt x="7109299" y="0"/>
                </a:lnTo>
                <a:lnTo>
                  <a:pt x="7174668" y="0"/>
                </a:lnTo>
                <a:lnTo>
                  <a:pt x="7174668" y="3301"/>
                </a:lnTo>
                <a:cubicBezTo>
                  <a:pt x="7579802" y="35928"/>
                  <a:pt x="7898183" y="375225"/>
                  <a:pt x="7898183" y="788884"/>
                </a:cubicBezTo>
                <a:cubicBezTo>
                  <a:pt x="7898183" y="1202544"/>
                  <a:pt x="7579802" y="1541841"/>
                  <a:pt x="7174668" y="1574467"/>
                </a:cubicBezTo>
                <a:lnTo>
                  <a:pt x="7174668" y="1584176"/>
                </a:lnTo>
                <a:lnTo>
                  <a:pt x="765721" y="1584176"/>
                </a:lnTo>
                <a:lnTo>
                  <a:pt x="765721" y="1576599"/>
                </a:lnTo>
                <a:cubicBezTo>
                  <a:pt x="340732" y="1565168"/>
                  <a:pt x="0" y="1216818"/>
                  <a:pt x="0" y="788884"/>
                </a:cubicBezTo>
                <a:cubicBezTo>
                  <a:pt x="0" y="360951"/>
                  <a:pt x="340732" y="12601"/>
                  <a:pt x="765721" y="1170"/>
                </a:cubicBezTo>
                <a:close/>
              </a:path>
            </a:pathLst>
          </a:custGeom>
          <a:no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바른돋움OTFPro 2" pitchFamily="50" charset="-127"/>
              <a:ea typeface="바른돋움OTFPro 2" pitchFamily="50" charset="-127"/>
            </a:endParaRPr>
          </a:p>
        </p:txBody>
      </p:sp>
      <p:sp>
        <p:nvSpPr>
          <p:cNvPr id="28" name="TextBox 27"/>
          <p:cNvSpPr txBox="1"/>
          <p:nvPr/>
        </p:nvSpPr>
        <p:spPr>
          <a:xfrm>
            <a:off x="1012371" y="4185558"/>
            <a:ext cx="7239482" cy="415498"/>
          </a:xfrm>
          <a:prstGeom prst="rect">
            <a:avLst/>
          </a:prstGeom>
          <a:noFill/>
        </p:spPr>
        <p:txBody>
          <a:bodyPr wrap="none" rtlCol="0">
            <a:spAutoFit/>
          </a:bodyPr>
          <a:lstStyle/>
          <a:p>
            <a:r>
              <a:rPr lang="en-US" altLang="ko-KR" sz="2100" b="1" u="sng" dirty="0" smtClean="0">
                <a:effectLst>
                  <a:outerShdw blurRad="38100" dist="38100" dir="2700000" algn="tl">
                    <a:srgbClr val="000000">
                      <a:alpha val="43137"/>
                    </a:srgbClr>
                  </a:outerShdw>
                </a:effectLst>
                <a:latin typeface="Adobe Fan Heiti Std B" pitchFamily="34" charset="-128"/>
                <a:ea typeface="Adobe Fan Heiti Std B" pitchFamily="34" charset="-128"/>
              </a:rPr>
              <a:t>Which factors </a:t>
            </a:r>
            <a:r>
              <a:rPr lang="en-US" altLang="ko-KR" sz="2100" b="1" u="sng" dirty="0">
                <a:effectLst>
                  <a:outerShdw blurRad="38100" dist="38100" dir="2700000" algn="tl">
                    <a:srgbClr val="000000">
                      <a:alpha val="43137"/>
                    </a:srgbClr>
                  </a:outerShdw>
                </a:effectLst>
                <a:latin typeface="Adobe Fan Heiti Std B" pitchFamily="34" charset="-128"/>
                <a:ea typeface="Adobe Fan Heiti Std B" pitchFamily="34" charset="-128"/>
              </a:rPr>
              <a:t>are needed to improve the life </a:t>
            </a:r>
            <a:r>
              <a:rPr lang="en-US" altLang="ko-KR" sz="2100" b="1" u="sng" dirty="0" smtClean="0">
                <a:effectLst>
                  <a:outerShdw blurRad="38100" dist="38100" dir="2700000" algn="tl">
                    <a:srgbClr val="000000">
                      <a:alpha val="43137"/>
                    </a:srgbClr>
                  </a:outerShdw>
                </a:effectLst>
                <a:latin typeface="Adobe Fan Heiti Std B" pitchFamily="34" charset="-128"/>
                <a:ea typeface="Adobe Fan Heiti Std B" pitchFamily="34" charset="-128"/>
              </a:rPr>
              <a:t>expectancy?</a:t>
            </a:r>
          </a:p>
        </p:txBody>
      </p:sp>
      <p:sp>
        <p:nvSpPr>
          <p:cNvPr id="43" name="TextBox 42"/>
          <p:cNvSpPr txBox="1"/>
          <p:nvPr/>
        </p:nvSpPr>
        <p:spPr>
          <a:xfrm>
            <a:off x="5690095" y="1053513"/>
            <a:ext cx="970137" cy="307777"/>
          </a:xfrm>
          <a:prstGeom prst="rect">
            <a:avLst/>
          </a:prstGeom>
          <a:noFill/>
        </p:spPr>
        <p:txBody>
          <a:bodyPr wrap="none" rtlCol="0">
            <a:spAutoFit/>
          </a:bodyPr>
          <a:lstStyle/>
          <a:p>
            <a:r>
              <a:rPr lang="en-US" altLang="ko-KR" sz="1400" dirty="0" smtClean="0">
                <a:solidFill>
                  <a:srgbClr val="595959"/>
                </a:solidFill>
              </a:rPr>
              <a:t>Economic</a:t>
            </a:r>
            <a:endParaRPr lang="ko-KR" altLang="en-US" sz="1400" dirty="0">
              <a:solidFill>
                <a:srgbClr val="595959"/>
              </a:solidFill>
            </a:endParaRPr>
          </a:p>
        </p:txBody>
      </p:sp>
      <p:sp>
        <p:nvSpPr>
          <p:cNvPr id="66" name="TextBox 65"/>
          <p:cNvSpPr txBox="1"/>
          <p:nvPr/>
        </p:nvSpPr>
        <p:spPr>
          <a:xfrm>
            <a:off x="2404767" y="2862543"/>
            <a:ext cx="657552" cy="307777"/>
          </a:xfrm>
          <a:prstGeom prst="rect">
            <a:avLst/>
          </a:prstGeom>
          <a:noFill/>
        </p:spPr>
        <p:txBody>
          <a:bodyPr wrap="none" rtlCol="0">
            <a:spAutoFit/>
          </a:bodyPr>
          <a:lstStyle/>
          <a:p>
            <a:r>
              <a:rPr lang="en-US" altLang="ko-KR" sz="1400" dirty="0" smtClean="0">
                <a:solidFill>
                  <a:srgbClr val="595959"/>
                </a:solidFill>
              </a:rPr>
              <a:t>Social</a:t>
            </a:r>
            <a:endParaRPr lang="ko-KR" altLang="en-US" sz="1400" dirty="0">
              <a:solidFill>
                <a:srgbClr val="595959"/>
              </a:solidFill>
            </a:endParaRPr>
          </a:p>
        </p:txBody>
      </p:sp>
      <p:sp>
        <p:nvSpPr>
          <p:cNvPr id="67" name="TextBox 66"/>
          <p:cNvSpPr txBox="1"/>
          <p:nvPr/>
        </p:nvSpPr>
        <p:spPr>
          <a:xfrm>
            <a:off x="6026697" y="2791441"/>
            <a:ext cx="786882" cy="523220"/>
          </a:xfrm>
          <a:prstGeom prst="rect">
            <a:avLst/>
          </a:prstGeom>
          <a:noFill/>
        </p:spPr>
        <p:txBody>
          <a:bodyPr wrap="none" rtlCol="0">
            <a:spAutoFit/>
          </a:bodyPr>
          <a:lstStyle/>
          <a:p>
            <a:pPr algn="ctr"/>
            <a:r>
              <a:rPr lang="en-US" altLang="ko-KR" sz="1400" dirty="0" smtClean="0">
                <a:solidFill>
                  <a:srgbClr val="595959"/>
                </a:solidFill>
              </a:rPr>
              <a:t>Health</a:t>
            </a:r>
          </a:p>
          <a:p>
            <a:pPr algn="ctr"/>
            <a:r>
              <a:rPr lang="en-US" altLang="ko-KR" sz="1400" dirty="0" smtClean="0">
                <a:solidFill>
                  <a:srgbClr val="595959"/>
                </a:solidFill>
              </a:rPr>
              <a:t>Related</a:t>
            </a:r>
            <a:endParaRPr lang="ko-KR" altLang="en-US" sz="1400" dirty="0">
              <a:solidFill>
                <a:srgbClr val="595959"/>
              </a:solidFill>
            </a:endParaRPr>
          </a:p>
        </p:txBody>
      </p:sp>
      <p:sp>
        <p:nvSpPr>
          <p:cNvPr id="73" name="TextBox 72"/>
          <p:cNvSpPr txBox="1"/>
          <p:nvPr/>
        </p:nvSpPr>
        <p:spPr>
          <a:xfrm>
            <a:off x="2467276" y="997387"/>
            <a:ext cx="922881" cy="523220"/>
          </a:xfrm>
          <a:prstGeom prst="rect">
            <a:avLst/>
          </a:prstGeom>
          <a:noFill/>
        </p:spPr>
        <p:txBody>
          <a:bodyPr wrap="none" rtlCol="0">
            <a:spAutoFit/>
          </a:bodyPr>
          <a:lstStyle/>
          <a:p>
            <a:pPr algn="ctr"/>
            <a:r>
              <a:rPr lang="en-US" altLang="ko-KR" sz="1400" dirty="0" smtClean="0">
                <a:solidFill>
                  <a:srgbClr val="595959"/>
                </a:solidFill>
              </a:rPr>
              <a:t>National</a:t>
            </a:r>
          </a:p>
          <a:p>
            <a:pPr algn="ctr"/>
            <a:r>
              <a:rPr lang="en-US" altLang="ko-KR" sz="1400" dirty="0" smtClean="0">
                <a:solidFill>
                  <a:srgbClr val="595959"/>
                </a:solidFill>
              </a:rPr>
              <a:t>Mortality</a:t>
            </a:r>
            <a:endParaRPr lang="ko-KR" altLang="en-US" sz="1400" dirty="0">
              <a:solidFill>
                <a:srgbClr val="595959"/>
              </a:solidFill>
            </a:endParaRPr>
          </a:p>
        </p:txBody>
      </p:sp>
    </p:spTree>
    <p:extLst>
      <p:ext uri="{BB962C8B-B14F-4D97-AF65-F5344CB8AC3E}">
        <p14:creationId xmlns:p14="http://schemas.microsoft.com/office/powerpoint/2010/main" val="1480006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11" name="직선 연결선 10"/>
          <p:cNvCxnSpPr/>
          <p:nvPr/>
        </p:nvCxnSpPr>
        <p:spPr>
          <a:xfrm>
            <a:off x="719572" y="5077747"/>
            <a:ext cx="770485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76554" y="2036763"/>
            <a:ext cx="1664238" cy="584775"/>
          </a:xfrm>
          <a:prstGeom prst="rect">
            <a:avLst/>
          </a:prstGeom>
          <a:noFill/>
        </p:spPr>
        <p:txBody>
          <a:bodyPr wrap="none" rtlCol="0">
            <a:spAutoFit/>
          </a:bodyPr>
          <a:lstStyle/>
          <a:p>
            <a:r>
              <a:rPr lang="en-US" altLang="ko-KR" sz="3200" b="1" dirty="0" smtClean="0">
                <a:solidFill>
                  <a:schemeClr val="bg1"/>
                </a:solidFill>
                <a:effectLst>
                  <a:outerShdw blurRad="38100" dist="38100" dir="2700000" algn="tl">
                    <a:srgbClr val="000000">
                      <a:alpha val="43137"/>
                    </a:srgbClr>
                  </a:outerShdw>
                </a:effectLst>
                <a:latin typeface="Adobe Fan Heiti Std B" pitchFamily="34" charset="-128"/>
                <a:ea typeface="Adobe Fan Heiti Std B" pitchFamily="34" charset="-128"/>
              </a:rPr>
              <a:t>Ⅱ. Data</a:t>
            </a:r>
          </a:p>
        </p:txBody>
      </p:sp>
      <p:sp>
        <p:nvSpPr>
          <p:cNvPr id="13" name="TextBox 12"/>
          <p:cNvSpPr txBox="1"/>
          <p:nvPr/>
        </p:nvSpPr>
        <p:spPr>
          <a:xfrm>
            <a:off x="5408943" y="2524075"/>
            <a:ext cx="2922595" cy="383438"/>
          </a:xfrm>
          <a:prstGeom prst="rect">
            <a:avLst/>
          </a:prstGeom>
          <a:noFill/>
        </p:spPr>
        <p:txBody>
          <a:bodyPr wrap="none" rtlCol="0">
            <a:spAutoFit/>
          </a:bodyPr>
          <a:lstStyle/>
          <a:p>
            <a:pPr>
              <a:lnSpc>
                <a:spcPct val="150000"/>
              </a:lnSpc>
            </a:pPr>
            <a:r>
              <a:rPr lang="en-US" altLang="ko-KR" sz="1400" dirty="0" smtClean="0">
                <a:solidFill>
                  <a:srgbClr val="D9D9D9"/>
                </a:solidFill>
                <a:latin typeface="Adobe Fan Heiti Std B" pitchFamily="34" charset="-128"/>
                <a:ea typeface="Adobe Fan Heiti Std B" pitchFamily="34" charset="-128"/>
              </a:rPr>
              <a:t>Introduce information about data</a:t>
            </a:r>
          </a:p>
        </p:txBody>
      </p:sp>
      <p:sp>
        <p:nvSpPr>
          <p:cNvPr id="14" name="오각형 13"/>
          <p:cNvSpPr/>
          <p:nvPr/>
        </p:nvSpPr>
        <p:spPr>
          <a:xfrm rot="5400000">
            <a:off x="8213269" y="-60000"/>
            <a:ext cx="600000" cy="72000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18379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719572" y="5077747"/>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dobe Fan Heiti Std B" pitchFamily="34" charset="-128"/>
            </a:endParaRPr>
          </a:p>
        </p:txBody>
      </p:sp>
      <p:sp>
        <p:nvSpPr>
          <p:cNvPr id="53" name="TextBox 52"/>
          <p:cNvSpPr txBox="1"/>
          <p:nvPr/>
        </p:nvSpPr>
        <p:spPr>
          <a:xfrm>
            <a:off x="2250691" y="1131050"/>
            <a:ext cx="4642618" cy="646331"/>
          </a:xfrm>
          <a:prstGeom prst="rect">
            <a:avLst/>
          </a:prstGeom>
          <a:noFill/>
        </p:spPr>
        <p:txBody>
          <a:bodyPr wrap="none" rtlCol="0">
            <a:spAutoFit/>
          </a:bodyPr>
          <a:lstStyle/>
          <a:p>
            <a:r>
              <a:rPr lang="en-US" altLang="ko-KR" sz="3600" dirty="0" smtClean="0">
                <a:solidFill>
                  <a:schemeClr val="tx1">
                    <a:lumMod val="75000"/>
                    <a:lumOff val="25000"/>
                  </a:schemeClr>
                </a:solidFill>
                <a:latin typeface="Adobe Fan Heiti Std B" pitchFamily="34" charset="-128"/>
                <a:ea typeface="Adobe Fan Heiti Std B" pitchFamily="34" charset="-128"/>
              </a:rPr>
              <a:t>Life Expectancy Data</a:t>
            </a:r>
            <a:endParaRPr lang="ko-KR" altLang="en-US" sz="3600" dirty="0">
              <a:solidFill>
                <a:schemeClr val="tx1">
                  <a:lumMod val="75000"/>
                  <a:lumOff val="25000"/>
                </a:schemeClr>
              </a:solidFill>
              <a:latin typeface="Adobe Fan Heiti Std B" pitchFamily="34" charset="-128"/>
              <a:ea typeface="바른돋움OTFPro 3" pitchFamily="50" charset="-127"/>
            </a:endParaRPr>
          </a:p>
        </p:txBody>
      </p:sp>
      <p:sp>
        <p:nvSpPr>
          <p:cNvPr id="54" name="TextBox 53"/>
          <p:cNvSpPr txBox="1"/>
          <p:nvPr/>
        </p:nvSpPr>
        <p:spPr>
          <a:xfrm>
            <a:off x="1055621" y="2369141"/>
            <a:ext cx="7032758" cy="1029769"/>
          </a:xfrm>
          <a:prstGeom prst="rect">
            <a:avLst/>
          </a:prstGeom>
          <a:noFill/>
        </p:spPr>
        <p:txBody>
          <a:bodyPr wrap="square" rtlCol="0">
            <a:spAutoFit/>
          </a:bodyPr>
          <a:lstStyle/>
          <a:p>
            <a:pPr>
              <a:lnSpc>
                <a:spcPct val="150000"/>
              </a:lnSpc>
            </a:pPr>
            <a:r>
              <a:rPr lang="en-US" altLang="ko-KR" sz="1400" dirty="0" smtClean="0">
                <a:solidFill>
                  <a:schemeClr val="tx1">
                    <a:lumMod val="65000"/>
                    <a:lumOff val="35000"/>
                  </a:schemeClr>
                </a:solidFill>
                <a:latin typeface="Adobe Fan Heiti Std B" pitchFamily="34" charset="-128"/>
                <a:ea typeface="바른돋움OTFPro 1" pitchFamily="50" charset="-127"/>
              </a:rPr>
              <a:t>Source: </a:t>
            </a:r>
            <a:r>
              <a:rPr lang="en-US" altLang="ko-KR" sz="1400" dirty="0" err="1" smtClean="0">
                <a:solidFill>
                  <a:schemeClr val="tx1">
                    <a:lumMod val="65000"/>
                    <a:lumOff val="35000"/>
                  </a:schemeClr>
                </a:solidFill>
                <a:latin typeface="Adobe Fan Heiti Std B" pitchFamily="34" charset="-128"/>
                <a:ea typeface="바른돋움OTFPro 1" pitchFamily="50" charset="-127"/>
              </a:rPr>
              <a:t>Kaggle</a:t>
            </a:r>
            <a:r>
              <a:rPr lang="en-US" altLang="ko-KR" sz="1400" dirty="0">
                <a:solidFill>
                  <a:schemeClr val="tx1">
                    <a:lumMod val="65000"/>
                    <a:lumOff val="35000"/>
                  </a:schemeClr>
                </a:solidFill>
                <a:latin typeface="Adobe Fan Heiti Std B" pitchFamily="34" charset="-128"/>
                <a:ea typeface="바른돋움OTFPro 1" pitchFamily="50" charset="-127"/>
              </a:rPr>
              <a:t> </a:t>
            </a:r>
          </a:p>
          <a:p>
            <a:pPr>
              <a:lnSpc>
                <a:spcPct val="150000"/>
              </a:lnSpc>
            </a:pPr>
            <a:r>
              <a:rPr lang="en-US" altLang="ko-KR" sz="1400" dirty="0" smtClean="0">
                <a:solidFill>
                  <a:schemeClr val="tx1">
                    <a:lumMod val="65000"/>
                    <a:lumOff val="35000"/>
                  </a:schemeClr>
                </a:solidFill>
                <a:latin typeface="Adobe Fan Heiti Std B" pitchFamily="34" charset="-128"/>
                <a:ea typeface="바른돋움OTFPro 1" pitchFamily="50" charset="-127"/>
              </a:rPr>
              <a:t>Data set: 22columns 2938 rows</a:t>
            </a:r>
          </a:p>
          <a:p>
            <a:pPr>
              <a:lnSpc>
                <a:spcPct val="150000"/>
              </a:lnSpc>
            </a:pPr>
            <a:r>
              <a:rPr lang="en-US" altLang="ko-KR" sz="1400" dirty="0">
                <a:solidFill>
                  <a:schemeClr val="tx1">
                    <a:lumMod val="65000"/>
                    <a:lumOff val="35000"/>
                  </a:schemeClr>
                </a:solidFill>
                <a:latin typeface="Adobe Fan Heiti Std B" pitchFamily="34" charset="-128"/>
                <a:ea typeface="바른돋움OTFPro 1" pitchFamily="50" charset="-127"/>
              </a:rPr>
              <a:t>T</a:t>
            </a:r>
            <a:r>
              <a:rPr lang="en-US" altLang="ko-KR" sz="1400" dirty="0" smtClean="0">
                <a:solidFill>
                  <a:schemeClr val="tx1">
                    <a:lumMod val="65000"/>
                    <a:lumOff val="35000"/>
                  </a:schemeClr>
                </a:solidFill>
                <a:latin typeface="Adobe Fan Heiti Std B" pitchFamily="34" charset="-128"/>
                <a:ea typeface="바른돋움OTFPro 1" pitchFamily="50" charset="-127"/>
              </a:rPr>
              <a:t>ype: csv file </a:t>
            </a:r>
          </a:p>
        </p:txBody>
      </p:sp>
      <p:sp>
        <p:nvSpPr>
          <p:cNvPr id="7" name="TextBox 6"/>
          <p:cNvSpPr txBox="1"/>
          <p:nvPr/>
        </p:nvSpPr>
        <p:spPr>
          <a:xfrm>
            <a:off x="498214" y="326920"/>
            <a:ext cx="2630848" cy="461665"/>
          </a:xfrm>
          <a:prstGeom prst="rect">
            <a:avLst/>
          </a:prstGeom>
          <a:noFill/>
        </p:spPr>
        <p:txBody>
          <a:bodyPr wrap="none" rtlCol="0">
            <a:spAutoFit/>
          </a:bodyPr>
          <a:lstStyle/>
          <a:p>
            <a:r>
              <a:rPr lang="en-US" altLang="ko-KR" sz="2400" dirty="0" smtClean="0">
                <a:solidFill>
                  <a:schemeClr val="tx1">
                    <a:lumMod val="65000"/>
                    <a:lumOff val="35000"/>
                  </a:schemeClr>
                </a:solidFill>
                <a:latin typeface="Adobe Fan Heiti Std B" pitchFamily="34" charset="-128"/>
                <a:ea typeface="Adobe Fan Heiti Std B" pitchFamily="34" charset="-128"/>
              </a:rPr>
              <a:t>Ⅱ. Data</a:t>
            </a:r>
            <a:r>
              <a:rPr lang="ko-KR" altLang="en-US" sz="2400" dirty="0">
                <a:solidFill>
                  <a:schemeClr val="tx1">
                    <a:lumMod val="65000"/>
                    <a:lumOff val="35000"/>
                  </a:schemeClr>
                </a:solidFill>
                <a:latin typeface="Adobe Fan Heiti Std B" pitchFamily="34" charset="-128"/>
                <a:ea typeface="바른돋움OTFPro 3" pitchFamily="50" charset="-127"/>
              </a:rPr>
              <a:t>　</a:t>
            </a:r>
            <a:r>
              <a:rPr lang="en-US" altLang="ko-KR" sz="1200" dirty="0">
                <a:solidFill>
                  <a:schemeClr val="tx1">
                    <a:lumMod val="65000"/>
                    <a:lumOff val="35000"/>
                  </a:schemeClr>
                </a:solidFill>
                <a:latin typeface="Adobe Fan Heiti Std B" pitchFamily="34" charset="-128"/>
                <a:ea typeface="Adobe Fan Heiti Std B" pitchFamily="34" charset="-128"/>
              </a:rPr>
              <a:t>Introduce </a:t>
            </a:r>
            <a:r>
              <a:rPr lang="en-US" altLang="ko-KR" sz="1200" dirty="0" smtClean="0">
                <a:solidFill>
                  <a:schemeClr val="tx1">
                    <a:lumMod val="65000"/>
                    <a:lumOff val="35000"/>
                  </a:schemeClr>
                </a:solidFill>
                <a:latin typeface="Adobe Fan Heiti Std B" pitchFamily="34" charset="-128"/>
                <a:ea typeface="Adobe Fan Heiti Std B" pitchFamily="34" charset="-128"/>
              </a:rPr>
              <a:t>data</a:t>
            </a:r>
            <a:endParaRPr lang="en-US" altLang="ko-KR" sz="1200" dirty="0">
              <a:solidFill>
                <a:schemeClr val="tx1">
                  <a:lumMod val="65000"/>
                  <a:lumOff val="35000"/>
                </a:schemeClr>
              </a:solidFill>
              <a:latin typeface="Adobe Fan Heiti Std B" pitchFamily="34" charset="-128"/>
              <a:ea typeface="Adobe Fan Heiti Std B" pitchFamily="34" charset="-128"/>
            </a:endParaRPr>
          </a:p>
        </p:txBody>
      </p:sp>
    </p:spTree>
    <p:extLst>
      <p:ext uri="{BB962C8B-B14F-4D97-AF65-F5344CB8AC3E}">
        <p14:creationId xmlns:p14="http://schemas.microsoft.com/office/powerpoint/2010/main" val="1696284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719572" y="5077747"/>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dobe Fan Heiti Std B" pitchFamily="34" charset="-128"/>
            </a:endParaRPr>
          </a:p>
        </p:txBody>
      </p:sp>
      <p:cxnSp>
        <p:nvCxnSpPr>
          <p:cNvPr id="11" name="직선 화살표 연결선 10"/>
          <p:cNvCxnSpPr/>
          <p:nvPr/>
        </p:nvCxnSpPr>
        <p:spPr>
          <a:xfrm flipV="1">
            <a:off x="5542026" y="2180013"/>
            <a:ext cx="758166" cy="9255"/>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3030696" y="2189268"/>
            <a:ext cx="774754" cy="0"/>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다이아몬드 12"/>
          <p:cNvSpPr/>
          <p:nvPr/>
        </p:nvSpPr>
        <p:spPr>
          <a:xfrm>
            <a:off x="539552" y="1396412"/>
            <a:ext cx="2477127" cy="1567203"/>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smtClean="0">
                <a:solidFill>
                  <a:schemeClr val="tx1">
                    <a:lumMod val="75000"/>
                    <a:lumOff val="25000"/>
                  </a:schemeClr>
                </a:solidFill>
                <a:latin typeface="Adobe Fan Heiti Std B" pitchFamily="34" charset="-128"/>
                <a:ea typeface="Adobe Fan Heiti Std B" pitchFamily="34" charset="-128"/>
              </a:rPr>
              <a:t>X variables</a:t>
            </a:r>
            <a:endParaRPr lang="ko-KR" altLang="en-US" sz="2000" b="1" dirty="0">
              <a:solidFill>
                <a:schemeClr val="tx1">
                  <a:lumMod val="75000"/>
                  <a:lumOff val="25000"/>
                </a:schemeClr>
              </a:solidFill>
              <a:latin typeface="Adobe Fan Heiti Std B" pitchFamily="34" charset="-128"/>
              <a:ea typeface="바른돋움OTFPro 2" pitchFamily="50" charset="-127"/>
            </a:endParaRPr>
          </a:p>
        </p:txBody>
      </p:sp>
      <p:sp>
        <p:nvSpPr>
          <p:cNvPr id="17" name="타원 16"/>
          <p:cNvSpPr/>
          <p:nvPr/>
        </p:nvSpPr>
        <p:spPr>
          <a:xfrm>
            <a:off x="6372200" y="1540894"/>
            <a:ext cx="1954441" cy="123651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effectLst>
                  <a:outerShdw blurRad="38100" dist="38100" dir="2700000" algn="tl">
                    <a:srgbClr val="000000">
                      <a:alpha val="43137"/>
                    </a:srgbClr>
                  </a:outerShdw>
                </a:effectLst>
                <a:latin typeface="Adobe Fan Heiti Std B" pitchFamily="34" charset="-128"/>
                <a:ea typeface="Adobe Fan Heiti Std B" pitchFamily="34" charset="-128"/>
              </a:rPr>
              <a:t>Life Expectancy</a:t>
            </a:r>
            <a:endParaRPr lang="ko-KR" altLang="en-US" dirty="0">
              <a:effectLst>
                <a:outerShdw blurRad="38100" dist="38100" dir="2700000" algn="tl">
                  <a:srgbClr val="000000">
                    <a:alpha val="43137"/>
                  </a:srgbClr>
                </a:outerShdw>
              </a:effectLst>
              <a:latin typeface="Adobe Fan Heiti Std B" pitchFamily="34" charset="-128"/>
              <a:ea typeface="바른돋움OTFPro 2" pitchFamily="50" charset="-127"/>
            </a:endParaRPr>
          </a:p>
        </p:txBody>
      </p:sp>
      <p:sp>
        <p:nvSpPr>
          <p:cNvPr id="18" name="TextBox 17"/>
          <p:cNvSpPr txBox="1"/>
          <p:nvPr/>
        </p:nvSpPr>
        <p:spPr>
          <a:xfrm>
            <a:off x="4499992" y="3563642"/>
            <a:ext cx="1598515" cy="1477328"/>
          </a:xfrm>
          <a:prstGeom prst="rect">
            <a:avLst/>
          </a:prstGeom>
          <a:noFill/>
        </p:spPr>
        <p:txBody>
          <a:bodyPr wrap="none" rtlCol="0">
            <a:spAutoFit/>
          </a:bodyPr>
          <a:lstStyle/>
          <a:p>
            <a:pPr marL="171450" indent="-171450">
              <a:lnSpc>
                <a:spcPct val="150000"/>
              </a:lnSpc>
              <a:buFontTx/>
              <a:buChar char="-"/>
            </a:pPr>
            <a:r>
              <a:rPr lang="en-US" altLang="ko-KR" sz="1200" dirty="0" smtClean="0">
                <a:solidFill>
                  <a:schemeClr val="tx1">
                    <a:lumMod val="65000"/>
                    <a:lumOff val="35000"/>
                  </a:schemeClr>
                </a:solidFill>
                <a:latin typeface="Adobe Fan Heiti Std B" pitchFamily="34" charset="-128"/>
                <a:ea typeface="Adobe Fan Heiti Std B" pitchFamily="34" charset="-128"/>
              </a:rPr>
              <a:t>Polio</a:t>
            </a:r>
          </a:p>
          <a:p>
            <a:pPr marL="171450" indent="-171450">
              <a:lnSpc>
                <a:spcPct val="150000"/>
              </a:lnSpc>
              <a:buFontTx/>
              <a:buChar char="-"/>
            </a:pPr>
            <a:r>
              <a:rPr lang="en-US" altLang="ko-KR" sz="1200" dirty="0" smtClean="0">
                <a:solidFill>
                  <a:schemeClr val="tx1">
                    <a:lumMod val="65000"/>
                    <a:lumOff val="35000"/>
                  </a:schemeClr>
                </a:solidFill>
                <a:latin typeface="Adobe Fan Heiti Std B" pitchFamily="34" charset="-128"/>
                <a:ea typeface="Adobe Fan Heiti Std B" pitchFamily="34" charset="-128"/>
              </a:rPr>
              <a:t>Total expenditure</a:t>
            </a:r>
          </a:p>
          <a:p>
            <a:pPr marL="171450" indent="-171450">
              <a:lnSpc>
                <a:spcPct val="150000"/>
              </a:lnSpc>
              <a:buFontTx/>
              <a:buChar char="-"/>
            </a:pPr>
            <a:r>
              <a:rPr lang="en-US" altLang="ko-KR" sz="1200" dirty="0" smtClean="0">
                <a:solidFill>
                  <a:schemeClr val="tx1">
                    <a:lumMod val="65000"/>
                    <a:lumOff val="35000"/>
                  </a:schemeClr>
                </a:solidFill>
                <a:latin typeface="Adobe Fan Heiti Std B" pitchFamily="34" charset="-128"/>
                <a:ea typeface="Adobe Fan Heiti Std B" pitchFamily="34" charset="-128"/>
              </a:rPr>
              <a:t>Diphtheria</a:t>
            </a:r>
          </a:p>
          <a:p>
            <a:pPr marL="171450" indent="-171450">
              <a:lnSpc>
                <a:spcPct val="150000"/>
              </a:lnSpc>
              <a:buFontTx/>
              <a:buChar char="-"/>
            </a:pPr>
            <a:r>
              <a:rPr lang="en-US" altLang="ko-KR" sz="1200" dirty="0" smtClean="0">
                <a:solidFill>
                  <a:schemeClr val="tx1">
                    <a:lumMod val="65000"/>
                    <a:lumOff val="35000"/>
                  </a:schemeClr>
                </a:solidFill>
                <a:latin typeface="Adobe Fan Heiti Std B" pitchFamily="34" charset="-128"/>
                <a:ea typeface="Adobe Fan Heiti Std B" pitchFamily="34" charset="-128"/>
              </a:rPr>
              <a:t>HIV/AIDS</a:t>
            </a:r>
          </a:p>
          <a:p>
            <a:pPr marL="171450" indent="-171450">
              <a:lnSpc>
                <a:spcPct val="150000"/>
              </a:lnSpc>
              <a:buFontTx/>
              <a:buChar char="-"/>
            </a:pPr>
            <a:r>
              <a:rPr lang="en-US" altLang="ko-KR" sz="1200" dirty="0" smtClean="0">
                <a:solidFill>
                  <a:schemeClr val="tx1">
                    <a:lumMod val="65000"/>
                    <a:lumOff val="35000"/>
                  </a:schemeClr>
                </a:solidFill>
                <a:latin typeface="Adobe Fan Heiti Std B" pitchFamily="34" charset="-128"/>
                <a:ea typeface="Adobe Fan Heiti Std B" pitchFamily="34" charset="-128"/>
              </a:rPr>
              <a:t>GDP</a:t>
            </a:r>
          </a:p>
        </p:txBody>
      </p:sp>
      <p:sp>
        <p:nvSpPr>
          <p:cNvPr id="19" name="TextBox 18"/>
          <p:cNvSpPr txBox="1"/>
          <p:nvPr/>
        </p:nvSpPr>
        <p:spPr>
          <a:xfrm>
            <a:off x="2339752" y="3577580"/>
            <a:ext cx="2141933" cy="1477328"/>
          </a:xfrm>
          <a:prstGeom prst="rect">
            <a:avLst/>
          </a:prstGeom>
          <a:noFill/>
        </p:spPr>
        <p:txBody>
          <a:bodyPr wrap="none" rtlCol="0">
            <a:spAutoFit/>
          </a:bodyPr>
          <a:lstStyle/>
          <a:p>
            <a:pPr marL="171450" indent="-171450">
              <a:lnSpc>
                <a:spcPct val="150000"/>
              </a:lnSpc>
              <a:buFontTx/>
              <a:buChar char="-"/>
            </a:pPr>
            <a:r>
              <a:rPr lang="en-US" altLang="ko-KR" sz="1200" dirty="0" smtClean="0">
                <a:solidFill>
                  <a:schemeClr val="tx1">
                    <a:lumMod val="65000"/>
                    <a:lumOff val="35000"/>
                  </a:schemeClr>
                </a:solidFill>
                <a:latin typeface="Adobe Fan Heiti Std B" pitchFamily="34" charset="-128"/>
                <a:ea typeface="Adobe Fan Heiti Std B" pitchFamily="34" charset="-128"/>
              </a:rPr>
              <a:t>Alcohol consumption</a:t>
            </a:r>
          </a:p>
          <a:p>
            <a:pPr marL="171450" indent="-171450">
              <a:lnSpc>
                <a:spcPct val="150000"/>
              </a:lnSpc>
              <a:buFontTx/>
              <a:buChar char="-"/>
            </a:pPr>
            <a:r>
              <a:rPr lang="en-US" altLang="ko-KR" sz="1200" dirty="0">
                <a:solidFill>
                  <a:schemeClr val="tx1">
                    <a:lumMod val="65000"/>
                    <a:lumOff val="35000"/>
                  </a:schemeClr>
                </a:solidFill>
                <a:latin typeface="Adobe Fan Heiti Std B" pitchFamily="34" charset="-128"/>
                <a:ea typeface="Adobe Fan Heiti Std B" pitchFamily="34" charset="-128"/>
              </a:rPr>
              <a:t>Hepatitis B immunization</a:t>
            </a:r>
          </a:p>
          <a:p>
            <a:pPr marL="171450" indent="-171450">
              <a:lnSpc>
                <a:spcPct val="150000"/>
              </a:lnSpc>
              <a:buFontTx/>
              <a:buChar char="-"/>
            </a:pPr>
            <a:r>
              <a:rPr lang="en-US" altLang="ko-KR" sz="1200" dirty="0">
                <a:solidFill>
                  <a:schemeClr val="tx1">
                    <a:lumMod val="65000"/>
                    <a:lumOff val="35000"/>
                  </a:schemeClr>
                </a:solidFill>
                <a:latin typeface="Adobe Fan Heiti Std B" pitchFamily="34" charset="-128"/>
                <a:ea typeface="Adobe Fan Heiti Std B" pitchFamily="34" charset="-128"/>
              </a:rPr>
              <a:t>Measles</a:t>
            </a:r>
          </a:p>
          <a:p>
            <a:pPr marL="171450" indent="-171450">
              <a:lnSpc>
                <a:spcPct val="150000"/>
              </a:lnSpc>
              <a:buFontTx/>
              <a:buChar char="-"/>
            </a:pPr>
            <a:r>
              <a:rPr lang="en-US" altLang="ko-KR" sz="1200" dirty="0" smtClean="0">
                <a:solidFill>
                  <a:schemeClr val="tx1">
                    <a:lumMod val="65000"/>
                    <a:lumOff val="35000"/>
                  </a:schemeClr>
                </a:solidFill>
                <a:latin typeface="Adobe Fan Heiti Std B" pitchFamily="34" charset="-128"/>
                <a:ea typeface="Adobe Fan Heiti Std B" pitchFamily="34" charset="-128"/>
              </a:rPr>
              <a:t>BMI</a:t>
            </a:r>
          </a:p>
          <a:p>
            <a:pPr marL="171450" indent="-171450">
              <a:lnSpc>
                <a:spcPct val="150000"/>
              </a:lnSpc>
              <a:buFontTx/>
              <a:buChar char="-"/>
            </a:pPr>
            <a:r>
              <a:rPr lang="en-US" altLang="ko-KR" sz="1200" dirty="0">
                <a:solidFill>
                  <a:schemeClr val="tx1">
                    <a:lumMod val="65000"/>
                    <a:lumOff val="35000"/>
                  </a:schemeClr>
                </a:solidFill>
                <a:latin typeface="Adobe Fan Heiti Std B" pitchFamily="34" charset="-128"/>
                <a:ea typeface="Adobe Fan Heiti Std B" pitchFamily="34" charset="-128"/>
              </a:rPr>
              <a:t>Under five </a:t>
            </a:r>
            <a:r>
              <a:rPr lang="en-US" altLang="ko-KR" sz="1200" dirty="0" smtClean="0">
                <a:solidFill>
                  <a:schemeClr val="tx1">
                    <a:lumMod val="65000"/>
                    <a:lumOff val="35000"/>
                  </a:schemeClr>
                </a:solidFill>
                <a:latin typeface="Adobe Fan Heiti Std B" pitchFamily="34" charset="-128"/>
                <a:ea typeface="Adobe Fan Heiti Std B" pitchFamily="34" charset="-128"/>
              </a:rPr>
              <a:t>death</a:t>
            </a:r>
            <a:endParaRPr lang="en-US" altLang="ko-KR" sz="1200" dirty="0">
              <a:solidFill>
                <a:schemeClr val="tx1">
                  <a:lumMod val="65000"/>
                  <a:lumOff val="35000"/>
                </a:schemeClr>
              </a:solidFill>
              <a:latin typeface="Adobe Fan Heiti Std B" pitchFamily="34" charset="-128"/>
              <a:ea typeface="Adobe Fan Heiti Std B" pitchFamily="34" charset="-128"/>
            </a:endParaRPr>
          </a:p>
        </p:txBody>
      </p:sp>
      <p:sp>
        <p:nvSpPr>
          <p:cNvPr id="21" name="TextBox 20"/>
          <p:cNvSpPr txBox="1"/>
          <p:nvPr/>
        </p:nvSpPr>
        <p:spPr>
          <a:xfrm>
            <a:off x="659102" y="3577580"/>
            <a:ext cx="1659429" cy="1477328"/>
          </a:xfrm>
          <a:prstGeom prst="rect">
            <a:avLst/>
          </a:prstGeom>
          <a:noFill/>
        </p:spPr>
        <p:txBody>
          <a:bodyPr wrap="none" rtlCol="0">
            <a:spAutoFit/>
          </a:bodyPr>
          <a:lstStyle/>
          <a:p>
            <a:pPr marL="171450" indent="-171450">
              <a:lnSpc>
                <a:spcPct val="150000"/>
              </a:lnSpc>
              <a:buFontTx/>
              <a:buChar char="-"/>
            </a:pPr>
            <a:r>
              <a:rPr lang="en-US" altLang="ko-KR" sz="1200" dirty="0" smtClean="0">
                <a:solidFill>
                  <a:schemeClr val="tx1">
                    <a:lumMod val="65000"/>
                    <a:lumOff val="35000"/>
                  </a:schemeClr>
                </a:solidFill>
                <a:latin typeface="Adobe Fan Heiti Std B" pitchFamily="34" charset="-128"/>
                <a:ea typeface="Adobe Fan Heiti Std B" pitchFamily="34" charset="-128"/>
              </a:rPr>
              <a:t>Country</a:t>
            </a:r>
          </a:p>
          <a:p>
            <a:pPr marL="171450" indent="-171450">
              <a:lnSpc>
                <a:spcPct val="150000"/>
              </a:lnSpc>
              <a:buFontTx/>
              <a:buChar char="-"/>
            </a:pPr>
            <a:r>
              <a:rPr lang="en-US" altLang="ko-KR" sz="1200" dirty="0" smtClean="0">
                <a:solidFill>
                  <a:schemeClr val="tx1">
                    <a:lumMod val="65000"/>
                    <a:lumOff val="35000"/>
                  </a:schemeClr>
                </a:solidFill>
                <a:latin typeface="Adobe Fan Heiti Std B" pitchFamily="34" charset="-128"/>
                <a:ea typeface="Adobe Fan Heiti Std B" pitchFamily="34" charset="-128"/>
              </a:rPr>
              <a:t>Year</a:t>
            </a:r>
          </a:p>
          <a:p>
            <a:pPr marL="171450" indent="-171450">
              <a:lnSpc>
                <a:spcPct val="150000"/>
              </a:lnSpc>
              <a:buFontTx/>
              <a:buChar char="-"/>
            </a:pPr>
            <a:r>
              <a:rPr lang="en-US" altLang="ko-KR" sz="1200" dirty="0" smtClean="0">
                <a:solidFill>
                  <a:schemeClr val="tx1">
                    <a:lumMod val="65000"/>
                    <a:lumOff val="35000"/>
                  </a:schemeClr>
                </a:solidFill>
                <a:latin typeface="Adobe Fan Heiti Std B" pitchFamily="34" charset="-128"/>
                <a:ea typeface="Adobe Fan Heiti Std B" pitchFamily="34" charset="-128"/>
              </a:rPr>
              <a:t>Developing Status</a:t>
            </a:r>
          </a:p>
          <a:p>
            <a:pPr marL="171450" indent="-171450">
              <a:lnSpc>
                <a:spcPct val="150000"/>
              </a:lnSpc>
              <a:buFontTx/>
              <a:buChar char="-"/>
            </a:pPr>
            <a:r>
              <a:rPr lang="en-US" altLang="ko-KR" sz="1200" dirty="0" smtClean="0">
                <a:solidFill>
                  <a:schemeClr val="tx1">
                    <a:lumMod val="65000"/>
                    <a:lumOff val="35000"/>
                  </a:schemeClr>
                </a:solidFill>
                <a:latin typeface="Adobe Fan Heiti Std B" pitchFamily="34" charset="-128"/>
                <a:ea typeface="Adobe Fan Heiti Std B" pitchFamily="34" charset="-128"/>
              </a:rPr>
              <a:t>Adult Mortality </a:t>
            </a:r>
          </a:p>
          <a:p>
            <a:pPr marL="171450" indent="-171450">
              <a:lnSpc>
                <a:spcPct val="150000"/>
              </a:lnSpc>
              <a:buFontTx/>
              <a:buChar char="-"/>
            </a:pPr>
            <a:r>
              <a:rPr lang="en-US" altLang="ko-KR" sz="1200" dirty="0" smtClean="0">
                <a:solidFill>
                  <a:schemeClr val="tx1">
                    <a:lumMod val="65000"/>
                    <a:lumOff val="35000"/>
                  </a:schemeClr>
                </a:solidFill>
                <a:latin typeface="Adobe Fan Heiti Std B" pitchFamily="34" charset="-128"/>
                <a:ea typeface="Adobe Fan Heiti Std B" pitchFamily="34" charset="-128"/>
              </a:rPr>
              <a:t>Infant deaths</a:t>
            </a:r>
          </a:p>
        </p:txBody>
      </p:sp>
      <p:cxnSp>
        <p:nvCxnSpPr>
          <p:cNvPr id="22" name="직선 연결선 21"/>
          <p:cNvCxnSpPr/>
          <p:nvPr/>
        </p:nvCxnSpPr>
        <p:spPr>
          <a:xfrm>
            <a:off x="8424002" y="3997627"/>
            <a:ext cx="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084168" y="3577580"/>
            <a:ext cx="2779928" cy="1477328"/>
          </a:xfrm>
          <a:prstGeom prst="rect">
            <a:avLst/>
          </a:prstGeom>
          <a:noFill/>
        </p:spPr>
        <p:txBody>
          <a:bodyPr wrap="none" rtlCol="0">
            <a:spAutoFit/>
          </a:bodyPr>
          <a:lstStyle/>
          <a:p>
            <a:pPr marL="171450" indent="-171450">
              <a:lnSpc>
                <a:spcPct val="150000"/>
              </a:lnSpc>
              <a:buFontTx/>
              <a:buChar char="-"/>
            </a:pPr>
            <a:r>
              <a:rPr lang="en-US" altLang="ko-KR" sz="1200" dirty="0" smtClean="0">
                <a:solidFill>
                  <a:schemeClr val="tx1">
                    <a:lumMod val="65000"/>
                    <a:lumOff val="35000"/>
                  </a:schemeClr>
                </a:solidFill>
                <a:latin typeface="Adobe Fan Heiti Std B" pitchFamily="34" charset="-128"/>
                <a:ea typeface="Adobe Fan Heiti Std B" pitchFamily="34" charset="-128"/>
              </a:rPr>
              <a:t>Population</a:t>
            </a:r>
          </a:p>
          <a:p>
            <a:pPr marL="171450" indent="-171450">
              <a:lnSpc>
                <a:spcPct val="150000"/>
              </a:lnSpc>
              <a:buFontTx/>
              <a:buChar char="-"/>
            </a:pPr>
            <a:r>
              <a:rPr lang="en-US" altLang="ko-KR" sz="1200" dirty="0" smtClean="0">
                <a:solidFill>
                  <a:schemeClr val="tx1">
                    <a:lumMod val="65000"/>
                    <a:lumOff val="35000"/>
                  </a:schemeClr>
                </a:solidFill>
                <a:latin typeface="Adobe Fan Heiti Std B" pitchFamily="34" charset="-128"/>
                <a:ea typeface="Adobe Fan Heiti Std B" pitchFamily="34" charset="-128"/>
              </a:rPr>
              <a:t>Thinness 1-19 years</a:t>
            </a:r>
          </a:p>
          <a:p>
            <a:pPr marL="171450" indent="-171450">
              <a:lnSpc>
                <a:spcPct val="150000"/>
              </a:lnSpc>
              <a:buFontTx/>
              <a:buChar char="-"/>
            </a:pPr>
            <a:r>
              <a:rPr lang="en-US" altLang="ko-KR" sz="1200" dirty="0">
                <a:solidFill>
                  <a:schemeClr val="tx1">
                    <a:lumMod val="65000"/>
                    <a:lumOff val="35000"/>
                  </a:schemeClr>
                </a:solidFill>
                <a:latin typeface="Adobe Fan Heiti Std B" pitchFamily="34" charset="-128"/>
                <a:ea typeface="Adobe Fan Heiti Std B" pitchFamily="34" charset="-128"/>
              </a:rPr>
              <a:t>Thinness </a:t>
            </a:r>
            <a:r>
              <a:rPr lang="en-US" altLang="ko-KR" sz="1200" dirty="0" smtClean="0">
                <a:solidFill>
                  <a:schemeClr val="tx1">
                    <a:lumMod val="65000"/>
                    <a:lumOff val="35000"/>
                  </a:schemeClr>
                </a:solidFill>
                <a:latin typeface="Adobe Fan Heiti Std B" pitchFamily="34" charset="-128"/>
                <a:ea typeface="Adobe Fan Heiti Std B" pitchFamily="34" charset="-128"/>
              </a:rPr>
              <a:t>5-9 </a:t>
            </a:r>
            <a:r>
              <a:rPr lang="en-US" altLang="ko-KR" sz="1200" dirty="0">
                <a:solidFill>
                  <a:schemeClr val="tx1">
                    <a:lumMod val="65000"/>
                    <a:lumOff val="35000"/>
                  </a:schemeClr>
                </a:solidFill>
                <a:latin typeface="Adobe Fan Heiti Std B" pitchFamily="34" charset="-128"/>
                <a:ea typeface="Adobe Fan Heiti Std B" pitchFamily="34" charset="-128"/>
              </a:rPr>
              <a:t>years</a:t>
            </a:r>
          </a:p>
          <a:p>
            <a:pPr marL="171450" indent="-171450">
              <a:lnSpc>
                <a:spcPct val="150000"/>
              </a:lnSpc>
              <a:buFontTx/>
              <a:buChar char="-"/>
            </a:pPr>
            <a:r>
              <a:rPr lang="en-US" altLang="ko-KR" sz="1200" dirty="0" smtClean="0">
                <a:solidFill>
                  <a:schemeClr val="tx1">
                    <a:lumMod val="65000"/>
                    <a:lumOff val="35000"/>
                  </a:schemeClr>
                </a:solidFill>
                <a:latin typeface="Adobe Fan Heiti Std B" pitchFamily="34" charset="-128"/>
                <a:ea typeface="Adobe Fan Heiti Std B" pitchFamily="34" charset="-128"/>
              </a:rPr>
              <a:t>Income composition of resources</a:t>
            </a:r>
          </a:p>
          <a:p>
            <a:pPr marL="171450" indent="-171450">
              <a:lnSpc>
                <a:spcPct val="150000"/>
              </a:lnSpc>
              <a:buFontTx/>
              <a:buChar char="-"/>
            </a:pPr>
            <a:r>
              <a:rPr lang="en-US" altLang="ko-KR" sz="1200" dirty="0" smtClean="0">
                <a:solidFill>
                  <a:schemeClr val="tx1">
                    <a:lumMod val="65000"/>
                    <a:lumOff val="35000"/>
                  </a:schemeClr>
                </a:solidFill>
                <a:latin typeface="Adobe Fan Heiti Std B" pitchFamily="34" charset="-128"/>
                <a:ea typeface="Adobe Fan Heiti Std B" pitchFamily="34" charset="-128"/>
              </a:rPr>
              <a:t>Schooling</a:t>
            </a:r>
          </a:p>
        </p:txBody>
      </p:sp>
      <p:sp>
        <p:nvSpPr>
          <p:cNvPr id="63" name="타원 62"/>
          <p:cNvSpPr/>
          <p:nvPr/>
        </p:nvSpPr>
        <p:spPr>
          <a:xfrm>
            <a:off x="5004048" y="2681744"/>
            <a:ext cx="432048" cy="36004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64" name="타원 63"/>
          <p:cNvSpPr/>
          <p:nvPr/>
        </p:nvSpPr>
        <p:spPr>
          <a:xfrm>
            <a:off x="3977347" y="2738279"/>
            <a:ext cx="364206" cy="30350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65" name="타원 64"/>
          <p:cNvSpPr/>
          <p:nvPr/>
        </p:nvSpPr>
        <p:spPr>
          <a:xfrm>
            <a:off x="4567834" y="2738279"/>
            <a:ext cx="220190" cy="18349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66" name="타원 65"/>
          <p:cNvSpPr/>
          <p:nvPr/>
        </p:nvSpPr>
        <p:spPr>
          <a:xfrm>
            <a:off x="4500045" y="3010046"/>
            <a:ext cx="110095" cy="917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67" name="타원 66"/>
          <p:cNvSpPr/>
          <p:nvPr/>
        </p:nvSpPr>
        <p:spPr>
          <a:xfrm>
            <a:off x="4821946" y="3041785"/>
            <a:ext cx="110095" cy="917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68" name="타원 67"/>
          <p:cNvSpPr/>
          <p:nvPr/>
        </p:nvSpPr>
        <p:spPr>
          <a:xfrm>
            <a:off x="3713788" y="2578114"/>
            <a:ext cx="220190" cy="18349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69" name="타원 68"/>
          <p:cNvSpPr/>
          <p:nvPr/>
        </p:nvSpPr>
        <p:spPr>
          <a:xfrm>
            <a:off x="5503938" y="2521623"/>
            <a:ext cx="220190" cy="18349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70" name="타원 69"/>
          <p:cNvSpPr/>
          <p:nvPr/>
        </p:nvSpPr>
        <p:spPr>
          <a:xfrm>
            <a:off x="3563889" y="2409979"/>
            <a:ext cx="110095" cy="917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71" name="타원 70"/>
          <p:cNvSpPr/>
          <p:nvPr/>
        </p:nvSpPr>
        <p:spPr>
          <a:xfrm>
            <a:off x="4309505" y="1435844"/>
            <a:ext cx="432048" cy="3600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72" name="타원 71"/>
          <p:cNvSpPr/>
          <p:nvPr/>
        </p:nvSpPr>
        <p:spPr>
          <a:xfrm>
            <a:off x="4936451" y="1442890"/>
            <a:ext cx="330285" cy="275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73" name="타원 72"/>
          <p:cNvSpPr/>
          <p:nvPr/>
        </p:nvSpPr>
        <p:spPr>
          <a:xfrm>
            <a:off x="4775475" y="1351145"/>
            <a:ext cx="110095" cy="917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74" name="타원 73"/>
          <p:cNvSpPr/>
          <p:nvPr/>
        </p:nvSpPr>
        <p:spPr>
          <a:xfrm>
            <a:off x="4487443" y="1273324"/>
            <a:ext cx="110095" cy="917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75" name="타원 74"/>
          <p:cNvSpPr/>
          <p:nvPr/>
        </p:nvSpPr>
        <p:spPr>
          <a:xfrm>
            <a:off x="5389625" y="1615864"/>
            <a:ext cx="110095" cy="917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76" name="타원 75"/>
          <p:cNvSpPr/>
          <p:nvPr/>
        </p:nvSpPr>
        <p:spPr>
          <a:xfrm>
            <a:off x="5542026" y="1764145"/>
            <a:ext cx="110095" cy="917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77" name="타원 76"/>
          <p:cNvSpPr/>
          <p:nvPr/>
        </p:nvSpPr>
        <p:spPr>
          <a:xfrm>
            <a:off x="3930876" y="1615863"/>
            <a:ext cx="220190" cy="18349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78" name="타원 77"/>
          <p:cNvSpPr/>
          <p:nvPr/>
        </p:nvSpPr>
        <p:spPr>
          <a:xfrm>
            <a:off x="4237498" y="1375837"/>
            <a:ext cx="110095" cy="917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79" name="타원 78"/>
          <p:cNvSpPr/>
          <p:nvPr/>
        </p:nvSpPr>
        <p:spPr>
          <a:xfrm>
            <a:off x="3805450" y="1495851"/>
            <a:ext cx="110095" cy="917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80" name="타원 79"/>
          <p:cNvSpPr/>
          <p:nvPr/>
        </p:nvSpPr>
        <p:spPr>
          <a:xfrm>
            <a:off x="3661434" y="1622851"/>
            <a:ext cx="110095" cy="917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81" name="직사각형 80"/>
          <p:cNvSpPr/>
          <p:nvPr/>
        </p:nvSpPr>
        <p:spPr>
          <a:xfrm>
            <a:off x="4085382" y="1898361"/>
            <a:ext cx="1196161" cy="646331"/>
          </a:xfrm>
          <a:prstGeom prst="rect">
            <a:avLst/>
          </a:prstGeom>
        </p:spPr>
        <p:txBody>
          <a:bodyPr wrap="none">
            <a:spAutoFit/>
          </a:bodyPr>
          <a:lstStyle/>
          <a:p>
            <a:pPr algn="ctr"/>
            <a:r>
              <a:rPr lang="en-US" altLang="ko-KR" spc="-150" dirty="0" smtClean="0">
                <a:solidFill>
                  <a:srgbClr val="595959"/>
                </a:solidFill>
                <a:latin typeface="Adobe Fan Heiti Std B" pitchFamily="34" charset="-128"/>
                <a:ea typeface="Adobe Fan Heiti Std B" pitchFamily="34" charset="-128"/>
              </a:rPr>
              <a:t>Meaningful</a:t>
            </a:r>
          </a:p>
          <a:p>
            <a:pPr algn="ctr"/>
            <a:r>
              <a:rPr lang="en-US" altLang="ko-KR" spc="-150" dirty="0" smtClean="0">
                <a:solidFill>
                  <a:srgbClr val="595959"/>
                </a:solidFill>
                <a:latin typeface="Adobe Fan Heiti Std B" pitchFamily="34" charset="-128"/>
                <a:ea typeface="Adobe Fan Heiti Std B" pitchFamily="34" charset="-128"/>
              </a:rPr>
              <a:t>Variables</a:t>
            </a:r>
            <a:endParaRPr lang="en-US" altLang="ko-KR" spc="-150" dirty="0">
              <a:solidFill>
                <a:srgbClr val="595959"/>
              </a:solidFill>
              <a:latin typeface="Adobe Fan Heiti Std B" pitchFamily="34" charset="-128"/>
              <a:ea typeface="Adobe Fan Heiti Std B" pitchFamily="34" charset="-128"/>
            </a:endParaRPr>
          </a:p>
        </p:txBody>
      </p:sp>
      <p:sp>
        <p:nvSpPr>
          <p:cNvPr id="83" name="TextBox 82"/>
          <p:cNvSpPr txBox="1"/>
          <p:nvPr/>
        </p:nvSpPr>
        <p:spPr>
          <a:xfrm>
            <a:off x="681212" y="3289548"/>
            <a:ext cx="1082476" cy="338554"/>
          </a:xfrm>
          <a:prstGeom prst="rect">
            <a:avLst/>
          </a:prstGeom>
          <a:noFill/>
        </p:spPr>
        <p:txBody>
          <a:bodyPr wrap="none" rtlCol="0">
            <a:spAutoFit/>
          </a:bodyPr>
          <a:lstStyle/>
          <a:p>
            <a:r>
              <a:rPr lang="en-US" altLang="ko-KR" sz="1600" dirty="0">
                <a:solidFill>
                  <a:schemeClr val="tx1">
                    <a:lumMod val="75000"/>
                    <a:lumOff val="25000"/>
                  </a:schemeClr>
                </a:solidFill>
                <a:effectLst>
                  <a:outerShdw blurRad="38100" dist="38100" dir="2700000" algn="tl">
                    <a:srgbClr val="000000">
                      <a:alpha val="43137"/>
                    </a:srgbClr>
                  </a:outerShdw>
                </a:effectLst>
              </a:rPr>
              <a:t>V</a:t>
            </a:r>
            <a:r>
              <a:rPr lang="en-US" altLang="ko-KR" sz="1600" dirty="0" smtClean="0">
                <a:solidFill>
                  <a:schemeClr val="tx1">
                    <a:lumMod val="75000"/>
                    <a:lumOff val="25000"/>
                  </a:schemeClr>
                </a:solidFill>
                <a:effectLst>
                  <a:outerShdw blurRad="38100" dist="38100" dir="2700000" algn="tl">
                    <a:srgbClr val="000000">
                      <a:alpha val="43137"/>
                    </a:srgbClr>
                  </a:outerShdw>
                </a:effectLst>
              </a:rPr>
              <a:t>ariables </a:t>
            </a:r>
            <a:endParaRPr lang="ko-KR" altLang="en-US" sz="1600" dirty="0">
              <a:solidFill>
                <a:schemeClr val="tx1">
                  <a:lumMod val="75000"/>
                  <a:lumOff val="25000"/>
                </a:schemeClr>
              </a:solidFill>
              <a:effectLst>
                <a:outerShdw blurRad="38100" dist="38100" dir="2700000" algn="tl">
                  <a:srgbClr val="000000">
                    <a:alpha val="43137"/>
                  </a:srgbClr>
                </a:outerShdw>
              </a:effectLst>
            </a:endParaRPr>
          </a:p>
        </p:txBody>
      </p:sp>
      <p:cxnSp>
        <p:nvCxnSpPr>
          <p:cNvPr id="84" name="직선 연결선 83"/>
          <p:cNvCxnSpPr/>
          <p:nvPr/>
        </p:nvCxnSpPr>
        <p:spPr>
          <a:xfrm>
            <a:off x="719572" y="3628102"/>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498214" y="326920"/>
            <a:ext cx="2278188" cy="461665"/>
          </a:xfrm>
          <a:prstGeom prst="rect">
            <a:avLst/>
          </a:prstGeom>
          <a:noFill/>
        </p:spPr>
        <p:txBody>
          <a:bodyPr wrap="none" rtlCol="0">
            <a:spAutoFit/>
          </a:bodyPr>
          <a:lstStyle/>
          <a:p>
            <a:r>
              <a:rPr lang="en-US" altLang="ko-KR" sz="2400" dirty="0" smtClean="0">
                <a:solidFill>
                  <a:schemeClr val="tx1">
                    <a:lumMod val="65000"/>
                    <a:lumOff val="35000"/>
                  </a:schemeClr>
                </a:solidFill>
                <a:latin typeface="Adobe Fan Heiti Std B" pitchFamily="34" charset="-128"/>
                <a:ea typeface="Adobe Fan Heiti Std B" pitchFamily="34" charset="-128"/>
              </a:rPr>
              <a:t>Ⅱ. Data</a:t>
            </a:r>
            <a:r>
              <a:rPr lang="ko-KR" altLang="en-US" sz="2400" dirty="0">
                <a:solidFill>
                  <a:schemeClr val="tx1">
                    <a:lumMod val="65000"/>
                    <a:lumOff val="35000"/>
                  </a:schemeClr>
                </a:solidFill>
                <a:latin typeface="Adobe Fan Heiti Std B" pitchFamily="34" charset="-128"/>
                <a:ea typeface="바른돋움OTFPro 3" pitchFamily="50" charset="-127"/>
              </a:rPr>
              <a:t>　</a:t>
            </a:r>
            <a:r>
              <a:rPr lang="en-US" altLang="ko-KR" sz="1200" dirty="0">
                <a:solidFill>
                  <a:schemeClr val="tx1">
                    <a:lumMod val="65000"/>
                    <a:lumOff val="35000"/>
                  </a:schemeClr>
                </a:solidFill>
                <a:latin typeface="Adobe Fan Heiti Std B" pitchFamily="34" charset="-128"/>
                <a:ea typeface="Adobe Fan Heiti Std B" pitchFamily="34" charset="-128"/>
              </a:rPr>
              <a:t> Variables</a:t>
            </a:r>
          </a:p>
        </p:txBody>
      </p:sp>
    </p:spTree>
    <p:extLst>
      <p:ext uri="{BB962C8B-B14F-4D97-AF65-F5344CB8AC3E}">
        <p14:creationId xmlns:p14="http://schemas.microsoft.com/office/powerpoint/2010/main" val="3630119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오각형 23"/>
          <p:cNvSpPr/>
          <p:nvPr/>
        </p:nvSpPr>
        <p:spPr>
          <a:xfrm rot="5400000">
            <a:off x="8213269" y="-60000"/>
            <a:ext cx="60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dobe Fan Heiti Std B" pitchFamily="34" charset="-128"/>
            </a:endParaRPr>
          </a:p>
        </p:txBody>
      </p:sp>
      <p:cxnSp>
        <p:nvCxnSpPr>
          <p:cNvPr id="12" name="직선 연결선 11"/>
          <p:cNvCxnSpPr/>
          <p:nvPr/>
        </p:nvCxnSpPr>
        <p:spPr>
          <a:xfrm>
            <a:off x="8424002" y="1621363"/>
            <a:ext cx="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표 1"/>
          <p:cNvGraphicFramePr>
            <a:graphicFrameLocks noGrp="1"/>
          </p:cNvGraphicFramePr>
          <p:nvPr>
            <p:extLst>
              <p:ext uri="{D42A27DB-BD31-4B8C-83A1-F6EECF244321}">
                <p14:modId xmlns:p14="http://schemas.microsoft.com/office/powerpoint/2010/main" val="838199177"/>
              </p:ext>
            </p:extLst>
          </p:nvPr>
        </p:nvGraphicFramePr>
        <p:xfrm>
          <a:off x="446876" y="826750"/>
          <a:ext cx="8250248" cy="4551030"/>
        </p:xfrm>
        <a:graphic>
          <a:graphicData uri="http://schemas.openxmlformats.org/drawingml/2006/table">
            <a:tbl>
              <a:tblPr firstRow="1" firstCol="1" bandRow="1">
                <a:tableStyleId>{616DA210-FB5B-4158-B5E0-FEB733F419BA}</a:tableStyleId>
              </a:tblPr>
              <a:tblGrid>
                <a:gridCol w="2828980"/>
                <a:gridCol w="5421268"/>
              </a:tblGrid>
              <a:tr h="289487">
                <a:tc>
                  <a:txBody>
                    <a:bodyPr/>
                    <a:lstStyle/>
                    <a:p>
                      <a:pPr marL="457200" algn="l">
                        <a:lnSpc>
                          <a:spcPct val="100000"/>
                        </a:lnSpc>
                        <a:spcAft>
                          <a:spcPts val="0"/>
                        </a:spcAft>
                      </a:pPr>
                      <a:r>
                        <a:rPr lang="en-US" sz="1600" dirty="0">
                          <a:effectLst/>
                        </a:rPr>
                        <a:t>Variable</a:t>
                      </a:r>
                      <a:endParaRPr lang="ko-KR" sz="1800" dirty="0">
                        <a:effectLst/>
                        <a:latin typeface="Calibri"/>
                        <a:ea typeface="SimSun"/>
                        <a:cs typeface="Times New Roman"/>
                      </a:endParaRPr>
                    </a:p>
                  </a:txBody>
                  <a:tcPr marL="49075" marR="49075" marT="0" marB="0" anchor="ctr"/>
                </a:tc>
                <a:tc>
                  <a:txBody>
                    <a:bodyPr/>
                    <a:lstStyle/>
                    <a:p>
                      <a:pPr marL="457200" algn="l">
                        <a:lnSpc>
                          <a:spcPct val="100000"/>
                        </a:lnSpc>
                        <a:spcAft>
                          <a:spcPts val="0"/>
                        </a:spcAft>
                      </a:pPr>
                      <a:r>
                        <a:rPr lang="en-US" sz="1600" dirty="0">
                          <a:effectLst/>
                        </a:rPr>
                        <a:t>Description</a:t>
                      </a:r>
                      <a:endParaRPr lang="ko-KR" sz="1800" dirty="0">
                        <a:effectLst/>
                        <a:latin typeface="Calibri"/>
                        <a:ea typeface="SimSun"/>
                        <a:cs typeface="Times New Roman"/>
                      </a:endParaRPr>
                    </a:p>
                  </a:txBody>
                  <a:tcPr marL="49075" marR="49075" marT="0" marB="0" anchor="ctr"/>
                </a:tc>
              </a:tr>
              <a:tr h="138467">
                <a:tc>
                  <a:txBody>
                    <a:bodyPr/>
                    <a:lstStyle/>
                    <a:p>
                      <a:pPr marL="457200" algn="l">
                        <a:lnSpc>
                          <a:spcPct val="100000"/>
                        </a:lnSpc>
                        <a:spcAft>
                          <a:spcPts val="0"/>
                        </a:spcAft>
                      </a:pPr>
                      <a:r>
                        <a:rPr lang="en-US" sz="1100" dirty="0">
                          <a:effectLst/>
                        </a:rPr>
                        <a:t>Country</a:t>
                      </a:r>
                      <a:endParaRPr lang="ko-KR" sz="1200" dirty="0">
                        <a:effectLst/>
                        <a:latin typeface="Calibri"/>
                        <a:ea typeface="SimSun"/>
                        <a:cs typeface="Times New Roman"/>
                      </a:endParaRPr>
                    </a:p>
                  </a:txBody>
                  <a:tcPr marL="49075" marR="49075" marT="0" marB="0" anchor="ctr"/>
                </a:tc>
                <a:tc>
                  <a:txBody>
                    <a:bodyPr/>
                    <a:lstStyle/>
                    <a:p>
                      <a:pPr marL="457200" algn="l">
                        <a:lnSpc>
                          <a:spcPct val="100000"/>
                        </a:lnSpc>
                        <a:spcAft>
                          <a:spcPts val="0"/>
                        </a:spcAft>
                      </a:pPr>
                      <a:r>
                        <a:rPr lang="en-US" sz="1000" dirty="0">
                          <a:effectLst/>
                        </a:rPr>
                        <a:t>Country</a:t>
                      </a:r>
                      <a:endParaRPr lang="ko-KR" sz="1050" dirty="0">
                        <a:effectLst/>
                        <a:latin typeface="Calibri"/>
                        <a:ea typeface="SimSun"/>
                        <a:cs typeface="Times New Roman"/>
                      </a:endParaRPr>
                    </a:p>
                  </a:txBody>
                  <a:tcPr marL="49075" marR="49075" marT="0" marB="0"/>
                </a:tc>
              </a:tr>
              <a:tr h="138467">
                <a:tc>
                  <a:txBody>
                    <a:bodyPr/>
                    <a:lstStyle/>
                    <a:p>
                      <a:pPr marL="457200" algn="l">
                        <a:lnSpc>
                          <a:spcPct val="100000"/>
                        </a:lnSpc>
                        <a:spcAft>
                          <a:spcPts val="0"/>
                        </a:spcAft>
                      </a:pPr>
                      <a:r>
                        <a:rPr lang="en-US" sz="1100" dirty="0">
                          <a:effectLst/>
                        </a:rPr>
                        <a:t>Year</a:t>
                      </a:r>
                      <a:endParaRPr lang="ko-KR" sz="1200" dirty="0">
                        <a:effectLst/>
                        <a:latin typeface="Calibri"/>
                        <a:ea typeface="SimSun"/>
                        <a:cs typeface="Times New Roman"/>
                      </a:endParaRPr>
                    </a:p>
                  </a:txBody>
                  <a:tcPr marL="49075" marR="49075" marT="0" marB="0" anchor="ctr"/>
                </a:tc>
                <a:tc>
                  <a:txBody>
                    <a:bodyPr/>
                    <a:lstStyle/>
                    <a:p>
                      <a:pPr marL="457200" algn="l">
                        <a:lnSpc>
                          <a:spcPct val="100000"/>
                        </a:lnSpc>
                        <a:spcAft>
                          <a:spcPts val="0"/>
                        </a:spcAft>
                      </a:pPr>
                      <a:r>
                        <a:rPr lang="en-US" sz="1000">
                          <a:effectLst/>
                        </a:rPr>
                        <a:t>Year</a:t>
                      </a:r>
                      <a:endParaRPr lang="ko-KR" sz="1050">
                        <a:effectLst/>
                        <a:latin typeface="Calibri"/>
                        <a:ea typeface="SimSun"/>
                        <a:cs typeface="Times New Roman"/>
                      </a:endParaRPr>
                    </a:p>
                  </a:txBody>
                  <a:tcPr marL="49075" marR="49075" marT="0" marB="0"/>
                </a:tc>
              </a:tr>
              <a:tr h="138467">
                <a:tc>
                  <a:txBody>
                    <a:bodyPr/>
                    <a:lstStyle/>
                    <a:p>
                      <a:pPr marL="457200" algn="l">
                        <a:lnSpc>
                          <a:spcPct val="100000"/>
                        </a:lnSpc>
                        <a:spcAft>
                          <a:spcPts val="0"/>
                        </a:spcAft>
                      </a:pPr>
                      <a:r>
                        <a:rPr lang="en-US" sz="1100" dirty="0">
                          <a:effectLst/>
                        </a:rPr>
                        <a:t>Status</a:t>
                      </a:r>
                      <a:endParaRPr lang="ko-KR" sz="1200" dirty="0">
                        <a:effectLst/>
                        <a:latin typeface="Calibri"/>
                        <a:ea typeface="SimSun"/>
                        <a:cs typeface="Times New Roman"/>
                      </a:endParaRPr>
                    </a:p>
                  </a:txBody>
                  <a:tcPr marL="49075" marR="49075" marT="0" marB="0" anchor="ctr"/>
                </a:tc>
                <a:tc>
                  <a:txBody>
                    <a:bodyPr/>
                    <a:lstStyle/>
                    <a:p>
                      <a:pPr marL="457200" algn="l">
                        <a:lnSpc>
                          <a:spcPct val="100000"/>
                        </a:lnSpc>
                        <a:spcAft>
                          <a:spcPts val="0"/>
                        </a:spcAft>
                      </a:pPr>
                      <a:r>
                        <a:rPr lang="en-US" sz="1000" dirty="0">
                          <a:effectLst/>
                        </a:rPr>
                        <a:t>Developed or Developing status</a:t>
                      </a:r>
                      <a:endParaRPr lang="ko-KR" sz="1050" dirty="0">
                        <a:effectLst/>
                        <a:latin typeface="Calibri"/>
                        <a:ea typeface="SimSun"/>
                        <a:cs typeface="Times New Roman"/>
                      </a:endParaRPr>
                    </a:p>
                  </a:txBody>
                  <a:tcPr marL="49075" marR="49075" marT="0" marB="0"/>
                </a:tc>
              </a:tr>
              <a:tr h="95659">
                <a:tc>
                  <a:txBody>
                    <a:bodyPr/>
                    <a:lstStyle/>
                    <a:p>
                      <a:pPr marL="457200" algn="l">
                        <a:lnSpc>
                          <a:spcPct val="100000"/>
                        </a:lnSpc>
                        <a:spcAft>
                          <a:spcPts val="0"/>
                        </a:spcAft>
                      </a:pPr>
                      <a:r>
                        <a:rPr lang="en-US" sz="1100" dirty="0">
                          <a:effectLst/>
                        </a:rPr>
                        <a:t>Life expectancy </a:t>
                      </a:r>
                      <a:endParaRPr lang="ko-KR" sz="1200" dirty="0">
                        <a:effectLst/>
                        <a:latin typeface="Calibri"/>
                        <a:ea typeface="SimSun"/>
                        <a:cs typeface="Times New Roman"/>
                      </a:endParaRPr>
                    </a:p>
                  </a:txBody>
                  <a:tcPr marL="49075" marR="49075" marT="0" marB="0" anchor="ctr"/>
                </a:tc>
                <a:tc>
                  <a:txBody>
                    <a:bodyPr/>
                    <a:lstStyle/>
                    <a:p>
                      <a:pPr algn="l" fontAlgn="base">
                        <a:lnSpc>
                          <a:spcPct val="100000"/>
                        </a:lnSpc>
                        <a:spcAft>
                          <a:spcPts val="800"/>
                        </a:spcAft>
                      </a:pPr>
                      <a:r>
                        <a:rPr lang="en-US" sz="1000" dirty="0" smtClean="0">
                          <a:effectLst/>
                        </a:rPr>
                        <a:t>          Life </a:t>
                      </a:r>
                      <a:r>
                        <a:rPr lang="en-US" sz="1000" dirty="0">
                          <a:effectLst/>
                        </a:rPr>
                        <a:t>Expectancy in age</a:t>
                      </a:r>
                      <a:endParaRPr lang="ko-KR" sz="1050" dirty="0">
                        <a:effectLst/>
                        <a:latin typeface="Calibri"/>
                        <a:ea typeface="SimSun"/>
                        <a:cs typeface="Times New Roman"/>
                      </a:endParaRPr>
                    </a:p>
                  </a:txBody>
                  <a:tcPr marL="49075" marR="49075" marT="0" marB="0"/>
                </a:tc>
              </a:tr>
              <a:tr h="276936">
                <a:tc>
                  <a:txBody>
                    <a:bodyPr/>
                    <a:lstStyle/>
                    <a:p>
                      <a:pPr marL="457200" algn="l">
                        <a:lnSpc>
                          <a:spcPct val="100000"/>
                        </a:lnSpc>
                        <a:spcAft>
                          <a:spcPts val="0"/>
                        </a:spcAft>
                      </a:pPr>
                      <a:r>
                        <a:rPr lang="en-US" sz="1100" dirty="0">
                          <a:effectLst/>
                        </a:rPr>
                        <a:t>Adult Mortality</a:t>
                      </a:r>
                      <a:endParaRPr lang="ko-KR" sz="1200" dirty="0">
                        <a:effectLst/>
                        <a:latin typeface="Calibri"/>
                        <a:ea typeface="SimSun"/>
                        <a:cs typeface="Times New Roman"/>
                      </a:endParaRPr>
                    </a:p>
                  </a:txBody>
                  <a:tcPr marL="49075" marR="49075" marT="0" marB="0" anchor="ctr"/>
                </a:tc>
                <a:tc>
                  <a:txBody>
                    <a:bodyPr/>
                    <a:lstStyle/>
                    <a:p>
                      <a:pPr marL="457200" algn="l">
                        <a:lnSpc>
                          <a:spcPct val="100000"/>
                        </a:lnSpc>
                        <a:spcAft>
                          <a:spcPts val="0"/>
                        </a:spcAft>
                      </a:pPr>
                      <a:r>
                        <a:rPr lang="en-US" sz="1000" dirty="0">
                          <a:effectLst/>
                        </a:rPr>
                        <a:t>Adult Mortality Rates of both sexes (probability of dying between 15 and 60 years </a:t>
                      </a:r>
                      <a:endParaRPr lang="en-US" sz="1000" dirty="0" smtClean="0">
                        <a:effectLst/>
                      </a:endParaRPr>
                    </a:p>
                    <a:p>
                      <a:pPr marL="457200" algn="l">
                        <a:lnSpc>
                          <a:spcPct val="100000"/>
                        </a:lnSpc>
                        <a:spcAft>
                          <a:spcPts val="0"/>
                        </a:spcAft>
                      </a:pPr>
                      <a:r>
                        <a:rPr lang="en-US" sz="1000" dirty="0" smtClean="0">
                          <a:effectLst/>
                        </a:rPr>
                        <a:t>per </a:t>
                      </a:r>
                      <a:r>
                        <a:rPr lang="en-US" sz="1000" dirty="0">
                          <a:effectLst/>
                        </a:rPr>
                        <a:t>1000 population)</a:t>
                      </a:r>
                      <a:endParaRPr lang="ko-KR" sz="1050" dirty="0">
                        <a:effectLst/>
                        <a:latin typeface="Calibri"/>
                        <a:ea typeface="SimSun"/>
                        <a:cs typeface="Times New Roman"/>
                      </a:endParaRPr>
                    </a:p>
                  </a:txBody>
                  <a:tcPr marL="49075" marR="49075" marT="0" marB="0"/>
                </a:tc>
              </a:tr>
              <a:tr h="138467">
                <a:tc>
                  <a:txBody>
                    <a:bodyPr/>
                    <a:lstStyle/>
                    <a:p>
                      <a:pPr marL="457200" algn="l">
                        <a:lnSpc>
                          <a:spcPct val="100000"/>
                        </a:lnSpc>
                        <a:spcAft>
                          <a:spcPts val="0"/>
                        </a:spcAft>
                      </a:pPr>
                      <a:r>
                        <a:rPr lang="en-US" sz="1100" dirty="0">
                          <a:effectLst/>
                        </a:rPr>
                        <a:t>Infant deaths</a:t>
                      </a:r>
                      <a:endParaRPr lang="ko-KR" sz="1200" dirty="0">
                        <a:effectLst/>
                        <a:latin typeface="Calibri"/>
                        <a:ea typeface="SimSun"/>
                        <a:cs typeface="Times New Roman"/>
                      </a:endParaRPr>
                    </a:p>
                  </a:txBody>
                  <a:tcPr marL="49075" marR="49075" marT="0" marB="0" anchor="ctr"/>
                </a:tc>
                <a:tc>
                  <a:txBody>
                    <a:bodyPr/>
                    <a:lstStyle/>
                    <a:p>
                      <a:pPr marL="457200" algn="l">
                        <a:lnSpc>
                          <a:spcPct val="100000"/>
                        </a:lnSpc>
                        <a:spcAft>
                          <a:spcPts val="0"/>
                        </a:spcAft>
                      </a:pPr>
                      <a:r>
                        <a:rPr lang="en-US" sz="1000" dirty="0">
                          <a:effectLst/>
                        </a:rPr>
                        <a:t>Number of Infant Deaths per 1000 population</a:t>
                      </a:r>
                      <a:endParaRPr lang="ko-KR" sz="1050" dirty="0">
                        <a:effectLst/>
                        <a:latin typeface="Calibri"/>
                        <a:ea typeface="SimSun"/>
                        <a:cs typeface="Times New Roman"/>
                      </a:endParaRPr>
                    </a:p>
                  </a:txBody>
                  <a:tcPr marL="49075" marR="49075" marT="0" marB="0"/>
                </a:tc>
              </a:tr>
              <a:tr h="150407">
                <a:tc>
                  <a:txBody>
                    <a:bodyPr/>
                    <a:lstStyle/>
                    <a:p>
                      <a:pPr marL="457200" algn="l">
                        <a:lnSpc>
                          <a:spcPct val="100000"/>
                        </a:lnSpc>
                        <a:spcAft>
                          <a:spcPts val="0"/>
                        </a:spcAft>
                      </a:pPr>
                      <a:r>
                        <a:rPr lang="en-US" sz="1100" dirty="0">
                          <a:effectLst/>
                        </a:rPr>
                        <a:t>Alcohol</a:t>
                      </a:r>
                      <a:endParaRPr lang="ko-KR" sz="1200" dirty="0">
                        <a:effectLst/>
                        <a:latin typeface="Calibri"/>
                        <a:ea typeface="SimSun"/>
                        <a:cs typeface="Times New Roman"/>
                      </a:endParaRPr>
                    </a:p>
                  </a:txBody>
                  <a:tcPr marL="49075" marR="49075" marT="0" marB="0" anchor="ctr"/>
                </a:tc>
                <a:tc>
                  <a:txBody>
                    <a:bodyPr/>
                    <a:lstStyle/>
                    <a:p>
                      <a:pPr marL="457200" algn="l">
                        <a:lnSpc>
                          <a:spcPct val="100000"/>
                        </a:lnSpc>
                        <a:spcAft>
                          <a:spcPts val="0"/>
                        </a:spcAft>
                      </a:pPr>
                      <a:r>
                        <a:rPr lang="en-US" sz="1000">
                          <a:effectLst/>
                        </a:rPr>
                        <a:t>Alcohol, recorded per capita (15+) consumption (in litres of pure alcohol)</a:t>
                      </a:r>
                      <a:endParaRPr lang="ko-KR" sz="1050">
                        <a:effectLst/>
                        <a:latin typeface="Calibri"/>
                        <a:ea typeface="SimSun"/>
                        <a:cs typeface="Times New Roman"/>
                      </a:endParaRPr>
                    </a:p>
                  </a:txBody>
                  <a:tcPr marL="49075" marR="49075" marT="0" marB="0"/>
                </a:tc>
              </a:tr>
              <a:tr h="192463">
                <a:tc>
                  <a:txBody>
                    <a:bodyPr/>
                    <a:lstStyle/>
                    <a:p>
                      <a:pPr marL="457200" algn="l">
                        <a:lnSpc>
                          <a:spcPct val="100000"/>
                        </a:lnSpc>
                        <a:spcAft>
                          <a:spcPts val="0"/>
                        </a:spcAft>
                      </a:pPr>
                      <a:r>
                        <a:rPr lang="en-US" sz="1100" dirty="0">
                          <a:effectLst/>
                        </a:rPr>
                        <a:t>percentage expenditure</a:t>
                      </a:r>
                      <a:endParaRPr lang="ko-KR" sz="1200" dirty="0">
                        <a:effectLst/>
                        <a:latin typeface="Calibri"/>
                        <a:ea typeface="SimSun"/>
                        <a:cs typeface="Times New Roman"/>
                      </a:endParaRPr>
                    </a:p>
                  </a:txBody>
                  <a:tcPr marL="49075" marR="49075" marT="0" marB="0" anchor="ctr"/>
                </a:tc>
                <a:tc>
                  <a:txBody>
                    <a:bodyPr/>
                    <a:lstStyle/>
                    <a:p>
                      <a:pPr marL="457200" algn="l">
                        <a:lnSpc>
                          <a:spcPct val="100000"/>
                        </a:lnSpc>
                        <a:spcAft>
                          <a:spcPts val="0"/>
                        </a:spcAft>
                      </a:pPr>
                      <a:r>
                        <a:rPr lang="en-US" sz="1000" dirty="0">
                          <a:effectLst/>
                        </a:rPr>
                        <a:t>Expenditure on health as a percentage of Gross Domestic Product per capita(%)</a:t>
                      </a:r>
                      <a:endParaRPr lang="ko-KR" sz="1050" dirty="0">
                        <a:effectLst/>
                        <a:latin typeface="Calibri"/>
                        <a:ea typeface="SimSun"/>
                        <a:cs typeface="Times New Roman"/>
                      </a:endParaRPr>
                    </a:p>
                  </a:txBody>
                  <a:tcPr marL="49075" marR="49075" marT="0" marB="0"/>
                </a:tc>
              </a:tr>
              <a:tr h="138467">
                <a:tc>
                  <a:txBody>
                    <a:bodyPr/>
                    <a:lstStyle/>
                    <a:p>
                      <a:pPr marL="457200" algn="l">
                        <a:lnSpc>
                          <a:spcPct val="100000"/>
                        </a:lnSpc>
                        <a:spcAft>
                          <a:spcPts val="0"/>
                        </a:spcAft>
                      </a:pPr>
                      <a:r>
                        <a:rPr lang="en-US" sz="1100" dirty="0">
                          <a:effectLst/>
                        </a:rPr>
                        <a:t>Hepatitis B</a:t>
                      </a:r>
                      <a:endParaRPr lang="ko-KR" sz="1200" dirty="0">
                        <a:effectLst/>
                        <a:latin typeface="Calibri"/>
                        <a:ea typeface="SimSun"/>
                        <a:cs typeface="Times New Roman"/>
                      </a:endParaRPr>
                    </a:p>
                  </a:txBody>
                  <a:tcPr marL="49075" marR="49075" marT="0" marB="0" anchor="ctr"/>
                </a:tc>
                <a:tc>
                  <a:txBody>
                    <a:bodyPr/>
                    <a:lstStyle/>
                    <a:p>
                      <a:pPr marL="457200" algn="l">
                        <a:lnSpc>
                          <a:spcPct val="100000"/>
                        </a:lnSpc>
                        <a:spcAft>
                          <a:spcPts val="0"/>
                        </a:spcAft>
                      </a:pPr>
                      <a:r>
                        <a:rPr lang="en-US" sz="1000">
                          <a:effectLst/>
                        </a:rPr>
                        <a:t>Hepatitis B (HepB) immunization coverage among 1-year-olds (%)</a:t>
                      </a:r>
                      <a:endParaRPr lang="ko-KR" sz="1050">
                        <a:effectLst/>
                        <a:latin typeface="Calibri"/>
                        <a:ea typeface="SimSun"/>
                        <a:cs typeface="Times New Roman"/>
                      </a:endParaRPr>
                    </a:p>
                  </a:txBody>
                  <a:tcPr marL="49075" marR="49075" marT="0" marB="0"/>
                </a:tc>
              </a:tr>
              <a:tr h="138467">
                <a:tc>
                  <a:txBody>
                    <a:bodyPr/>
                    <a:lstStyle/>
                    <a:p>
                      <a:pPr marL="457200" algn="l">
                        <a:lnSpc>
                          <a:spcPct val="100000"/>
                        </a:lnSpc>
                        <a:spcAft>
                          <a:spcPts val="0"/>
                        </a:spcAft>
                      </a:pPr>
                      <a:r>
                        <a:rPr lang="en-US" sz="1100" dirty="0">
                          <a:effectLst/>
                        </a:rPr>
                        <a:t>Measles</a:t>
                      </a:r>
                      <a:endParaRPr lang="ko-KR" sz="1200" dirty="0">
                        <a:effectLst/>
                        <a:latin typeface="Calibri"/>
                        <a:ea typeface="SimSun"/>
                        <a:cs typeface="Times New Roman"/>
                      </a:endParaRPr>
                    </a:p>
                  </a:txBody>
                  <a:tcPr marL="49075" marR="49075" marT="0" marB="0" anchor="ctr"/>
                </a:tc>
                <a:tc>
                  <a:txBody>
                    <a:bodyPr/>
                    <a:lstStyle/>
                    <a:p>
                      <a:pPr marL="457200" algn="l">
                        <a:lnSpc>
                          <a:spcPct val="100000"/>
                        </a:lnSpc>
                        <a:spcAft>
                          <a:spcPts val="0"/>
                        </a:spcAft>
                      </a:pPr>
                      <a:r>
                        <a:rPr lang="en-US" sz="1000">
                          <a:effectLst/>
                        </a:rPr>
                        <a:t>Measles - number of reported cases per 1000 population</a:t>
                      </a:r>
                      <a:endParaRPr lang="ko-KR" sz="1050">
                        <a:effectLst/>
                        <a:latin typeface="Calibri"/>
                        <a:ea typeface="SimSun"/>
                        <a:cs typeface="Times New Roman"/>
                      </a:endParaRPr>
                    </a:p>
                  </a:txBody>
                  <a:tcPr marL="49075" marR="49075" marT="0" marB="0"/>
                </a:tc>
              </a:tr>
              <a:tr h="138467">
                <a:tc>
                  <a:txBody>
                    <a:bodyPr/>
                    <a:lstStyle/>
                    <a:p>
                      <a:pPr marL="457200" algn="l">
                        <a:lnSpc>
                          <a:spcPct val="100000"/>
                        </a:lnSpc>
                        <a:spcAft>
                          <a:spcPts val="0"/>
                        </a:spcAft>
                      </a:pPr>
                      <a:r>
                        <a:rPr lang="en-US" sz="1100" dirty="0">
                          <a:effectLst/>
                        </a:rPr>
                        <a:t>BMI </a:t>
                      </a:r>
                      <a:endParaRPr lang="ko-KR" sz="1200" dirty="0">
                        <a:effectLst/>
                        <a:latin typeface="Calibri"/>
                        <a:ea typeface="SimSun"/>
                        <a:cs typeface="Times New Roman"/>
                      </a:endParaRPr>
                    </a:p>
                  </a:txBody>
                  <a:tcPr marL="49075" marR="49075" marT="0" marB="0" anchor="ctr"/>
                </a:tc>
                <a:tc>
                  <a:txBody>
                    <a:bodyPr/>
                    <a:lstStyle/>
                    <a:p>
                      <a:pPr marL="457200" algn="l">
                        <a:lnSpc>
                          <a:spcPct val="100000"/>
                        </a:lnSpc>
                        <a:spcAft>
                          <a:spcPts val="0"/>
                        </a:spcAft>
                      </a:pPr>
                      <a:r>
                        <a:rPr lang="en-US" sz="1000">
                          <a:effectLst/>
                        </a:rPr>
                        <a:t>Average Body Mass Index of entire population</a:t>
                      </a:r>
                      <a:endParaRPr lang="ko-KR" sz="1050">
                        <a:effectLst/>
                        <a:latin typeface="Calibri"/>
                        <a:ea typeface="SimSun"/>
                        <a:cs typeface="Times New Roman"/>
                      </a:endParaRPr>
                    </a:p>
                  </a:txBody>
                  <a:tcPr marL="49075" marR="49075" marT="0" marB="0"/>
                </a:tc>
              </a:tr>
              <a:tr h="140432">
                <a:tc>
                  <a:txBody>
                    <a:bodyPr/>
                    <a:lstStyle/>
                    <a:p>
                      <a:pPr marL="457200" algn="l">
                        <a:lnSpc>
                          <a:spcPct val="100000"/>
                        </a:lnSpc>
                        <a:spcAft>
                          <a:spcPts val="0"/>
                        </a:spcAft>
                      </a:pPr>
                      <a:r>
                        <a:rPr lang="en-US" sz="1100" dirty="0" smtClean="0">
                          <a:effectLst/>
                        </a:rPr>
                        <a:t>under-five </a:t>
                      </a:r>
                      <a:r>
                        <a:rPr lang="en-US" sz="1100" dirty="0">
                          <a:effectLst/>
                        </a:rPr>
                        <a:t>deaths</a:t>
                      </a:r>
                      <a:endParaRPr lang="ko-KR" sz="1200" dirty="0">
                        <a:effectLst/>
                        <a:latin typeface="Calibri"/>
                        <a:ea typeface="SimSun"/>
                        <a:cs typeface="Times New Roman"/>
                      </a:endParaRPr>
                    </a:p>
                  </a:txBody>
                  <a:tcPr marL="49075" marR="49075" marT="0" marB="0" anchor="ctr"/>
                </a:tc>
                <a:tc>
                  <a:txBody>
                    <a:bodyPr/>
                    <a:lstStyle/>
                    <a:p>
                      <a:pPr marL="457200" algn="l">
                        <a:lnSpc>
                          <a:spcPct val="100000"/>
                        </a:lnSpc>
                        <a:spcAft>
                          <a:spcPts val="0"/>
                        </a:spcAft>
                      </a:pPr>
                      <a:r>
                        <a:rPr lang="en-US" sz="1000">
                          <a:effectLst/>
                        </a:rPr>
                        <a:t>Number of under-five deaths per 1000 population</a:t>
                      </a:r>
                      <a:endParaRPr lang="ko-KR" sz="1050">
                        <a:effectLst/>
                        <a:latin typeface="Calibri"/>
                        <a:ea typeface="SimSun"/>
                        <a:cs typeface="Times New Roman"/>
                      </a:endParaRPr>
                    </a:p>
                  </a:txBody>
                  <a:tcPr marL="49075" marR="49075" marT="0" marB="0"/>
                </a:tc>
              </a:tr>
              <a:tr h="138467">
                <a:tc>
                  <a:txBody>
                    <a:bodyPr/>
                    <a:lstStyle/>
                    <a:p>
                      <a:pPr marL="457200" algn="l">
                        <a:lnSpc>
                          <a:spcPct val="100000"/>
                        </a:lnSpc>
                        <a:spcAft>
                          <a:spcPts val="0"/>
                        </a:spcAft>
                      </a:pPr>
                      <a:r>
                        <a:rPr lang="en-US" sz="1100" dirty="0">
                          <a:effectLst/>
                        </a:rPr>
                        <a:t>Polio</a:t>
                      </a:r>
                      <a:endParaRPr lang="ko-KR" sz="1200" dirty="0">
                        <a:effectLst/>
                        <a:latin typeface="Calibri"/>
                        <a:ea typeface="SimSun"/>
                        <a:cs typeface="Times New Roman"/>
                      </a:endParaRPr>
                    </a:p>
                  </a:txBody>
                  <a:tcPr marL="49075" marR="49075" marT="0" marB="0" anchor="ctr"/>
                </a:tc>
                <a:tc>
                  <a:txBody>
                    <a:bodyPr/>
                    <a:lstStyle/>
                    <a:p>
                      <a:pPr marL="457200" algn="l">
                        <a:lnSpc>
                          <a:spcPct val="100000"/>
                        </a:lnSpc>
                        <a:spcAft>
                          <a:spcPts val="0"/>
                        </a:spcAft>
                      </a:pPr>
                      <a:r>
                        <a:rPr lang="en-US" sz="1000">
                          <a:effectLst/>
                        </a:rPr>
                        <a:t>Polio (Pol3) immunization coverage among 1-year-olds (%)</a:t>
                      </a:r>
                      <a:endParaRPr lang="ko-KR" sz="1050">
                        <a:effectLst/>
                        <a:latin typeface="Calibri"/>
                        <a:ea typeface="SimSun"/>
                        <a:cs typeface="Times New Roman"/>
                      </a:endParaRPr>
                    </a:p>
                  </a:txBody>
                  <a:tcPr marL="49075" marR="49075" marT="0" marB="0"/>
                </a:tc>
              </a:tr>
              <a:tr h="276936">
                <a:tc>
                  <a:txBody>
                    <a:bodyPr/>
                    <a:lstStyle/>
                    <a:p>
                      <a:pPr marL="457200" algn="l">
                        <a:lnSpc>
                          <a:spcPct val="100000"/>
                        </a:lnSpc>
                        <a:spcAft>
                          <a:spcPts val="0"/>
                        </a:spcAft>
                      </a:pPr>
                      <a:r>
                        <a:rPr lang="en-US" sz="1100" dirty="0">
                          <a:effectLst/>
                        </a:rPr>
                        <a:t>Total expenditure</a:t>
                      </a:r>
                      <a:endParaRPr lang="ko-KR" sz="1200" dirty="0">
                        <a:effectLst/>
                        <a:latin typeface="Calibri"/>
                        <a:ea typeface="SimSun"/>
                        <a:cs typeface="Times New Roman"/>
                      </a:endParaRPr>
                    </a:p>
                  </a:txBody>
                  <a:tcPr marL="49075" marR="49075" marT="0" marB="0" anchor="ctr"/>
                </a:tc>
                <a:tc>
                  <a:txBody>
                    <a:bodyPr/>
                    <a:lstStyle/>
                    <a:p>
                      <a:pPr marL="457200" algn="l">
                        <a:lnSpc>
                          <a:spcPct val="100000"/>
                        </a:lnSpc>
                        <a:spcAft>
                          <a:spcPts val="0"/>
                        </a:spcAft>
                      </a:pPr>
                      <a:r>
                        <a:rPr lang="en-US" sz="1000" dirty="0">
                          <a:effectLst/>
                        </a:rPr>
                        <a:t>General government expenditure on health as a percentage of total government </a:t>
                      </a:r>
                      <a:endParaRPr lang="en-US" sz="1000" dirty="0" smtClean="0">
                        <a:effectLst/>
                      </a:endParaRPr>
                    </a:p>
                    <a:p>
                      <a:pPr marL="457200" algn="l">
                        <a:lnSpc>
                          <a:spcPct val="100000"/>
                        </a:lnSpc>
                        <a:spcAft>
                          <a:spcPts val="0"/>
                        </a:spcAft>
                      </a:pPr>
                      <a:r>
                        <a:rPr lang="en-US" sz="1000" dirty="0" smtClean="0">
                          <a:effectLst/>
                        </a:rPr>
                        <a:t>expenditure </a:t>
                      </a:r>
                      <a:r>
                        <a:rPr lang="en-US" sz="1000" dirty="0">
                          <a:effectLst/>
                        </a:rPr>
                        <a:t>(%)</a:t>
                      </a:r>
                      <a:endParaRPr lang="ko-KR" sz="1050" dirty="0">
                        <a:effectLst/>
                        <a:latin typeface="Calibri"/>
                        <a:ea typeface="SimSun"/>
                        <a:cs typeface="Times New Roman"/>
                      </a:endParaRPr>
                    </a:p>
                  </a:txBody>
                  <a:tcPr marL="49075" marR="49075" marT="0" marB="0"/>
                </a:tc>
              </a:tr>
              <a:tr h="276936">
                <a:tc>
                  <a:txBody>
                    <a:bodyPr/>
                    <a:lstStyle/>
                    <a:p>
                      <a:pPr marL="457200" algn="l">
                        <a:lnSpc>
                          <a:spcPct val="100000"/>
                        </a:lnSpc>
                        <a:spcAft>
                          <a:spcPts val="0"/>
                        </a:spcAft>
                      </a:pPr>
                      <a:r>
                        <a:rPr lang="en-US" sz="1100" dirty="0">
                          <a:effectLst/>
                        </a:rPr>
                        <a:t>Diphtheria</a:t>
                      </a:r>
                      <a:endParaRPr lang="ko-KR" sz="1200" dirty="0">
                        <a:effectLst/>
                        <a:latin typeface="Calibri"/>
                        <a:ea typeface="SimSun"/>
                        <a:cs typeface="Times New Roman"/>
                      </a:endParaRPr>
                    </a:p>
                  </a:txBody>
                  <a:tcPr marL="49075" marR="49075" marT="0" marB="0" anchor="ctr"/>
                </a:tc>
                <a:tc>
                  <a:txBody>
                    <a:bodyPr/>
                    <a:lstStyle/>
                    <a:p>
                      <a:pPr marL="457200" algn="l">
                        <a:lnSpc>
                          <a:spcPct val="100000"/>
                        </a:lnSpc>
                        <a:spcAft>
                          <a:spcPts val="0"/>
                        </a:spcAft>
                      </a:pPr>
                      <a:r>
                        <a:rPr lang="en-US" sz="1000">
                          <a:effectLst/>
                        </a:rPr>
                        <a:t>Diphtheria tetanus toxoid and pertussis (DTP3) immunization coverage among 1-year-olds (%)</a:t>
                      </a:r>
                      <a:endParaRPr lang="ko-KR" sz="1050">
                        <a:effectLst/>
                        <a:latin typeface="Calibri"/>
                        <a:ea typeface="SimSun"/>
                        <a:cs typeface="Times New Roman"/>
                      </a:endParaRPr>
                    </a:p>
                  </a:txBody>
                  <a:tcPr marL="49075" marR="49075" marT="0" marB="0"/>
                </a:tc>
              </a:tr>
              <a:tr h="138467">
                <a:tc>
                  <a:txBody>
                    <a:bodyPr/>
                    <a:lstStyle/>
                    <a:p>
                      <a:pPr marL="457200" algn="l">
                        <a:lnSpc>
                          <a:spcPct val="100000"/>
                        </a:lnSpc>
                        <a:spcAft>
                          <a:spcPts val="0"/>
                        </a:spcAft>
                      </a:pPr>
                      <a:r>
                        <a:rPr lang="en-US" sz="1100" dirty="0">
                          <a:effectLst/>
                        </a:rPr>
                        <a:t>HIV/AIDS</a:t>
                      </a:r>
                      <a:endParaRPr lang="ko-KR" sz="1200" dirty="0">
                        <a:effectLst/>
                        <a:latin typeface="Calibri"/>
                        <a:ea typeface="SimSun"/>
                        <a:cs typeface="Times New Roman"/>
                      </a:endParaRPr>
                    </a:p>
                  </a:txBody>
                  <a:tcPr marL="49075" marR="49075" marT="0" marB="0" anchor="ctr"/>
                </a:tc>
                <a:tc>
                  <a:txBody>
                    <a:bodyPr/>
                    <a:lstStyle/>
                    <a:p>
                      <a:pPr marL="457200" algn="l">
                        <a:lnSpc>
                          <a:spcPct val="100000"/>
                        </a:lnSpc>
                        <a:spcAft>
                          <a:spcPts val="0"/>
                        </a:spcAft>
                      </a:pPr>
                      <a:r>
                        <a:rPr lang="en-US" sz="1000" dirty="0">
                          <a:effectLst/>
                        </a:rPr>
                        <a:t>Deaths per 1 000 live births HIV/AIDS (0-4 years)</a:t>
                      </a:r>
                      <a:endParaRPr lang="ko-KR" sz="1050" dirty="0">
                        <a:effectLst/>
                        <a:latin typeface="Calibri"/>
                        <a:ea typeface="SimSun"/>
                        <a:cs typeface="Times New Roman"/>
                      </a:endParaRPr>
                    </a:p>
                  </a:txBody>
                  <a:tcPr marL="49075" marR="49075" marT="0" marB="0"/>
                </a:tc>
              </a:tr>
              <a:tr h="138467">
                <a:tc>
                  <a:txBody>
                    <a:bodyPr/>
                    <a:lstStyle/>
                    <a:p>
                      <a:pPr marL="457200" algn="l">
                        <a:lnSpc>
                          <a:spcPct val="100000"/>
                        </a:lnSpc>
                        <a:spcAft>
                          <a:spcPts val="0"/>
                        </a:spcAft>
                      </a:pPr>
                      <a:r>
                        <a:rPr lang="en-US" sz="1100" dirty="0">
                          <a:effectLst/>
                        </a:rPr>
                        <a:t>GDP</a:t>
                      </a:r>
                      <a:endParaRPr lang="ko-KR" sz="1200" dirty="0">
                        <a:effectLst/>
                        <a:latin typeface="Calibri"/>
                        <a:ea typeface="SimSun"/>
                        <a:cs typeface="Times New Roman"/>
                      </a:endParaRPr>
                    </a:p>
                  </a:txBody>
                  <a:tcPr marL="49075" marR="49075" marT="0" marB="0" anchor="ctr"/>
                </a:tc>
                <a:tc>
                  <a:txBody>
                    <a:bodyPr/>
                    <a:lstStyle/>
                    <a:p>
                      <a:pPr marL="457200" algn="l">
                        <a:lnSpc>
                          <a:spcPct val="100000"/>
                        </a:lnSpc>
                        <a:spcAft>
                          <a:spcPts val="0"/>
                        </a:spcAft>
                      </a:pPr>
                      <a:r>
                        <a:rPr lang="en-US" sz="1000">
                          <a:effectLst/>
                        </a:rPr>
                        <a:t>Gross Domestic Product per capita (in USD)</a:t>
                      </a:r>
                      <a:endParaRPr lang="ko-KR" sz="1050">
                        <a:effectLst/>
                        <a:latin typeface="Calibri"/>
                        <a:ea typeface="SimSun"/>
                        <a:cs typeface="Times New Roman"/>
                      </a:endParaRPr>
                    </a:p>
                  </a:txBody>
                  <a:tcPr marL="49075" marR="49075" marT="0" marB="0"/>
                </a:tc>
              </a:tr>
              <a:tr h="138467">
                <a:tc>
                  <a:txBody>
                    <a:bodyPr/>
                    <a:lstStyle/>
                    <a:p>
                      <a:pPr marL="457200" algn="l">
                        <a:lnSpc>
                          <a:spcPct val="100000"/>
                        </a:lnSpc>
                        <a:spcAft>
                          <a:spcPts val="0"/>
                        </a:spcAft>
                      </a:pPr>
                      <a:r>
                        <a:rPr lang="en-US" sz="1100" dirty="0">
                          <a:effectLst/>
                        </a:rPr>
                        <a:t>Population</a:t>
                      </a:r>
                      <a:endParaRPr lang="ko-KR" sz="1200" dirty="0">
                        <a:effectLst/>
                        <a:latin typeface="Calibri"/>
                        <a:ea typeface="SimSun"/>
                        <a:cs typeface="Times New Roman"/>
                      </a:endParaRPr>
                    </a:p>
                  </a:txBody>
                  <a:tcPr marL="49075" marR="49075" marT="0" marB="0" anchor="ctr"/>
                </a:tc>
                <a:tc>
                  <a:txBody>
                    <a:bodyPr/>
                    <a:lstStyle/>
                    <a:p>
                      <a:pPr marL="457200" algn="l">
                        <a:lnSpc>
                          <a:spcPct val="100000"/>
                        </a:lnSpc>
                        <a:spcAft>
                          <a:spcPts val="0"/>
                        </a:spcAft>
                      </a:pPr>
                      <a:r>
                        <a:rPr lang="en-US" sz="1000">
                          <a:effectLst/>
                        </a:rPr>
                        <a:t>Population of the country</a:t>
                      </a:r>
                      <a:endParaRPr lang="ko-KR" sz="1050">
                        <a:effectLst/>
                        <a:latin typeface="Calibri"/>
                        <a:ea typeface="SimSun"/>
                        <a:cs typeface="Times New Roman"/>
                      </a:endParaRPr>
                    </a:p>
                  </a:txBody>
                  <a:tcPr marL="49075" marR="49075" marT="0" marB="0"/>
                </a:tc>
              </a:tr>
              <a:tr h="135615">
                <a:tc>
                  <a:txBody>
                    <a:bodyPr/>
                    <a:lstStyle/>
                    <a:p>
                      <a:pPr marL="457200" algn="l">
                        <a:lnSpc>
                          <a:spcPct val="100000"/>
                        </a:lnSpc>
                        <a:spcAft>
                          <a:spcPts val="0"/>
                        </a:spcAft>
                      </a:pPr>
                      <a:r>
                        <a:rPr lang="en-US" sz="1100" dirty="0">
                          <a:effectLst/>
                        </a:rPr>
                        <a:t>thinness 1-19 years</a:t>
                      </a:r>
                      <a:endParaRPr lang="ko-KR" sz="1200" dirty="0">
                        <a:effectLst/>
                        <a:latin typeface="Calibri"/>
                        <a:ea typeface="SimSun"/>
                        <a:cs typeface="Times New Roman"/>
                      </a:endParaRPr>
                    </a:p>
                  </a:txBody>
                  <a:tcPr marL="49075" marR="49075" marT="0" marB="0" anchor="ctr"/>
                </a:tc>
                <a:tc>
                  <a:txBody>
                    <a:bodyPr/>
                    <a:lstStyle/>
                    <a:p>
                      <a:pPr marL="457200" algn="l">
                        <a:lnSpc>
                          <a:spcPct val="100000"/>
                        </a:lnSpc>
                        <a:spcAft>
                          <a:spcPts val="0"/>
                        </a:spcAft>
                      </a:pPr>
                      <a:r>
                        <a:rPr lang="en-US" sz="1000" dirty="0">
                          <a:effectLst/>
                        </a:rPr>
                        <a:t>Prevalence of thinness among children and adolescents for Age 10 to 19 (% )</a:t>
                      </a:r>
                      <a:endParaRPr lang="ko-KR" sz="1050" dirty="0">
                        <a:effectLst/>
                        <a:latin typeface="Calibri"/>
                        <a:ea typeface="SimSun"/>
                        <a:cs typeface="Times New Roman"/>
                      </a:endParaRPr>
                    </a:p>
                  </a:txBody>
                  <a:tcPr marL="49075" marR="49075" marT="0" marB="0"/>
                </a:tc>
              </a:tr>
              <a:tr h="162991">
                <a:tc>
                  <a:txBody>
                    <a:bodyPr/>
                    <a:lstStyle/>
                    <a:p>
                      <a:pPr marL="457200" algn="l">
                        <a:lnSpc>
                          <a:spcPct val="100000"/>
                        </a:lnSpc>
                        <a:spcAft>
                          <a:spcPts val="0"/>
                        </a:spcAft>
                      </a:pPr>
                      <a:r>
                        <a:rPr lang="en-US" sz="1100" dirty="0">
                          <a:effectLst/>
                        </a:rPr>
                        <a:t>thinness 5-9 years</a:t>
                      </a:r>
                      <a:endParaRPr lang="ko-KR" sz="1200" dirty="0">
                        <a:effectLst/>
                        <a:latin typeface="Calibri"/>
                        <a:ea typeface="SimSun"/>
                        <a:cs typeface="Times New Roman"/>
                      </a:endParaRPr>
                    </a:p>
                  </a:txBody>
                  <a:tcPr marL="49075" marR="49075" marT="0" marB="0" anchor="ctr"/>
                </a:tc>
                <a:tc>
                  <a:txBody>
                    <a:bodyPr/>
                    <a:lstStyle/>
                    <a:p>
                      <a:pPr marL="457200" algn="l">
                        <a:lnSpc>
                          <a:spcPct val="100000"/>
                        </a:lnSpc>
                        <a:spcAft>
                          <a:spcPts val="0"/>
                        </a:spcAft>
                      </a:pPr>
                      <a:r>
                        <a:rPr lang="en-US" sz="1000" dirty="0">
                          <a:effectLst/>
                        </a:rPr>
                        <a:t>Prevalence of thinness among children for Age 5 to 9(%)</a:t>
                      </a:r>
                      <a:endParaRPr lang="ko-KR" sz="1050" dirty="0">
                        <a:effectLst/>
                        <a:latin typeface="Calibri"/>
                        <a:ea typeface="SimSun"/>
                        <a:cs typeface="Times New Roman"/>
                      </a:endParaRPr>
                    </a:p>
                  </a:txBody>
                  <a:tcPr marL="49075" marR="49075" marT="0" marB="0"/>
                </a:tc>
              </a:tr>
              <a:tr h="276936">
                <a:tc>
                  <a:txBody>
                    <a:bodyPr/>
                    <a:lstStyle/>
                    <a:p>
                      <a:pPr marL="457200" algn="l">
                        <a:lnSpc>
                          <a:spcPct val="100000"/>
                        </a:lnSpc>
                        <a:spcAft>
                          <a:spcPts val="0"/>
                        </a:spcAft>
                      </a:pPr>
                      <a:r>
                        <a:rPr lang="en-US" sz="1100" dirty="0">
                          <a:effectLst/>
                        </a:rPr>
                        <a:t>Income composition of resources</a:t>
                      </a:r>
                      <a:endParaRPr lang="ko-KR" sz="1200" dirty="0">
                        <a:effectLst/>
                        <a:latin typeface="Calibri"/>
                        <a:ea typeface="SimSun"/>
                        <a:cs typeface="Times New Roman"/>
                      </a:endParaRPr>
                    </a:p>
                  </a:txBody>
                  <a:tcPr marL="49075" marR="49075" marT="0" marB="0" anchor="ctr"/>
                </a:tc>
                <a:tc>
                  <a:txBody>
                    <a:bodyPr/>
                    <a:lstStyle/>
                    <a:p>
                      <a:pPr marL="457200" algn="l">
                        <a:lnSpc>
                          <a:spcPct val="100000"/>
                        </a:lnSpc>
                        <a:spcAft>
                          <a:spcPts val="0"/>
                        </a:spcAft>
                      </a:pPr>
                      <a:r>
                        <a:rPr lang="en-US" sz="1000" dirty="0">
                          <a:effectLst/>
                        </a:rPr>
                        <a:t>Human Development Index in terms of income composition of resources (index </a:t>
                      </a:r>
                      <a:r>
                        <a:rPr lang="en-US" sz="1000" dirty="0" smtClean="0">
                          <a:effectLst/>
                        </a:rPr>
                        <a:t>ran-</a:t>
                      </a:r>
                      <a:r>
                        <a:rPr lang="en-US" sz="1000" dirty="0" err="1" smtClean="0">
                          <a:effectLst/>
                        </a:rPr>
                        <a:t>ging</a:t>
                      </a:r>
                      <a:r>
                        <a:rPr lang="en-US" sz="1000" dirty="0" smtClean="0">
                          <a:effectLst/>
                        </a:rPr>
                        <a:t> </a:t>
                      </a:r>
                      <a:r>
                        <a:rPr lang="en-US" sz="1000" dirty="0">
                          <a:effectLst/>
                        </a:rPr>
                        <a:t>from 0 to 1)</a:t>
                      </a:r>
                      <a:endParaRPr lang="ko-KR" sz="1050" dirty="0">
                        <a:effectLst/>
                        <a:latin typeface="Calibri"/>
                        <a:ea typeface="SimSun"/>
                        <a:cs typeface="Times New Roman"/>
                      </a:endParaRPr>
                    </a:p>
                  </a:txBody>
                  <a:tcPr marL="49075" marR="49075" marT="0" marB="0"/>
                </a:tc>
              </a:tr>
              <a:tr h="138467">
                <a:tc>
                  <a:txBody>
                    <a:bodyPr/>
                    <a:lstStyle/>
                    <a:p>
                      <a:pPr marL="457200" algn="l">
                        <a:lnSpc>
                          <a:spcPct val="100000"/>
                        </a:lnSpc>
                        <a:spcAft>
                          <a:spcPts val="0"/>
                        </a:spcAft>
                      </a:pPr>
                      <a:r>
                        <a:rPr lang="en-US" sz="1100" dirty="0">
                          <a:effectLst/>
                        </a:rPr>
                        <a:t>Schooling</a:t>
                      </a:r>
                      <a:endParaRPr lang="ko-KR" sz="1200" dirty="0">
                        <a:effectLst/>
                        <a:latin typeface="Calibri"/>
                        <a:ea typeface="SimSun"/>
                        <a:cs typeface="Times New Roman"/>
                      </a:endParaRPr>
                    </a:p>
                  </a:txBody>
                  <a:tcPr marL="49075" marR="49075" marT="0" marB="0" anchor="ctr"/>
                </a:tc>
                <a:tc>
                  <a:txBody>
                    <a:bodyPr/>
                    <a:lstStyle/>
                    <a:p>
                      <a:pPr marL="457200" algn="l">
                        <a:lnSpc>
                          <a:spcPct val="100000"/>
                        </a:lnSpc>
                        <a:spcAft>
                          <a:spcPts val="0"/>
                        </a:spcAft>
                      </a:pPr>
                      <a:r>
                        <a:rPr lang="en-US" sz="1000" dirty="0">
                          <a:effectLst/>
                        </a:rPr>
                        <a:t>Number of years of Schooling(years)</a:t>
                      </a:r>
                      <a:endParaRPr lang="ko-KR" sz="1050" dirty="0">
                        <a:effectLst/>
                        <a:latin typeface="Calibri"/>
                        <a:ea typeface="SimSun"/>
                        <a:cs typeface="Times New Roman"/>
                      </a:endParaRPr>
                    </a:p>
                  </a:txBody>
                  <a:tcPr marL="49075" marR="49075" marT="0" marB="0"/>
                </a:tc>
              </a:tr>
            </a:tbl>
          </a:graphicData>
        </a:graphic>
      </p:graphicFrame>
      <p:sp>
        <p:nvSpPr>
          <p:cNvPr id="16" name="TextBox 15"/>
          <p:cNvSpPr txBox="1"/>
          <p:nvPr/>
        </p:nvSpPr>
        <p:spPr>
          <a:xfrm>
            <a:off x="498214" y="326920"/>
            <a:ext cx="2278188" cy="461665"/>
          </a:xfrm>
          <a:prstGeom prst="rect">
            <a:avLst/>
          </a:prstGeom>
          <a:noFill/>
        </p:spPr>
        <p:txBody>
          <a:bodyPr wrap="none" rtlCol="0">
            <a:spAutoFit/>
          </a:bodyPr>
          <a:lstStyle/>
          <a:p>
            <a:r>
              <a:rPr lang="en-US" altLang="ko-KR" sz="2400" dirty="0" smtClean="0">
                <a:solidFill>
                  <a:schemeClr val="tx1">
                    <a:lumMod val="65000"/>
                    <a:lumOff val="35000"/>
                  </a:schemeClr>
                </a:solidFill>
                <a:latin typeface="Adobe Fan Heiti Std B" pitchFamily="34" charset="-128"/>
                <a:ea typeface="Adobe Fan Heiti Std B" pitchFamily="34" charset="-128"/>
              </a:rPr>
              <a:t>Ⅱ. Data</a:t>
            </a:r>
            <a:r>
              <a:rPr lang="ko-KR" altLang="en-US" sz="2400" dirty="0">
                <a:solidFill>
                  <a:schemeClr val="tx1">
                    <a:lumMod val="65000"/>
                    <a:lumOff val="35000"/>
                  </a:schemeClr>
                </a:solidFill>
                <a:latin typeface="Adobe Fan Heiti Std B" pitchFamily="34" charset="-128"/>
                <a:ea typeface="바른돋움OTFPro 3" pitchFamily="50" charset="-127"/>
              </a:rPr>
              <a:t>　</a:t>
            </a:r>
            <a:r>
              <a:rPr lang="en-US" altLang="ko-KR" sz="1200" dirty="0">
                <a:solidFill>
                  <a:schemeClr val="tx1">
                    <a:lumMod val="65000"/>
                    <a:lumOff val="35000"/>
                  </a:schemeClr>
                </a:solidFill>
                <a:latin typeface="Adobe Fan Heiti Std B" pitchFamily="34" charset="-128"/>
                <a:ea typeface="Adobe Fan Heiti Std B" pitchFamily="34" charset="-128"/>
              </a:rPr>
              <a:t> </a:t>
            </a:r>
            <a:r>
              <a:rPr lang="en-US" altLang="ko-KR" sz="1200" dirty="0" smtClean="0">
                <a:solidFill>
                  <a:schemeClr val="tx1">
                    <a:lumMod val="65000"/>
                    <a:lumOff val="35000"/>
                  </a:schemeClr>
                </a:solidFill>
                <a:latin typeface="Adobe Fan Heiti Std B" pitchFamily="34" charset="-128"/>
                <a:ea typeface="Adobe Fan Heiti Std B" pitchFamily="34" charset="-128"/>
              </a:rPr>
              <a:t>Variables</a:t>
            </a:r>
            <a:endParaRPr lang="en-US" altLang="ko-KR" sz="1200" dirty="0">
              <a:solidFill>
                <a:schemeClr val="tx1">
                  <a:lumMod val="65000"/>
                  <a:lumOff val="35000"/>
                </a:schemeClr>
              </a:solidFill>
              <a:latin typeface="Adobe Fan Heiti Std B" pitchFamily="34" charset="-128"/>
              <a:ea typeface="Adobe Fan Heiti Std B" pitchFamily="34" charset="-128"/>
            </a:endParaRPr>
          </a:p>
        </p:txBody>
      </p:sp>
    </p:spTree>
    <p:extLst>
      <p:ext uri="{BB962C8B-B14F-4D97-AF65-F5344CB8AC3E}">
        <p14:creationId xmlns:p14="http://schemas.microsoft.com/office/powerpoint/2010/main" val="4164106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11" name="직선 연결선 10"/>
          <p:cNvCxnSpPr/>
          <p:nvPr/>
        </p:nvCxnSpPr>
        <p:spPr>
          <a:xfrm>
            <a:off x="719572" y="5077747"/>
            <a:ext cx="770485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19572" y="2036763"/>
            <a:ext cx="4955203" cy="584775"/>
          </a:xfrm>
          <a:prstGeom prst="rect">
            <a:avLst/>
          </a:prstGeom>
          <a:noFill/>
        </p:spPr>
        <p:txBody>
          <a:bodyPr wrap="none" rtlCol="0">
            <a:spAutoFit/>
          </a:bodyPr>
          <a:lstStyle/>
          <a:p>
            <a:r>
              <a:rPr lang="en-US" altLang="ko-KR" sz="3200" b="1" dirty="0" smtClean="0">
                <a:solidFill>
                  <a:srgbClr val="D9D9D9"/>
                </a:solidFill>
                <a:effectLst>
                  <a:outerShdw blurRad="38100" dist="38100" dir="2700000" algn="tl">
                    <a:srgbClr val="000000">
                      <a:alpha val="43137"/>
                    </a:srgbClr>
                  </a:outerShdw>
                </a:effectLst>
                <a:latin typeface="Adobe Fan Heiti Std B" pitchFamily="34" charset="-128"/>
                <a:ea typeface="Adobe Fan Heiti Std B" pitchFamily="34" charset="-128"/>
              </a:rPr>
              <a:t>Ⅲ. </a:t>
            </a:r>
            <a:r>
              <a:rPr lang="en-US" altLang="ko-KR" sz="3200" b="1" dirty="0">
                <a:solidFill>
                  <a:srgbClr val="D9D9D9"/>
                </a:solidFill>
                <a:effectLst>
                  <a:outerShdw blurRad="38100" dist="38100" dir="2700000" algn="tl">
                    <a:srgbClr val="000000">
                      <a:alpha val="43137"/>
                    </a:srgbClr>
                  </a:outerShdw>
                </a:effectLst>
                <a:latin typeface="Adobe Fan Heiti Std B" pitchFamily="34" charset="-128"/>
                <a:ea typeface="Adobe Fan Heiti Std B" pitchFamily="34" charset="-128"/>
              </a:rPr>
              <a:t>Problems to be </a:t>
            </a:r>
            <a:r>
              <a:rPr lang="en-US" altLang="ko-KR" sz="3200" b="1" dirty="0" smtClean="0">
                <a:solidFill>
                  <a:srgbClr val="D9D9D9"/>
                </a:solidFill>
                <a:effectLst>
                  <a:outerShdw blurRad="38100" dist="38100" dir="2700000" algn="tl">
                    <a:srgbClr val="000000">
                      <a:alpha val="43137"/>
                    </a:srgbClr>
                  </a:outerShdw>
                </a:effectLst>
                <a:latin typeface="Adobe Fan Heiti Std B" pitchFamily="34" charset="-128"/>
                <a:ea typeface="Adobe Fan Heiti Std B" pitchFamily="34" charset="-128"/>
              </a:rPr>
              <a:t>Solved</a:t>
            </a:r>
          </a:p>
        </p:txBody>
      </p:sp>
      <p:sp>
        <p:nvSpPr>
          <p:cNvPr id="13" name="TextBox 12"/>
          <p:cNvSpPr txBox="1"/>
          <p:nvPr/>
        </p:nvSpPr>
        <p:spPr>
          <a:xfrm>
            <a:off x="1331640" y="2693739"/>
            <a:ext cx="3129639" cy="307777"/>
          </a:xfrm>
          <a:prstGeom prst="rect">
            <a:avLst/>
          </a:prstGeom>
          <a:noFill/>
        </p:spPr>
        <p:txBody>
          <a:bodyPr wrap="none" rtlCol="0">
            <a:spAutoFit/>
          </a:bodyPr>
          <a:lstStyle/>
          <a:p>
            <a:r>
              <a:rPr lang="en-US" altLang="ko-KR" sz="1400" dirty="0">
                <a:solidFill>
                  <a:srgbClr val="D9D9D9"/>
                </a:solidFill>
                <a:latin typeface="Adobe Fan Heiti Std B" pitchFamily="34" charset="-128"/>
                <a:ea typeface="Adobe Fan Heiti Std B" pitchFamily="34" charset="-128"/>
              </a:rPr>
              <a:t>List the problems you want to solve</a:t>
            </a:r>
            <a:endParaRPr lang="ko-KR" altLang="ko-KR" sz="1400" dirty="0">
              <a:solidFill>
                <a:srgbClr val="D9D9D9"/>
              </a:solidFill>
              <a:latin typeface="Adobe Fan Heiti Std B" pitchFamily="34" charset="-128"/>
            </a:endParaRPr>
          </a:p>
        </p:txBody>
      </p:sp>
      <p:sp>
        <p:nvSpPr>
          <p:cNvPr id="14" name="오각형 13"/>
          <p:cNvSpPr/>
          <p:nvPr/>
        </p:nvSpPr>
        <p:spPr>
          <a:xfrm rot="5400000">
            <a:off x="8213269" y="-60000"/>
            <a:ext cx="600000" cy="72000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31494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1056</TotalTime>
  <Words>2241</Words>
  <Application>Microsoft Office PowerPoint</Application>
  <PresentationFormat>화면 슬라이드 쇼(16:10)</PresentationFormat>
  <Paragraphs>519</Paragraphs>
  <Slides>34</Slides>
  <Notes>23</Notes>
  <HiddenSlides>0</HiddenSlides>
  <MMClips>0</MMClips>
  <ScaleCrop>false</ScaleCrop>
  <HeadingPairs>
    <vt:vector size="4" baseType="variant">
      <vt:variant>
        <vt:lpstr>테마</vt:lpstr>
      </vt:variant>
      <vt:variant>
        <vt:i4>1</vt:i4>
      </vt:variant>
      <vt:variant>
        <vt:lpstr>슬라이드 제목</vt:lpstr>
      </vt:variant>
      <vt:variant>
        <vt:i4>34</vt:i4>
      </vt:variant>
    </vt:vector>
  </HeadingPairs>
  <TitlesOfParts>
    <vt:vector size="35" baseType="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JUNGMJ</dc:creator>
  <cp:lastModifiedBy>mg</cp:lastModifiedBy>
  <cp:revision>79</cp:revision>
  <dcterms:created xsi:type="dcterms:W3CDTF">2015-06-09T01:21:18Z</dcterms:created>
  <dcterms:modified xsi:type="dcterms:W3CDTF">2019-05-02T08:04:33Z</dcterms:modified>
</cp:coreProperties>
</file>