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1"/>
  </p:notesMasterIdLst>
  <p:handoutMasterIdLst>
    <p:handoutMasterId r:id="rId12"/>
  </p:handoutMasterIdLst>
  <p:sldIdLst>
    <p:sldId id="911" r:id="rId2"/>
    <p:sldId id="906" r:id="rId3"/>
    <p:sldId id="907" r:id="rId4"/>
    <p:sldId id="908" r:id="rId5"/>
    <p:sldId id="909" r:id="rId6"/>
    <p:sldId id="910" r:id="rId7"/>
    <p:sldId id="912" r:id="rId8"/>
    <p:sldId id="913" r:id="rId9"/>
    <p:sldId id="915" r:id="rId10"/>
  </p:sldIdLst>
  <p:sldSz cx="10080625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2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10D1C"/>
    <a:srgbClr val="052043"/>
    <a:srgbClr val="F25871"/>
    <a:srgbClr val="92D050"/>
    <a:srgbClr val="031021"/>
    <a:srgbClr val="7030A0"/>
    <a:srgbClr val="EDF7E1"/>
    <a:srgbClr val="0209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587" autoAdjust="0"/>
  </p:normalViewPr>
  <p:slideViewPr>
    <p:cSldViewPr snapToGrid="0">
      <p:cViewPr varScale="1">
        <p:scale>
          <a:sx n="107" d="100"/>
          <a:sy n="107" d="100"/>
        </p:scale>
        <p:origin x="1446" y="90"/>
      </p:cViewPr>
      <p:guideLst>
        <p:guide orient="horz" pos="436"/>
        <p:guide pos="3175"/>
        <p:guide pos="181"/>
        <p:guide pos="6214"/>
      </p:guideLst>
    </p:cSldViewPr>
  </p:slideViewPr>
  <p:outlineViewPr>
    <p:cViewPr>
      <p:scale>
        <a:sx n="33" d="100"/>
        <a:sy n="33" d="100"/>
      </p:scale>
      <p:origin x="0" y="-6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146"/>
    </p:cViewPr>
  </p:sorterViewPr>
  <p:notesViewPr>
    <p:cSldViewPr snapToGrid="0">
      <p:cViewPr varScale="1">
        <p:scale>
          <a:sx n="59" d="100"/>
          <a:sy n="59" d="100"/>
        </p:scale>
        <p:origin x="322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413233E2-F3CC-4FDF-B7D1-2C3A3EBF58FB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3A551AC-1B7E-44F4-A4A2-162D68DC0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0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900CFCA4-A162-4A82-8859-9D0CAF0B8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249363"/>
            <a:ext cx="49609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CCA64647-3FDF-4990-A07F-F16D9EF48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3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3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8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5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5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7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4647-3FDF-4990-A07F-F16D9EF482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ltGray">
          <a:xfrm>
            <a:off x="0" y="-1"/>
            <a:ext cx="1401702" cy="6858001"/>
          </a:xfrm>
          <a:prstGeom prst="rect">
            <a:avLst/>
          </a:prstGeom>
          <a:solidFill>
            <a:srgbClr val="03102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자유형 14"/>
          <p:cNvSpPr/>
          <p:nvPr userDrawn="1"/>
        </p:nvSpPr>
        <p:spPr bwMode="ltGray">
          <a:xfrm>
            <a:off x="-1" y="-2"/>
            <a:ext cx="7843743" cy="6858002"/>
          </a:xfrm>
          <a:custGeom>
            <a:avLst/>
            <a:gdLst>
              <a:gd name="connsiteX0" fmla="*/ 2236883 w 7843743"/>
              <a:gd name="connsiteY0" fmla="*/ 0 h 6555718"/>
              <a:gd name="connsiteX1" fmla="*/ 7843743 w 7843743"/>
              <a:gd name="connsiteY1" fmla="*/ 6555717 h 6555718"/>
              <a:gd name="connsiteX2" fmla="*/ 2236883 w 7843743"/>
              <a:gd name="connsiteY2" fmla="*/ 6555717 h 6555718"/>
              <a:gd name="connsiteX3" fmla="*/ 2236883 w 7843743"/>
              <a:gd name="connsiteY3" fmla="*/ 6555718 h 6555718"/>
              <a:gd name="connsiteX4" fmla="*/ 0 w 7843743"/>
              <a:gd name="connsiteY4" fmla="*/ 6555718 h 6555718"/>
              <a:gd name="connsiteX5" fmla="*/ 0 w 7843743"/>
              <a:gd name="connsiteY5" fmla="*/ 2 h 6555718"/>
              <a:gd name="connsiteX6" fmla="*/ 2236883 w 7843743"/>
              <a:gd name="connsiteY6" fmla="*/ 2 h 655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3743" h="6555718">
                <a:moveTo>
                  <a:pt x="2236883" y="0"/>
                </a:moveTo>
                <a:lnTo>
                  <a:pt x="7843743" y="6555717"/>
                </a:lnTo>
                <a:lnTo>
                  <a:pt x="2236883" y="6555717"/>
                </a:lnTo>
                <a:lnTo>
                  <a:pt x="2236883" y="6555718"/>
                </a:lnTo>
                <a:lnTo>
                  <a:pt x="0" y="6555718"/>
                </a:lnTo>
                <a:lnTo>
                  <a:pt x="0" y="2"/>
                </a:lnTo>
                <a:lnTo>
                  <a:pt x="2236883" y="2"/>
                </a:lnTo>
                <a:close/>
              </a:path>
            </a:pathLst>
          </a:custGeom>
          <a:solidFill>
            <a:schemeClr val="bg1">
              <a:alpha val="83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99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 userDrawn="1"/>
        </p:nvSpPr>
        <p:spPr>
          <a:xfrm>
            <a:off x="1071750" y="1967961"/>
            <a:ext cx="8349376" cy="431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900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pPr latinLnBrk="0"/>
            <a:endParaRPr lang="ko-KR" altLang="en-US" sz="3176" dirty="0"/>
          </a:p>
        </p:txBody>
      </p:sp>
      <p:sp>
        <p:nvSpPr>
          <p:cNvPr id="4" name="직사각형 3"/>
          <p:cNvSpPr/>
          <p:nvPr userDrawn="1"/>
        </p:nvSpPr>
        <p:spPr bwMode="ltGray">
          <a:xfrm>
            <a:off x="1" y="6561062"/>
            <a:ext cx="10080625" cy="296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2019 ABLE Analytics Co, Ltd. All rights reserved.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8038" y="351732"/>
            <a:ext cx="7287727" cy="444664"/>
          </a:xfrm>
        </p:spPr>
        <p:txBody>
          <a:bodyPr anchor="ctr"/>
          <a:lstStyle>
            <a:lvl1pPr latinLnBrk="0">
              <a:defRPr sz="1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noProof="0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06A700-F87B-43A8-9138-B277D50DDE6A}"/>
              </a:ext>
            </a:extLst>
          </p:cNvPr>
          <p:cNvSpPr/>
          <p:nvPr userDrawn="1"/>
        </p:nvSpPr>
        <p:spPr>
          <a:xfrm flipV="1">
            <a:off x="2" y="824541"/>
            <a:ext cx="7937564" cy="63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066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8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A60BC79-FE57-465E-B8FE-5F11CA58F896}"/>
              </a:ext>
            </a:extLst>
          </p:cNvPr>
          <p:cNvSpPr/>
          <p:nvPr userDrawn="1"/>
        </p:nvSpPr>
        <p:spPr>
          <a:xfrm flipV="1">
            <a:off x="7905431" y="824541"/>
            <a:ext cx="2175195" cy="63523"/>
          </a:xfrm>
          <a:prstGeom prst="rect">
            <a:avLst/>
          </a:prstGeom>
          <a:solidFill>
            <a:srgbClr val="F258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066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8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16000" y="6561062"/>
            <a:ext cx="648841" cy="296938"/>
          </a:xfrm>
          <a:prstGeom prst="rect">
            <a:avLst/>
          </a:prstGeom>
        </p:spPr>
        <p:txBody>
          <a:bodyPr anchor="ctr"/>
          <a:lstStyle>
            <a:lvl1pPr algn="ctr" latinLnBrk="0">
              <a:defRPr sz="1000">
                <a:solidFill>
                  <a:schemeClr val="bg1"/>
                </a:solidFill>
              </a:defRPr>
            </a:lvl1pPr>
          </a:lstStyle>
          <a:p>
            <a:fld id="{B6C2EF24-4D27-4F7D-8E75-C1980893CD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9415999" y="6566008"/>
            <a:ext cx="0" cy="1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22723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58173" y="2391235"/>
            <a:ext cx="6564282" cy="14610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indent="-241983" algn="ctr">
              <a:spcAft>
                <a:spcPts val="794"/>
              </a:spcAft>
            </a:pPr>
            <a:r>
              <a:rPr lang="en-US" altLang="ko-KR" sz="4236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End of Document</a:t>
            </a:r>
            <a:endParaRPr lang="ko-KR" altLang="en-US" sz="4236" b="1" dirty="0" err="1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01015" y="6606429"/>
            <a:ext cx="726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i="1" kern="1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© 2019 ABLE Analytics Co,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650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037" y="685800"/>
            <a:ext cx="8918326" cy="9247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ko-KR" noProof="0" dirty="0"/>
              <a:t>Click to edit</a:t>
            </a:r>
            <a:br>
              <a:rPr lang="en-US" altLang="ko-KR" noProof="0" dirty="0"/>
            </a:br>
            <a:r>
              <a:rPr lang="en-US" altLang="ko-KR" noProof="0" dirty="0"/>
              <a:t>Master title style</a:t>
            </a:r>
            <a:endParaRPr lang="ko-KR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039" y="1752601"/>
            <a:ext cx="8918324" cy="44401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972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7" r:id="rId3"/>
    <p:sldLayoutId id="2147483755" r:id="rId4"/>
  </p:sldLayoutIdLst>
  <p:hf hdr="0"/>
  <p:txStyles>
    <p:titleStyle>
      <a:lvl1pPr algn="l" defTabSz="898885" rtl="0" eaLnBrk="1" latinLnBrk="1" hangingPunct="1">
        <a:lnSpc>
          <a:spcPct val="100000"/>
        </a:lnSpc>
        <a:spcBef>
          <a:spcPct val="0"/>
        </a:spcBef>
        <a:buNone/>
        <a:defRPr sz="2382" b="1" i="0" kern="1200" baseline="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Tx/>
        <a:buFontTx/>
        <a:buNone/>
        <a:tabLst/>
        <a:defRPr sz="194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269665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•"/>
        <a:defRPr sz="194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-"/>
        <a:defRPr sz="194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◦"/>
        <a:defRPr sz="194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078661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Font typeface="Georgia" pitchFamily="18" charset="0"/>
        <a:buChar char="›"/>
        <a:defRPr sz="1940" kern="1200" baseline="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69665" marR="0" indent="-269665" algn="l" defTabSz="898885" rtl="0" eaLnBrk="1" fontAlgn="auto" latinLnBrk="1" hangingPunct="1">
        <a:lnSpc>
          <a:spcPct val="100000"/>
        </a:lnSpc>
        <a:spcBef>
          <a:spcPts val="0"/>
        </a:spcBef>
        <a:spcAft>
          <a:spcPts val="886"/>
        </a:spcAft>
        <a:buClr>
          <a:schemeClr val="tx1"/>
        </a:buClr>
        <a:buSzPct val="100000"/>
        <a:buFont typeface="+mj-lt"/>
        <a:buAutoNum type="arabicPeriod"/>
        <a:tabLst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3933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alpha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08997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SzPct val="100000"/>
        <a:buFont typeface="+mj-lt"/>
        <a:buAutoNum type="romanLcPeriod"/>
        <a:defRPr sz="194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69665" algn="l" defTabSz="898885" rtl="0" eaLnBrk="1" latinLnBrk="1" hangingPunct="1">
        <a:lnSpc>
          <a:spcPct val="100000"/>
        </a:lnSpc>
        <a:spcBef>
          <a:spcPts val="0"/>
        </a:spcBef>
        <a:spcAft>
          <a:spcPts val="886"/>
        </a:spcAft>
        <a:buFont typeface="Arial" pitchFamily="34" charset="0"/>
        <a:buNone/>
        <a:defRPr sz="194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9443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888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7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7770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7212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96655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46096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95539" algn="l" defTabSz="898885" rtl="0" eaLnBrk="1" latinLnBrk="1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07324" y="2187631"/>
            <a:ext cx="9265976" cy="14442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885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382" b="1" i="0" kern="1200" baseline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algn="ctr" latinLnBrk="0"/>
            <a:r>
              <a:rPr lang="en-US" altLang="ko-KR" sz="2400" b="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STT-</a:t>
            </a:r>
            <a:r>
              <a:rPr lang="ko-KR" altLang="en-US" sz="2400" b="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식단 입력 보조 알고리즘</a:t>
            </a:r>
            <a:r>
              <a:rPr lang="en-US" altLang="ko-KR" sz="2400" b="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 </a:t>
            </a:r>
            <a:r>
              <a:rPr lang="ko-KR" altLang="en-US" sz="2400" b="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개발</a:t>
            </a:r>
            <a:endParaRPr lang="en-US" altLang="ko-KR" sz="2400" b="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  <a:p>
            <a:pPr algn="ctr" latinLnBrk="0"/>
            <a:r>
              <a:rPr lang="en-US" altLang="ko-KR" sz="2400" b="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/>
            </a:r>
            <a:br>
              <a:rPr lang="en-US" altLang="ko-KR" sz="2400" b="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</a:br>
            <a:r>
              <a:rPr lang="en-US" altLang="ko-KR" sz="2400" b="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GPT-2 Utilization</a:t>
            </a:r>
            <a:endParaRPr lang="ko-KR" altLang="en-US" sz="3600" b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348425" y="4139828"/>
            <a:ext cx="1444141" cy="44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69665" algn="l" defTabSz="89888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SzTx/>
              <a:buFontTx/>
              <a:buNone/>
              <a:tabLst/>
              <a:defRPr sz="194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269665" indent="-269665" algn="l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Char char="•"/>
              <a:defRPr sz="194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539330" indent="-269665" algn="l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Char char="-"/>
              <a:defRPr sz="194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808997" indent="-269665" algn="l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Char char="◦"/>
              <a:defRPr sz="194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078661" indent="-269665" algn="l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Font typeface="Georgia" pitchFamily="18" charset="0"/>
              <a:buChar char="›"/>
              <a:defRPr sz="1940" kern="1200" baseline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  <a:lvl6pPr marL="269665" marR="0" indent="-269665" algn="l" defTabSz="89888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94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539330" indent="-269665" algn="l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SzPct val="100000"/>
              <a:buFont typeface="+mj-lt"/>
              <a:buAutoNum type="alphaLcPeriod"/>
              <a:defRPr sz="194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808997" indent="-269665" algn="l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SzPct val="100000"/>
              <a:buFont typeface="+mj-lt"/>
              <a:buAutoNum type="romanLcPeriod"/>
              <a:defRPr sz="194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69665" algn="l" defTabSz="89888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86"/>
              </a:spcAft>
              <a:buFont typeface="Arial" pitchFamily="34" charset="0"/>
              <a:buNone/>
              <a:defRPr sz="194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6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2020. 11. 24.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6FD707B-C366-4614-A590-488BB6597C37}"/>
              </a:ext>
            </a:extLst>
          </p:cNvPr>
          <p:cNvCxnSpPr>
            <a:cxnSpLocks/>
          </p:cNvCxnSpPr>
          <p:nvPr/>
        </p:nvCxnSpPr>
        <p:spPr>
          <a:xfrm>
            <a:off x="1433512" y="2706397"/>
            <a:ext cx="7213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– The ‘Ideal’ NLP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31784" y="6561062"/>
            <a:ext cx="648841" cy="296938"/>
          </a:xfrm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2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825630" y="3751488"/>
            <a:ext cx="1944210" cy="431267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Voice Recognition Model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 descr="Conversation Talking Human Conversation Vector Human Stock Vector (Royalty  Free) 10461585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4356" r="11643" b="13078"/>
          <a:stretch/>
        </p:blipFill>
        <p:spPr bwMode="auto">
          <a:xfrm>
            <a:off x="499987" y="1739241"/>
            <a:ext cx="1426475" cy="14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제목 2"/>
          <p:cNvSpPr txBox="1">
            <a:spLocks/>
          </p:cNvSpPr>
          <p:nvPr/>
        </p:nvSpPr>
        <p:spPr>
          <a:xfrm>
            <a:off x="278038" y="963789"/>
            <a:ext cx="9593931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기존 </a:t>
            </a:r>
            <a:r>
              <a:rPr lang="en-US" altLang="ko-KR" dirty="0" smtClean="0"/>
              <a:t>Speech Recognition</a:t>
            </a:r>
            <a:r>
              <a:rPr lang="ko-KR" altLang="en-US" dirty="0" smtClean="0"/>
              <a:t>이 텍스트화 한 식단을 </a:t>
            </a:r>
            <a:r>
              <a:rPr lang="en-US" altLang="ko-KR" dirty="0" smtClean="0"/>
              <a:t>summarize </a:t>
            </a:r>
            <a:r>
              <a:rPr lang="ko-KR" altLang="en-US" dirty="0" smtClean="0"/>
              <a:t>해주는 </a:t>
            </a:r>
            <a:r>
              <a:rPr lang="en-US" altLang="ko-KR" dirty="0" smtClean="0"/>
              <a:t>NLP </a:t>
            </a:r>
            <a:r>
              <a:rPr lang="ko-KR" altLang="en-US" dirty="0" smtClean="0"/>
              <a:t>기반 모델 개발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 bwMode="ltGray">
          <a:xfrm>
            <a:off x="1908706" y="2053698"/>
            <a:ext cx="1722268" cy="824223"/>
          </a:xfrm>
          <a:prstGeom prst="roundRect">
            <a:avLst/>
          </a:prstGeom>
          <a:solidFill>
            <a:srgbClr val="05204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아침은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식빵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먹었어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 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ltGray">
          <a:xfrm>
            <a:off x="1593549" y="3209791"/>
            <a:ext cx="426128" cy="372861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ltGray">
          <a:xfrm>
            <a:off x="825630" y="4889605"/>
            <a:ext cx="1944210" cy="431267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NLP models (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부분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아래쪽 화살표 25"/>
          <p:cNvSpPr/>
          <p:nvPr/>
        </p:nvSpPr>
        <p:spPr bwMode="ltGray">
          <a:xfrm>
            <a:off x="1593549" y="4363293"/>
            <a:ext cx="426128" cy="372861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9673" y="5546085"/>
            <a:ext cx="1278385" cy="604526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 anchorCtr="0">
            <a:noAutofit/>
          </a:bodyPr>
          <a:lstStyle/>
          <a:p>
            <a:pPr indent="-274320" algn="l">
              <a:lnSpc>
                <a:spcPts val="3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아침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lnSpc>
                <a:spcPts val="3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식빵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lnSpc>
                <a:spcPts val="3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lnSpc>
                <a:spcPts val="3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원통 13"/>
          <p:cNvSpPr/>
          <p:nvPr/>
        </p:nvSpPr>
        <p:spPr bwMode="ltGray">
          <a:xfrm>
            <a:off x="5256827" y="3326291"/>
            <a:ext cx="1121818" cy="740263"/>
          </a:xfrm>
          <a:prstGeom prst="can">
            <a:avLst/>
          </a:prstGeom>
          <a:solidFill>
            <a:srgbClr val="010D1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식품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Base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DoingLab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ltGray">
          <a:xfrm>
            <a:off x="7824938" y="2077933"/>
            <a:ext cx="1640889" cy="43126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11/13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아침 식단 리포트</a:t>
            </a:r>
          </a:p>
        </p:txBody>
      </p:sp>
      <p:sp>
        <p:nvSpPr>
          <p:cNvPr id="28" name="아래쪽 화살표 27"/>
          <p:cNvSpPr/>
          <p:nvPr/>
        </p:nvSpPr>
        <p:spPr bwMode="ltGray">
          <a:xfrm rot="13420801">
            <a:off x="4823974" y="4176861"/>
            <a:ext cx="426128" cy="372861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아래쪽 화살표 28"/>
          <p:cNvSpPr/>
          <p:nvPr/>
        </p:nvSpPr>
        <p:spPr bwMode="ltGray">
          <a:xfrm rot="16200000">
            <a:off x="6673928" y="3396221"/>
            <a:ext cx="426128" cy="372861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7407" y="2622376"/>
            <a:ext cx="2376008" cy="327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식사항목</a:t>
            </a:r>
            <a:endParaRPr lang="en-US" altLang="ko-KR" sz="12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식빵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80 Kcal</a:t>
            </a:r>
          </a:p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75 Kcal x 2</a:t>
            </a:r>
          </a:p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100 kcal x 3</a:t>
            </a:r>
          </a:p>
          <a:p>
            <a:pPr indent="-274320" algn="l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-----------------------------------</a:t>
            </a:r>
          </a:p>
          <a:p>
            <a:pPr indent="-274320" algn="ctr">
              <a:spcAft>
                <a:spcPts val="900"/>
              </a:spcAft>
            </a:pP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아침 총 칼로리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530kcal</a:t>
            </a:r>
          </a:p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단백질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~</a:t>
            </a:r>
          </a:p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탄수화물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~ </a:t>
            </a:r>
          </a:p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Etc…</a:t>
            </a:r>
          </a:p>
          <a:p>
            <a:pPr indent="-274320" algn="l">
              <a:spcAft>
                <a:spcPts val="900"/>
              </a:spcAft>
            </a:pP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4926" y="3738521"/>
            <a:ext cx="1491294" cy="4572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음성인식 모델을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활용한 텍스트화</a:t>
            </a:r>
          </a:p>
        </p:txBody>
      </p:sp>
      <p:sp>
        <p:nvSpPr>
          <p:cNvPr id="18" name="직사각형 17"/>
          <p:cNvSpPr/>
          <p:nvPr/>
        </p:nvSpPr>
        <p:spPr bwMode="ltGray">
          <a:xfrm>
            <a:off x="499987" y="4790781"/>
            <a:ext cx="2482910" cy="151060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3899" y="4790781"/>
            <a:ext cx="1718728" cy="15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summarization/</a:t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Extraction model</a:t>
            </a: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이름 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먹은량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먹은 시기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9874" y="2933790"/>
            <a:ext cx="954235" cy="258589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식단 리포트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Generation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784995" y="2413645"/>
            <a:ext cx="1680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3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7532603" y="1895075"/>
            <a:ext cx="1811046" cy="351484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음식에 여러 다른 표현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278038" y="963789"/>
            <a:ext cx="9593931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67627" y="3072245"/>
            <a:ext cx="1948373" cy="1074693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ctr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부침개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ctr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부침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ctr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써니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사이드업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ctr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오버이지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ctr">
              <a:spcAft>
                <a:spcPts val="900"/>
              </a:spcAft>
            </a:pP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ltGray">
          <a:xfrm>
            <a:off x="892042" y="1895075"/>
            <a:ext cx="1811046" cy="351484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추출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9178" y="2454028"/>
            <a:ext cx="2796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아침은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식빵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먹었어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 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318850" y="3600906"/>
            <a:ext cx="586236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아침</a:t>
            </a:r>
            <a:endParaRPr lang="ko-KR" altLang="en-US" sz="1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ltGray">
          <a:xfrm>
            <a:off x="1039265" y="3600906"/>
            <a:ext cx="922108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식빵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</a:p>
        </p:txBody>
      </p:sp>
      <p:sp>
        <p:nvSpPr>
          <p:cNvPr id="12" name="직사각형 11"/>
          <p:cNvSpPr/>
          <p:nvPr/>
        </p:nvSpPr>
        <p:spPr bwMode="ltGray">
          <a:xfrm>
            <a:off x="2095552" y="3600906"/>
            <a:ext cx="1197316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13" name="직사각형 12"/>
          <p:cNvSpPr/>
          <p:nvPr/>
        </p:nvSpPr>
        <p:spPr bwMode="ltGray">
          <a:xfrm>
            <a:off x="611968" y="4038036"/>
            <a:ext cx="1197316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14" name="아래쪽 화살표 13"/>
          <p:cNvSpPr/>
          <p:nvPr/>
        </p:nvSpPr>
        <p:spPr bwMode="ltGray">
          <a:xfrm>
            <a:off x="1642362" y="3000656"/>
            <a:ext cx="248574" cy="257452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4212322" y="1895075"/>
            <a:ext cx="1811046" cy="351484"/>
          </a:xfrm>
          <a:prstGeom prst="rect">
            <a:avLst/>
          </a:prstGeom>
          <a:solidFill>
            <a:srgbClr val="00206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섭취량 인식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19458" y="2454028"/>
            <a:ext cx="2796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아침은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식빵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먹었어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 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ltGray">
          <a:xfrm>
            <a:off x="4141562" y="3355766"/>
            <a:ext cx="844114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식빵</a:t>
            </a:r>
          </a:p>
        </p:txBody>
      </p:sp>
      <p:sp>
        <p:nvSpPr>
          <p:cNvPr id="18" name="직사각형 17"/>
          <p:cNvSpPr/>
          <p:nvPr/>
        </p:nvSpPr>
        <p:spPr bwMode="ltGray">
          <a:xfrm>
            <a:off x="5487512" y="3365312"/>
            <a:ext cx="641143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</a:p>
        </p:txBody>
      </p:sp>
      <p:sp>
        <p:nvSpPr>
          <p:cNvPr id="19" name="직사각형 18"/>
          <p:cNvSpPr/>
          <p:nvPr/>
        </p:nvSpPr>
        <p:spPr bwMode="ltGray">
          <a:xfrm>
            <a:off x="4141562" y="3880989"/>
            <a:ext cx="853029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계란후라이</a:t>
            </a:r>
            <a:endParaRPr lang="ko-KR" altLang="en-US" sz="1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ltGray">
          <a:xfrm>
            <a:off x="5487512" y="3890535"/>
            <a:ext cx="620978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21" name="직사각형 20"/>
          <p:cNvSpPr/>
          <p:nvPr/>
        </p:nvSpPr>
        <p:spPr bwMode="ltGray">
          <a:xfrm>
            <a:off x="4141562" y="4424005"/>
            <a:ext cx="844113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</a:t>
            </a:r>
            <a:endParaRPr lang="ko-KR" altLang="en-US" sz="1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ltGray">
          <a:xfrm>
            <a:off x="5487512" y="4433551"/>
            <a:ext cx="620977" cy="351484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ko-KR" altLang="en-US" sz="1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8532" y="3022248"/>
            <a:ext cx="719091" cy="193820"/>
          </a:xfrm>
          <a:prstGeom prst="rect">
            <a:avLst/>
          </a:prstGeom>
          <a:noFill/>
          <a:ln>
            <a:noFill/>
          </a:ln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7506" y="3000072"/>
            <a:ext cx="719091" cy="193820"/>
          </a:xfrm>
          <a:prstGeom prst="rect">
            <a:avLst/>
          </a:prstGeom>
          <a:noFill/>
          <a:ln>
            <a:noFill/>
          </a:ln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수량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5233254" y="3171764"/>
            <a:ext cx="0" cy="1769933"/>
          </a:xfrm>
          <a:prstGeom prst="line">
            <a:avLst/>
          </a:prstGeom>
          <a:ln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568824" y="1782232"/>
            <a:ext cx="0" cy="452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926063" y="1721900"/>
            <a:ext cx="0" cy="452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2"/>
          <p:cNvSpPr txBox="1">
            <a:spLocks/>
          </p:cNvSpPr>
          <p:nvPr/>
        </p:nvSpPr>
        <p:spPr>
          <a:xfrm>
            <a:off x="265582" y="1019470"/>
            <a:ext cx="9593931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Raw text</a:t>
            </a:r>
            <a:r>
              <a:rPr lang="ko-KR" altLang="en-US" dirty="0" smtClean="0"/>
              <a:t>를 리포트화 하기까지의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가 존재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0772" y="5183195"/>
            <a:ext cx="3391863" cy="9144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문장에서 식사시간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음식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섭취량을 잡아 낼 수 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 필요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BERT, GPT-2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extraction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Abstractive summarization model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Candidate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32969" y="5261922"/>
            <a:ext cx="3021816" cy="436865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Parse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수량과 음식을 구분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지을 수 있는 알고리즘이 필요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61220" y="4943024"/>
            <a:ext cx="3021816" cy="9144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음식을 표현하는 방법에 있어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여러가지가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있을 수 있으므로 여러 표현을 사용하더라도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이름으로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되는 분류 모델 필요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994951" y="3235918"/>
            <a:ext cx="23879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233254" y="2956089"/>
            <a:ext cx="0" cy="199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Architecture 1 – Simple food classification (BERT)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4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Picture 4" descr="Conversation Talking Human Conversation Vector Human Stock Vector (Royalty  Free) 10461585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4356" r="11643" b="13078"/>
          <a:stretch/>
        </p:blipFill>
        <p:spPr bwMode="auto">
          <a:xfrm>
            <a:off x="2732051" y="1966874"/>
            <a:ext cx="1099879" cy="112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ltGray">
          <a:xfrm>
            <a:off x="4028072" y="2346150"/>
            <a:ext cx="872398" cy="361887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그냥 빵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Picture 4" descr="Conversation Talking Human Conversation Vector Human Stock Vector (Royalty  Free) 10461585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4356" r="11643" b="13078"/>
          <a:stretch/>
        </p:blipFill>
        <p:spPr bwMode="auto">
          <a:xfrm>
            <a:off x="2732051" y="3445258"/>
            <a:ext cx="1099879" cy="112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 bwMode="ltGray">
          <a:xfrm>
            <a:off x="4028072" y="3824534"/>
            <a:ext cx="872398" cy="361887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계란부침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Picture 4" descr="Conversation Talking Human Conversation Vector Human Stock Vector (Royalty  Free) 10461585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4356" r="11643" b="13078"/>
          <a:stretch/>
        </p:blipFill>
        <p:spPr bwMode="auto">
          <a:xfrm>
            <a:off x="2732051" y="5031922"/>
            <a:ext cx="1099879" cy="112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 bwMode="ltGray">
          <a:xfrm>
            <a:off x="4028072" y="5411198"/>
            <a:ext cx="872398" cy="361887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 descr="새 전화 벡터 검정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4" t="8598" r="30644" b="12930"/>
          <a:stretch/>
        </p:blipFill>
        <p:spPr bwMode="auto">
          <a:xfrm>
            <a:off x="310310" y="1786660"/>
            <a:ext cx="2263806" cy="42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 bwMode="ltGray">
          <a:xfrm>
            <a:off x="418257" y="2201662"/>
            <a:ext cx="2047912" cy="34230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8044" y="2424976"/>
            <a:ext cx="888337" cy="182543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식단입력창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덧셈 기호 13"/>
          <p:cNvSpPr/>
          <p:nvPr/>
        </p:nvSpPr>
        <p:spPr bwMode="ltGray">
          <a:xfrm>
            <a:off x="639644" y="2872371"/>
            <a:ext cx="308771" cy="250438"/>
          </a:xfrm>
          <a:prstGeom prst="mathPlu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772" y="2894154"/>
            <a:ext cx="888337" cy="182543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Click(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마이크 실행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18" name="Picture 2" descr="새 전화 벡터 검정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4" t="8598" r="30644" b="12930"/>
          <a:stretch/>
        </p:blipFill>
        <p:spPr bwMode="auto">
          <a:xfrm>
            <a:off x="7595707" y="1786660"/>
            <a:ext cx="2263806" cy="42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 bwMode="ltGray">
          <a:xfrm>
            <a:off x="7703654" y="2201662"/>
            <a:ext cx="2047912" cy="34230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83441" y="2424976"/>
            <a:ext cx="888337" cy="182543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식단입력창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3936" y="2662279"/>
            <a:ext cx="888337" cy="1233681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식빵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계란후라이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순서도: 대체 처리 14"/>
          <p:cNvSpPr/>
          <p:nvPr/>
        </p:nvSpPr>
        <p:spPr bwMode="ltGray">
          <a:xfrm>
            <a:off x="5145804" y="3656054"/>
            <a:ext cx="989228" cy="698846"/>
          </a:xfrm>
          <a:prstGeom prst="flowChartAlternateProcess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NLP model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(BERT)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직선 화살표 연결선 25"/>
          <p:cNvCxnSpPr>
            <a:stCxn id="6" idx="3"/>
            <a:endCxn id="15" idx="1"/>
          </p:cNvCxnSpPr>
          <p:nvPr/>
        </p:nvCxnSpPr>
        <p:spPr>
          <a:xfrm>
            <a:off x="4900470" y="2527094"/>
            <a:ext cx="245334" cy="147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3"/>
            <a:endCxn id="15" idx="1"/>
          </p:cNvCxnSpPr>
          <p:nvPr/>
        </p:nvCxnSpPr>
        <p:spPr>
          <a:xfrm flipV="1">
            <a:off x="4900470" y="4005477"/>
            <a:ext cx="2453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5" idx="1"/>
          </p:cNvCxnSpPr>
          <p:nvPr/>
        </p:nvCxnSpPr>
        <p:spPr>
          <a:xfrm flipV="1">
            <a:off x="4900470" y="4005477"/>
            <a:ext cx="245334" cy="158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 bwMode="ltGray">
          <a:xfrm>
            <a:off x="6455314" y="2346150"/>
            <a:ext cx="872398" cy="361887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식빵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ltGray">
          <a:xfrm>
            <a:off x="6429368" y="3824533"/>
            <a:ext cx="974058" cy="361887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계란후라이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ltGray">
          <a:xfrm>
            <a:off x="6455314" y="5411198"/>
            <a:ext cx="872398" cy="361887"/>
          </a:xfrm>
          <a:prstGeom prst="round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76" name="직선 화살표 연결선 3075"/>
          <p:cNvCxnSpPr>
            <a:stCxn id="15" idx="3"/>
            <a:endCxn id="35" idx="1"/>
          </p:cNvCxnSpPr>
          <p:nvPr/>
        </p:nvCxnSpPr>
        <p:spPr>
          <a:xfrm flipV="1">
            <a:off x="6135032" y="2527094"/>
            <a:ext cx="320282" cy="147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직선 화살표 연결선 3077"/>
          <p:cNvCxnSpPr>
            <a:stCxn id="15" idx="3"/>
          </p:cNvCxnSpPr>
          <p:nvPr/>
        </p:nvCxnSpPr>
        <p:spPr>
          <a:xfrm>
            <a:off x="6135032" y="4005477"/>
            <a:ext cx="267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직선 화살표 연결선 3079"/>
          <p:cNvCxnSpPr>
            <a:stCxn id="15" idx="3"/>
            <a:endCxn id="37" idx="1"/>
          </p:cNvCxnSpPr>
          <p:nvPr/>
        </p:nvCxnSpPr>
        <p:spPr>
          <a:xfrm>
            <a:off x="6135032" y="4005477"/>
            <a:ext cx="320282" cy="158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직사각형 3087"/>
          <p:cNvSpPr/>
          <p:nvPr/>
        </p:nvSpPr>
        <p:spPr bwMode="ltGray">
          <a:xfrm>
            <a:off x="6505544" y="1912893"/>
            <a:ext cx="657055" cy="197453"/>
          </a:xfrm>
          <a:prstGeom prst="rect">
            <a:avLst/>
          </a:prstGeom>
          <a:solidFill>
            <a:srgbClr val="03102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</a:p>
        </p:txBody>
      </p:sp>
      <p:sp>
        <p:nvSpPr>
          <p:cNvPr id="52" name="직사각형 51"/>
          <p:cNvSpPr/>
          <p:nvPr/>
        </p:nvSpPr>
        <p:spPr bwMode="ltGray">
          <a:xfrm>
            <a:off x="4043287" y="1912893"/>
            <a:ext cx="878410" cy="222689"/>
          </a:xfrm>
          <a:prstGeom prst="rect">
            <a:avLst/>
          </a:prstGeom>
          <a:solidFill>
            <a:srgbClr val="03102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언어</a:t>
            </a:r>
          </a:p>
        </p:txBody>
      </p:sp>
      <p:sp>
        <p:nvSpPr>
          <p:cNvPr id="53" name="제목 2"/>
          <p:cNvSpPr txBox="1">
            <a:spLocks/>
          </p:cNvSpPr>
          <p:nvPr/>
        </p:nvSpPr>
        <p:spPr>
          <a:xfrm>
            <a:off x="265582" y="1019470"/>
            <a:ext cx="9593931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사용자가 </a:t>
            </a:r>
            <a:r>
              <a:rPr lang="ko-KR" altLang="en-US" dirty="0" err="1" smtClean="0"/>
              <a:t>메뉴얼하게</a:t>
            </a:r>
            <a:r>
              <a:rPr lang="ko-KR" altLang="en-US" dirty="0"/>
              <a:t> </a:t>
            </a:r>
            <a:r>
              <a:rPr lang="ko-KR" altLang="en-US" dirty="0" smtClean="0"/>
              <a:t>마이크를 실행 시켜 입력하고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섭취량은 직접 입력</a:t>
            </a:r>
            <a:endParaRPr lang="en-US" altLang="ko-KR" dirty="0" smtClean="0"/>
          </a:p>
          <a:p>
            <a:r>
              <a:rPr lang="ko-KR" altLang="en-US" dirty="0" smtClean="0"/>
              <a:t>기존 분류모델만 사용하면 가장 쉽게 만들 수 있는 모델일 것으로 예상되나 사용자의 불편함이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0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8038" y="351732"/>
            <a:ext cx="8493100" cy="444664"/>
          </a:xfrm>
        </p:spPr>
        <p:txBody>
          <a:bodyPr/>
          <a:lstStyle/>
          <a:p>
            <a:r>
              <a:rPr lang="en-US" altLang="ko-KR" dirty="0" smtClean="0"/>
              <a:t>Model Architecture 2 – Extractive but Abstractive Text Summarization (GPT-2)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5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제목 2"/>
          <p:cNvSpPr txBox="1">
            <a:spLocks/>
          </p:cNvSpPr>
          <p:nvPr/>
        </p:nvSpPr>
        <p:spPr>
          <a:xfrm>
            <a:off x="265582" y="1019470"/>
            <a:ext cx="9593931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사용자가 말한 식단에서 음식들을 정리해 줄 수 있는 알고리즘</a:t>
            </a:r>
            <a:endParaRPr lang="ko-KR" altLang="en-US" dirty="0"/>
          </a:p>
        </p:txBody>
      </p:sp>
      <p:pic>
        <p:nvPicPr>
          <p:cNvPr id="5" name="Picture 4" descr="Conversation Talking Human Conversation Vector Human Stock Vector (Royalty  Free) 10461585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4356" r="11643" b="13078"/>
          <a:stretch/>
        </p:blipFill>
        <p:spPr bwMode="auto">
          <a:xfrm>
            <a:off x="699600" y="1687208"/>
            <a:ext cx="1426475" cy="14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ltGray">
          <a:xfrm>
            <a:off x="2108319" y="2001665"/>
            <a:ext cx="1722268" cy="824223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아침은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식빵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 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먹었어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 </a:t>
            </a:r>
            <a:endParaRPr lang="ko-KR" altLang="en-US" sz="1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순서도: 대체 처리 6"/>
          <p:cNvSpPr/>
          <p:nvPr/>
        </p:nvSpPr>
        <p:spPr bwMode="ltGray">
          <a:xfrm>
            <a:off x="2141976" y="4294006"/>
            <a:ext cx="1654947" cy="698846"/>
          </a:xfrm>
          <a:prstGeom prst="flowChartAlternateProcess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NLP model</a:t>
            </a: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(GPT-2)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 bwMode="ltGray">
          <a:xfrm>
            <a:off x="2627660" y="3395959"/>
            <a:ext cx="683580" cy="396192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018203" y="2162276"/>
            <a:ext cx="907246" cy="390617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식빵</a:t>
            </a:r>
          </a:p>
        </p:txBody>
      </p:sp>
      <p:sp>
        <p:nvSpPr>
          <p:cNvPr id="10" name="직사각형 9"/>
          <p:cNvSpPr/>
          <p:nvPr/>
        </p:nvSpPr>
        <p:spPr bwMode="ltGray">
          <a:xfrm>
            <a:off x="6018202" y="2726076"/>
            <a:ext cx="907246" cy="390617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계란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후라이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ltGray">
          <a:xfrm>
            <a:off x="6018202" y="3284193"/>
            <a:ext cx="907246" cy="390617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베이컨</a:t>
            </a:r>
          </a:p>
        </p:txBody>
      </p:sp>
      <p:sp>
        <p:nvSpPr>
          <p:cNvPr id="12" name="직사각형 11"/>
          <p:cNvSpPr/>
          <p:nvPr/>
        </p:nvSpPr>
        <p:spPr bwMode="ltGray">
          <a:xfrm>
            <a:off x="7340114" y="2162276"/>
            <a:ext cx="907246" cy="390617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조각</a:t>
            </a:r>
          </a:p>
        </p:txBody>
      </p:sp>
      <p:sp>
        <p:nvSpPr>
          <p:cNvPr id="13" name="직사각형 12"/>
          <p:cNvSpPr/>
          <p:nvPr/>
        </p:nvSpPr>
        <p:spPr bwMode="ltGray">
          <a:xfrm>
            <a:off x="7340114" y="2726077"/>
            <a:ext cx="907246" cy="390617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14" name="직사각형 13"/>
          <p:cNvSpPr/>
          <p:nvPr/>
        </p:nvSpPr>
        <p:spPr bwMode="ltGray">
          <a:xfrm>
            <a:off x="7340114" y="3284193"/>
            <a:ext cx="907246" cy="390617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21" name="아래쪽 화살표 20"/>
          <p:cNvSpPr/>
          <p:nvPr/>
        </p:nvSpPr>
        <p:spPr bwMode="ltGray">
          <a:xfrm rot="14130819">
            <a:off x="4424350" y="3882517"/>
            <a:ext cx="683580" cy="396192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1517" y="1715730"/>
            <a:ext cx="914400" cy="316711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40114" y="1720959"/>
            <a:ext cx="914400" cy="316711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08940" y="4316146"/>
            <a:ext cx="914400" cy="316711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Extract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50460" y="3952338"/>
            <a:ext cx="3374377" cy="287466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텍스트에 섭취한 음식과 해당하는 섭취량 구분</a:t>
            </a:r>
          </a:p>
        </p:txBody>
      </p:sp>
      <p:sp>
        <p:nvSpPr>
          <p:cNvPr id="25" name="원통 24"/>
          <p:cNvSpPr/>
          <p:nvPr/>
        </p:nvSpPr>
        <p:spPr bwMode="ltGray">
          <a:xfrm>
            <a:off x="5922271" y="5121579"/>
            <a:ext cx="1099107" cy="727968"/>
          </a:xfrm>
          <a:prstGeom prst="can">
            <a:avLst/>
          </a:prstGeom>
          <a:solidFill>
            <a:schemeClr val="tx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 bwMode="ltGray">
          <a:xfrm>
            <a:off x="6130035" y="4441233"/>
            <a:ext cx="683580" cy="396192"/>
          </a:xfrm>
          <a:prstGeom prst="down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리포트일러스트, 벡터, 상업적 이미지사이트 - 123R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4" t="16112" r="20068" b="15272"/>
          <a:stretch/>
        </p:blipFill>
        <p:spPr bwMode="auto">
          <a:xfrm>
            <a:off x="7708403" y="4992852"/>
            <a:ext cx="878890" cy="98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98041" y="6127075"/>
            <a:ext cx="2284146" cy="316711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사용하여 칼로리 및 영양 리포트 제공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98976" y="5157857"/>
            <a:ext cx="2140945" cy="969218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 Decoder</a:t>
            </a:r>
          </a:p>
          <a:p>
            <a:pPr indent="-27432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Sequential Architecture</a:t>
            </a:r>
          </a:p>
          <a:p>
            <a:pPr indent="-27432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Pre-trained parameter</a:t>
            </a:r>
          </a:p>
        </p:txBody>
      </p:sp>
      <p:sp>
        <p:nvSpPr>
          <p:cNvPr id="26" name="직사각형 25"/>
          <p:cNvSpPr/>
          <p:nvPr/>
        </p:nvSpPr>
        <p:spPr bwMode="ltGray">
          <a:xfrm>
            <a:off x="5637320" y="1612936"/>
            <a:ext cx="3036163" cy="22599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956916" y="2028009"/>
            <a:ext cx="23879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33075" y="1757058"/>
            <a:ext cx="0" cy="1992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8038" y="351732"/>
            <a:ext cx="10082204" cy="444664"/>
          </a:xfrm>
        </p:spPr>
        <p:txBody>
          <a:bodyPr/>
          <a:lstStyle/>
          <a:p>
            <a:r>
              <a:rPr lang="en-US" altLang="ko-KR" dirty="0" smtClean="0"/>
              <a:t>Simple Test Model - Dataset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6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제목 2"/>
          <p:cNvSpPr txBox="1">
            <a:spLocks/>
          </p:cNvSpPr>
          <p:nvPr/>
        </p:nvSpPr>
        <p:spPr>
          <a:xfrm>
            <a:off x="265582" y="1019470"/>
            <a:ext cx="9593931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모델 가능성을 판단하기 위하여 간단한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생성하고 </a:t>
            </a:r>
            <a:r>
              <a:rPr lang="en-US" altLang="ko-KR" dirty="0" smtClean="0"/>
              <a:t>GPT2 </a:t>
            </a:r>
            <a:r>
              <a:rPr lang="ko-KR" altLang="en-US" dirty="0" smtClean="0"/>
              <a:t>모델링을 시도함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44589" y="2244245"/>
            <a:ext cx="914400" cy="1722268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짜장면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탕수육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김밥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볶음밥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1717091" y="1757779"/>
            <a:ext cx="791591" cy="355105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음식이름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791594" y="1757779"/>
            <a:ext cx="791591" cy="355105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식사시기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189" y="2244245"/>
            <a:ext cx="914400" cy="1722268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아침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점심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저녁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13" name="직사각형 12"/>
          <p:cNvSpPr/>
          <p:nvPr/>
        </p:nvSpPr>
        <p:spPr bwMode="ltGray">
          <a:xfrm>
            <a:off x="2627792" y="1757779"/>
            <a:ext cx="791591" cy="355105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8989" y="2256194"/>
            <a:ext cx="914400" cy="1722268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먹었다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먹었어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9" name="오른쪽 화살표 8"/>
          <p:cNvSpPr/>
          <p:nvPr/>
        </p:nvSpPr>
        <p:spPr bwMode="ltGray">
          <a:xfrm>
            <a:off x="5069255" y="2672069"/>
            <a:ext cx="790747" cy="488272"/>
          </a:xfrm>
          <a:prstGeom prst="right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조합</a:t>
            </a:r>
          </a:p>
        </p:txBody>
      </p:sp>
      <p:sp>
        <p:nvSpPr>
          <p:cNvPr id="15" name="직사각형 14"/>
          <p:cNvSpPr/>
          <p:nvPr/>
        </p:nvSpPr>
        <p:spPr bwMode="ltGray">
          <a:xfrm rot="16200000">
            <a:off x="-378997" y="2762212"/>
            <a:ext cx="1320021" cy="307986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</a:t>
            </a:r>
          </a:p>
        </p:txBody>
      </p:sp>
      <p:sp>
        <p:nvSpPr>
          <p:cNvPr id="17" name="직사각형 16"/>
          <p:cNvSpPr/>
          <p:nvPr/>
        </p:nvSpPr>
        <p:spPr bwMode="ltGray">
          <a:xfrm rot="16200000">
            <a:off x="-381972" y="5079389"/>
            <a:ext cx="1320021" cy="307986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Target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24045" y="4110361"/>
            <a:ext cx="9732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35861" y="2469136"/>
            <a:ext cx="4028980" cy="447069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아침으로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짜장면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그릇이랑 볶음밥 조금 맛있게 먹었어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99119" y="3008059"/>
            <a:ext cx="1722268" cy="304564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b="1" i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</a:t>
            </a:r>
            <a:r>
              <a:rPr lang="en-US" altLang="ko-KR" sz="1200" b="1" i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10000 </a:t>
            </a:r>
            <a:r>
              <a:rPr lang="ko-KR" altLang="en-US" sz="1200" b="1" i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생성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94" y="5023290"/>
            <a:ext cx="3568823" cy="447069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아침으로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짜장면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그릇이랑 볶음밥 조금 먹었어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 bwMode="ltGray">
          <a:xfrm>
            <a:off x="5069255" y="5002688"/>
            <a:ext cx="790747" cy="488272"/>
          </a:xfrm>
          <a:prstGeom prst="right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56283" y="4644507"/>
            <a:ext cx="3568823" cy="1213738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식사 시기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아침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먹은 음식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짜장면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볶음밥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식사량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그릇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조금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99119" y="5893393"/>
            <a:ext cx="1722268" cy="304564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b="1" i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키워드 </a:t>
            </a:r>
            <a:r>
              <a:rPr lang="en-US" altLang="ko-KR" sz="1200" b="1" i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as target</a:t>
            </a:r>
            <a:endParaRPr lang="ko-KR" altLang="en-US" sz="1200" b="1" i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3532467" y="1757779"/>
            <a:ext cx="791591" cy="355105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부사</a:t>
            </a:r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(Noise)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3389" y="2256194"/>
            <a:ext cx="914400" cy="1722268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맛있게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같이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5" name="직사각형 4"/>
          <p:cNvSpPr/>
          <p:nvPr/>
        </p:nvSpPr>
        <p:spPr bwMode="ltGray">
          <a:xfrm>
            <a:off x="730189" y="1624614"/>
            <a:ext cx="3630228" cy="22549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44589" y="1624614"/>
            <a:ext cx="0" cy="225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62689" y="1624614"/>
            <a:ext cx="0" cy="225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473389" y="1624614"/>
            <a:ext cx="0" cy="225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8038" y="351732"/>
            <a:ext cx="10082204" cy="444664"/>
          </a:xfrm>
        </p:spPr>
        <p:txBody>
          <a:bodyPr/>
          <a:lstStyle/>
          <a:p>
            <a:r>
              <a:rPr lang="en-US" altLang="ko-KR" dirty="0" smtClean="0"/>
              <a:t>Simple Test Model – GPT-2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7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105783" y="992837"/>
            <a:ext cx="10023637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LSTM</a:t>
            </a:r>
            <a:r>
              <a:rPr lang="ko-KR" altLang="en-US" dirty="0"/>
              <a:t>과 비슷한 </a:t>
            </a:r>
            <a:r>
              <a:rPr lang="en-US" altLang="ko-KR" dirty="0"/>
              <a:t>Sequential </a:t>
            </a:r>
            <a:r>
              <a:rPr lang="ko-KR" altLang="en-US" dirty="0" err="1"/>
              <a:t>아키텍쳐를</a:t>
            </a:r>
            <a:r>
              <a:rPr lang="ko-KR" altLang="en-US" dirty="0"/>
              <a:t> 가지고 있으며</a:t>
            </a:r>
            <a:r>
              <a:rPr lang="en-US" altLang="ko-KR" dirty="0"/>
              <a:t>, Seq2Seq</a:t>
            </a:r>
            <a:r>
              <a:rPr lang="ko-KR" altLang="en-US" dirty="0"/>
              <a:t>와 같은 </a:t>
            </a:r>
            <a:r>
              <a:rPr lang="en-US" altLang="ko-KR" dirty="0"/>
              <a:t>Generative modeling</a:t>
            </a:r>
            <a:r>
              <a:rPr lang="ko-KR" altLang="en-US" dirty="0"/>
              <a:t>에 용의</a:t>
            </a:r>
          </a:p>
        </p:txBody>
      </p:sp>
      <p:sp>
        <p:nvSpPr>
          <p:cNvPr id="2" name="모서리가 둥근 직사각형 1"/>
          <p:cNvSpPr/>
          <p:nvPr/>
        </p:nvSpPr>
        <p:spPr bwMode="ltGray">
          <a:xfrm>
            <a:off x="1591425" y="3283710"/>
            <a:ext cx="1038688" cy="603682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GPT-2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433" y="5086409"/>
            <a:ext cx="3568823" cy="447069"/>
          </a:xfrm>
          <a:prstGeom prst="rect">
            <a:avLst/>
          </a:prstGeom>
          <a:noFill/>
        </p:spPr>
        <p:txBody>
          <a:bodyPr vert="horz" wrap="squar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오늘 아침으로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짜장면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그릇이랑 볶음밥 조금 먹었어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ltGray">
          <a:xfrm rot="16200000">
            <a:off x="1740061" y="4202895"/>
            <a:ext cx="644780" cy="625099"/>
          </a:xfrm>
          <a:prstGeom prst="rightArrow">
            <a:avLst/>
          </a:prstGeom>
          <a:solidFill>
            <a:srgbClr val="010D1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</a:t>
            </a:r>
            <a:endParaRPr lang="ko-KR" altLang="en-US" sz="11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001" y="4515444"/>
            <a:ext cx="710214" cy="248575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발화 토큰</a:t>
            </a:r>
          </a:p>
        </p:txBody>
      </p:sp>
      <p:sp>
        <p:nvSpPr>
          <p:cNvPr id="9" name="모서리가 둥근 직사각형 8"/>
          <p:cNvSpPr/>
          <p:nvPr/>
        </p:nvSpPr>
        <p:spPr bwMode="ltGray">
          <a:xfrm>
            <a:off x="3590381" y="3274832"/>
            <a:ext cx="1038688" cy="603682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GPT-2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ltGray">
          <a:xfrm>
            <a:off x="5148413" y="3265954"/>
            <a:ext cx="1038688" cy="603682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GPT-2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꺾인 연결선 11"/>
          <p:cNvCxnSpPr>
            <a:stCxn id="2" idx="0"/>
            <a:endCxn id="9" idx="2"/>
          </p:cNvCxnSpPr>
          <p:nvPr/>
        </p:nvCxnSpPr>
        <p:spPr>
          <a:xfrm rot="16200000" flipH="1">
            <a:off x="2812845" y="2581634"/>
            <a:ext cx="594804" cy="1998956"/>
          </a:xfrm>
          <a:prstGeom prst="bentConnector5">
            <a:avLst>
              <a:gd name="adj1" fmla="val -38433"/>
              <a:gd name="adj2" fmla="val 50000"/>
              <a:gd name="adj3" fmla="val 138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0"/>
            <a:endCxn id="10" idx="2"/>
          </p:cNvCxnSpPr>
          <p:nvPr/>
        </p:nvCxnSpPr>
        <p:spPr>
          <a:xfrm rot="16200000" flipH="1">
            <a:off x="4591339" y="2793218"/>
            <a:ext cx="594804" cy="1558032"/>
          </a:xfrm>
          <a:prstGeom prst="bentConnector5">
            <a:avLst>
              <a:gd name="adj1" fmla="val -38433"/>
              <a:gd name="adj2" fmla="val 50000"/>
              <a:gd name="adj3" fmla="val 138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 bwMode="ltGray">
          <a:xfrm>
            <a:off x="3706108" y="2491683"/>
            <a:ext cx="807233" cy="301841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짜장면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ltGray">
          <a:xfrm>
            <a:off x="5264140" y="2482805"/>
            <a:ext cx="807233" cy="301841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볶음밥</a:t>
            </a:r>
          </a:p>
        </p:txBody>
      </p:sp>
      <p:cxnSp>
        <p:nvCxnSpPr>
          <p:cNvPr id="20" name="직선 화살표 연결선 19"/>
          <p:cNvCxnSpPr>
            <a:stCxn id="9" idx="0"/>
            <a:endCxn id="17" idx="2"/>
          </p:cNvCxnSpPr>
          <p:nvPr/>
        </p:nvCxnSpPr>
        <p:spPr>
          <a:xfrm flipV="1">
            <a:off x="4109725" y="2793524"/>
            <a:ext cx="0" cy="48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0"/>
            <a:endCxn id="18" idx="2"/>
          </p:cNvCxnSpPr>
          <p:nvPr/>
        </p:nvCxnSpPr>
        <p:spPr>
          <a:xfrm flipV="1">
            <a:off x="5667757" y="2784646"/>
            <a:ext cx="0" cy="48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 bwMode="ltGray">
          <a:xfrm>
            <a:off x="6595682" y="3274832"/>
            <a:ext cx="1038688" cy="603682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GPT-2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ltGray">
          <a:xfrm>
            <a:off x="8274406" y="3258588"/>
            <a:ext cx="1038688" cy="603682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GPT-2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꺾인 연결선 24"/>
          <p:cNvCxnSpPr>
            <a:stCxn id="23" idx="0"/>
            <a:endCxn id="24" idx="2"/>
          </p:cNvCxnSpPr>
          <p:nvPr/>
        </p:nvCxnSpPr>
        <p:spPr>
          <a:xfrm rot="16200000" flipH="1">
            <a:off x="7660669" y="2729189"/>
            <a:ext cx="587438" cy="1678724"/>
          </a:xfrm>
          <a:prstGeom prst="bentConnector5">
            <a:avLst>
              <a:gd name="adj1" fmla="val -38915"/>
              <a:gd name="adj2" fmla="val 50000"/>
              <a:gd name="adj3" fmla="val 138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ltGray">
          <a:xfrm>
            <a:off x="6711409" y="2491683"/>
            <a:ext cx="807233" cy="301841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그릇</a:t>
            </a:r>
          </a:p>
        </p:txBody>
      </p:sp>
      <p:sp>
        <p:nvSpPr>
          <p:cNvPr id="27" name="직사각형 26"/>
          <p:cNvSpPr/>
          <p:nvPr/>
        </p:nvSpPr>
        <p:spPr bwMode="ltGray">
          <a:xfrm>
            <a:off x="8390133" y="2475439"/>
            <a:ext cx="807233" cy="301841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조금</a:t>
            </a:r>
          </a:p>
        </p:txBody>
      </p:sp>
      <p:cxnSp>
        <p:nvCxnSpPr>
          <p:cNvPr id="28" name="직선 화살표 연결선 27"/>
          <p:cNvCxnSpPr>
            <a:stCxn id="23" idx="0"/>
            <a:endCxn id="26" idx="2"/>
          </p:cNvCxnSpPr>
          <p:nvPr/>
        </p:nvCxnSpPr>
        <p:spPr>
          <a:xfrm flipV="1">
            <a:off x="7115026" y="2793524"/>
            <a:ext cx="0" cy="48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0"/>
            <a:endCxn id="27" idx="2"/>
          </p:cNvCxnSpPr>
          <p:nvPr/>
        </p:nvCxnSpPr>
        <p:spPr>
          <a:xfrm flipV="1">
            <a:off x="8793750" y="2777280"/>
            <a:ext cx="0" cy="48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0"/>
            <a:endCxn id="23" idx="2"/>
          </p:cNvCxnSpPr>
          <p:nvPr/>
        </p:nvCxnSpPr>
        <p:spPr>
          <a:xfrm rot="16200000" flipH="1">
            <a:off x="6085111" y="2848600"/>
            <a:ext cx="612560" cy="1447269"/>
          </a:xfrm>
          <a:prstGeom prst="bentConnector5">
            <a:avLst>
              <a:gd name="adj1" fmla="val -37319"/>
              <a:gd name="adj2" fmla="val 50000"/>
              <a:gd name="adj3" fmla="val 137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 bwMode="ltGray">
          <a:xfrm>
            <a:off x="3979256" y="1949188"/>
            <a:ext cx="1818969" cy="292963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ltGray">
          <a:xfrm>
            <a:off x="6974780" y="1949188"/>
            <a:ext cx="1818969" cy="292963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섭취량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29069" y="4837835"/>
            <a:ext cx="4164680" cy="9144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Seq2Seq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구성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알고리즘이 문장을 읽고 음식이름과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섭취량을 추출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토큰으로 각 음식 별 섭취량을 정확히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매핑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할 수 있도록 설계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410433" y="5435824"/>
            <a:ext cx="34280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8038" y="351732"/>
            <a:ext cx="10082204" cy="444664"/>
          </a:xfrm>
        </p:spPr>
        <p:txBody>
          <a:bodyPr/>
          <a:lstStyle/>
          <a:p>
            <a:r>
              <a:rPr lang="en-US" altLang="ko-KR" dirty="0" smtClean="0"/>
              <a:t>Simple Test Model –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8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제목 2"/>
          <p:cNvSpPr txBox="1">
            <a:spLocks/>
          </p:cNvSpPr>
          <p:nvPr/>
        </p:nvSpPr>
        <p:spPr>
          <a:xfrm>
            <a:off x="265582" y="1019470"/>
            <a:ext cx="9593931" cy="44466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텍</a:t>
            </a:r>
            <a:r>
              <a:rPr lang="ko-KR" altLang="en-US" dirty="0" smtClean="0"/>
              <a:t>스트에서 먹은 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음식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섭취량을 잘 구분할 수 있을 것으로 확인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6716" y="2099287"/>
            <a:ext cx="6193783" cy="331444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문장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(STT)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어제 </a:t>
            </a:r>
            <a:r>
              <a:rPr lang="ko-KR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점심에 </a:t>
            </a:r>
            <a:r>
              <a:rPr lang="ko-KR" altLang="ko-KR" sz="15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알리오올리오</a:t>
            </a:r>
            <a:r>
              <a:rPr lang="ko-KR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랑</a:t>
            </a:r>
            <a:r>
              <a:rPr lang="ko-KR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배추</a:t>
            </a:r>
            <a:r>
              <a:rPr lang="ko-KR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포기</a:t>
            </a:r>
            <a:r>
              <a:rPr lang="ko-KR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급하게 </a:t>
            </a:r>
            <a:r>
              <a:rPr lang="ko-KR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98835" y="3261970"/>
            <a:ext cx="2397957" cy="12926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</a:pPr>
            <a:r>
              <a:rPr 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먹은 </a:t>
            </a:r>
            <a:r>
              <a:rPr 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음식</a:t>
            </a:r>
            <a:r>
              <a:rPr lang="ko-KR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['</a:t>
            </a:r>
            <a:r>
              <a:rPr 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알리오올리오</a:t>
            </a:r>
            <a:r>
              <a:rPr lang="ko-KR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', '</a:t>
            </a:r>
            <a:r>
              <a:rPr 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배추</a:t>
            </a:r>
            <a:r>
              <a:rPr lang="ko-KR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']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</a:pPr>
            <a:r>
              <a:rPr 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</a:t>
            </a:r>
            <a:r>
              <a:rPr lang="ko-KR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['None', '</a:t>
            </a:r>
            <a:r>
              <a:rPr 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포기</a:t>
            </a:r>
            <a:r>
              <a:rPr lang="ko-KR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']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" panose="020B0600000101010101" pitchFamily="50" charset="-127"/>
              <a:buChar char="–"/>
              <a:tabLst/>
            </a:pPr>
            <a:r>
              <a:rPr 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시기</a:t>
            </a:r>
            <a:r>
              <a:rPr lang="ko-KR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['</a:t>
            </a:r>
            <a:r>
              <a:rPr 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점심</a:t>
            </a:r>
            <a:r>
              <a:rPr lang="ko-KR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']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ltGray">
          <a:xfrm>
            <a:off x="1697053" y="2696722"/>
            <a:ext cx="1254155" cy="230819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84103" y="3261970"/>
            <a:ext cx="2271203" cy="12926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점심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식단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2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알리오올리오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None 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표기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안함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배추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포기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 bwMode="ltGray">
          <a:xfrm>
            <a:off x="4891168" y="3680037"/>
            <a:ext cx="536351" cy="456527"/>
          </a:xfrm>
          <a:prstGeom prst="rightArrow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4565" y="4837311"/>
            <a:ext cx="2342288" cy="217160"/>
          </a:xfrm>
          <a:prstGeom prst="rect">
            <a:avLst/>
          </a:prstGeom>
          <a:noFill/>
          <a:ln>
            <a:noFill/>
          </a:ln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ctr">
              <a:spcAft>
                <a:spcPts val="900"/>
              </a:spcAft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 Cross Entropy Loss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5e-5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1697053" y="3065884"/>
            <a:ext cx="6924582" cy="1661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446718" y="1836605"/>
            <a:ext cx="1339112" cy="229111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11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0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8038" y="351732"/>
            <a:ext cx="10082204" cy="444664"/>
          </a:xfrm>
        </p:spPr>
        <p:txBody>
          <a:bodyPr/>
          <a:lstStyle/>
          <a:p>
            <a:r>
              <a:rPr lang="en-US" altLang="ko-KR" dirty="0" smtClean="0"/>
              <a:t>Conclusion &amp; </a:t>
            </a:r>
            <a:r>
              <a:rPr lang="en-US" altLang="ko-KR" dirty="0" smtClean="0"/>
              <a:t>Improvements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6C2EF24-4D27-4F7D-8E75-C1980893CDF8}" type="slidenum">
              <a:rPr lang="ko-KR" altLang="en-US" smtClean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pPr/>
              <a:t>9</a:t>
            </a:fld>
            <a:endParaRPr lang="ko-KR" altLang="en-US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제목 2"/>
          <p:cNvSpPr txBox="1">
            <a:spLocks/>
          </p:cNvSpPr>
          <p:nvPr/>
        </p:nvSpPr>
        <p:spPr>
          <a:xfrm>
            <a:off x="185683" y="903835"/>
            <a:ext cx="10094660" cy="70930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8988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만들어진 데이터에서의 모델의 성능은 좋지만</a:t>
            </a:r>
            <a:r>
              <a:rPr lang="en-US" altLang="ko-KR" dirty="0" smtClean="0"/>
              <a:t>(test error), </a:t>
            </a:r>
            <a:r>
              <a:rPr lang="ko-KR" altLang="en-US" dirty="0" smtClean="0"/>
              <a:t>실제 활용에 있어서 고도화해야 할 부분이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전반적으로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를 활용한 식단 추출 모델은 충분한 가능성을 보였다고 생각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ltGray">
          <a:xfrm>
            <a:off x="1959136" y="1938363"/>
            <a:ext cx="1402672" cy="319596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다양화</a:t>
            </a:r>
          </a:p>
        </p:txBody>
      </p:sp>
      <p:sp>
        <p:nvSpPr>
          <p:cNvPr id="6" name="직사각형 5"/>
          <p:cNvSpPr/>
          <p:nvPr/>
        </p:nvSpPr>
        <p:spPr bwMode="ltGray">
          <a:xfrm>
            <a:off x="6464552" y="1938363"/>
            <a:ext cx="1402672" cy="319596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음식 이름 다양화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398" y="2606101"/>
            <a:ext cx="3400148" cy="1376039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데이터의 문장은 너무 정형화 되어 있음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27432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순서적 영향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27432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적은 쓰는 표현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27432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적은 음식 개수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더 다양한 문장 구조를 해석 할 수 있어야 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6217" y="2606100"/>
            <a:ext cx="4219717" cy="1376039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음식에 다양한 이름이 붙을 수 있음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27432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계란후라이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계란부침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274320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알리오올리오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오일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파스타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오일파스타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이름에 상관없이 하나로 음식을 이해 할 수 있는 알고리즘 필요</a:t>
            </a:r>
          </a:p>
        </p:txBody>
      </p:sp>
      <p:sp>
        <p:nvSpPr>
          <p:cNvPr id="11" name="직사각형 10"/>
          <p:cNvSpPr/>
          <p:nvPr/>
        </p:nvSpPr>
        <p:spPr bwMode="ltGray">
          <a:xfrm>
            <a:off x="1959136" y="4398381"/>
            <a:ext cx="1402672" cy="319596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계량 표현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398" y="4926097"/>
            <a:ext cx="3400148" cy="1056879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알리오 올리오 하나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순두부찌개 한 뚝배기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밥 한 숟가락</a:t>
            </a:r>
          </a:p>
        </p:txBody>
      </p:sp>
      <p:sp>
        <p:nvSpPr>
          <p:cNvPr id="13" name="직사각형 12"/>
          <p:cNvSpPr/>
          <p:nvPr/>
        </p:nvSpPr>
        <p:spPr bwMode="ltGray">
          <a:xfrm>
            <a:off x="6464552" y="4398381"/>
            <a:ext cx="1402672" cy="319596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STT </a:t>
            </a:r>
            <a:r>
              <a:rPr lang="ko-KR" altLang="en-US" sz="11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적용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6142" y="5124105"/>
            <a:ext cx="4259866" cy="475355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indent="-27432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STT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알고리즘에서 넘어온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해석 할 것이므로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환경에서 생성된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사용 하는 것이 적합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6120" y="4190260"/>
            <a:ext cx="8939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85056" y="1793289"/>
            <a:ext cx="0" cy="454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88091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_Samil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삼일">
      <a:majorFont>
        <a:latin typeface="Georgi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bg1">
            <a:lumMod val="85000"/>
          </a:schemeClr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100" dirty="0" smtClean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none" lIns="72000" tIns="36000" rIns="72000" bIns="36000" rtlCol="0" anchor="ctr" anchorCtr="0">
        <a:noAutofit/>
      </a:bodyPr>
      <a:lstStyle>
        <a:defPPr indent="-274320" algn="l">
          <a:spcAft>
            <a:spcPts val="900"/>
          </a:spcAft>
          <a:defRPr sz="12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11805</TotalTime>
  <Words>743</Words>
  <Application>Microsoft Office PowerPoint</Application>
  <PresentationFormat>사용자 지정</PresentationFormat>
  <Paragraphs>204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Optima</vt:lpstr>
      <vt:lpstr>나눔스퀘어</vt:lpstr>
      <vt:lpstr>나눔스퀘어라운드 Bold</vt:lpstr>
      <vt:lpstr>나눔스퀘어라운드 ExtraBold</vt:lpstr>
      <vt:lpstr>나눔스퀘어라운드 Regular</vt:lpstr>
      <vt:lpstr>맑은 고딕</vt:lpstr>
      <vt:lpstr>Arial</vt:lpstr>
      <vt:lpstr>Calibri</vt:lpstr>
      <vt:lpstr>Georgia</vt:lpstr>
      <vt:lpstr>Wingdings</vt:lpstr>
      <vt:lpstr>Report_Samil</vt:lpstr>
      <vt:lpstr>PowerPoint 프레젠테이션</vt:lpstr>
      <vt:lpstr>Outline – The ‘Ideal’ NLP model</vt:lpstr>
      <vt:lpstr>Problem Definition</vt:lpstr>
      <vt:lpstr>Model Architecture 1 – Simple food classification (BERT)</vt:lpstr>
      <vt:lpstr>Model Architecture 2 – Extractive but Abstractive Text Summarization (GPT-2)</vt:lpstr>
      <vt:lpstr>Simple Test Model - Dataset</vt:lpstr>
      <vt:lpstr>Simple Test Model – GPT-2 Architecture</vt:lpstr>
      <vt:lpstr>Simple Test Model – Result</vt:lpstr>
      <vt:lpstr>Conclusion &amp;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ABLE_consulting</dc:creator>
  <cp:lastModifiedBy>김 민수</cp:lastModifiedBy>
  <cp:revision>1334</cp:revision>
  <cp:lastPrinted>2014-07-30T12:40:08Z</cp:lastPrinted>
  <dcterms:created xsi:type="dcterms:W3CDTF">2014-07-29T03:01:51Z</dcterms:created>
  <dcterms:modified xsi:type="dcterms:W3CDTF">2020-11-26T08:06:34Z</dcterms:modified>
</cp:coreProperties>
</file>