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526" r:id="rId3"/>
    <p:sldId id="580" r:id="rId4"/>
    <p:sldId id="600" r:id="rId5"/>
    <p:sldId id="319" r:id="rId6"/>
    <p:sldId id="608" r:id="rId7"/>
    <p:sldId id="609" r:id="rId8"/>
    <p:sldId id="610" r:id="rId9"/>
    <p:sldId id="611" r:id="rId10"/>
    <p:sldId id="592" r:id="rId11"/>
    <p:sldId id="593" r:id="rId12"/>
    <p:sldId id="601" r:id="rId13"/>
    <p:sldId id="602" r:id="rId14"/>
    <p:sldId id="614" r:id="rId15"/>
    <p:sldId id="603" r:id="rId16"/>
    <p:sldId id="604" r:id="rId17"/>
    <p:sldId id="606" r:id="rId18"/>
    <p:sldId id="605" r:id="rId19"/>
    <p:sldId id="607" r:id="rId20"/>
    <p:sldId id="613" r:id="rId21"/>
    <p:sldId id="594" r:id="rId22"/>
    <p:sldId id="61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86"/>
  </p:normalViewPr>
  <p:slideViewPr>
    <p:cSldViewPr snapToGrid="0" snapToObjects="1">
      <p:cViewPr varScale="1">
        <p:scale>
          <a:sx n="128" d="100"/>
          <a:sy n="128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3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72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37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3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59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214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5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3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176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54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2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DCE-9E7F-0740-B7E0-D0A1415E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94322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Which state has the maximum alcoholic (ABV) beer? Which state has the most bitter (IBU) beer?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01A0-BF56-AF48-8CED-C53370224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081F783-0139-40F1-B93C-81ABA70E5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9780"/>
              </p:ext>
            </p:extLst>
          </p:nvPr>
        </p:nvGraphicFramePr>
        <p:xfrm>
          <a:off x="1524000" y="1397000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60144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6361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1359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5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MA-Massachusetts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0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NJ- New Jersey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5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7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FCE7-B15D-4C6E-AF18-B1FA6011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  </a:t>
            </a:r>
            <a:r>
              <a:rPr lang="en-US" sz="2800" b="1" dirty="0">
                <a:solidFill>
                  <a:srgbClr val="7030A0"/>
                </a:solidFill>
              </a:rPr>
              <a:t>Address the missing values in each column.</a:t>
            </a:r>
            <a:br>
              <a:rPr lang="en-US" sz="2800" b="1" dirty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93F697-A60A-422D-B853-E0DBCAF4BB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493179"/>
            <a:ext cx="8229600" cy="740004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F9CDDB-6A8B-407B-9F65-49A1AD1FC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38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562989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599880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76988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18898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219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37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0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9E23-C90C-4C1A-B72F-44B78BBA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2387"/>
            <a:ext cx="8099659" cy="2233061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Compute the median alcohol content and international bitterness unit for each state.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Plot a bar chart to compare.</a:t>
            </a:r>
            <a:br>
              <a:rPr lang="en-US" sz="24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ABV per State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6396CE-6B7D-41D8-A51D-482E8B576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05292" y="2338388"/>
            <a:ext cx="6133415" cy="3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55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27D8-96DE-4A31-B951-119206D3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8661"/>
            <a:ext cx="8229600" cy="1020278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Compute the median alcohol content and international bitterness unit for each state</a:t>
            </a:r>
            <a:r>
              <a:rPr lang="en-US" b="1" dirty="0">
                <a:solidFill>
                  <a:srgbClr val="7030A0"/>
                </a:solidFill>
              </a:rPr>
              <a:t>.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sz="1800" b="1" dirty="0">
                <a:solidFill>
                  <a:srgbClr val="7030A0"/>
                </a:solidFill>
              </a:rPr>
              <a:t>Plot a bar chart to compare.</a:t>
            </a:r>
            <a:br>
              <a:rPr lang="en-US" sz="1800" b="1" dirty="0">
                <a:solidFill>
                  <a:srgbClr val="7030A0"/>
                </a:solidFill>
              </a:rPr>
            </a:br>
            <a:r>
              <a:rPr lang="en-US" sz="1800" b="1" dirty="0">
                <a:solidFill>
                  <a:srgbClr val="7030A0"/>
                </a:solidFill>
              </a:rPr>
              <a:t>IBU per State</a:t>
            </a:r>
            <a:br>
              <a:rPr lang="en-US" b="1" dirty="0"/>
            </a:b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D5974B-B442-4C04-AB2F-9ADE6C3DC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2194559"/>
            <a:ext cx="6724650" cy="3745071"/>
          </a:xfrm>
        </p:spPr>
      </p:pic>
    </p:spTree>
    <p:extLst>
      <p:ext uri="{BB962C8B-B14F-4D97-AF65-F5344CB8AC3E}">
        <p14:creationId xmlns:p14="http://schemas.microsoft.com/office/powerpoint/2010/main" val="355291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08A2-64C6-4695-A2C5-ADD1E6E9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Which state has the maximum alcoholic (ABV) beer? Which state has the most bitter (IBU) beer?</a:t>
            </a:r>
            <a:br>
              <a:rPr lang="en-US" sz="2400" b="1" dirty="0">
                <a:solidFill>
                  <a:srgbClr val="7030A0"/>
                </a:solidFill>
              </a:rPr>
            </a:b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15A88-1B86-4970-A2E6-AA2E40C04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409236"/>
            <a:ext cx="8229600" cy="9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8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61D-6EF9-454E-B0BD-6E4CD79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1263"/>
            <a:ext cx="8229600" cy="890337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Comment on the summary statistics and distribution of the ABV variable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7969-8845-4141-9DD0-03915DA0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5684"/>
            <a:ext cx="8229600" cy="3960479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ABV is normally in the range of 0.001 to 0.128. </a:t>
            </a:r>
          </a:p>
          <a:p>
            <a:r>
              <a:rPr lang="en-US" dirty="0">
                <a:solidFill>
                  <a:srgbClr val="FF0000"/>
                </a:solidFill>
              </a:rPr>
              <a:t>- But most of the beers in the country have a ABV of 0.059</a:t>
            </a:r>
          </a:p>
          <a:p>
            <a:r>
              <a:rPr lang="en-US" dirty="0">
                <a:solidFill>
                  <a:srgbClr val="FF0000"/>
                </a:solidFill>
              </a:rPr>
              <a:t>Based on the histogram and </a:t>
            </a:r>
            <a:r>
              <a:rPr lang="en-US" dirty="0" err="1">
                <a:solidFill>
                  <a:srgbClr val="FF0000"/>
                </a:solidFill>
              </a:rPr>
              <a:t>qqplot</a:t>
            </a:r>
            <a:r>
              <a:rPr lang="en-US" dirty="0">
                <a:solidFill>
                  <a:srgbClr val="FF0000"/>
                </a:solidFill>
              </a:rPr>
              <a:t> we can see that the distribution is normally distributed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08B4-CCBF-4C32-81DE-9A8CF454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7030A0"/>
                </a:solidFill>
              </a:rPr>
              <a:t>Comment on the summary statistics and distribution of the ABV variable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89551-70F4-4238-A300-9EA119745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87" y="3391694"/>
            <a:ext cx="67532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236C-E92C-4C0F-AB1B-61CCF59A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QQ Plot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5CA3D-91EC-4FA9-AF8C-4A18A456B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8470"/>
            <a:ext cx="8229600" cy="37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8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C8B2-EC5E-4501-BEB0-D880B608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Comment on the summary statistics and distribution of the ABV variable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7F2D3-3FC5-4C9B-95EB-BEEAAFDD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8003"/>
            <a:ext cx="8229600" cy="3870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5E69B-404F-4348-8528-1148F1DDD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185"/>
            <a:ext cx="9144000" cy="8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0C6E-3B99-4FD6-A5F6-03B921BA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Is there an apparent relationship between the bitterness of the beer and its alcoholic content? After Removing NA Value/Draw a scatter plot. </a:t>
            </a:r>
            <a:endParaRPr lang="en-US" sz="2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71C0-5E84-46E1-AAC3-D2C967FB6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2270"/>
            <a:ext cx="8229600" cy="3821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5AB00-774D-4B40-8722-99D213026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3157537"/>
            <a:ext cx="6353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61973"/>
            <a:ext cx="8458200" cy="723901"/>
          </a:xfrm>
        </p:spPr>
        <p:txBody>
          <a:bodyPr/>
          <a:lstStyle/>
          <a:p>
            <a:r>
              <a:rPr lang="en-US" dirty="0"/>
              <a:t>.   </a:t>
            </a:r>
            <a:r>
              <a:rPr lang="en-US" sz="2400" b="1" dirty="0">
                <a:solidFill>
                  <a:srgbClr val="7030A0"/>
                </a:solidFill>
              </a:rPr>
              <a:t>How many breweries are present in each state?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5143A-8C35-4CD2-8D08-388FBF47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2109787"/>
            <a:ext cx="1628775" cy="2638425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285875"/>
            <a:ext cx="8915400" cy="5010150"/>
          </a:xfrm>
        </p:spPr>
        <p:txBody>
          <a:bodyPr/>
          <a:lstStyle/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1536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DCE-9E7F-0740-B7E0-D0A1415E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01818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Is there an apparent relationship between the bitterness of the beer and its alcoholic content? Draw a scatter plot.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01A0-BF56-AF48-8CED-C53370224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04900"/>
            <a:ext cx="8763000" cy="50212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3D61C-ACFA-4B12-9D22-2DD19A65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" y="1383768"/>
            <a:ext cx="9144000" cy="3705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8DB8C0-3305-421E-A67E-B2F2B98CC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474232"/>
            <a:ext cx="9144000" cy="8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2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D151-D40E-4EA6-B328-399C5397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552074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Is there an apparent relationship between the bitterness of the beer and its alcoholic content? Draw a scatter plot</a:t>
            </a:r>
            <a:r>
              <a:rPr lang="en-US" b="1" dirty="0">
                <a:solidFill>
                  <a:srgbClr val="7030A0"/>
                </a:solidFill>
              </a:rPr>
              <a:t>.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7BB6E3-1E82-44B5-B4C6-7FC332C9C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5238"/>
            <a:ext cx="8229600" cy="4035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EC9F52-701C-4D62-B4CC-8041023CB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" y="5945688"/>
            <a:ext cx="9144000" cy="8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2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AA09-0AB0-4B60-A402-ECB3B2F1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many breweries are present in each state?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A964F65-4EED-402C-87B9-1BB631014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561" y="1600200"/>
            <a:ext cx="1128877" cy="4525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E02CEE-E507-4A59-8EE2-43260661F9A1}"/>
              </a:ext>
            </a:extLst>
          </p:cNvPr>
          <p:cNvSpPr/>
          <p:nvPr/>
        </p:nvSpPr>
        <p:spPr>
          <a:xfrm>
            <a:off x="2286000" y="-11298108"/>
            <a:ext cx="4572000" cy="89562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</a:t>
            </a:r>
          </a:p>
          <a:p>
            <a:r>
              <a:rPr lang="en-US" dirty="0"/>
              <a:t>[Apple Inc. was founded in 1977 and is headquartered in Cupertino, California.\",\"</a:t>
            </a:r>
            <a:r>
              <a:rPr lang="en-US" dirty="0" err="1"/>
              <a:t>ceo</a:t>
            </a:r>
            <a:r>
              <a:rPr lang="en-US" dirty="0"/>
              <a:t>\":\"Tim Cook\",\"</a:t>
            </a:r>
            <a:r>
              <a:rPr lang="en-US" dirty="0" err="1"/>
              <a:t>company_url</a:t>
            </a:r>
            <a:r>
              <a:rPr lang="en-US" dirty="0"/>
              <a:t>\":\"www.apple.com\",\"</a:t>
            </a:r>
            <a:r>
              <a:rPr lang="en-US" dirty="0" err="1"/>
              <a:t>business_address</a:t>
            </a:r>
            <a:r>
              <a:rPr lang="en-US" dirty="0"/>
              <a:t>\":\"ONE APPLE PARK WAY, CUPERTINO, CA 95014\",\"</a:t>
            </a:r>
            <a:r>
              <a:rPr lang="en-US" dirty="0" err="1"/>
              <a:t>mailing_address</a:t>
            </a:r>
            <a:r>
              <a:rPr lang="en-US" dirty="0"/>
              <a:t>\":\"ONE APPLE PARK WAY, CUPERTINO, CA 95014\",\"</a:t>
            </a:r>
            <a:r>
              <a:rPr lang="en-US" dirty="0" err="1"/>
              <a:t>business_phone_no</a:t>
            </a:r>
            <a:r>
              <a:rPr lang="en-US" dirty="0"/>
              <a:t>\":\"(408) 996-1010\",\"hq_address1\":\"1 Infinite Loop\",\"hq_address2\":null,\"</a:t>
            </a:r>
            <a:r>
              <a:rPr lang="en-US" dirty="0" err="1"/>
              <a:t>hq_address_city</a:t>
            </a:r>
            <a:r>
              <a:rPr lang="en-US" dirty="0"/>
              <a:t>\":\"Cupertino\",\"</a:t>
            </a:r>
            <a:r>
              <a:rPr lang="en-US" dirty="0" err="1"/>
              <a:t>hq_address_postal_code</a:t>
            </a:r>
            <a:r>
              <a:rPr lang="en-US" dirty="0"/>
              <a:t>\":\"95014\",\"</a:t>
            </a:r>
            <a:r>
              <a:rPr lang="en-US" dirty="0" err="1"/>
              <a:t>entity_legal_form</a:t>
            </a:r>
            <a:r>
              <a:rPr lang="en-US" dirty="0"/>
              <a:t>\":\"INCORPORATED\",\"</a:t>
            </a:r>
            <a:r>
              <a:rPr lang="en-US" dirty="0" err="1"/>
              <a:t>cik</a:t>
            </a:r>
            <a:r>
              <a:rPr lang="en-US" dirty="0"/>
              <a:t>\":\"0000320193\",\"</a:t>
            </a:r>
            <a:r>
              <a:rPr lang="en-US" dirty="0" err="1"/>
              <a:t>latest_filing_date</a:t>
            </a:r>
            <a:r>
              <a:rPr lang="en-US" dirty="0"/>
              <a:t>\":\"2019-07-31\",\"</a:t>
            </a:r>
            <a:r>
              <a:rPr lang="en-US" dirty="0" err="1"/>
              <a:t>hq_state</a:t>
            </a:r>
            <a:r>
              <a:rPr lang="en-US" dirty="0"/>
              <a:t>\":\"California\",\"</a:t>
            </a:r>
            <a:r>
              <a:rPr lang="en-US" dirty="0" err="1"/>
              <a:t>hq_country</a:t>
            </a:r>
            <a:r>
              <a:rPr lang="en-US" dirty="0"/>
              <a:t>\":\"United States of America\",\"</a:t>
            </a:r>
            <a:r>
              <a:rPr lang="en-US" dirty="0" err="1"/>
              <a:t>inc_state</a:t>
            </a:r>
            <a:r>
              <a:rPr lang="en-US" dirty="0"/>
              <a:t>\":\"California\",\"</a:t>
            </a:r>
            <a:r>
              <a:rPr lang="en-US" dirty="0" err="1"/>
              <a:t>inc_country</a:t>
            </a:r>
            <a:r>
              <a:rPr lang="en-US" dirty="0"/>
              <a:t>\":\"United States of America\",\"employees\":132000,\"</a:t>
            </a:r>
            <a:r>
              <a:rPr lang="en-US" dirty="0" err="1"/>
              <a:t>entity_status</a:t>
            </a:r>
            <a:r>
              <a:rPr lang="en-US" dirty="0"/>
              <a:t>\":\"ACTIVE\",\"sector\":\"Consumer Goods\",\"</a:t>
            </a:r>
            <a:r>
              <a:rPr lang="en-US" dirty="0" err="1"/>
              <a:t>industry_category</a:t>
            </a:r>
            <a:r>
              <a:rPr lang="en-US" dirty="0"/>
              <a:t>\":\"Consumer Durables\",\"</a:t>
            </a:r>
            <a:r>
              <a:rPr lang="en-US" dirty="0" err="1"/>
              <a:t>industry_group</a:t>
            </a:r>
            <a:r>
              <a:rPr lang="en-US" dirty="0"/>
              <a:t>\":\"Electronic Equipment\",\"template\":\"</a:t>
            </a:r>
            <a:r>
              <a:rPr lang="en-US" dirty="0" err="1"/>
              <a:t>indu</a:t>
            </a:r>
            <a:r>
              <a:rPr lang="en-US" dirty="0"/>
              <a:t>\",\"</a:t>
            </a:r>
            <a:r>
              <a:rPr lang="en-US" dirty="0" err="1"/>
              <a:t>standardized_active</a:t>
            </a:r>
            <a:r>
              <a:rPr lang="en-US" dirty="0"/>
              <a:t>\":true,\"</a:t>
            </a:r>
            <a:r>
              <a:rPr lang="en-US" dirty="0" err="1"/>
              <a:t>first_fundamental_date</a:t>
            </a:r>
            <a:r>
              <a:rPr lang="en-US" dirty="0"/>
              <a:t>\":\"2007-09-29\",\"</a:t>
            </a:r>
            <a:r>
              <a:rPr lang="en-US" dirty="0" err="1"/>
              <a:t>last_fundamental_date</a:t>
            </a:r>
            <a:r>
              <a:rPr lang="en-US" dirty="0"/>
              <a:t>\":\"2019-06-29\",\"</a:t>
            </a:r>
            <a:r>
              <a:rPr lang="en-US" dirty="0" err="1"/>
              <a:t>first_stock_price_date</a:t>
            </a:r>
            <a:r>
              <a:rPr lang="en-US" dirty="0"/>
              <a:t>\":\"1980-12-12\",\"</a:t>
            </a:r>
            <a:r>
              <a:rPr lang="en-US" dirty="0" err="1"/>
              <a:t>last_stock_price_date</a:t>
            </a:r>
            <a:r>
              <a:rPr lang="en-US" dirty="0"/>
              <a:t>\":\"2019-08-19\"}"</a:t>
            </a:r>
          </a:p>
          <a:p>
            <a:r>
              <a:rPr lang="en-US" dirty="0"/>
              <a:t>&gt; </a:t>
            </a:r>
            <a:r>
              <a:rPr lang="en-US" dirty="0" err="1"/>
              <a:t>get_prices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8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B042-6099-6941-888B-498606F9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Inference: Top 3 Highest No Breweries in USA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4882E-67C1-9F4F-B1FA-57D516F89F27}"/>
              </a:ext>
            </a:extLst>
          </p:cNvPr>
          <p:cNvSpPr/>
          <p:nvPr/>
        </p:nvSpPr>
        <p:spPr>
          <a:xfrm>
            <a:off x="457200" y="5728232"/>
            <a:ext cx="8229600" cy="7386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25BD9-1DFF-2548-8A43-7057FD355A27}"/>
              </a:ext>
            </a:extLst>
          </p:cNvPr>
          <p:cNvSpPr/>
          <p:nvPr/>
        </p:nvSpPr>
        <p:spPr>
          <a:xfrm>
            <a:off x="457200" y="5105400"/>
            <a:ext cx="8229600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446B-2692-5F4D-B2DD-CD6089153873}"/>
              </a:ext>
            </a:extLst>
          </p:cNvPr>
          <p:cNvSpPr txBox="1"/>
          <p:nvPr/>
        </p:nvSpPr>
        <p:spPr>
          <a:xfrm>
            <a:off x="-179614" y="16491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1498DBD-674B-41D4-8915-78BFF2077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96164"/>
              </p:ext>
            </p:extLst>
          </p:nvPr>
        </p:nvGraphicFramePr>
        <p:xfrm>
          <a:off x="1524000" y="13970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55">
                  <a:extLst>
                    <a:ext uri="{9D8B030D-6E8A-4147-A177-3AD203B41FA5}">
                      <a16:colId xmlns:a16="http://schemas.microsoft.com/office/drawing/2014/main" val="2782121839"/>
                    </a:ext>
                  </a:extLst>
                </a:gridCol>
                <a:gridCol w="3585945">
                  <a:extLst>
                    <a:ext uri="{9D8B030D-6E8A-4147-A177-3AD203B41FA5}">
                      <a16:colId xmlns:a16="http://schemas.microsoft.com/office/drawing/2014/main" val="18958397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1461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Breweries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5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CO- Colorado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CA- 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7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MI- Michigan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9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2525-9F52-42CA-884F-0346EFF9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many breweries are present in each state?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9569FA-3CCF-4FE1-A8AF-D59A47594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708" y="1600200"/>
            <a:ext cx="13445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6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39C0-67E4-4EDC-91B1-54041E19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many breweries are present in each state?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9D33F-1DD5-4E22-A930-5912B70D6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807" y="1600200"/>
            <a:ext cx="183438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8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B042-6099-6941-888B-498606F9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Inference: Top 3 Highest No Breweries in USA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4882E-67C1-9F4F-B1FA-57D516F89F27}"/>
              </a:ext>
            </a:extLst>
          </p:cNvPr>
          <p:cNvSpPr/>
          <p:nvPr/>
        </p:nvSpPr>
        <p:spPr>
          <a:xfrm>
            <a:off x="457200" y="5728232"/>
            <a:ext cx="8229600" cy="7386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25BD9-1DFF-2548-8A43-7057FD355A27}"/>
              </a:ext>
            </a:extLst>
          </p:cNvPr>
          <p:cNvSpPr/>
          <p:nvPr/>
        </p:nvSpPr>
        <p:spPr>
          <a:xfrm>
            <a:off x="457200" y="5105400"/>
            <a:ext cx="8229600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446B-2692-5F4D-B2DD-CD6089153873}"/>
              </a:ext>
            </a:extLst>
          </p:cNvPr>
          <p:cNvSpPr txBox="1"/>
          <p:nvPr/>
        </p:nvSpPr>
        <p:spPr>
          <a:xfrm>
            <a:off x="-179614" y="16491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1498DBD-674B-41D4-8915-78BFF2077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00287"/>
              </p:ext>
            </p:extLst>
          </p:nvPr>
        </p:nvGraphicFramePr>
        <p:xfrm>
          <a:off x="1524000" y="13970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55">
                  <a:extLst>
                    <a:ext uri="{9D8B030D-6E8A-4147-A177-3AD203B41FA5}">
                      <a16:colId xmlns:a16="http://schemas.microsoft.com/office/drawing/2014/main" val="2782121839"/>
                    </a:ext>
                  </a:extLst>
                </a:gridCol>
                <a:gridCol w="3585945">
                  <a:extLst>
                    <a:ext uri="{9D8B030D-6E8A-4147-A177-3AD203B41FA5}">
                      <a16:colId xmlns:a16="http://schemas.microsoft.com/office/drawing/2014/main" val="18958397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1461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Breweries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5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CO- Colorado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CA- 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7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MI- Michigan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3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C265-CE2B-497C-B3B3-C9E712D3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7030A0"/>
                </a:solidFill>
              </a:rPr>
              <a:t>Barplot</a:t>
            </a:r>
            <a:r>
              <a:rPr lang="en-US" sz="3200" dirty="0">
                <a:solidFill>
                  <a:srgbClr val="7030A0"/>
                </a:solidFill>
              </a:rPr>
              <a:t>- State Vs Breweries 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A71F2-0480-40D6-A279-F96CEBBF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446"/>
            <a:ext cx="9144000" cy="42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9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DCE-9E7F-0740-B7E0-D0A1415E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994836"/>
          </a:xfrm>
        </p:spPr>
        <p:txBody>
          <a:bodyPr/>
          <a:lstStyle/>
          <a:p>
            <a:r>
              <a:rPr lang="en-US" sz="1800" b="1" dirty="0">
                <a:solidFill>
                  <a:srgbClr val="7030A0"/>
                </a:solidFill>
              </a:rPr>
              <a:t>Merge beer data with the breweries data. Print the first 6 observations and the last six observations to check the merged file.  (RMD only, this does not need to be included in the presentation or the deck.)</a:t>
            </a:r>
            <a:br>
              <a:rPr lang="en-US" sz="1800" dirty="0"/>
            </a:b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01A0-BF56-AF48-8CED-C53370224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7"/>
            <a:ext cx="9067800" cy="49450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F5D1F-A605-499A-B130-6D8E54C5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" y="1886553"/>
            <a:ext cx="9144000" cy="1039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1205E4-7CB5-4447-93EC-2AA0C47C8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2589"/>
            <a:ext cx="9144000" cy="147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4813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ppt/theme/theme2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3055</TotalTime>
  <Words>608</Words>
  <Application>Microsoft Macintosh PowerPoint</Application>
  <PresentationFormat>On-screen Show 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2U</vt:lpstr>
      <vt:lpstr>1_Body Slides</vt:lpstr>
      <vt:lpstr>PowerPoint Presentation</vt:lpstr>
      <vt:lpstr>.   How many breweries are present in each state?</vt:lpstr>
      <vt:lpstr>How many breweries are present in each state?</vt:lpstr>
      <vt:lpstr>Inference: Top 3 Highest No Breweries in USA </vt:lpstr>
      <vt:lpstr>How many breweries are present in each state?</vt:lpstr>
      <vt:lpstr>How many breweries are present in each state?</vt:lpstr>
      <vt:lpstr>Inference: Top 3 Highest No Breweries in USA </vt:lpstr>
      <vt:lpstr>Barplot- State Vs Breweries Count</vt:lpstr>
      <vt:lpstr>Merge beer data with the breweries data. Print the first 6 observations and the last six observations to check the merged file.  (RMD only, this does not need to be included in the presentation or the deck.)  </vt:lpstr>
      <vt:lpstr>Which state has the maximum alcoholic (ABV) beer? Which state has the most bitter (IBU) beer?</vt:lpstr>
      <vt:lpstr>.   Address the missing values in each column. </vt:lpstr>
      <vt:lpstr>Compute the median alcohol content and international bitterness unit for each state.  Plot a bar chart to compare. ABV per State </vt:lpstr>
      <vt:lpstr>Compute the median alcohol content and international bitterness unit for each state. Plot a bar chart to compare. IBU per State  </vt:lpstr>
      <vt:lpstr>Which state has the maximum alcoholic (ABV) beer? Which state has the most bitter (IBU) beer? </vt:lpstr>
      <vt:lpstr>Comment on the summary statistics and distribution of the ABV variable. </vt:lpstr>
      <vt:lpstr>Comment on the summary statistics and distribution of the ABV variable. </vt:lpstr>
      <vt:lpstr>QQ Plot Distribution</vt:lpstr>
      <vt:lpstr>Comment on the summary statistics and distribution of the ABV variable. </vt:lpstr>
      <vt:lpstr>Is there an apparent relationship between the bitterness of the beer and its alcoholic content? After Removing NA Value/Draw a scatter plot. </vt:lpstr>
      <vt:lpstr>Is there an apparent relationship between the bitterness of the beer and its alcoholic content? Draw a scatter plot. </vt:lpstr>
      <vt:lpstr>Is there an apparent relationship between the bitterness of the beer and its alcoholic content? Draw a scatter plot.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Kimari, Muchigi</cp:lastModifiedBy>
  <cp:revision>94</cp:revision>
  <dcterms:created xsi:type="dcterms:W3CDTF">2019-09-04T20:15:17Z</dcterms:created>
  <dcterms:modified xsi:type="dcterms:W3CDTF">2019-10-22T17:10:45Z</dcterms:modified>
</cp:coreProperties>
</file>