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AU" sz="4400" spc="-1" strike="noStrike">
                <a:latin typeface="Arial"/>
              </a:rPr>
              <a:t>Clic</a:t>
            </a:r>
            <a:r>
              <a:rPr b="0" lang="en-AU" sz="4400" spc="-1" strike="noStrike">
                <a:latin typeface="Arial"/>
              </a:rPr>
              <a:t>k to </a:t>
            </a:r>
            <a:r>
              <a:rPr b="0" lang="en-AU" sz="4400" spc="-1" strike="noStrike">
                <a:latin typeface="Arial"/>
              </a:rPr>
              <a:t>mo</a:t>
            </a:r>
            <a:r>
              <a:rPr b="0" lang="en-AU" sz="4400" spc="-1" strike="noStrike">
                <a:latin typeface="Arial"/>
              </a:rPr>
              <a:t>ve </a:t>
            </a:r>
            <a:r>
              <a:rPr b="0" lang="en-AU" sz="4400" spc="-1" strike="noStrike">
                <a:latin typeface="Arial"/>
              </a:rPr>
              <a:t>the </a:t>
            </a:r>
            <a:r>
              <a:rPr b="0" lang="en-AU" sz="4400" spc="-1" strike="noStrike">
                <a:latin typeface="Arial"/>
              </a:rPr>
              <a:t>slid</a:t>
            </a:r>
            <a:r>
              <a:rPr b="0" lang="en-AU" sz="4400" spc="-1" strike="noStrike">
                <a:latin typeface="Arial"/>
              </a:rPr>
              <a:t>e</a:t>
            </a:r>
            <a:endParaRPr b="0" lang="en-AU"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Click to </a:t>
            </a:r>
            <a:r>
              <a:rPr b="0" lang="en-AU" sz="2000" spc="-1" strike="noStrike">
                <a:latin typeface="Arial"/>
              </a:rPr>
              <a:t>edit </a:t>
            </a:r>
            <a:r>
              <a:rPr b="0" lang="en-AU" sz="2000" spc="-1" strike="noStrike">
                <a:latin typeface="Arial"/>
              </a:rPr>
              <a:t>the </a:t>
            </a:r>
            <a:r>
              <a:rPr b="0" lang="en-AU" sz="2000" spc="-1" strike="noStrike">
                <a:latin typeface="Arial"/>
              </a:rPr>
              <a:t>notes' </a:t>
            </a:r>
            <a:r>
              <a:rPr b="0" lang="en-AU" sz="2000" spc="-1" strike="noStrike">
                <a:latin typeface="Arial"/>
              </a:rPr>
              <a:t>format</a:t>
            </a:r>
            <a:endParaRPr b="0" lang="en-AU"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AU" sz="1400" spc="-1" strike="noStrike">
                <a:latin typeface="Times New Roman"/>
              </a:rPr>
              <a:t>&lt;header&gt;</a:t>
            </a:r>
            <a:endParaRPr b="0" lang="en-AU"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AU" sz="1400" spc="-1" strike="noStrike">
                <a:latin typeface="Times New Roman"/>
              </a:defRPr>
            </a:lvl1pPr>
          </a:lstStyle>
          <a:p>
            <a:pPr algn="r">
              <a:buNone/>
            </a:pPr>
            <a:r>
              <a:rPr b="0" lang="en-AU" sz="1400" spc="-1" strike="noStrike">
                <a:latin typeface="Times New Roman"/>
              </a:rPr>
              <a:t>&lt;date/time&gt;</a:t>
            </a:r>
            <a:endParaRPr b="0" lang="en-AU"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AU" sz="1400" spc="-1" strike="noStrike">
                <a:latin typeface="Times New Roman"/>
              </a:defRPr>
            </a:lvl1pPr>
          </a:lstStyle>
          <a:p>
            <a:r>
              <a:rPr b="0" lang="en-AU" sz="1400" spc="-1" strike="noStrike">
                <a:latin typeface="Times New Roman"/>
              </a:rPr>
              <a:t>&lt;footer&gt;</a:t>
            </a:r>
            <a:endParaRPr b="0" lang="en-AU"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AU" sz="1400" spc="-1" strike="noStrike">
                <a:latin typeface="Times New Roman"/>
              </a:defRPr>
            </a:lvl1pPr>
          </a:lstStyle>
          <a:p>
            <a:pPr algn="r">
              <a:buNone/>
            </a:pPr>
            <a:fld id="{059C0D4C-B4CF-46F0-B784-B9B7F35F4D26}"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360" y="812520"/>
            <a:ext cx="7126920" cy="4008960"/>
          </a:xfrm>
          <a:prstGeom prst="rect">
            <a:avLst/>
          </a:prstGeom>
          <a:ln w="0">
            <a:noFill/>
          </a:ln>
        </p:spPr>
      </p:sp>
      <p:sp>
        <p:nvSpPr>
          <p:cNvPr id="12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1800" spc="-1" strike="noStrike">
                <a:latin typeface="Arial"/>
              </a:rPr>
              <a:t>We should test some of the implications of extending our inference beyond sample, by performing A/B testing</a:t>
            </a:r>
            <a:endParaRPr b="0" lang="en-AU" sz="1800" spc="-1" strike="noStrike">
              <a:latin typeface="Arial"/>
            </a:endParaRPr>
          </a:p>
          <a:p>
            <a:endParaRPr b="0" lang="en-AU" sz="2000" spc="-1" strike="noStrike">
              <a:latin typeface="Arial"/>
            </a:endParaRPr>
          </a:p>
          <a:p>
            <a:r>
              <a:rPr b="0" lang="en-AU" sz="1800" spc="-1" strike="noStrike">
                <a:latin typeface="Arial"/>
              </a:rPr>
              <a:t>Many of the assumptions stated at the beginning of this presentation are unrealistic and can be addressed by building a dataset with more features that allow us to explore other drivers of price elasticity</a:t>
            </a:r>
            <a:endParaRPr b="0" lang="en-AU" sz="1800" spc="-1" strike="noStrike">
              <a:latin typeface="Arial"/>
            </a:endParaRPr>
          </a:p>
          <a:p>
            <a:endParaRPr b="0" lang="en-AU" sz="2000" spc="-1" strike="noStrike">
              <a:latin typeface="Arial"/>
            </a:endParaRPr>
          </a:p>
          <a:p>
            <a:r>
              <a:rPr b="0" lang="en-AU" sz="1800" spc="-1" strike="noStrike">
                <a:latin typeface="Arial"/>
              </a:rPr>
              <a:t>With more data we can take a more sophisticated approach that better reflects all the variables that make up market dynamics and consumer decision making.</a:t>
            </a:r>
            <a:endParaRPr b="0" lang="en-AU" sz="1800" spc="-1" strike="noStrike">
              <a:latin typeface="Arial"/>
            </a:endParaRPr>
          </a:p>
          <a:p>
            <a:endParaRPr b="0" lang="en-AU" sz="1800" spc="-1" strike="noStrike">
              <a:latin typeface="Arial"/>
            </a:endParaRPr>
          </a:p>
          <a:p>
            <a:r>
              <a:rPr b="0" lang="en-AU" sz="1800" spc="-1" strike="noStrike">
                <a:latin typeface="Arial"/>
              </a:rPr>
              <a:t>Cost dynamics need further analysis. I had expected to see that costs were constant however they are not. This needs to be investigated</a:t>
            </a:r>
            <a:endParaRPr b="0" lang="en-AU" sz="1800" spc="-1" strike="noStrike">
              <a:latin typeface="Arial"/>
            </a:endParaRPr>
          </a:p>
          <a:p>
            <a:endParaRPr b="0" lang="en-AU" sz="2000" spc="-1" strike="noStrike">
              <a:latin typeface="Arial"/>
            </a:endParaRPr>
          </a:p>
          <a:p>
            <a:endParaRPr b="0" lang="en-AU"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533520" y="764280"/>
            <a:ext cx="6703200" cy="3769920"/>
          </a:xfrm>
          <a:prstGeom prst="rect">
            <a:avLst/>
          </a:prstGeom>
          <a:ln w="0">
            <a:noFill/>
          </a:ln>
        </p:spPr>
      </p:sp>
      <p:sp>
        <p:nvSpPr>
          <p:cNvPr id="116" name="PlaceHolder 2"/>
          <p:cNvSpPr>
            <a:spLocks noGrp="1"/>
          </p:cNvSpPr>
          <p:nvPr>
            <p:ph type="body"/>
          </p:nvPr>
        </p:nvSpPr>
        <p:spPr>
          <a:xfrm>
            <a:off x="360000" y="4777560"/>
            <a:ext cx="7020000" cy="4524480"/>
          </a:xfrm>
          <a:prstGeom prst="rect">
            <a:avLst/>
          </a:prstGeom>
          <a:noFill/>
          <a:ln w="0">
            <a:noFill/>
          </a:ln>
        </p:spPr>
        <p:txBody>
          <a:bodyPr lIns="0" rIns="0" tIns="0" bIns="0" anchor="t">
            <a:noAutofit/>
          </a:bodyPr>
          <a:p>
            <a:pPr marL="216000" indent="-216000">
              <a:lnSpc>
                <a:spcPct val="100000"/>
              </a:lnSpc>
              <a:buNone/>
              <a:tabLst>
                <a:tab algn="l" pos="0"/>
              </a:tabLst>
            </a:pPr>
            <a:r>
              <a:rPr b="0" lang="en-US" sz="1400" spc="-1" strike="noStrike">
                <a:solidFill>
                  <a:srgbClr val="000000"/>
                </a:solidFill>
                <a:latin typeface="Arial"/>
              </a:rPr>
              <a:t>Assumption</a:t>
            </a:r>
            <a:r>
              <a:rPr b="0" lang="en-US" sz="1400" spc="-1" strike="noStrike">
                <a:solidFill>
                  <a:srgbClr val="000000"/>
                </a:solidFill>
                <a:latin typeface="Arial"/>
              </a:rPr>
              <a:t>s</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Sam's </a:t>
            </a:r>
            <a:r>
              <a:rPr b="0" lang="en-US" sz="1400" spc="-1" strike="noStrike">
                <a:solidFill>
                  <a:srgbClr val="000000"/>
                </a:solidFill>
                <a:latin typeface="Arial"/>
              </a:rPr>
              <a:t>Pizza is </a:t>
            </a:r>
            <a:r>
              <a:rPr b="0" lang="en-US" sz="1400" spc="-1" strike="noStrike">
                <a:solidFill>
                  <a:srgbClr val="000000"/>
                </a:solidFill>
                <a:latin typeface="Arial"/>
              </a:rPr>
              <a:t>the Only </a:t>
            </a:r>
            <a:r>
              <a:rPr b="0" lang="en-US" sz="1400" spc="-1" strike="noStrike">
                <a:solidFill>
                  <a:srgbClr val="000000"/>
                </a:solidFill>
                <a:latin typeface="Arial"/>
              </a:rPr>
              <a:t>Pizza </a:t>
            </a:r>
            <a:r>
              <a:rPr b="0" lang="en-US" sz="1400" spc="-1" strike="noStrike">
                <a:solidFill>
                  <a:srgbClr val="000000"/>
                </a:solidFill>
                <a:latin typeface="Arial"/>
              </a:rPr>
              <a:t>Seller </a:t>
            </a:r>
            <a:r>
              <a:rPr b="0" lang="en-US" sz="1400" spc="-1" strike="noStrike">
                <a:solidFill>
                  <a:srgbClr val="000000"/>
                </a:solidFill>
                <a:latin typeface="Arial"/>
              </a:rPr>
              <a:t>Available</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Reasonin</a:t>
            </a:r>
            <a:r>
              <a:rPr b="0" lang="en-US" sz="1400" spc="-1" strike="noStrike">
                <a:solidFill>
                  <a:srgbClr val="000000"/>
                </a:solidFill>
                <a:latin typeface="Arial"/>
              </a:rPr>
              <a:t>g: We </a:t>
            </a:r>
            <a:r>
              <a:rPr b="0" lang="en-US" sz="1400" spc="-1" strike="noStrike">
                <a:solidFill>
                  <a:srgbClr val="000000"/>
                </a:solidFill>
                <a:latin typeface="Arial"/>
              </a:rPr>
              <a:t>lack data </a:t>
            </a:r>
            <a:r>
              <a:rPr b="0" lang="en-US" sz="1400" spc="-1" strike="noStrike">
                <a:solidFill>
                  <a:srgbClr val="000000"/>
                </a:solidFill>
                <a:latin typeface="Arial"/>
              </a:rPr>
              <a:t>on </a:t>
            </a:r>
            <a:r>
              <a:rPr b="0" lang="en-US" sz="1400" spc="-1" strike="noStrike">
                <a:solidFill>
                  <a:srgbClr val="000000"/>
                </a:solidFill>
                <a:latin typeface="Arial"/>
              </a:rPr>
              <a:t>competito</a:t>
            </a:r>
            <a:r>
              <a:rPr b="0" lang="en-US" sz="1400" spc="-1" strike="noStrike">
                <a:solidFill>
                  <a:srgbClr val="000000"/>
                </a:solidFill>
                <a:latin typeface="Arial"/>
              </a:rPr>
              <a:t>rs, so we </a:t>
            </a:r>
            <a:r>
              <a:rPr b="0" lang="en-US" sz="1400" spc="-1" strike="noStrike">
                <a:solidFill>
                  <a:srgbClr val="000000"/>
                </a:solidFill>
                <a:latin typeface="Arial"/>
              </a:rPr>
              <a:t>assume a </a:t>
            </a:r>
            <a:r>
              <a:rPr b="0" lang="en-US" sz="1400" spc="-1" strike="noStrike">
                <a:solidFill>
                  <a:srgbClr val="000000"/>
                </a:solidFill>
                <a:latin typeface="Arial"/>
              </a:rPr>
              <a:t>monopoly </a:t>
            </a:r>
            <a:r>
              <a:rPr b="0" lang="en-US" sz="1400" spc="-1" strike="noStrike">
                <a:solidFill>
                  <a:srgbClr val="000000"/>
                </a:solidFill>
                <a:latin typeface="Arial"/>
              </a:rPr>
              <a:t>for Sam's </a:t>
            </a:r>
            <a:r>
              <a:rPr b="0" lang="en-US" sz="1400" spc="-1" strike="noStrike">
                <a:solidFill>
                  <a:srgbClr val="000000"/>
                </a:solidFill>
                <a:latin typeface="Arial"/>
              </a:rPr>
              <a:t>Pizza.</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Validity: </a:t>
            </a:r>
            <a:r>
              <a:rPr b="0" lang="en-US" sz="1400" spc="-1" strike="noStrike">
                <a:solidFill>
                  <a:srgbClr val="000000"/>
                </a:solidFill>
                <a:latin typeface="Arial"/>
              </a:rPr>
              <a:t>This </a:t>
            </a:r>
            <a:r>
              <a:rPr b="0" lang="en-US" sz="1400" spc="-1" strike="noStrike">
                <a:solidFill>
                  <a:srgbClr val="000000"/>
                </a:solidFill>
                <a:latin typeface="Arial"/>
              </a:rPr>
              <a:t>simplifies </a:t>
            </a:r>
            <a:r>
              <a:rPr b="0" lang="en-US" sz="1400" spc="-1" strike="noStrike">
                <a:solidFill>
                  <a:srgbClr val="000000"/>
                </a:solidFill>
                <a:latin typeface="Arial"/>
              </a:rPr>
              <a:t>the model </a:t>
            </a:r>
            <a:r>
              <a:rPr b="0" lang="en-US" sz="1400" spc="-1" strike="noStrike">
                <a:solidFill>
                  <a:srgbClr val="000000"/>
                </a:solidFill>
                <a:latin typeface="Arial"/>
              </a:rPr>
              <a:t>by </a:t>
            </a:r>
            <a:r>
              <a:rPr b="0" lang="en-US" sz="1400" spc="-1" strike="noStrike">
                <a:solidFill>
                  <a:srgbClr val="000000"/>
                </a:solidFill>
                <a:latin typeface="Arial"/>
              </a:rPr>
              <a:t>eliminatin</a:t>
            </a:r>
            <a:r>
              <a:rPr b="0" lang="en-US" sz="1400" spc="-1" strike="noStrike">
                <a:solidFill>
                  <a:srgbClr val="000000"/>
                </a:solidFill>
                <a:latin typeface="Arial"/>
              </a:rPr>
              <a:t>g market </a:t>
            </a:r>
            <a:r>
              <a:rPr b="0" lang="en-US" sz="1400" spc="-1" strike="noStrike">
                <a:solidFill>
                  <a:srgbClr val="000000"/>
                </a:solidFill>
                <a:latin typeface="Arial"/>
              </a:rPr>
              <a:t>competiti</a:t>
            </a:r>
            <a:r>
              <a:rPr b="0" lang="en-US" sz="1400" spc="-1" strike="noStrike">
                <a:solidFill>
                  <a:srgbClr val="000000"/>
                </a:solidFill>
                <a:latin typeface="Arial"/>
              </a:rPr>
              <a:t>on </a:t>
            </a:r>
            <a:r>
              <a:rPr b="0" lang="en-US" sz="1400" spc="-1" strike="noStrike">
                <a:solidFill>
                  <a:srgbClr val="000000"/>
                </a:solidFill>
                <a:latin typeface="Arial"/>
              </a:rPr>
              <a:t>variables. </a:t>
            </a:r>
            <a:r>
              <a:rPr b="0" lang="en-US" sz="1400" spc="-1" strike="noStrike">
                <a:solidFill>
                  <a:srgbClr val="000000"/>
                </a:solidFill>
                <a:latin typeface="Arial"/>
              </a:rPr>
              <a:t>While not </a:t>
            </a:r>
            <a:r>
              <a:rPr b="0" lang="en-US" sz="1400" spc="-1" strike="noStrike">
                <a:solidFill>
                  <a:srgbClr val="000000"/>
                </a:solidFill>
                <a:latin typeface="Arial"/>
              </a:rPr>
              <a:t>realistic, </a:t>
            </a:r>
            <a:r>
              <a:rPr b="0" lang="en-US" sz="1400" spc="-1" strike="noStrike">
                <a:solidFill>
                  <a:srgbClr val="000000"/>
                </a:solidFill>
                <a:latin typeface="Arial"/>
              </a:rPr>
              <a:t>it's </a:t>
            </a:r>
            <a:r>
              <a:rPr b="0" lang="en-US" sz="1400" spc="-1" strike="noStrike">
                <a:solidFill>
                  <a:srgbClr val="000000"/>
                </a:solidFill>
                <a:latin typeface="Arial"/>
              </a:rPr>
              <a:t>appropria</a:t>
            </a:r>
            <a:r>
              <a:rPr b="0" lang="en-US" sz="1400" spc="-1" strike="noStrike">
                <a:solidFill>
                  <a:srgbClr val="000000"/>
                </a:solidFill>
                <a:latin typeface="Arial"/>
              </a:rPr>
              <a:t>te given </a:t>
            </a:r>
            <a:r>
              <a:rPr b="0" lang="en-US" sz="1400" spc="-1" strike="noStrike">
                <a:solidFill>
                  <a:srgbClr val="000000"/>
                </a:solidFill>
                <a:latin typeface="Arial"/>
              </a:rPr>
              <a:t>the </a:t>
            </a:r>
            <a:r>
              <a:rPr b="0" lang="en-US" sz="1400" spc="-1" strike="noStrike">
                <a:solidFill>
                  <a:srgbClr val="000000"/>
                </a:solidFill>
                <a:latin typeface="Arial"/>
              </a:rPr>
              <a:t>constraint</a:t>
            </a:r>
            <a:r>
              <a:rPr b="0" lang="en-US" sz="1400" spc="-1" strike="noStrike">
                <a:solidFill>
                  <a:srgbClr val="000000"/>
                </a:solidFill>
                <a:latin typeface="Arial"/>
              </a:rPr>
              <a:t>s.</a:t>
            </a:r>
            <a:endParaRPr b="0" lang="en-AU" sz="14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Total </a:t>
            </a:r>
            <a:r>
              <a:rPr b="0" lang="en-US" sz="1400" spc="-1" strike="noStrike">
                <a:solidFill>
                  <a:srgbClr val="000000"/>
                </a:solidFill>
                <a:latin typeface="Arial"/>
              </a:rPr>
              <a:t>Number </a:t>
            </a:r>
            <a:r>
              <a:rPr b="0" lang="en-US" sz="1400" spc="-1" strike="noStrike">
                <a:solidFill>
                  <a:srgbClr val="000000"/>
                </a:solidFill>
                <a:latin typeface="Arial"/>
              </a:rPr>
              <a:t>of </a:t>
            </a:r>
            <a:r>
              <a:rPr b="0" lang="en-US" sz="1400" spc="-1" strike="noStrike">
                <a:solidFill>
                  <a:srgbClr val="000000"/>
                </a:solidFill>
                <a:latin typeface="Arial"/>
              </a:rPr>
              <a:t>Transacti</a:t>
            </a:r>
            <a:r>
              <a:rPr b="0" lang="en-US" sz="1400" spc="-1" strike="noStrike">
                <a:solidFill>
                  <a:srgbClr val="000000"/>
                </a:solidFill>
                <a:latin typeface="Arial"/>
              </a:rPr>
              <a:t>ons </a:t>
            </a:r>
            <a:r>
              <a:rPr b="0" lang="en-US" sz="1400" spc="-1" strike="noStrike">
                <a:solidFill>
                  <a:srgbClr val="000000"/>
                </a:solidFill>
                <a:latin typeface="Arial"/>
              </a:rPr>
              <a:t>Remains </a:t>
            </a:r>
            <a:r>
              <a:rPr b="0" lang="en-US" sz="1400" spc="-1" strike="noStrike">
                <a:solidFill>
                  <a:srgbClr val="000000"/>
                </a:solidFill>
                <a:latin typeface="Arial"/>
              </a:rPr>
              <a:t>Constant</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Reasonin</a:t>
            </a:r>
            <a:r>
              <a:rPr b="0" lang="en-US" sz="1400" spc="-1" strike="noStrike">
                <a:solidFill>
                  <a:srgbClr val="000000"/>
                </a:solidFill>
                <a:latin typeface="Arial"/>
              </a:rPr>
              <a:t>g: We </a:t>
            </a:r>
            <a:r>
              <a:rPr b="0" lang="en-US" sz="1400" spc="-1" strike="noStrike">
                <a:solidFill>
                  <a:srgbClr val="000000"/>
                </a:solidFill>
                <a:latin typeface="Arial"/>
              </a:rPr>
              <a:t>assume </a:t>
            </a:r>
            <a:r>
              <a:rPr b="0" lang="en-US" sz="1400" spc="-1" strike="noStrike">
                <a:solidFill>
                  <a:srgbClr val="000000"/>
                </a:solidFill>
                <a:latin typeface="Arial"/>
              </a:rPr>
              <a:t>that </a:t>
            </a:r>
            <a:r>
              <a:rPr b="0" lang="en-US" sz="1400" spc="-1" strike="noStrike">
                <a:solidFill>
                  <a:srgbClr val="000000"/>
                </a:solidFill>
                <a:latin typeface="Arial"/>
              </a:rPr>
              <a:t>consume</a:t>
            </a:r>
            <a:r>
              <a:rPr b="0" lang="en-US" sz="1400" spc="-1" strike="noStrike">
                <a:solidFill>
                  <a:srgbClr val="000000"/>
                </a:solidFill>
                <a:latin typeface="Arial"/>
              </a:rPr>
              <a:t>rs have </a:t>
            </a:r>
            <a:r>
              <a:rPr b="0" lang="en-US" sz="1400" spc="-1" strike="noStrike">
                <a:solidFill>
                  <a:srgbClr val="000000"/>
                </a:solidFill>
                <a:latin typeface="Arial"/>
              </a:rPr>
              <a:t>already </a:t>
            </a:r>
            <a:r>
              <a:rPr b="0" lang="en-US" sz="1400" spc="-1" strike="noStrike">
                <a:solidFill>
                  <a:srgbClr val="000000"/>
                </a:solidFill>
                <a:latin typeface="Arial"/>
              </a:rPr>
              <a:t>decided </a:t>
            </a:r>
            <a:r>
              <a:rPr b="0" lang="en-US" sz="1400" spc="-1" strike="noStrike">
                <a:solidFill>
                  <a:srgbClr val="000000"/>
                </a:solidFill>
                <a:latin typeface="Arial"/>
              </a:rPr>
              <a:t>to </a:t>
            </a:r>
            <a:r>
              <a:rPr b="0" lang="en-US" sz="1400" spc="-1" strike="noStrike">
                <a:solidFill>
                  <a:srgbClr val="000000"/>
                </a:solidFill>
                <a:latin typeface="Arial"/>
              </a:rPr>
              <a:t>purchase </a:t>
            </a:r>
            <a:r>
              <a:rPr b="0" lang="en-US" sz="1400" spc="-1" strike="noStrike">
                <a:solidFill>
                  <a:srgbClr val="000000"/>
                </a:solidFill>
                <a:latin typeface="Arial"/>
              </a:rPr>
              <a:t>pizza, </a:t>
            </a:r>
            <a:r>
              <a:rPr b="0" lang="en-US" sz="1400" spc="-1" strike="noStrike">
                <a:solidFill>
                  <a:srgbClr val="000000"/>
                </a:solidFill>
                <a:latin typeface="Arial"/>
              </a:rPr>
              <a:t>and the </a:t>
            </a:r>
            <a:r>
              <a:rPr b="0" lang="en-US" sz="1400" spc="-1" strike="noStrike">
                <a:solidFill>
                  <a:srgbClr val="000000"/>
                </a:solidFill>
                <a:latin typeface="Arial"/>
              </a:rPr>
              <a:t>primary </a:t>
            </a:r>
            <a:r>
              <a:rPr b="0" lang="en-US" sz="1400" spc="-1" strike="noStrike">
                <a:solidFill>
                  <a:srgbClr val="000000"/>
                </a:solidFill>
                <a:latin typeface="Arial"/>
              </a:rPr>
              <a:t>variable </a:t>
            </a:r>
            <a:r>
              <a:rPr b="0" lang="en-US" sz="1400" spc="-1" strike="noStrike">
                <a:solidFill>
                  <a:srgbClr val="000000"/>
                </a:solidFill>
                <a:latin typeface="Arial"/>
              </a:rPr>
              <a:t>is the </a:t>
            </a:r>
            <a:r>
              <a:rPr b="0" lang="en-US" sz="1400" spc="-1" strike="noStrike">
                <a:solidFill>
                  <a:srgbClr val="000000"/>
                </a:solidFill>
                <a:latin typeface="Arial"/>
              </a:rPr>
              <a:t>quantity </a:t>
            </a:r>
            <a:r>
              <a:rPr b="0" lang="en-US" sz="1400" spc="-1" strike="noStrike">
                <a:solidFill>
                  <a:srgbClr val="000000"/>
                </a:solidFill>
                <a:latin typeface="Arial"/>
              </a:rPr>
              <a:t>purchase</a:t>
            </a:r>
            <a:r>
              <a:rPr b="0" lang="en-US" sz="1400" spc="-1" strike="noStrike">
                <a:solidFill>
                  <a:srgbClr val="000000"/>
                </a:solidFill>
                <a:latin typeface="Arial"/>
              </a:rPr>
              <a:t>d at </a:t>
            </a:r>
            <a:r>
              <a:rPr b="0" lang="en-US" sz="1400" spc="-1" strike="noStrike">
                <a:solidFill>
                  <a:srgbClr val="000000"/>
                </a:solidFill>
                <a:latin typeface="Arial"/>
              </a:rPr>
              <a:t>different </a:t>
            </a:r>
            <a:r>
              <a:rPr b="0" lang="en-US" sz="1400" spc="-1" strike="noStrike">
                <a:solidFill>
                  <a:srgbClr val="000000"/>
                </a:solidFill>
                <a:latin typeface="Arial"/>
              </a:rPr>
              <a:t>prices.</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Substitut</a:t>
            </a:r>
            <a:r>
              <a:rPr b="0" lang="en-US" sz="1400" spc="-1" strike="noStrike">
                <a:solidFill>
                  <a:srgbClr val="000000"/>
                </a:solidFill>
                <a:latin typeface="Arial"/>
              </a:rPr>
              <a:t>es: We </a:t>
            </a:r>
            <a:r>
              <a:rPr b="0" lang="en-US" sz="1400" spc="-1" strike="noStrike">
                <a:solidFill>
                  <a:srgbClr val="000000"/>
                </a:solidFill>
                <a:latin typeface="Arial"/>
              </a:rPr>
              <a:t>lack data </a:t>
            </a:r>
            <a:r>
              <a:rPr b="0" lang="en-US" sz="1400" spc="-1" strike="noStrike">
                <a:solidFill>
                  <a:srgbClr val="000000"/>
                </a:solidFill>
                <a:latin typeface="Arial"/>
              </a:rPr>
              <a:t>on </a:t>
            </a:r>
            <a:r>
              <a:rPr b="0" lang="en-US" sz="1400" spc="-1" strike="noStrike">
                <a:solidFill>
                  <a:srgbClr val="000000"/>
                </a:solidFill>
                <a:latin typeface="Arial"/>
              </a:rPr>
              <a:t>substitute</a:t>
            </a:r>
            <a:r>
              <a:rPr b="0" lang="en-US" sz="1400" spc="-1" strike="noStrike">
                <a:solidFill>
                  <a:srgbClr val="000000"/>
                </a:solidFill>
                <a:latin typeface="Arial"/>
              </a:rPr>
              <a:t>s (e.g., </a:t>
            </a:r>
            <a:r>
              <a:rPr b="0" lang="en-US" sz="1400" spc="-1" strike="noStrike">
                <a:solidFill>
                  <a:srgbClr val="000000"/>
                </a:solidFill>
                <a:latin typeface="Arial"/>
              </a:rPr>
              <a:t>burgers), </a:t>
            </a:r>
            <a:r>
              <a:rPr b="0" lang="en-US" sz="1400" spc="-1" strike="noStrike">
                <a:solidFill>
                  <a:srgbClr val="000000"/>
                </a:solidFill>
                <a:latin typeface="Arial"/>
              </a:rPr>
              <a:t>so we </a:t>
            </a:r>
            <a:r>
              <a:rPr b="0" lang="en-US" sz="1400" spc="-1" strike="noStrike">
                <a:solidFill>
                  <a:srgbClr val="000000"/>
                </a:solidFill>
                <a:latin typeface="Arial"/>
              </a:rPr>
              <a:t>assume </a:t>
            </a:r>
            <a:r>
              <a:rPr b="0" lang="en-US" sz="1400" spc="-1" strike="noStrike">
                <a:solidFill>
                  <a:srgbClr val="000000"/>
                </a:solidFill>
                <a:latin typeface="Arial"/>
              </a:rPr>
              <a:t>the </a:t>
            </a:r>
            <a:r>
              <a:rPr b="0" lang="en-US" sz="1400" spc="-1" strike="noStrike">
                <a:solidFill>
                  <a:srgbClr val="000000"/>
                </a:solidFill>
                <a:latin typeface="Arial"/>
              </a:rPr>
              <a:t>decision </a:t>
            </a:r>
            <a:r>
              <a:rPr b="0" lang="en-US" sz="1400" spc="-1" strike="noStrike">
                <a:solidFill>
                  <a:srgbClr val="000000"/>
                </a:solidFill>
                <a:latin typeface="Arial"/>
              </a:rPr>
              <a:t>is </a:t>
            </a:r>
            <a:r>
              <a:rPr b="0" lang="en-US" sz="1400" spc="-1" strike="noStrike">
                <a:solidFill>
                  <a:srgbClr val="000000"/>
                </a:solidFill>
                <a:latin typeface="Arial"/>
              </a:rPr>
              <a:t>between </a:t>
            </a:r>
            <a:r>
              <a:rPr b="0" lang="en-US" sz="1400" spc="-1" strike="noStrike">
                <a:solidFill>
                  <a:srgbClr val="000000"/>
                </a:solidFill>
                <a:latin typeface="Arial"/>
              </a:rPr>
              <a:t>different </a:t>
            </a:r>
            <a:r>
              <a:rPr b="0" lang="en-US" sz="1400" spc="-1" strike="noStrike">
                <a:solidFill>
                  <a:srgbClr val="000000"/>
                </a:solidFill>
                <a:latin typeface="Arial"/>
              </a:rPr>
              <a:t>quantities </a:t>
            </a:r>
            <a:r>
              <a:rPr b="0" lang="en-US" sz="1400" spc="-1" strike="noStrike">
                <a:solidFill>
                  <a:srgbClr val="000000"/>
                </a:solidFill>
                <a:latin typeface="Arial"/>
              </a:rPr>
              <a:t>of pizza </a:t>
            </a:r>
            <a:r>
              <a:rPr b="0" lang="en-US" sz="1400" spc="-1" strike="noStrike">
                <a:solidFill>
                  <a:srgbClr val="000000"/>
                </a:solidFill>
                <a:latin typeface="Arial"/>
              </a:rPr>
              <a:t>from </a:t>
            </a:r>
            <a:r>
              <a:rPr b="0" lang="en-US" sz="1400" spc="-1" strike="noStrike">
                <a:solidFill>
                  <a:srgbClr val="000000"/>
                </a:solidFill>
                <a:latin typeface="Arial"/>
              </a:rPr>
              <a:t>Sam's </a:t>
            </a:r>
            <a:r>
              <a:rPr b="0" lang="en-US" sz="1400" spc="-1" strike="noStrike">
                <a:solidFill>
                  <a:srgbClr val="000000"/>
                </a:solidFill>
                <a:latin typeface="Arial"/>
              </a:rPr>
              <a:t>Pizza.</a:t>
            </a:r>
            <a:endParaRPr b="0" lang="en-AU" sz="14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Only Price </a:t>
            </a:r>
            <a:r>
              <a:rPr b="0" lang="en-US" sz="1400" spc="-1" strike="noStrike">
                <a:solidFill>
                  <a:srgbClr val="000000"/>
                </a:solidFill>
                <a:latin typeface="Arial"/>
              </a:rPr>
              <a:t>and </a:t>
            </a:r>
            <a:r>
              <a:rPr b="0" lang="en-US" sz="1400" spc="-1" strike="noStrike">
                <a:solidFill>
                  <a:srgbClr val="000000"/>
                </a:solidFill>
                <a:latin typeface="Arial"/>
              </a:rPr>
              <a:t>Quantity </a:t>
            </a:r>
            <a:r>
              <a:rPr b="0" lang="en-US" sz="1400" spc="-1" strike="noStrike">
                <a:solidFill>
                  <a:srgbClr val="000000"/>
                </a:solidFill>
                <a:latin typeface="Arial"/>
              </a:rPr>
              <a:t>Change</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Reasonin</a:t>
            </a:r>
            <a:r>
              <a:rPr b="0" lang="en-US" sz="1400" spc="-1" strike="noStrike">
                <a:solidFill>
                  <a:srgbClr val="000000"/>
                </a:solidFill>
                <a:latin typeface="Arial"/>
              </a:rPr>
              <a:t>g: All </a:t>
            </a:r>
            <a:r>
              <a:rPr b="0" lang="en-US" sz="1400" spc="-1" strike="noStrike">
                <a:solidFill>
                  <a:srgbClr val="000000"/>
                </a:solidFill>
                <a:latin typeface="Arial"/>
              </a:rPr>
              <a:t>other </a:t>
            </a:r>
            <a:r>
              <a:rPr b="0" lang="en-US" sz="1400" spc="-1" strike="noStrike">
                <a:solidFill>
                  <a:srgbClr val="000000"/>
                </a:solidFill>
                <a:latin typeface="Arial"/>
              </a:rPr>
              <a:t>variables </a:t>
            </a:r>
            <a:r>
              <a:rPr b="0" lang="en-US" sz="1400" spc="-1" strike="noStrike">
                <a:solidFill>
                  <a:srgbClr val="000000"/>
                </a:solidFill>
                <a:latin typeface="Arial"/>
              </a:rPr>
              <a:t>(e.g., </a:t>
            </a:r>
            <a:r>
              <a:rPr b="0" lang="en-US" sz="1400" spc="-1" strike="noStrike">
                <a:solidFill>
                  <a:srgbClr val="000000"/>
                </a:solidFill>
                <a:latin typeface="Arial"/>
              </a:rPr>
              <a:t>marketin</a:t>
            </a:r>
            <a:r>
              <a:rPr b="0" lang="en-US" sz="1400" spc="-1" strike="noStrike">
                <a:solidFill>
                  <a:srgbClr val="000000"/>
                </a:solidFill>
                <a:latin typeface="Arial"/>
              </a:rPr>
              <a:t>g efforts, </a:t>
            </a:r>
            <a:r>
              <a:rPr b="0" lang="en-US" sz="1400" spc="-1" strike="noStrike">
                <a:solidFill>
                  <a:srgbClr val="000000"/>
                </a:solidFill>
                <a:latin typeface="Arial"/>
              </a:rPr>
              <a:t>economic </a:t>
            </a:r>
            <a:r>
              <a:rPr b="0" lang="en-US" sz="1400" spc="-1" strike="noStrike">
                <a:solidFill>
                  <a:srgbClr val="000000"/>
                </a:solidFill>
                <a:latin typeface="Arial"/>
              </a:rPr>
              <a:t>condition</a:t>
            </a:r>
            <a:r>
              <a:rPr b="0" lang="en-US" sz="1400" spc="-1" strike="noStrike">
                <a:solidFill>
                  <a:srgbClr val="000000"/>
                </a:solidFill>
                <a:latin typeface="Arial"/>
              </a:rPr>
              <a:t>s) are </a:t>
            </a:r>
            <a:r>
              <a:rPr b="0" lang="en-US" sz="1400" spc="-1" strike="noStrike">
                <a:solidFill>
                  <a:srgbClr val="000000"/>
                </a:solidFill>
                <a:latin typeface="Arial"/>
              </a:rPr>
              <a:t>held </a:t>
            </a:r>
            <a:r>
              <a:rPr b="0" lang="en-US" sz="1400" spc="-1" strike="noStrike">
                <a:solidFill>
                  <a:srgbClr val="000000"/>
                </a:solidFill>
                <a:latin typeface="Arial"/>
              </a:rPr>
              <a:t>constant </a:t>
            </a:r>
            <a:r>
              <a:rPr b="0" lang="en-US" sz="1400" spc="-1" strike="noStrike">
                <a:solidFill>
                  <a:srgbClr val="000000"/>
                </a:solidFill>
                <a:latin typeface="Arial"/>
              </a:rPr>
              <a:t>to isolate </a:t>
            </a:r>
            <a:r>
              <a:rPr b="0" lang="en-US" sz="1400" spc="-1" strike="noStrike">
                <a:solidFill>
                  <a:srgbClr val="000000"/>
                </a:solidFill>
                <a:latin typeface="Arial"/>
              </a:rPr>
              <a:t>the effect </a:t>
            </a:r>
            <a:r>
              <a:rPr b="0" lang="en-US" sz="1400" spc="-1" strike="noStrike">
                <a:solidFill>
                  <a:srgbClr val="000000"/>
                </a:solidFill>
                <a:latin typeface="Arial"/>
              </a:rPr>
              <a:t>of price </a:t>
            </a:r>
            <a:r>
              <a:rPr b="0" lang="en-US" sz="1400" spc="-1" strike="noStrike">
                <a:solidFill>
                  <a:srgbClr val="000000"/>
                </a:solidFill>
                <a:latin typeface="Arial"/>
              </a:rPr>
              <a:t>changes </a:t>
            </a:r>
            <a:r>
              <a:rPr b="0" lang="en-US" sz="1400" spc="-1" strike="noStrike">
                <a:solidFill>
                  <a:srgbClr val="000000"/>
                </a:solidFill>
                <a:latin typeface="Arial"/>
              </a:rPr>
              <a:t>on </a:t>
            </a:r>
            <a:r>
              <a:rPr b="0" lang="en-US" sz="1400" spc="-1" strike="noStrike">
                <a:solidFill>
                  <a:srgbClr val="000000"/>
                </a:solidFill>
                <a:latin typeface="Arial"/>
              </a:rPr>
              <a:t>quantity </a:t>
            </a:r>
            <a:r>
              <a:rPr b="0" lang="en-US" sz="1400" spc="-1" strike="noStrike">
                <a:solidFill>
                  <a:srgbClr val="000000"/>
                </a:solidFill>
                <a:latin typeface="Arial"/>
              </a:rPr>
              <a:t>demande</a:t>
            </a:r>
            <a:r>
              <a:rPr b="0" lang="en-US" sz="1400" spc="-1" strike="noStrike">
                <a:solidFill>
                  <a:srgbClr val="000000"/>
                </a:solidFill>
                <a:latin typeface="Arial"/>
              </a:rPr>
              <a:t>d.</a:t>
            </a:r>
            <a:endParaRPr b="0" lang="en-AU" sz="14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Consumer </a:t>
            </a:r>
            <a:r>
              <a:rPr b="0" lang="en-US" sz="1400" spc="-1" strike="noStrike">
                <a:solidFill>
                  <a:srgbClr val="000000"/>
                </a:solidFill>
                <a:latin typeface="Arial"/>
              </a:rPr>
              <a:t>Preferenc</a:t>
            </a:r>
            <a:r>
              <a:rPr b="0" lang="en-US" sz="1400" spc="-1" strike="noStrike">
                <a:solidFill>
                  <a:srgbClr val="000000"/>
                </a:solidFill>
                <a:latin typeface="Arial"/>
              </a:rPr>
              <a:t>es and </a:t>
            </a:r>
            <a:r>
              <a:rPr b="0" lang="en-US" sz="1400" spc="-1" strike="noStrike">
                <a:solidFill>
                  <a:srgbClr val="000000"/>
                </a:solidFill>
                <a:latin typeface="Arial"/>
              </a:rPr>
              <a:t>Behavior</a:t>
            </a:r>
            <a:r>
              <a:rPr b="0" lang="en-US" sz="1400" spc="-1" strike="noStrike">
                <a:solidFill>
                  <a:srgbClr val="000000"/>
                </a:solidFill>
                <a:latin typeface="Arial"/>
              </a:rPr>
              <a:t>s Remain </a:t>
            </a:r>
            <a:r>
              <a:rPr b="0" lang="en-US" sz="1400" spc="-1" strike="noStrike">
                <a:solidFill>
                  <a:srgbClr val="000000"/>
                </a:solidFill>
                <a:latin typeface="Arial"/>
              </a:rPr>
              <a:t>Constant</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Reasonin</a:t>
            </a:r>
            <a:r>
              <a:rPr b="0" lang="en-US" sz="1400" spc="-1" strike="noStrike">
                <a:solidFill>
                  <a:srgbClr val="000000"/>
                </a:solidFill>
                <a:latin typeface="Arial"/>
              </a:rPr>
              <a:t>g: We </a:t>
            </a:r>
            <a:r>
              <a:rPr b="0" lang="en-US" sz="1400" spc="-1" strike="noStrike">
                <a:solidFill>
                  <a:srgbClr val="000000"/>
                </a:solidFill>
                <a:latin typeface="Arial"/>
              </a:rPr>
              <a:t>assume </a:t>
            </a:r>
            <a:r>
              <a:rPr b="0" lang="en-US" sz="1400" spc="-1" strike="noStrike">
                <a:solidFill>
                  <a:srgbClr val="000000"/>
                </a:solidFill>
                <a:latin typeface="Arial"/>
              </a:rPr>
              <a:t>that </a:t>
            </a:r>
            <a:r>
              <a:rPr b="0" lang="en-US" sz="1400" spc="-1" strike="noStrike">
                <a:solidFill>
                  <a:srgbClr val="000000"/>
                </a:solidFill>
                <a:latin typeface="Arial"/>
              </a:rPr>
              <a:t>consume</a:t>
            </a:r>
            <a:r>
              <a:rPr b="0" lang="en-US" sz="1400" spc="-1" strike="noStrike">
                <a:solidFill>
                  <a:srgbClr val="000000"/>
                </a:solidFill>
                <a:latin typeface="Arial"/>
              </a:rPr>
              <a:t>r </a:t>
            </a:r>
            <a:r>
              <a:rPr b="0" lang="en-US" sz="1400" spc="-1" strike="noStrike">
                <a:solidFill>
                  <a:srgbClr val="000000"/>
                </a:solidFill>
                <a:latin typeface="Arial"/>
              </a:rPr>
              <a:t>preferenc</a:t>
            </a:r>
            <a:r>
              <a:rPr b="0" lang="en-US" sz="1400" spc="-1" strike="noStrike">
                <a:solidFill>
                  <a:srgbClr val="000000"/>
                </a:solidFill>
                <a:latin typeface="Arial"/>
              </a:rPr>
              <a:t>es, </a:t>
            </a:r>
            <a:r>
              <a:rPr b="0" lang="en-US" sz="1400" spc="-1" strike="noStrike">
                <a:solidFill>
                  <a:srgbClr val="000000"/>
                </a:solidFill>
                <a:latin typeface="Arial"/>
              </a:rPr>
              <a:t>tastes, </a:t>
            </a:r>
            <a:r>
              <a:rPr b="0" lang="en-US" sz="1400" spc="-1" strike="noStrike">
                <a:solidFill>
                  <a:srgbClr val="000000"/>
                </a:solidFill>
                <a:latin typeface="Arial"/>
              </a:rPr>
              <a:t>and </a:t>
            </a:r>
            <a:r>
              <a:rPr b="0" lang="en-US" sz="1400" spc="-1" strike="noStrike">
                <a:solidFill>
                  <a:srgbClr val="000000"/>
                </a:solidFill>
                <a:latin typeface="Arial"/>
              </a:rPr>
              <a:t>behavior</a:t>
            </a:r>
            <a:r>
              <a:rPr b="0" lang="en-US" sz="1400" spc="-1" strike="noStrike">
                <a:solidFill>
                  <a:srgbClr val="000000"/>
                </a:solidFill>
                <a:latin typeface="Arial"/>
              </a:rPr>
              <a:t>s do not </a:t>
            </a:r>
            <a:r>
              <a:rPr b="0" lang="en-US" sz="1400" spc="-1" strike="noStrike">
                <a:solidFill>
                  <a:srgbClr val="000000"/>
                </a:solidFill>
                <a:latin typeface="Arial"/>
              </a:rPr>
              <a:t>change </a:t>
            </a:r>
            <a:r>
              <a:rPr b="0" lang="en-US" sz="1400" spc="-1" strike="noStrike">
                <a:solidFill>
                  <a:srgbClr val="000000"/>
                </a:solidFill>
                <a:latin typeface="Arial"/>
              </a:rPr>
              <a:t>during </a:t>
            </a:r>
            <a:r>
              <a:rPr b="0" lang="en-US" sz="1400" spc="-1" strike="noStrike">
                <a:solidFill>
                  <a:srgbClr val="000000"/>
                </a:solidFill>
                <a:latin typeface="Arial"/>
              </a:rPr>
              <a:t>the </a:t>
            </a:r>
            <a:r>
              <a:rPr b="0" lang="en-US" sz="1400" spc="-1" strike="noStrike">
                <a:solidFill>
                  <a:srgbClr val="000000"/>
                </a:solidFill>
                <a:latin typeface="Arial"/>
              </a:rPr>
              <a:t>period of </a:t>
            </a:r>
            <a:r>
              <a:rPr b="0" lang="en-US" sz="1400" spc="-1" strike="noStrike">
                <a:solidFill>
                  <a:srgbClr val="000000"/>
                </a:solidFill>
                <a:latin typeface="Arial"/>
              </a:rPr>
              <a:t>analysis.</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Validity: </a:t>
            </a:r>
            <a:r>
              <a:rPr b="0" lang="en-US" sz="1400" spc="-1" strike="noStrike">
                <a:solidFill>
                  <a:srgbClr val="000000"/>
                </a:solidFill>
                <a:latin typeface="Arial"/>
              </a:rPr>
              <a:t>This is a </a:t>
            </a:r>
            <a:r>
              <a:rPr b="0" lang="en-US" sz="1400" spc="-1" strike="noStrike">
                <a:solidFill>
                  <a:srgbClr val="000000"/>
                </a:solidFill>
                <a:latin typeface="Arial"/>
              </a:rPr>
              <a:t>common </a:t>
            </a:r>
            <a:r>
              <a:rPr b="0" lang="en-US" sz="1400" spc="-1" strike="noStrike">
                <a:solidFill>
                  <a:srgbClr val="000000"/>
                </a:solidFill>
                <a:latin typeface="Arial"/>
              </a:rPr>
              <a:t>assumpti</a:t>
            </a:r>
            <a:r>
              <a:rPr b="0" lang="en-US" sz="1400" spc="-1" strike="noStrike">
                <a:solidFill>
                  <a:srgbClr val="000000"/>
                </a:solidFill>
                <a:latin typeface="Arial"/>
              </a:rPr>
              <a:t>on in </a:t>
            </a:r>
            <a:r>
              <a:rPr b="0" lang="en-US" sz="1400" spc="-1" strike="noStrike">
                <a:solidFill>
                  <a:srgbClr val="000000"/>
                </a:solidFill>
                <a:latin typeface="Arial"/>
              </a:rPr>
              <a:t>short-</a:t>
            </a:r>
            <a:r>
              <a:rPr b="0" lang="en-US" sz="1400" spc="-1" strike="noStrike">
                <a:solidFill>
                  <a:srgbClr val="000000"/>
                </a:solidFill>
                <a:latin typeface="Arial"/>
              </a:rPr>
              <a:t>term </a:t>
            </a:r>
            <a:r>
              <a:rPr b="0" lang="en-US" sz="1400" spc="-1" strike="noStrike">
                <a:solidFill>
                  <a:srgbClr val="000000"/>
                </a:solidFill>
                <a:latin typeface="Arial"/>
              </a:rPr>
              <a:t>studies </a:t>
            </a:r>
            <a:r>
              <a:rPr b="0" lang="en-US" sz="1400" spc="-1" strike="noStrike">
                <a:solidFill>
                  <a:srgbClr val="000000"/>
                </a:solidFill>
                <a:latin typeface="Arial"/>
              </a:rPr>
              <a:t>but may </a:t>
            </a:r>
            <a:r>
              <a:rPr b="0" lang="en-US" sz="1400" spc="-1" strike="noStrike">
                <a:solidFill>
                  <a:srgbClr val="000000"/>
                </a:solidFill>
                <a:latin typeface="Arial"/>
              </a:rPr>
              <a:t>not hold </a:t>
            </a:r>
            <a:r>
              <a:rPr b="0" lang="en-US" sz="1400" spc="-1" strike="noStrike">
                <a:solidFill>
                  <a:srgbClr val="000000"/>
                </a:solidFill>
                <a:latin typeface="Arial"/>
              </a:rPr>
              <a:t>in the </a:t>
            </a:r>
            <a:r>
              <a:rPr b="0" lang="en-US" sz="1400" spc="-1" strike="noStrike">
                <a:solidFill>
                  <a:srgbClr val="000000"/>
                </a:solidFill>
                <a:latin typeface="Arial"/>
              </a:rPr>
              <a:t>long </a:t>
            </a:r>
            <a:r>
              <a:rPr b="0" lang="en-US" sz="1400" spc="-1" strike="noStrike">
                <a:solidFill>
                  <a:srgbClr val="000000"/>
                </a:solidFill>
                <a:latin typeface="Arial"/>
              </a:rPr>
              <a:t>term.</a:t>
            </a:r>
            <a:endParaRPr b="0" lang="en-AU"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a:ln w="0">
            <a:noFill/>
          </a:ln>
        </p:spPr>
      </p:sp>
      <p:sp>
        <p:nvSpPr>
          <p:cNvPr id="11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Clr>
                <a:srgbClr val="000000"/>
              </a:buClr>
              <a:buSzPct val="45000"/>
              <a:buFont typeface="Wingdings" charset="2"/>
              <a:buChar char=""/>
            </a:pPr>
            <a:r>
              <a:rPr b="0" lang="en-AU" sz="2000" spc="-1" strike="noStrike">
                <a:latin typeface="Arial"/>
              </a:rPr>
              <a:t>We can see evidence of outliers, skewness and kurtosis and we need to deal with these before modelling</a:t>
            </a:r>
            <a:endParaRPr b="0" lang="en-AU" sz="2000" spc="-1" strike="noStrike">
              <a:latin typeface="Arial"/>
            </a:endParaRPr>
          </a:p>
          <a:p>
            <a:pPr marL="216000" indent="-216000">
              <a:buClr>
                <a:srgbClr val="000000"/>
              </a:buClr>
              <a:buSzPct val="45000"/>
              <a:buFont typeface="Wingdings" charset="2"/>
              <a:buChar char=""/>
            </a:pPr>
            <a:endParaRPr b="0" lang="en-AU"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533520" y="764280"/>
            <a:ext cx="6703200" cy="3769920"/>
          </a:xfrm>
          <a:prstGeom prst="rect">
            <a:avLst/>
          </a:prstGeom>
          <a:ln w="0">
            <a:noFill/>
          </a:ln>
        </p:spPr>
      </p:sp>
      <p:sp>
        <p:nvSpPr>
          <p:cNvPr id="120" name="PlaceHolder 2"/>
          <p:cNvSpPr>
            <a:spLocks noGrp="1"/>
          </p:cNvSpPr>
          <p:nvPr>
            <p:ph type="body"/>
          </p:nvPr>
        </p:nvSpPr>
        <p:spPr>
          <a:xfrm>
            <a:off x="777240" y="4777560"/>
            <a:ext cx="6216120" cy="45320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In general terms we can express price elasticity of demand algebraically as the change in quantity resulting from 1 unit change in price,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2000" spc="-1" strike="noStrike">
                <a:solidFill>
                  <a:srgbClr val="000000"/>
                </a:solidFill>
                <a:latin typeface="Arial"/>
              </a:rPr>
              <a:t>In general, the slope of the regression line is negative, indicating that as price increases, quantity demanded decreases.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2000" spc="-1" strike="noStrike">
                <a:solidFill>
                  <a:srgbClr val="000000"/>
                </a:solidFill>
                <a:latin typeface="Arial"/>
              </a:rPr>
              <a:t>There are special exceptions to this, such as Giffen goods, but in our case we expect PED to be quite elastic.</a:t>
            </a:r>
            <a:endParaRPr b="0" lang="en-AU"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533520" y="764280"/>
            <a:ext cx="6703200" cy="3769920"/>
          </a:xfrm>
          <a:prstGeom prst="rect">
            <a:avLst/>
          </a:prstGeom>
          <a:ln w="0">
            <a:noFill/>
          </a:ln>
        </p:spPr>
      </p:sp>
      <p:sp>
        <p:nvSpPr>
          <p:cNvPr id="122" name="PlaceHolder 2"/>
          <p:cNvSpPr>
            <a:spLocks noGrp="1"/>
          </p:cNvSpPr>
          <p:nvPr>
            <p:ph type="body"/>
          </p:nvPr>
        </p:nvSpPr>
        <p:spPr>
          <a:xfrm>
            <a:off x="777240" y="4777560"/>
            <a:ext cx="6216120" cy="5045040"/>
          </a:xfrm>
          <a:prstGeom prst="rect">
            <a:avLst/>
          </a:prstGeom>
          <a:noFill/>
          <a:ln w="0">
            <a:noFill/>
          </a:ln>
        </p:spPr>
        <p:txBody>
          <a:bodyPr lIns="0" rIns="0" tIns="0" bIns="0" anchor="t">
            <a:noAutofit/>
          </a:bodyPr>
          <a:p>
            <a:pPr marL="216000" indent="-216000">
              <a:lnSpc>
                <a:spcPct val="100000"/>
              </a:lnSpc>
              <a:buNone/>
              <a:tabLst>
                <a:tab algn="l" pos="0"/>
              </a:tabLst>
            </a:pPr>
            <a:r>
              <a:rPr b="0" lang="en-US" sz="1600" spc="-1" strike="noStrike">
                <a:solidFill>
                  <a:srgbClr val="000000"/>
                </a:solidFill>
                <a:latin typeface="Arial"/>
              </a:rPr>
              <a:t>The gross profit, calculation is:  (cost  - price) x quantity sold </a:t>
            </a:r>
            <a:endParaRPr b="0" lang="en-AU" sz="1600" spc="-1" strike="noStrike">
              <a:latin typeface="Arial"/>
            </a:endParaRPr>
          </a:p>
          <a:p>
            <a:pPr marL="216000" indent="-216000">
              <a:lnSpc>
                <a:spcPct val="100000"/>
              </a:lnSpc>
              <a:buNone/>
              <a:tabLst>
                <a:tab algn="l" pos="0"/>
              </a:tabLst>
            </a:pPr>
            <a:endParaRPr b="0" lang="en-AU" sz="1400" spc="-1" strike="noStrike">
              <a:latin typeface="Arial"/>
            </a:endParaRPr>
          </a:p>
          <a:p>
            <a:pPr marL="216000" indent="-216000">
              <a:lnSpc>
                <a:spcPct val="100000"/>
              </a:lnSpc>
              <a:buNone/>
              <a:tabLst>
                <a:tab algn="l" pos="0"/>
              </a:tabLst>
            </a:pPr>
            <a:r>
              <a:rPr b="0" lang="en-US" sz="1600" spc="-1" strike="noStrike">
                <a:solidFill>
                  <a:srgbClr val="000000"/>
                </a:solidFill>
                <a:latin typeface="Arial"/>
              </a:rPr>
              <a:t>To find the optimal price point, we need to take the first derivative of the gross profit function and set it to zero.</a:t>
            </a:r>
            <a:endParaRPr b="0" lang="en-AU" sz="1600" spc="-1" strike="noStrike">
              <a:latin typeface="Arial"/>
            </a:endParaRPr>
          </a:p>
          <a:p>
            <a:pPr marL="216000" indent="-216000">
              <a:lnSpc>
                <a:spcPct val="100000"/>
              </a:lnSpc>
              <a:buNone/>
              <a:tabLst>
                <a:tab algn="l" pos="0"/>
              </a:tabLst>
            </a:pPr>
            <a:endParaRPr b="0" lang="en-AU" sz="14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rPr>
              <a:t>You'll note something interesting about these plots. The optimal price </a:t>
            </a:r>
            <a:endParaRPr b="0" lang="en-AU" sz="1600" spc="-1" strike="noStrike">
              <a:latin typeface="Arial"/>
            </a:endParaRPr>
          </a:p>
          <a:p>
            <a:pPr marL="216000" indent="-216000">
              <a:lnSpc>
                <a:spcPct val="100000"/>
              </a:lnSpc>
              <a:buNone/>
              <a:tabLst>
                <a:tab algn="l" pos="0"/>
              </a:tabLst>
            </a:pPr>
            <a:r>
              <a:rPr b="0" lang="en-US" sz="1600" spc="-1" strike="noStrike">
                <a:solidFill>
                  <a:srgbClr val="000000"/>
                </a:solidFill>
                <a:latin typeface="Arial"/>
              </a:rPr>
              <a:t>point based on this is the maximum value of Menu_Price. </a:t>
            </a:r>
            <a:endParaRPr b="0" lang="en-AU" sz="16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rPr>
              <a:t>Further, the second derivative is not zero. </a:t>
            </a:r>
            <a:endParaRPr b="0" lang="en-AU" sz="16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rPr>
              <a:t>Both points indicate that we have not achieve the optimal price point, as our dataset is limited to the range of prices in the dataset</a:t>
            </a:r>
            <a:r>
              <a:rPr b="0" lang="en-US" sz="2100" spc="-1" strike="noStrike">
                <a:solidFill>
                  <a:srgbClr val="000000"/>
                </a:solidFill>
                <a:latin typeface="Arial"/>
              </a:rPr>
              <a:t>.</a:t>
            </a:r>
            <a:endParaRPr b="0" lang="en-AU" sz="2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3200" cy="3769920"/>
          </a:xfrm>
          <a:prstGeom prst="rect">
            <a:avLst/>
          </a:prstGeom>
          <a:ln w="0">
            <a:noFill/>
          </a:ln>
        </p:spPr>
      </p:sp>
      <p:sp>
        <p:nvSpPr>
          <p:cNvPr id="124" name="PlaceHolder 2"/>
          <p:cNvSpPr>
            <a:spLocks noGrp="1"/>
          </p:cNvSpPr>
          <p:nvPr>
            <p:ph type="body"/>
          </p:nvPr>
        </p:nvSpPr>
        <p:spPr>
          <a:xfrm>
            <a:off x="777240" y="4777560"/>
            <a:ext cx="6216120" cy="45244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If we extend our predictions based on our equation, we start to see plots that make sense. We can see that it predicts that the optimal price point falls outside the range of prices captured in the dataset.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2000" spc="-1" strike="noStrike">
                <a:solidFill>
                  <a:srgbClr val="000000"/>
                </a:solidFill>
                <a:latin typeface="Arial"/>
              </a:rPr>
              <a:t>We have to be really careful about making predictions outside the range. At this point we should </a:t>
            </a:r>
            <a:r>
              <a:rPr b="1" lang="en-US" sz="2000" spc="-1" strike="noStrike">
                <a:solidFill>
                  <a:srgbClr val="000000"/>
                </a:solidFill>
                <a:latin typeface="Arial"/>
              </a:rPr>
              <a:t>at most</a:t>
            </a:r>
            <a:r>
              <a:rPr b="0" lang="en-US" sz="2000" spc="-1" strike="noStrike">
                <a:solidFill>
                  <a:srgbClr val="000000"/>
                </a:solidFill>
                <a:latin typeface="Arial"/>
              </a:rPr>
              <a:t> note this for further investigation and strongly suggest proper A/B testing, which we'll discuss in the next section.</a:t>
            </a:r>
            <a:endParaRPr b="0" lang="en-AU"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216360" y="812520"/>
            <a:ext cx="7126920" cy="4008960"/>
          </a:xfrm>
          <a:prstGeom prst="rect">
            <a:avLst/>
          </a:prstGeom>
          <a:ln w="0">
            <a:noFill/>
          </a:ln>
        </p:spPr>
      </p:sp>
      <p:sp>
        <p:nvSpPr>
          <p:cNvPr id="12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As expected, when we compare our results from price optimisation for gross profit, we can see that </a:t>
            </a:r>
            <a:endParaRPr b="0" lang="en-AU" sz="2000" spc="-1" strike="noStrike">
              <a:latin typeface="Arial"/>
            </a:endParaRPr>
          </a:p>
          <a:p>
            <a:pPr marL="216000" indent="-216000">
              <a:buClr>
                <a:srgbClr val="000000"/>
              </a:buClr>
              <a:buSzPct val="45000"/>
              <a:buFont typeface="Wingdings" charset="2"/>
              <a:buChar char=""/>
            </a:pPr>
            <a:r>
              <a:rPr b="0" lang="en-AU" sz="2000" spc="-1" strike="noStrike">
                <a:latin typeface="Arial"/>
              </a:rPr>
              <a:t>total sales ($) goes down, </a:t>
            </a:r>
            <a:endParaRPr b="0" lang="en-AU" sz="2000" spc="-1" strike="noStrike">
              <a:latin typeface="Arial"/>
            </a:endParaRPr>
          </a:p>
          <a:p>
            <a:pPr marL="216000" indent="-216000">
              <a:buClr>
                <a:srgbClr val="000000"/>
              </a:buClr>
              <a:buSzPct val="45000"/>
              <a:buFont typeface="Wingdings" charset="2"/>
              <a:buChar char=""/>
            </a:pPr>
            <a:r>
              <a:rPr b="0" lang="en-AU" sz="2000" spc="-1" strike="noStrike">
                <a:latin typeface="Arial"/>
              </a:rPr>
              <a:t>total quantity sold goes down, </a:t>
            </a:r>
            <a:endParaRPr b="0" lang="en-AU" sz="2000" spc="-1" strike="noStrike">
              <a:latin typeface="Arial"/>
            </a:endParaRPr>
          </a:p>
          <a:p>
            <a:pPr marL="216000" indent="-216000">
              <a:buClr>
                <a:srgbClr val="000000"/>
              </a:buClr>
              <a:buSzPct val="45000"/>
              <a:buFont typeface="Wingdings" charset="2"/>
              <a:buChar char=""/>
            </a:pPr>
            <a:r>
              <a:rPr b="0" lang="en-AU" sz="2000" spc="-1" strike="noStrike">
                <a:latin typeface="Arial"/>
              </a:rPr>
              <a:t>but gross profit goes up by more than 11.14%</a:t>
            </a:r>
            <a:endParaRPr b="0" lang="en-AU" sz="2000" spc="-1" strike="noStrike">
              <a:latin typeface="Arial"/>
            </a:endParaRPr>
          </a:p>
          <a:p>
            <a:pPr marL="216000" indent="-216000">
              <a:buClr>
                <a:srgbClr val="000000"/>
              </a:buClr>
              <a:buSzPct val="45000"/>
              <a:buFont typeface="Wingdings" charset="2"/>
              <a:buChar char=""/>
            </a:pPr>
            <a:endParaRPr b="0" lang="en-AU" sz="2000" spc="-1" strike="noStrike">
              <a:latin typeface="Arial"/>
            </a:endParaRPr>
          </a:p>
          <a:p>
            <a:pPr marL="216000" indent="-216000">
              <a:buClr>
                <a:srgbClr val="000000"/>
              </a:buClr>
              <a:buSzPct val="45000"/>
              <a:buFont typeface="Wingdings" charset="2"/>
              <a:buChar char=""/>
            </a:pPr>
            <a:r>
              <a:rPr b="0" lang="en-AU" sz="2000" spc="-1" strike="noStrike">
                <a:latin typeface="Arial"/>
              </a:rPr>
              <a:t>Thus we’ve achieved our objective of increasing gross profit by optimising price.</a:t>
            </a:r>
            <a:endParaRPr b="0" lang="en-AU" sz="2000" spc="-1" strike="noStrike">
              <a:latin typeface="Arial"/>
            </a:endParaRPr>
          </a:p>
          <a:p>
            <a:pPr marL="216000" indent="-216000">
              <a:buClr>
                <a:srgbClr val="000000"/>
              </a:buClr>
              <a:buSzPct val="45000"/>
              <a:buFont typeface="Wingdings" charset="2"/>
              <a:buChar char=""/>
            </a:pPr>
            <a:endParaRPr b="0" lang="en-AU" sz="2000" spc="-1" strike="noStrike">
              <a:latin typeface="Arial"/>
            </a:endParaRPr>
          </a:p>
          <a:p>
            <a:pPr marL="216000" indent="-216000">
              <a:buClr>
                <a:srgbClr val="000000"/>
              </a:buClr>
              <a:buSzPct val="45000"/>
              <a:buFont typeface="Wingdings" charset="2"/>
              <a:buChar char=""/>
            </a:pPr>
            <a:r>
              <a:rPr b="0" lang="en-AU" sz="2000" spc="-1" strike="noStrike">
                <a:latin typeface="Arial"/>
              </a:rPr>
              <a:t>However, as evidenced by the previous slide, I believe that we can improve further by performing some experiments, ie A/B testing</a:t>
            </a:r>
            <a:endParaRPr b="0" lang="en-AU"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BF5C769-42C4-44FD-932B-F2B9B473BE53}" type="slidenum">
              <a:t>&lt;#&gt;</a:t>
            </a:fld>
          </a:p>
        </p:txBody>
      </p:sp>
      <p:sp>
        <p:nvSpPr>
          <p:cNvPr id="4" name="PlaceHolder 3"/>
          <p:cNvSpPr>
            <a:spLocks noGrp="1"/>
          </p:cNvSpPr>
          <p:nvPr>
            <p:ph type="dt" idx="3"/>
          </p:nvPr>
        </p:nvSpPr>
        <p:spPr/>
        <p:txBody>
          <a:bodyPr/>
          <a:p>
            <a:r>
              <a:rPr lang="en-A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31C2F14-5DEE-4E23-941F-AC028CA28129}" type="slidenum">
              <a:t>&lt;#&gt;</a:t>
            </a:fld>
          </a:p>
        </p:txBody>
      </p:sp>
      <p:sp>
        <p:nvSpPr>
          <p:cNvPr id="7" name="PlaceHolder 6"/>
          <p:cNvSpPr>
            <a:spLocks noGrp="1"/>
          </p:cNvSpPr>
          <p:nvPr>
            <p:ph type="dt" idx="3"/>
          </p:nvPr>
        </p:nvSpPr>
        <p:spPr/>
        <p:txBody>
          <a:bodyPr/>
          <a:p>
            <a:r>
              <a:rPr lang="en-A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822F81A-0C05-43CD-8B0D-DCA5EC9BF3C4}" type="slidenum">
              <a:t>&lt;#&gt;</a:t>
            </a:fld>
          </a:p>
        </p:txBody>
      </p:sp>
      <p:sp>
        <p:nvSpPr>
          <p:cNvPr id="9" name="PlaceHolder 8"/>
          <p:cNvSpPr>
            <a:spLocks noGrp="1"/>
          </p:cNvSpPr>
          <p:nvPr>
            <p:ph type="dt" idx="3"/>
          </p:nvPr>
        </p:nvSpPr>
        <p:spPr/>
        <p:txBody>
          <a:bodyPr/>
          <a:p>
            <a:r>
              <a:rPr lang="en-A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B5A4FB9-88D7-4729-92A7-0144E706F416}" type="slidenum">
              <a:t>&lt;#&gt;</a:t>
            </a:fld>
          </a:p>
        </p:txBody>
      </p:sp>
      <p:sp>
        <p:nvSpPr>
          <p:cNvPr id="11" name="PlaceHolder 10"/>
          <p:cNvSpPr>
            <a:spLocks noGrp="1"/>
          </p:cNvSpPr>
          <p:nvPr>
            <p:ph type="dt" idx="3"/>
          </p:nvPr>
        </p:nvSpPr>
        <p:spPr/>
        <p:txBody>
          <a:bodyPr/>
          <a:p>
            <a:r>
              <a:rPr lang="en-A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872B69F-B06A-4B78-9CE3-A6D3DB7469B1}" type="slidenum">
              <a:t>&lt;#&gt;</a:t>
            </a:fld>
          </a:p>
        </p:txBody>
      </p:sp>
      <p:sp>
        <p:nvSpPr>
          <p:cNvPr id="4" name="PlaceHolder 3"/>
          <p:cNvSpPr>
            <a:spLocks noGrp="1"/>
          </p:cNvSpPr>
          <p:nvPr>
            <p:ph type="dt" idx="6"/>
          </p:nvPr>
        </p:nvSpPr>
        <p:spPr/>
        <p:txBody>
          <a:bodyPr/>
          <a:p>
            <a:r>
              <a:rPr lang="en-A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CE62CB8-8954-4306-B1F0-45BCA3CCAA31}" type="slidenum">
              <a:t>&lt;#&gt;</a:t>
            </a:fld>
          </a:p>
        </p:txBody>
      </p:sp>
      <p:sp>
        <p:nvSpPr>
          <p:cNvPr id="6" name="PlaceHolder 5"/>
          <p:cNvSpPr>
            <a:spLocks noGrp="1"/>
          </p:cNvSpPr>
          <p:nvPr>
            <p:ph type="dt" idx="6"/>
          </p:nvPr>
        </p:nvSpPr>
        <p:spPr/>
        <p:txBody>
          <a:bodyPr/>
          <a:p>
            <a:r>
              <a:rPr lang="en-A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864A991-F8DB-4CCC-85D5-A91157E99000}" type="slidenum">
              <a:t>&lt;#&gt;</a:t>
            </a:fld>
          </a:p>
        </p:txBody>
      </p:sp>
      <p:sp>
        <p:nvSpPr>
          <p:cNvPr id="6" name="PlaceHolder 5"/>
          <p:cNvSpPr>
            <a:spLocks noGrp="1"/>
          </p:cNvSpPr>
          <p:nvPr>
            <p:ph type="dt" idx="6"/>
          </p:nvPr>
        </p:nvSpPr>
        <p:spPr/>
        <p:txBody>
          <a:bodyPr/>
          <a:p>
            <a:r>
              <a:rPr lang="en-A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DBF8F36-23B3-4424-A7D3-59C34FEF579E}" type="slidenum">
              <a:t>&lt;#&gt;</a:t>
            </a:fld>
          </a:p>
        </p:txBody>
      </p:sp>
      <p:sp>
        <p:nvSpPr>
          <p:cNvPr id="7" name="PlaceHolder 6"/>
          <p:cNvSpPr>
            <a:spLocks noGrp="1"/>
          </p:cNvSpPr>
          <p:nvPr>
            <p:ph type="dt" idx="6"/>
          </p:nvPr>
        </p:nvSpPr>
        <p:spPr/>
        <p:txBody>
          <a:bodyPr/>
          <a:p>
            <a:r>
              <a:rPr lang="en-A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A4A36AF-A868-4093-8344-62E63BD80361}" type="slidenum">
              <a:t>&lt;#&gt;</a:t>
            </a:fld>
          </a:p>
        </p:txBody>
      </p:sp>
      <p:sp>
        <p:nvSpPr>
          <p:cNvPr id="5" name="PlaceHolder 4"/>
          <p:cNvSpPr>
            <a:spLocks noGrp="1"/>
          </p:cNvSpPr>
          <p:nvPr>
            <p:ph type="dt" idx="6"/>
          </p:nvPr>
        </p:nvSpPr>
        <p:spPr/>
        <p:txBody>
          <a:bodyPr/>
          <a:p>
            <a:r>
              <a:rPr lang="en-A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6820367-71FA-4A31-89BF-96032E8B5AB7}" type="slidenum">
              <a:t>&lt;#&gt;</a:t>
            </a:fld>
          </a:p>
        </p:txBody>
      </p:sp>
      <p:sp>
        <p:nvSpPr>
          <p:cNvPr id="5" name="PlaceHolder 4"/>
          <p:cNvSpPr>
            <a:spLocks noGrp="1"/>
          </p:cNvSpPr>
          <p:nvPr>
            <p:ph type="dt" idx="6"/>
          </p:nvPr>
        </p:nvSpPr>
        <p:spPr/>
        <p:txBody>
          <a:bodyPr/>
          <a:p>
            <a:r>
              <a:rPr lang="en-A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01DFC8B-C3C2-4E53-A590-3424BE3D8855}"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C0AE784-5174-43BA-8EBB-25F0398D6A50}" type="slidenum">
              <a:t>&lt;#&gt;</a:t>
            </a:fld>
          </a:p>
        </p:txBody>
      </p:sp>
      <p:sp>
        <p:nvSpPr>
          <p:cNvPr id="6" name="PlaceHolder 5"/>
          <p:cNvSpPr>
            <a:spLocks noGrp="1"/>
          </p:cNvSpPr>
          <p:nvPr>
            <p:ph type="dt" idx="3"/>
          </p:nvPr>
        </p:nvSpPr>
        <p:spPr/>
        <p:txBody>
          <a:bodyPr/>
          <a:p>
            <a:r>
              <a:rPr lang="en-A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A2B2FDD-2F6E-4D94-984D-C53A030525AC}"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4B35E1D-C887-4C3B-985C-610F49487B19}"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3D69CCD-C792-4C00-8B27-95B7600514FA}" type="slidenum">
              <a:t>&lt;#&gt;</a:t>
            </a:fld>
          </a:p>
        </p:txBody>
      </p:sp>
      <p:sp>
        <p:nvSpPr>
          <p:cNvPr id="7" name="PlaceHolder 6"/>
          <p:cNvSpPr>
            <a:spLocks noGrp="1"/>
          </p:cNvSpPr>
          <p:nvPr>
            <p:ph type="dt" idx="6"/>
          </p:nvPr>
        </p:nvSpPr>
        <p:spPr/>
        <p:txBody>
          <a:bodyPr/>
          <a:p>
            <a:r>
              <a:rPr lang="en-A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8CA0018-451F-47AE-94B8-63A81DD38EDF}" type="slidenum">
              <a:t>&lt;#&gt;</a:t>
            </a:fld>
          </a:p>
        </p:txBody>
      </p:sp>
      <p:sp>
        <p:nvSpPr>
          <p:cNvPr id="9" name="PlaceHolder 8"/>
          <p:cNvSpPr>
            <a:spLocks noGrp="1"/>
          </p:cNvSpPr>
          <p:nvPr>
            <p:ph type="dt" idx="6"/>
          </p:nvPr>
        </p:nvSpPr>
        <p:spPr/>
        <p:txBody>
          <a:bodyPr/>
          <a:p>
            <a:r>
              <a:rPr lang="en-A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4686E63-0468-4727-9B45-4D116F12F277}" type="slidenum">
              <a:t>&lt;#&gt;</a:t>
            </a:fld>
          </a:p>
        </p:txBody>
      </p:sp>
      <p:sp>
        <p:nvSpPr>
          <p:cNvPr id="11" name="PlaceHolder 10"/>
          <p:cNvSpPr>
            <a:spLocks noGrp="1"/>
          </p:cNvSpPr>
          <p:nvPr>
            <p:ph type="dt" idx="6"/>
          </p:nvPr>
        </p:nvSpPr>
        <p:spPr/>
        <p:txBody>
          <a:bodyPr/>
          <a:p>
            <a:r>
              <a:rPr lang="en-A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5483BFB-7AA5-4EBA-8AA0-EB025B60879A}" type="slidenum">
              <a:t>&lt;#&gt;</a:t>
            </a:fld>
          </a:p>
        </p:txBody>
      </p:sp>
      <p:sp>
        <p:nvSpPr>
          <p:cNvPr id="6" name="PlaceHolder 5"/>
          <p:cNvSpPr>
            <a:spLocks noGrp="1"/>
          </p:cNvSpPr>
          <p:nvPr>
            <p:ph type="dt" idx="3"/>
          </p:nvPr>
        </p:nvSpPr>
        <p:spPr/>
        <p:txBody>
          <a:bodyPr/>
          <a:p>
            <a:r>
              <a:rPr lang="en-A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635631B-FBA1-4C2E-AA46-E21528489C67}" type="slidenum">
              <a:t>&lt;#&gt;</a:t>
            </a:fld>
          </a:p>
        </p:txBody>
      </p:sp>
      <p:sp>
        <p:nvSpPr>
          <p:cNvPr id="7" name="PlaceHolder 6"/>
          <p:cNvSpPr>
            <a:spLocks noGrp="1"/>
          </p:cNvSpPr>
          <p:nvPr>
            <p:ph type="dt" idx="3"/>
          </p:nvPr>
        </p:nvSpPr>
        <p:spPr/>
        <p:txBody>
          <a:bodyPr/>
          <a:p>
            <a:r>
              <a:rPr lang="en-A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555AD40-BC1D-4F4F-9C6C-EAB14BDDA594}" type="slidenum">
              <a:t>&lt;#&gt;</a:t>
            </a:fld>
          </a:p>
        </p:txBody>
      </p:sp>
      <p:sp>
        <p:nvSpPr>
          <p:cNvPr id="5" name="PlaceHolder 4"/>
          <p:cNvSpPr>
            <a:spLocks noGrp="1"/>
          </p:cNvSpPr>
          <p:nvPr>
            <p:ph type="dt" idx="3"/>
          </p:nvPr>
        </p:nvSpPr>
        <p:spPr/>
        <p:txBody>
          <a:bodyPr/>
          <a:p>
            <a:r>
              <a:rPr lang="en-A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D7DB70E-8544-427F-B90E-03ED875D7D6D}" type="slidenum">
              <a:t>&lt;#&gt;</a:t>
            </a:fld>
          </a:p>
        </p:txBody>
      </p:sp>
      <p:sp>
        <p:nvSpPr>
          <p:cNvPr id="5" name="PlaceHolder 4"/>
          <p:cNvSpPr>
            <a:spLocks noGrp="1"/>
          </p:cNvSpPr>
          <p:nvPr>
            <p:ph type="dt" idx="3"/>
          </p:nvPr>
        </p:nvSpPr>
        <p:spPr/>
        <p:txBody>
          <a:bodyPr/>
          <a:p>
            <a:r>
              <a:rPr lang="en-A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15CD2DB-F2A3-485C-8E1C-041EAC0B8313}" type="slidenum">
              <a:t>&lt;#&gt;</a:t>
            </a:fld>
          </a:p>
        </p:txBody>
      </p:sp>
      <p:sp>
        <p:nvSpPr>
          <p:cNvPr id="8" name="PlaceHolder 7"/>
          <p:cNvSpPr>
            <a:spLocks noGrp="1"/>
          </p:cNvSpPr>
          <p:nvPr>
            <p:ph type="dt" idx="3"/>
          </p:nvPr>
        </p:nvSpPr>
        <p:spPr/>
        <p:txBody>
          <a:bodyPr/>
          <a:p>
            <a:r>
              <a:rPr lang="en-A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6C9EB0C-493B-43A2-8548-5A446C75755B}" type="slidenum">
              <a:t>&lt;#&gt;</a:t>
            </a:fld>
          </a:p>
        </p:txBody>
      </p:sp>
      <p:sp>
        <p:nvSpPr>
          <p:cNvPr id="8" name="PlaceHolder 7"/>
          <p:cNvSpPr>
            <a:spLocks noGrp="1"/>
          </p:cNvSpPr>
          <p:nvPr>
            <p:ph type="dt" idx="3"/>
          </p:nvPr>
        </p:nvSpPr>
        <p:spPr/>
        <p:txBody>
          <a:bodyPr/>
          <a:p>
            <a:r>
              <a:rPr lang="en-A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B1E4328-2921-409C-BBFB-299F44D59CEB}" type="slidenum">
              <a:t>&lt;#&gt;</a:t>
            </a:fld>
          </a:p>
        </p:txBody>
      </p:sp>
      <p:sp>
        <p:nvSpPr>
          <p:cNvPr id="8" name="PlaceHolder 7"/>
          <p:cNvSpPr>
            <a:spLocks noGrp="1"/>
          </p:cNvSpPr>
          <p:nvPr>
            <p:ph type="dt" idx="3"/>
          </p:nvPr>
        </p:nvSpPr>
        <p:spPr/>
        <p:txBody>
          <a:bodyPr/>
          <a:p>
            <a:r>
              <a:rPr lang="en-A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r>
              <a:rPr b="0" lang="en-AU" sz="1800" spc="-1" strike="noStrike">
                <a:latin typeface="Arial"/>
              </a:rPr>
              <a:t>Click to edit the title text format</a:t>
            </a:r>
            <a:endParaRPr b="0" lang="en-AU" sz="1800" spc="-1" strike="noStrike">
              <a:latin typeface="Arial"/>
            </a:endParaRPr>
          </a:p>
        </p:txBody>
      </p:sp>
      <p:sp>
        <p:nvSpPr>
          <p:cNvPr id="1" name="PlaceHolder 2"/>
          <p:cNvSpPr>
            <a:spLocks noGrp="1"/>
          </p:cNvSpPr>
          <p:nvPr>
            <p:ph type="body"/>
          </p:nvPr>
        </p:nvSpPr>
        <p:spPr>
          <a:xfrm>
            <a:off x="504000" y="1326600"/>
            <a:ext cx="9070200" cy="32868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
        <p:nvSpPr>
          <p:cNvPr id="2" name="PlaceHolder 3"/>
          <p:cNvSpPr>
            <a:spLocks noGrp="1"/>
          </p:cNvSpPr>
          <p:nvPr>
            <p:ph type="ftr" idx="1"/>
          </p:nvPr>
        </p:nvSpPr>
        <p:spPr>
          <a:xfrm>
            <a:off x="3447360" y="5165280"/>
            <a:ext cx="3193560" cy="389160"/>
          </a:xfrm>
          <a:prstGeom prst="rect">
            <a:avLst/>
          </a:prstGeom>
          <a:noFill/>
          <a:ln w="0">
            <a:noFill/>
          </a:ln>
        </p:spPr>
        <p:txBody>
          <a:bodyPr lIns="0" rIns="0" tIns="0" bIns="0" anchor="t">
            <a:noAutofit/>
          </a:bodyPr>
          <a:lstStyle>
            <a:lvl1pPr algn="ctr">
              <a:lnSpc>
                <a:spcPct val="100000"/>
              </a:lnSpc>
              <a:buNone/>
              <a:tabLst>
                <a:tab algn="l" pos="0"/>
              </a:tabLst>
              <a:defRPr b="0" lang="en-US" sz="1400" spc="-1" strike="noStrike">
                <a:solidFill>
                  <a:srgbClr val="000000"/>
                </a:solidFill>
                <a:latin typeface="Times New Roman"/>
              </a:defRPr>
            </a:lvl1pPr>
          </a:lstStyle>
          <a:p>
            <a:pPr algn="ctr">
              <a:lnSpc>
                <a:spcPct val="100000"/>
              </a:lnSpc>
              <a:buNone/>
              <a:tabLst>
                <a:tab algn="l" pos="0"/>
              </a:tabLst>
            </a:pPr>
            <a:r>
              <a:rPr b="0" lang="en-US" sz="1400" spc="-1" strike="noStrike">
                <a:solidFill>
                  <a:srgbClr val="000000"/>
                </a:solidFill>
                <a:latin typeface="Times New Roman"/>
              </a:rPr>
              <a:t>&lt;footer&gt;</a:t>
            </a:r>
            <a:endParaRPr b="0" lang="en-AU" sz="1400" spc="-1" strike="noStrike">
              <a:latin typeface="Times New Roman"/>
            </a:endParaRPr>
          </a:p>
        </p:txBody>
      </p:sp>
      <p:sp>
        <p:nvSpPr>
          <p:cNvPr id="3" name="PlaceHolder 4"/>
          <p:cNvSpPr>
            <a:spLocks noGrp="1"/>
          </p:cNvSpPr>
          <p:nvPr>
            <p:ph type="sldNum" idx="2"/>
          </p:nvPr>
        </p:nvSpPr>
        <p:spPr>
          <a:xfrm>
            <a:off x="7227360" y="5165280"/>
            <a:ext cx="2346840" cy="389160"/>
          </a:xfrm>
          <a:prstGeom prst="rect">
            <a:avLst/>
          </a:prstGeom>
          <a:noFill/>
          <a:ln w="0">
            <a:noFill/>
          </a:ln>
        </p:spPr>
        <p:txBody>
          <a:bodyPr lIns="0" rIns="0" tIns="0" bIns="0" anchor="t">
            <a:noAutofit/>
          </a:bodyPr>
          <a:lstStyle>
            <a:lvl1pPr algn="r">
              <a:lnSpc>
                <a:spcPct val="100000"/>
              </a:lnSpc>
              <a:buNone/>
              <a:tabLst>
                <a:tab algn="l" pos="0"/>
              </a:tabLst>
              <a:defRPr b="0" lang="en-US" sz="1400" spc="-1" strike="noStrike">
                <a:solidFill>
                  <a:srgbClr val="000000"/>
                </a:solidFill>
                <a:latin typeface="Times New Roman"/>
              </a:defRPr>
            </a:lvl1pPr>
          </a:lstStyle>
          <a:p>
            <a:pPr algn="r">
              <a:lnSpc>
                <a:spcPct val="100000"/>
              </a:lnSpc>
              <a:buNone/>
              <a:tabLst>
                <a:tab algn="l" pos="0"/>
              </a:tabLst>
            </a:pPr>
            <a:fld id="{86D28A67-73CF-4686-AAB3-F11E48C4BFB1}" type="slidenum">
              <a:rPr b="0" lang="en-US" sz="1400" spc="-1" strike="noStrike">
                <a:solidFill>
                  <a:srgbClr val="000000"/>
                </a:solidFill>
                <a:latin typeface="Times New Roman"/>
              </a:rPr>
              <a:t>&lt;number&gt;</a:t>
            </a:fld>
            <a:endParaRPr b="0" lang="en-AU" sz="1400" spc="-1" strike="noStrike">
              <a:latin typeface="Times New Roman"/>
            </a:endParaRPr>
          </a:p>
        </p:txBody>
      </p:sp>
      <p:sp>
        <p:nvSpPr>
          <p:cNvPr id="4" name="PlaceHolder 5"/>
          <p:cNvSpPr>
            <a:spLocks noGrp="1"/>
          </p:cNvSpPr>
          <p:nvPr>
            <p:ph type="dt" idx="3"/>
          </p:nvPr>
        </p:nvSpPr>
        <p:spPr>
          <a:xfrm>
            <a:off x="504000" y="5165280"/>
            <a:ext cx="2346840" cy="389160"/>
          </a:xfrm>
          <a:prstGeom prst="rect">
            <a:avLst/>
          </a:prstGeom>
          <a:noFill/>
          <a:ln w="0">
            <a:noFill/>
          </a:ln>
        </p:spPr>
        <p:txBody>
          <a:bodyPr lIns="0" rIns="0" tIns="0" bIns="0" anchor="t">
            <a:noAutofit/>
          </a:bodyPr>
          <a:lstStyle>
            <a:lvl1pPr>
              <a:defRPr b="0" lang="en-AU" sz="1400" spc="-1" strike="noStrike">
                <a:latin typeface="Times New Roman"/>
              </a:defRPr>
            </a:lvl1pPr>
          </a:lstStyle>
          <a:p>
            <a:r>
              <a:rPr b="0" lang="en-AU" sz="1400" spc="-1" strike="noStrike">
                <a:latin typeface="Times New Roman"/>
              </a:rPr>
              <a:t>&lt;date/time&gt;</a:t>
            </a:r>
            <a:endParaRPr b="0" lang="en-AU"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3560" cy="389160"/>
          </a:xfrm>
          <a:prstGeom prst="rect">
            <a:avLst/>
          </a:prstGeom>
          <a:noFill/>
          <a:ln w="0">
            <a:noFill/>
          </a:ln>
        </p:spPr>
        <p:txBody>
          <a:bodyPr lIns="0" rIns="0" tIns="0" bIns="0" anchor="t">
            <a:noAutofit/>
          </a:bodyPr>
          <a:lstStyle>
            <a:lvl1pPr algn="ctr">
              <a:lnSpc>
                <a:spcPct val="100000"/>
              </a:lnSpc>
              <a:buNone/>
              <a:tabLst>
                <a:tab algn="l" pos="0"/>
              </a:tabLst>
              <a:defRPr b="0" lang="en-US" sz="1400" spc="-1" strike="noStrike">
                <a:solidFill>
                  <a:srgbClr val="000000"/>
                </a:solidFill>
                <a:latin typeface="Times New Roman"/>
              </a:defRPr>
            </a:lvl1pPr>
          </a:lstStyle>
          <a:p>
            <a:pPr algn="ctr">
              <a:lnSpc>
                <a:spcPct val="100000"/>
              </a:lnSpc>
              <a:buNone/>
              <a:tabLst>
                <a:tab algn="l" pos="0"/>
              </a:tabLst>
            </a:pPr>
            <a:r>
              <a:rPr b="0" lang="en-US" sz="1400" spc="-1" strike="noStrike">
                <a:solidFill>
                  <a:srgbClr val="000000"/>
                </a:solidFill>
                <a:latin typeface="Times New Roman"/>
              </a:rPr>
              <a:t>&lt;footer&gt;</a:t>
            </a:r>
            <a:endParaRPr b="0" lang="en-AU" sz="1400" spc="-1" strike="noStrike">
              <a:latin typeface="Times New Roman"/>
            </a:endParaRPr>
          </a:p>
        </p:txBody>
      </p:sp>
      <p:sp>
        <p:nvSpPr>
          <p:cNvPr id="42" name="PlaceHolder 2"/>
          <p:cNvSpPr>
            <a:spLocks noGrp="1"/>
          </p:cNvSpPr>
          <p:nvPr>
            <p:ph type="sldNum" idx="5"/>
          </p:nvPr>
        </p:nvSpPr>
        <p:spPr>
          <a:xfrm>
            <a:off x="7227360" y="5165280"/>
            <a:ext cx="2346840" cy="389160"/>
          </a:xfrm>
          <a:prstGeom prst="rect">
            <a:avLst/>
          </a:prstGeom>
          <a:noFill/>
          <a:ln w="0">
            <a:noFill/>
          </a:ln>
        </p:spPr>
        <p:txBody>
          <a:bodyPr lIns="0" rIns="0" tIns="0" bIns="0" anchor="t">
            <a:noAutofit/>
          </a:bodyPr>
          <a:lstStyle>
            <a:lvl1pPr algn="r">
              <a:lnSpc>
                <a:spcPct val="100000"/>
              </a:lnSpc>
              <a:buNone/>
              <a:tabLst>
                <a:tab algn="l" pos="0"/>
              </a:tabLst>
              <a:defRPr b="0" lang="en-US" sz="1400" spc="-1" strike="noStrike">
                <a:solidFill>
                  <a:srgbClr val="000000"/>
                </a:solidFill>
                <a:latin typeface="Times New Roman"/>
              </a:defRPr>
            </a:lvl1pPr>
          </a:lstStyle>
          <a:p>
            <a:pPr algn="r">
              <a:lnSpc>
                <a:spcPct val="100000"/>
              </a:lnSpc>
              <a:buNone/>
              <a:tabLst>
                <a:tab algn="l" pos="0"/>
              </a:tabLst>
            </a:pPr>
            <a:fld id="{02F15EF3-2CD1-46E1-8D07-44C0F32F6585}" type="slidenum">
              <a:rPr b="0" lang="en-US" sz="1400" spc="-1" strike="noStrike">
                <a:solidFill>
                  <a:srgbClr val="000000"/>
                </a:solidFill>
                <a:latin typeface="Times New Roman"/>
              </a:rPr>
              <a:t>&lt;number&gt;</a:t>
            </a:fld>
            <a:endParaRPr b="0" lang="en-AU" sz="1400" spc="-1" strike="noStrike">
              <a:latin typeface="Times New Roman"/>
            </a:endParaRPr>
          </a:p>
        </p:txBody>
      </p:sp>
      <p:sp>
        <p:nvSpPr>
          <p:cNvPr id="43" name="PlaceHolder 3"/>
          <p:cNvSpPr>
            <a:spLocks noGrp="1"/>
          </p:cNvSpPr>
          <p:nvPr>
            <p:ph type="dt" idx="6"/>
          </p:nvPr>
        </p:nvSpPr>
        <p:spPr>
          <a:xfrm>
            <a:off x="504000" y="5165280"/>
            <a:ext cx="2346840" cy="389160"/>
          </a:xfrm>
          <a:prstGeom prst="rect">
            <a:avLst/>
          </a:prstGeom>
          <a:noFill/>
          <a:ln w="0">
            <a:noFill/>
          </a:ln>
        </p:spPr>
        <p:txBody>
          <a:bodyPr lIns="0" rIns="0" tIns="0" bIns="0" anchor="t">
            <a:noAutofit/>
          </a:bodyPr>
          <a:lstStyle>
            <a:lvl1pPr>
              <a:defRPr b="0" lang="en-AU" sz="1400" spc="-1" strike="noStrike">
                <a:latin typeface="Times New Roman"/>
              </a:defRPr>
            </a:lvl1pPr>
          </a:lstStyle>
          <a:p>
            <a:r>
              <a:rPr b="0" lang="en-AU" sz="1400" spc="-1" strike="noStrike">
                <a:latin typeface="Times New Roman"/>
              </a:rPr>
              <a:t>&lt;date/time&gt;</a:t>
            </a:r>
            <a:endParaRPr b="0" lang="en-AU" sz="1400" spc="-1" strike="noStrike">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Analysis of Product Pricing &amp; Sales</a:t>
            </a:r>
            <a:endParaRPr b="0" lang="en-AU" sz="4400" spc="-1" strike="noStrike">
              <a:latin typeface="Arial"/>
            </a:endParaRPr>
          </a:p>
        </p:txBody>
      </p:sp>
      <p:sp>
        <p:nvSpPr>
          <p:cNvPr id="89" name="PlaceHolder 2"/>
          <p:cNvSpPr>
            <a:spLocks noGrp="1"/>
          </p:cNvSpPr>
          <p:nvPr>
            <p:ph type="subTitle"/>
          </p:nvPr>
        </p:nvSpPr>
        <p:spPr>
          <a:xfrm>
            <a:off x="504000" y="1326600"/>
            <a:ext cx="9070200" cy="3286800"/>
          </a:xfrm>
          <a:prstGeom prst="rect">
            <a:avLst/>
          </a:prstGeom>
          <a:noFill/>
          <a:ln w="0">
            <a:noFill/>
          </a:ln>
        </p:spPr>
        <p:txBody>
          <a:bodyPr lIns="0" rIns="0" tIns="0" bIns="0" anchor="ctr">
            <a:noAutofit/>
          </a:bodyPr>
          <a:p>
            <a:pPr marL="216000">
              <a:lnSpc>
                <a:spcPct val="100000"/>
              </a:lnSpc>
              <a:buNone/>
              <a:tabLst>
                <a:tab algn="l" pos="0"/>
              </a:tabLst>
            </a:pPr>
            <a:r>
              <a:rPr b="1" lang="en-US" sz="3200" spc="-1" strike="noStrike">
                <a:solidFill>
                  <a:srgbClr val="000000"/>
                </a:solidFill>
                <a:latin typeface="Arial"/>
              </a:rPr>
              <a:t>Subtitle</a:t>
            </a:r>
            <a:r>
              <a:rPr b="0" lang="en-US" sz="3200" spc="-1" strike="noStrike">
                <a:solidFill>
                  <a:srgbClr val="000000"/>
                </a:solidFill>
                <a:latin typeface="Arial"/>
              </a:rPr>
              <a:t>: Insights &amp; Recommendations</a:t>
            </a:r>
            <a:endParaRPr b="0" lang="en-AU" sz="3200" spc="-1" strike="noStrike">
              <a:latin typeface="Arial"/>
            </a:endParaRPr>
          </a:p>
          <a:p>
            <a:pPr marL="216000">
              <a:lnSpc>
                <a:spcPct val="100000"/>
              </a:lnSpc>
              <a:buNone/>
              <a:tabLst>
                <a:tab algn="l" pos="0"/>
              </a:tabLst>
            </a:pPr>
            <a:r>
              <a:rPr b="1" lang="en-US" sz="3200" spc="-1" strike="noStrike">
                <a:solidFill>
                  <a:srgbClr val="000000"/>
                </a:solidFill>
                <a:latin typeface="Arial"/>
              </a:rPr>
              <a:t>Presenter</a:t>
            </a:r>
            <a:r>
              <a:rPr b="0" lang="en-US" sz="3200" spc="-1" strike="noStrike">
                <a:solidFill>
                  <a:srgbClr val="000000"/>
                </a:solidFill>
                <a:latin typeface="Arial"/>
              </a:rPr>
              <a:t>: Michael Kingston</a:t>
            </a:r>
            <a:endParaRPr b="0" lang="en-AU" sz="3200" spc="-1" strike="noStrike">
              <a:latin typeface="Arial"/>
            </a:endParaRPr>
          </a:p>
          <a:p>
            <a:pPr marL="216000">
              <a:lnSpc>
                <a:spcPct val="100000"/>
              </a:lnSpc>
              <a:buNone/>
              <a:tabLst>
                <a:tab algn="l" pos="0"/>
              </a:tabLst>
            </a:pPr>
            <a:r>
              <a:rPr b="1" lang="en-US" sz="3200" spc="-1" strike="noStrike">
                <a:solidFill>
                  <a:srgbClr val="000000"/>
                </a:solidFill>
                <a:latin typeface="Arial"/>
              </a:rPr>
              <a:t>Date</a:t>
            </a:r>
            <a:r>
              <a:rPr b="0" lang="en-US" sz="3200" spc="-1" strike="noStrike">
                <a:solidFill>
                  <a:srgbClr val="000000"/>
                </a:solidFill>
                <a:latin typeface="Arial"/>
              </a:rPr>
              <a:t>: 7</a:t>
            </a:r>
            <a:r>
              <a:rPr b="0" lang="en-US" sz="3200" spc="-1" strike="noStrike" baseline="33000">
                <a:solidFill>
                  <a:srgbClr val="000000"/>
                </a:solidFill>
                <a:latin typeface="Arial"/>
              </a:rPr>
              <a:t>th</a:t>
            </a:r>
            <a:r>
              <a:rPr b="0" lang="en-US" sz="3200" spc="-1" strike="noStrike">
                <a:solidFill>
                  <a:srgbClr val="000000"/>
                </a:solidFill>
                <a:latin typeface="Arial"/>
              </a:rPr>
              <a:t> August 2024</a:t>
            </a:r>
            <a:endParaRPr b="0" lang="en-AU" sz="3200" spc="-1" strike="noStrike">
              <a:latin typeface="Arial"/>
            </a:endParaRPr>
          </a:p>
          <a:p>
            <a:pPr marL="216000">
              <a:lnSpc>
                <a:spcPct val="100000"/>
              </a:lnSpc>
              <a:buNone/>
              <a:tabLst>
                <a:tab algn="l" pos="0"/>
              </a:tabLst>
            </a:pPr>
            <a:r>
              <a:rPr b="0" lang="en-US" sz="3200" spc="-1" strike="noStrike">
                <a:solidFill>
                  <a:srgbClr val="000000"/>
                </a:solidFill>
                <a:latin typeface="Arial"/>
              </a:rPr>
              <a:t>Objective: Maximize gross profit</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Insights for Growth &amp; Improvement</a:t>
            </a:r>
            <a:endParaRPr b="0" lang="en-AU" sz="4400" spc="-1" strike="noStrike">
              <a:latin typeface="Arial"/>
            </a:endParaRPr>
          </a:p>
        </p:txBody>
      </p:sp>
      <p:sp>
        <p:nvSpPr>
          <p:cNvPr id="112"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Experiment</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Understand Costs &amp; Units Sold</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More Data</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With More Features</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Test Different Models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Git</a:t>
            </a:r>
            <a:r>
              <a:rPr b="0" lang="en-US" sz="4400" spc="-1" strike="noStrike">
                <a:solidFill>
                  <a:srgbClr val="000000"/>
                </a:solidFill>
                <a:latin typeface="Arial"/>
              </a:rPr>
              <a:t>Hu</a:t>
            </a:r>
            <a:r>
              <a:rPr b="0" lang="en-US" sz="4400" spc="-1" strike="noStrike">
                <a:solidFill>
                  <a:srgbClr val="000000"/>
                </a:solidFill>
                <a:latin typeface="Arial"/>
              </a:rPr>
              <a:t>b </a:t>
            </a:r>
            <a:r>
              <a:rPr b="0" lang="en-US" sz="4400" spc="-1" strike="noStrike">
                <a:solidFill>
                  <a:srgbClr val="000000"/>
                </a:solidFill>
                <a:latin typeface="Arial"/>
              </a:rPr>
              <a:t>Re</a:t>
            </a:r>
            <a:r>
              <a:rPr b="0" lang="en-US" sz="4400" spc="-1" strike="noStrike">
                <a:solidFill>
                  <a:srgbClr val="000000"/>
                </a:solidFill>
                <a:latin typeface="Arial"/>
              </a:rPr>
              <a:t>pos</a:t>
            </a:r>
            <a:r>
              <a:rPr b="0" lang="en-US" sz="4400" spc="-1" strike="noStrike">
                <a:solidFill>
                  <a:srgbClr val="000000"/>
                </a:solidFill>
                <a:latin typeface="Arial"/>
              </a:rPr>
              <a:t>itor</a:t>
            </a:r>
            <a:r>
              <a:rPr b="0" lang="en-US" sz="4400" spc="-1" strike="noStrike">
                <a:solidFill>
                  <a:srgbClr val="000000"/>
                </a:solidFill>
                <a:latin typeface="Arial"/>
              </a:rPr>
              <a:t>y</a:t>
            </a:r>
            <a:endParaRPr b="0" lang="en-AU" sz="4400" spc="-1" strike="noStrike">
              <a:latin typeface="Arial"/>
            </a:endParaRPr>
          </a:p>
        </p:txBody>
      </p:sp>
      <p:pic>
        <p:nvPicPr>
          <p:cNvPr id="114" name="" descr=""/>
          <p:cNvPicPr/>
          <p:nvPr/>
        </p:nvPicPr>
        <p:blipFill>
          <a:blip r:embed="rId1"/>
          <a:stretch/>
        </p:blipFill>
        <p:spPr>
          <a:xfrm>
            <a:off x="3395520" y="1326240"/>
            <a:ext cx="3286800" cy="3286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algn="ctr">
              <a:buNone/>
            </a:pPr>
            <a:r>
              <a:rPr b="0" lang="en-AU" sz="4400" spc="-1" strike="noStrike">
                <a:latin typeface="Arial"/>
              </a:rPr>
              <a:t>Summary of data provided</a:t>
            </a:r>
            <a:endParaRPr b="0" lang="en-AU" sz="4400" spc="-1" strike="noStrike">
              <a:latin typeface="Arial"/>
            </a:endParaRPr>
          </a:p>
        </p:txBody>
      </p:sp>
      <p:graphicFrame>
        <p:nvGraphicFramePr>
          <p:cNvPr id="91" name=""/>
          <p:cNvGraphicFramePr/>
          <p:nvPr/>
        </p:nvGraphicFramePr>
        <p:xfrm>
          <a:off x="838800" y="1533960"/>
          <a:ext cx="10543320" cy="3037680"/>
        </p:xfrm>
        <a:graphic>
          <a:graphicData uri="http://schemas.openxmlformats.org/drawingml/2006/table">
            <a:tbl>
              <a:tblPr/>
              <a:tblGrid>
                <a:gridCol w="1169640"/>
                <a:gridCol w="980280"/>
                <a:gridCol w="1117800"/>
                <a:gridCol w="1158120"/>
                <a:gridCol w="1310760"/>
                <a:gridCol w="1198800"/>
                <a:gridCol w="1290240"/>
              </a:tblGrid>
              <a:tr h="758880">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0" lang="en-AU" sz="1600" spc="-1" strike="noStrike">
                          <a:latin typeface="Arial"/>
                        </a:rPr>
                        <a:t>Samples</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0" lang="en-AU" sz="1600" spc="-1" strike="noStrike">
                          <a:latin typeface="Arial"/>
                        </a:rPr>
                        <a:t>Avg </a:t>
                      </a:r>
                      <a:r>
                        <a:rPr b="0" lang="en-AU" sz="1600" spc="-1" strike="noStrike">
                          <a:latin typeface="Arial"/>
                        </a:rPr>
                        <a:t>Price</a:t>
                      </a:r>
                      <a:endParaRPr b="0" lang="en-AU" sz="16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marL="216000" indent="-216000" algn="ctr">
                        <a:buClr>
                          <a:srgbClr val="000000"/>
                        </a:buClr>
                        <a:buSzPct val="45000"/>
                        <a:buFont typeface="Wingdings" charset="2"/>
                        <a:buChar char=""/>
                      </a:pPr>
                      <a:r>
                        <a:rPr b="0" lang="en-AU" sz="1600" spc="-1" strike="noStrike">
                          <a:latin typeface="Arial"/>
                        </a:rPr>
                        <a:t>Avg qty</a:t>
                      </a:r>
                      <a:endParaRPr b="0" lang="en-AU" sz="16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0" lang="en-AU" sz="1600" spc="-1" strike="noStrike">
                          <a:latin typeface="Arial"/>
                        </a:rPr>
                        <a:t>Sales ($)</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0" lang="en-AU" sz="1600" spc="-1" strike="noStrike">
                          <a:latin typeface="Arial"/>
                        </a:rPr>
                        <a:t>Qty sold</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0" lang="en-AU" sz="1600" spc="-1" strike="noStrike">
                          <a:latin typeface="Arial"/>
                        </a:rPr>
                        <a:t>Gross Profit</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58880">
                <a:tc>
                  <a:txBody>
                    <a:bodyPr lIns="90000" rIns="90000" tIns="46800" bIns="46800" anchor="ctr">
                      <a:noAutofit/>
                    </a:bodyPr>
                    <a:p>
                      <a:pPr algn="ctr">
                        <a:buNone/>
                      </a:pPr>
                      <a:r>
                        <a:rPr b="0" lang="en-AU" sz="1600" spc="-1" strike="noStrike">
                          <a:latin typeface="Arial"/>
                        </a:rPr>
                        <a:t>Ind</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71</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9.09</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5.14</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3300.72</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365</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1782.03</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59600">
                <a:tc>
                  <a:txBody>
                    <a:bodyPr lIns="90000" rIns="90000" tIns="46800" bIns="46800" anchor="ctr">
                      <a:noAutofit/>
                    </a:bodyPr>
                    <a:p>
                      <a:pPr algn="ctr">
                        <a:buNone/>
                      </a:pPr>
                      <a:r>
                        <a:rPr b="0" lang="en-AU" sz="1600" spc="-1" strike="noStrike">
                          <a:latin typeface="Arial"/>
                        </a:rPr>
                        <a:t>Comm</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nchor="ctr">
                      <a:noAutofit/>
                    </a:bodyPr>
                    <a:p>
                      <a:pPr algn="ctr">
                        <a:buNone/>
                      </a:pPr>
                      <a:r>
                        <a:rPr b="0" lang="en-AU" sz="1600" spc="-1" strike="noStrike">
                          <a:latin typeface="Arial"/>
                        </a:rPr>
                        <a:t>85</a:t>
                      </a:r>
                      <a:endParaRPr b="0" lang="en-AU" sz="16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nchor="ctr">
                      <a:noAutofit/>
                    </a:bodyPr>
                    <a:p>
                      <a:pPr algn="ctr">
                        <a:buNone/>
                      </a:pPr>
                      <a:r>
                        <a:rPr b="0" lang="en-AU" sz="1600" spc="-1" strike="noStrike">
                          <a:latin typeface="Arial"/>
                        </a:rPr>
                        <a:t>12.80</a:t>
                      </a:r>
                      <a:endParaRPr b="0" lang="en-AU" sz="16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nchor="ctr">
                      <a:noAutofit/>
                    </a:bodyPr>
                    <a:p>
                      <a:pPr algn="ctr">
                        <a:buNone/>
                      </a:pPr>
                      <a:r>
                        <a:rPr b="0" lang="en-AU" sz="1600" spc="-1" strike="noStrike">
                          <a:latin typeface="Arial"/>
                        </a:rPr>
                        <a:t>12.80</a:t>
                      </a:r>
                      <a:endParaRPr b="0" lang="en-AU" sz="16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nchor="ctr">
                      <a:noAutofit/>
                    </a:bodyPr>
                    <a:p>
                      <a:pPr algn="ctr">
                        <a:buNone/>
                      </a:pPr>
                      <a:r>
                        <a:rPr b="0" lang="en-AU" sz="1600" spc="-1" strike="noStrike">
                          <a:latin typeface="Arial"/>
                        </a:rPr>
                        <a:t>3614.80</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nchor="ctr">
                      <a:noAutofit/>
                    </a:bodyPr>
                    <a:p>
                      <a:pPr algn="ctr">
                        <a:buNone/>
                      </a:pPr>
                      <a:r>
                        <a:rPr b="0" lang="en-AU" sz="1600" spc="-1" strike="noStrike">
                          <a:latin typeface="Arial"/>
                        </a:rPr>
                        <a:t>275.41</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nchor="ctr">
                      <a:noAutofit/>
                    </a:bodyPr>
                    <a:p>
                      <a:pPr algn="ctr">
                        <a:buNone/>
                      </a:pPr>
                      <a:r>
                        <a:rPr b="0" lang="en-AU" sz="1600" spc="-1" strike="noStrike">
                          <a:latin typeface="Arial"/>
                        </a:rPr>
                        <a:t>1977.24</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60680">
                <a:tc>
                  <a:txBody>
                    <a:bodyPr lIns="90000" rIns="90000" tIns="46800" bIns="46800" anchor="ctr">
                      <a:noAutofit/>
                    </a:bodyPr>
                    <a:p>
                      <a:pPr algn="ctr">
                        <a:buNone/>
                      </a:pPr>
                      <a:r>
                        <a:rPr b="0" lang="en-AU" sz="1600" spc="-1" strike="noStrike">
                          <a:latin typeface="Arial"/>
                        </a:rPr>
                        <a:t>Total</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156</a:t>
                      </a:r>
                      <a:endParaRPr b="0" lang="en-AU" sz="16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marL="216000" indent="-216000" algn="ctr">
                        <a:buClr>
                          <a:srgbClr val="000000"/>
                        </a:buClr>
                        <a:buSzPct val="45000"/>
                        <a:buFont typeface="Wingdings" charset="2"/>
                        <a:buChar char=""/>
                      </a:pPr>
                      <a:r>
                        <a:rPr b="0" lang="en-AU" sz="1600" spc="-1" strike="noStrike">
                          <a:latin typeface="Arial"/>
                        </a:rPr>
                        <a:t>8.46</a:t>
                      </a:r>
                      <a:endParaRPr b="0" lang="en-AU" sz="16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6915.52</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640</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600" spc="-1" strike="noStrike">
                          <a:latin typeface="Arial"/>
                        </a:rPr>
                        <a:t>3759.27</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Assumptions</a:t>
            </a:r>
            <a:endParaRPr b="0" lang="en-AU" sz="4400" spc="-1" strike="noStrike">
              <a:latin typeface="Arial"/>
            </a:endParaRPr>
          </a:p>
        </p:txBody>
      </p:sp>
      <p:sp>
        <p:nvSpPr>
          <p:cNvPr id="93" name="PlaceHolder 2"/>
          <p:cNvSpPr>
            <a:spLocks noGrp="1"/>
          </p:cNvSpPr>
          <p:nvPr>
            <p:ph/>
          </p:nvPr>
        </p:nvSpPr>
        <p:spPr>
          <a:xfrm>
            <a:off x="46944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Sam’s Pizza is the only pizza retailer</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total number of transactions does not change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Only price and quantity change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Consumer preferences remain constant</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Exp</a:t>
            </a:r>
            <a:r>
              <a:rPr b="0" lang="en-US" sz="4400" spc="-1" strike="noStrike">
                <a:solidFill>
                  <a:srgbClr val="000000"/>
                </a:solidFill>
                <a:latin typeface="Arial"/>
              </a:rPr>
              <a:t>lora</a:t>
            </a:r>
            <a:r>
              <a:rPr b="0" lang="en-US" sz="4400" spc="-1" strike="noStrike">
                <a:solidFill>
                  <a:srgbClr val="000000"/>
                </a:solidFill>
                <a:latin typeface="Arial"/>
              </a:rPr>
              <a:t>tory </a:t>
            </a:r>
            <a:r>
              <a:rPr b="0" lang="en-US" sz="4400" spc="-1" strike="noStrike">
                <a:solidFill>
                  <a:srgbClr val="000000"/>
                </a:solidFill>
                <a:latin typeface="Arial"/>
              </a:rPr>
              <a:t>Dat</a:t>
            </a:r>
            <a:r>
              <a:rPr b="0" lang="en-US" sz="4400" spc="-1" strike="noStrike">
                <a:solidFill>
                  <a:srgbClr val="000000"/>
                </a:solidFill>
                <a:latin typeface="Arial"/>
              </a:rPr>
              <a:t>a </a:t>
            </a:r>
            <a:r>
              <a:rPr b="0" lang="en-US" sz="4400" spc="-1" strike="noStrike">
                <a:solidFill>
                  <a:srgbClr val="000000"/>
                </a:solidFill>
                <a:latin typeface="Arial"/>
              </a:rPr>
              <a:t>An</a:t>
            </a:r>
            <a:r>
              <a:rPr b="0" lang="en-US" sz="4400" spc="-1" strike="noStrike">
                <a:solidFill>
                  <a:srgbClr val="000000"/>
                </a:solidFill>
                <a:latin typeface="Arial"/>
              </a:rPr>
              <a:t>aly</a:t>
            </a:r>
            <a:r>
              <a:rPr b="0" lang="en-US" sz="4400" spc="-1" strike="noStrike">
                <a:solidFill>
                  <a:srgbClr val="000000"/>
                </a:solidFill>
                <a:latin typeface="Arial"/>
              </a:rPr>
              <a:t>sis</a:t>
            </a:r>
            <a:endParaRPr b="0" lang="en-AU" sz="4400" spc="-1" strike="noStrike">
              <a:latin typeface="Arial"/>
            </a:endParaRPr>
          </a:p>
        </p:txBody>
      </p:sp>
      <p:pic>
        <p:nvPicPr>
          <p:cNvPr id="95" name="" descr=""/>
          <p:cNvPicPr/>
          <p:nvPr/>
        </p:nvPicPr>
        <p:blipFill>
          <a:blip r:embed="rId1"/>
          <a:stretch/>
        </p:blipFill>
        <p:spPr>
          <a:xfrm>
            <a:off x="1821960" y="1039320"/>
            <a:ext cx="6476760" cy="4626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74160"/>
            <a:ext cx="9070200" cy="124884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Relationship Between Product Price &amp; Sales</a:t>
            </a:r>
            <a:endParaRPr b="0" lang="en-AU" sz="4400" spc="-1" strike="noStrike">
              <a:latin typeface="Arial"/>
            </a:endParaRPr>
          </a:p>
        </p:txBody>
      </p:sp>
      <p:pic>
        <p:nvPicPr>
          <p:cNvPr id="97" name="" descr=""/>
          <p:cNvPicPr/>
          <p:nvPr/>
        </p:nvPicPr>
        <p:blipFill>
          <a:blip r:embed="rId1"/>
          <a:stretch/>
        </p:blipFill>
        <p:spPr>
          <a:xfrm>
            <a:off x="6120" y="1481040"/>
            <a:ext cx="5144040" cy="3085920"/>
          </a:xfrm>
          <a:prstGeom prst="rect">
            <a:avLst/>
          </a:prstGeom>
          <a:ln w="0">
            <a:noFill/>
          </a:ln>
        </p:spPr>
      </p:pic>
      <p:pic>
        <p:nvPicPr>
          <p:cNvPr id="98" name="" descr=""/>
          <p:cNvPicPr/>
          <p:nvPr/>
        </p:nvPicPr>
        <p:blipFill>
          <a:blip r:embed="rId2"/>
          <a:stretch/>
        </p:blipFill>
        <p:spPr>
          <a:xfrm>
            <a:off x="4906800" y="1481040"/>
            <a:ext cx="5150160" cy="3089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Pric</a:t>
            </a:r>
            <a:r>
              <a:rPr b="0" lang="en-US" sz="4400" spc="-1" strike="noStrike">
                <a:solidFill>
                  <a:srgbClr val="000000"/>
                </a:solidFill>
                <a:latin typeface="Arial"/>
              </a:rPr>
              <a:t>e </a:t>
            </a:r>
            <a:r>
              <a:rPr b="0" lang="en-US" sz="4400" spc="-1" strike="noStrike">
                <a:solidFill>
                  <a:srgbClr val="000000"/>
                </a:solidFill>
                <a:latin typeface="Arial"/>
              </a:rPr>
              <a:t>Ela</a:t>
            </a:r>
            <a:r>
              <a:rPr b="0" lang="en-US" sz="4400" spc="-1" strike="noStrike">
                <a:solidFill>
                  <a:srgbClr val="000000"/>
                </a:solidFill>
                <a:latin typeface="Arial"/>
              </a:rPr>
              <a:t>stici</a:t>
            </a:r>
            <a:r>
              <a:rPr b="0" lang="en-US" sz="4400" spc="-1" strike="noStrike">
                <a:solidFill>
                  <a:srgbClr val="000000"/>
                </a:solidFill>
                <a:latin typeface="Arial"/>
              </a:rPr>
              <a:t>ty </a:t>
            </a:r>
            <a:r>
              <a:rPr b="0" lang="en-US" sz="4400" spc="-1" strike="noStrike">
                <a:solidFill>
                  <a:srgbClr val="000000"/>
                </a:solidFill>
                <a:latin typeface="Arial"/>
              </a:rPr>
              <a:t>Co</a:t>
            </a:r>
            <a:r>
              <a:rPr b="0" lang="en-US" sz="4400" spc="-1" strike="noStrike">
                <a:solidFill>
                  <a:srgbClr val="000000"/>
                </a:solidFill>
                <a:latin typeface="Arial"/>
              </a:rPr>
              <a:t>mp</a:t>
            </a:r>
            <a:r>
              <a:rPr b="0" lang="en-US" sz="4400" spc="-1" strike="noStrike">
                <a:solidFill>
                  <a:srgbClr val="000000"/>
                </a:solidFill>
                <a:latin typeface="Arial"/>
              </a:rPr>
              <a:t>aris</a:t>
            </a:r>
            <a:r>
              <a:rPr b="0" lang="en-US" sz="4400" spc="-1" strike="noStrike">
                <a:solidFill>
                  <a:srgbClr val="000000"/>
                </a:solidFill>
                <a:latin typeface="Arial"/>
              </a:rPr>
              <a:t>on</a:t>
            </a:r>
            <a:endParaRPr b="0" lang="en-AU" sz="4400" spc="-1" strike="noStrike">
              <a:latin typeface="Arial"/>
            </a:endParaRPr>
          </a:p>
        </p:txBody>
      </p:sp>
      <p:sp>
        <p:nvSpPr>
          <p:cNvPr id="100" name="PlaceHolder 2"/>
          <p:cNvSpPr>
            <a:spLocks noGrp="1"/>
          </p:cNvSpPr>
          <p:nvPr>
            <p:ph/>
          </p:nvPr>
        </p:nvSpPr>
        <p:spPr>
          <a:xfrm>
            <a:off x="46944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Individuale</a:t>
            </a:r>
            <a:r>
              <a:rPr b="0" lang="en-US" sz="3200" spc="-1" strike="noStrike">
                <a:solidFill>
                  <a:srgbClr val="000000"/>
                </a:solidFill>
                <a:latin typeface="Arial"/>
              </a:rPr>
              <a:t>: -0.3287</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Communita</a:t>
            </a:r>
            <a:r>
              <a:rPr b="0" lang="en-US" sz="3200" spc="-1" strike="noStrike">
                <a:solidFill>
                  <a:srgbClr val="000000"/>
                </a:solidFill>
                <a:latin typeface="Arial"/>
              </a:rPr>
              <a:t>: -0.1524</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Comparison</a:t>
            </a:r>
            <a:r>
              <a:rPr b="0" lang="en-US" sz="3200" spc="-1" strike="noStrike">
                <a:solidFill>
                  <a:srgbClr val="000000"/>
                </a:solidFill>
                <a:latin typeface="Arial"/>
              </a:rPr>
              <a:t>:  Individuale is twice as price elastic </a:t>
            </a:r>
            <a:r>
              <a:rPr b="0" lang="en-US" sz="3200" spc="-1" strike="noStrike">
                <a:solidFill>
                  <a:srgbClr val="000000"/>
                </a:solidFill>
                <a:latin typeface="Arial"/>
              </a:rPr>
              <a:t>as Communita</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Finding the Optimal Price Point #1</a:t>
            </a:r>
            <a:endParaRPr b="0" lang="en-AU" sz="4400" spc="-1" strike="noStrike">
              <a:latin typeface="Arial"/>
            </a:endParaRPr>
          </a:p>
        </p:txBody>
      </p:sp>
      <p:pic>
        <p:nvPicPr>
          <p:cNvPr id="102" name="" descr=""/>
          <p:cNvPicPr/>
          <p:nvPr/>
        </p:nvPicPr>
        <p:blipFill>
          <a:blip r:embed="rId1"/>
          <a:stretch/>
        </p:blipFill>
        <p:spPr>
          <a:xfrm>
            <a:off x="0" y="1740960"/>
            <a:ext cx="5097960" cy="3058200"/>
          </a:xfrm>
          <a:prstGeom prst="rect">
            <a:avLst/>
          </a:prstGeom>
          <a:ln w="0">
            <a:noFill/>
          </a:ln>
        </p:spPr>
      </p:pic>
      <p:pic>
        <p:nvPicPr>
          <p:cNvPr id="103" name="" descr=""/>
          <p:cNvPicPr/>
          <p:nvPr/>
        </p:nvPicPr>
        <p:blipFill>
          <a:blip r:embed="rId2"/>
          <a:stretch/>
        </p:blipFill>
        <p:spPr>
          <a:xfrm>
            <a:off x="4745880" y="1648800"/>
            <a:ext cx="5332680" cy="3198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Finding the Optimal Price #2</a:t>
            </a:r>
            <a:endParaRPr b="0" lang="en-AU" sz="4400" spc="-1" strike="noStrike">
              <a:latin typeface="Arial"/>
            </a:endParaRPr>
          </a:p>
        </p:txBody>
      </p:sp>
      <p:pic>
        <p:nvPicPr>
          <p:cNvPr id="105" name="" descr=""/>
          <p:cNvPicPr/>
          <p:nvPr/>
        </p:nvPicPr>
        <p:blipFill>
          <a:blip r:embed="rId1"/>
          <a:stretch/>
        </p:blipFill>
        <p:spPr>
          <a:xfrm>
            <a:off x="4800600" y="1508760"/>
            <a:ext cx="5256360" cy="3152880"/>
          </a:xfrm>
          <a:prstGeom prst="rect">
            <a:avLst/>
          </a:prstGeom>
          <a:ln w="0">
            <a:noFill/>
          </a:ln>
        </p:spPr>
      </p:pic>
      <p:pic>
        <p:nvPicPr>
          <p:cNvPr id="106" name="" descr=""/>
          <p:cNvPicPr/>
          <p:nvPr/>
        </p:nvPicPr>
        <p:blipFill>
          <a:blip r:embed="rId2"/>
          <a:stretch/>
        </p:blipFill>
        <p:spPr>
          <a:xfrm>
            <a:off x="5760" y="1558080"/>
            <a:ext cx="5022000" cy="3012480"/>
          </a:xfrm>
          <a:prstGeom prst="rect">
            <a:avLst/>
          </a:prstGeom>
          <a:ln w="0">
            <a:noFill/>
          </a:ln>
        </p:spPr>
      </p:pic>
      <p:pic>
        <p:nvPicPr>
          <p:cNvPr id="107" name="" descr=""/>
          <p:cNvPicPr/>
          <p:nvPr/>
        </p:nvPicPr>
        <p:blipFill>
          <a:blip r:embed="rId3"/>
          <a:stretch/>
        </p:blipFill>
        <p:spPr>
          <a:xfrm flipH="1">
            <a:off x="8674560" y="35280"/>
            <a:ext cx="1224720" cy="1224720"/>
          </a:xfrm>
          <a:prstGeom prst="rect">
            <a:avLst/>
          </a:prstGeom>
          <a:ln w="0">
            <a:noFill/>
          </a:ln>
        </p:spPr>
      </p:pic>
      <p:pic>
        <p:nvPicPr>
          <p:cNvPr id="108" name="" descr=""/>
          <p:cNvPicPr/>
          <p:nvPr/>
        </p:nvPicPr>
        <p:blipFill>
          <a:blip r:embed="rId4"/>
          <a:stretch/>
        </p:blipFill>
        <p:spPr>
          <a:xfrm flipH="1">
            <a:off x="142560" y="71280"/>
            <a:ext cx="1224720" cy="1224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9" name=""/>
          <p:cNvGraphicFramePr/>
          <p:nvPr/>
        </p:nvGraphicFramePr>
        <p:xfrm>
          <a:off x="360000" y="1795680"/>
          <a:ext cx="9308880" cy="2879640"/>
        </p:xfrm>
        <a:graphic>
          <a:graphicData uri="http://schemas.openxmlformats.org/drawingml/2006/table">
            <a:tbl>
              <a:tblPr/>
              <a:tblGrid>
                <a:gridCol w="1268280"/>
                <a:gridCol w="1064880"/>
                <a:gridCol w="1722240"/>
                <a:gridCol w="675000"/>
                <a:gridCol w="985320"/>
                <a:gridCol w="975240"/>
                <a:gridCol w="1219320"/>
                <a:gridCol w="1077120"/>
              </a:tblGrid>
              <a:tr h="719640">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0" lang="en-AU" sz="1500" spc="-1" strike="noStrike">
                          <a:latin typeface="Arial"/>
                        </a:rPr>
                        <a:t>Samples</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Recommended Price ($)</a:t>
                      </a:r>
                      <a:endParaRPr b="0" lang="en-AU" sz="15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0" lang="en-AU" sz="1500" spc="-1" strike="noStrike">
                          <a:latin typeface="Arial"/>
                          <a:ea typeface="Noto Sans Mono CJK JP"/>
                        </a:rPr>
                        <a:t>Avg </a:t>
                      </a:r>
                      <a:endParaRPr b="0" lang="en-AU" sz="1500" spc="-1" strike="noStrike">
                        <a:latin typeface="Arial"/>
                      </a:endParaRPr>
                    </a:p>
                    <a:p>
                      <a:pPr algn="ctr">
                        <a:buNone/>
                      </a:pPr>
                      <a:r>
                        <a:rPr b="0" lang="en-AU" sz="1500" spc="-1" strike="noStrike">
                          <a:latin typeface="Arial"/>
                          <a:ea typeface="Noto Sans Mono CJK JP"/>
                        </a:rPr>
                        <a:t>qty</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0" lang="en-AU" sz="1500" spc="-1" strike="noStrike">
                          <a:latin typeface="Arial"/>
                        </a:rPr>
                        <a:t>Sales ($)</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0" lang="en-AU" sz="1500" spc="-1" strike="noStrike">
                          <a:latin typeface="Arial"/>
                        </a:rPr>
                        <a:t>Qty sold</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tIns="46800" bIns="46800" anchor="ctr">
                      <a:noAutofit/>
                    </a:bodyPr>
                    <a:p>
                      <a:pPr algn="ctr">
                        <a:buNone/>
                      </a:pPr>
                      <a:r>
                        <a:rPr b="0" lang="en-AU" sz="1500" spc="-1" strike="noStrike">
                          <a:latin typeface="Arial"/>
                        </a:rPr>
                        <a:t>Gross Profit</a:t>
                      </a:r>
                      <a:endParaRPr b="0" lang="en-AU" sz="15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tIns="46800" bIns="46800" anchor="ctr">
                      <a:noAutofit/>
                    </a:bodyPr>
                    <a:p>
                      <a:pPr marL="216000" indent="-216000" algn="ctr">
                        <a:buClr>
                          <a:srgbClr val="000000"/>
                        </a:buClr>
                        <a:buSzPct val="45000"/>
                        <a:buFont typeface="Wingdings" charset="2"/>
                        <a:buChar char=""/>
                      </a:pPr>
                      <a:r>
                        <a:rPr b="0" lang="en-AU" sz="1500" spc="-1" strike="noStrike">
                          <a:latin typeface="Arial"/>
                        </a:rPr>
                        <a:t>Change</a:t>
                      </a:r>
                      <a:endParaRPr b="0" lang="en-AU" sz="15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nchor="ctr">
                      <a:noAutofit/>
                    </a:bodyPr>
                    <a:p>
                      <a:pPr algn="ctr">
                        <a:buNone/>
                      </a:pPr>
                      <a:r>
                        <a:rPr b="0" lang="en-AU" sz="1500" spc="-1" strike="noStrike">
                          <a:latin typeface="Arial"/>
                        </a:rPr>
                        <a:t>Individuale</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500" spc="-1" strike="noStrike">
                          <a:latin typeface="Arial"/>
                        </a:rPr>
                        <a:t>71</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12.99</a:t>
                      </a:r>
                      <a:endParaRPr b="0" lang="en-AU" sz="15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500" spc="-1" strike="noStrike">
                          <a:latin typeface="Arial"/>
                        </a:rPr>
                        <a:t>4.41</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500" spc="-1" strike="noStrike">
                          <a:latin typeface="Arial"/>
                        </a:rPr>
                        <a:t>4067.30</a:t>
                      </a:r>
                      <a:endParaRPr b="0" lang="en-AU" sz="1500" spc="-1" strike="noStrike">
                        <a:latin typeface="Arial"/>
                      </a:endParaRPr>
                    </a:p>
                  </a:txBody>
                  <a:tcPr anchor="ctr" marL="90000" marR="90000">
                    <a:lnL w="720">
                      <a:solidFill>
                        <a:srgbClr val="ffffff"/>
                      </a:solidFill>
                    </a:lnL>
                    <a:lnR>
                      <a:no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500" spc="-1" strike="noStrike">
                          <a:latin typeface="Arial"/>
                        </a:rPr>
                        <a:t>313.11</a:t>
                      </a:r>
                      <a:endParaRPr b="0" lang="en-AU" sz="1500" spc="-1" strike="noStrike">
                        <a:latin typeface="Arial"/>
                        <a:ea typeface="Noto Sans Mono CJK JP"/>
                      </a:endParaRPr>
                    </a:p>
                  </a:txBody>
                  <a:tcPr anchor="ctr" marL="90000" marR="90000">
                    <a:lnL>
                      <a:noFill/>
                    </a:lnL>
                    <a:lnR>
                      <a:noFill/>
                    </a:lnR>
                    <a:lnT>
                      <a:noFill/>
                    </a:lnT>
                    <a:lnB>
                      <a:noFill/>
                    </a:lnB>
                    <a:solidFill>
                      <a:srgbClr val="cccccc"/>
                    </a:solidFill>
                  </a:tcPr>
                </a:tc>
                <a:tc>
                  <a:txBody>
                    <a:bodyPr lIns="90000" rIns="90000" tIns="46800" bIns="468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1930.49</a:t>
                      </a:r>
                      <a:endParaRPr b="0" lang="en-AU" sz="1500" spc="-1" strike="noStrike">
                        <a:latin typeface="Arial"/>
                        <a:ea typeface="Noto Sans Mono CJK JP"/>
                      </a:endParaRPr>
                    </a:p>
                  </a:txBody>
                  <a:tcPr anchor="ctr" marL="90000" marR="90000">
                    <a:lnL>
                      <a:noFill/>
                    </a:lnL>
                    <a:lnR>
                      <a:noFill/>
                    </a:lnR>
                    <a:lnT>
                      <a:noFill/>
                    </a:lnT>
                    <a:lnB>
                      <a:noFill/>
                    </a:lnB>
                    <a:solidFill>
                      <a:srgbClr val="cccccc"/>
                    </a:solidFill>
                  </a:tcPr>
                </a:tc>
                <a:tc>
                  <a:txBody>
                    <a:bodyPr lIns="90000" rIns="90000" tIns="46800" bIns="468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148.46</a:t>
                      </a:r>
                      <a:endParaRPr b="0" lang="en-AU" sz="1500" spc="-1" strike="noStrike">
                        <a:latin typeface="Arial"/>
                        <a:ea typeface="Noto Sans Mono CJK JP"/>
                      </a:endParaRPr>
                    </a:p>
                  </a:txBody>
                  <a:tcPr anchor="ctr" marL="90000" marR="90000">
                    <a:lnL>
                      <a:no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tIns="46800" bIns="46800" anchor="ctr">
                      <a:noAutofit/>
                    </a:bodyPr>
                    <a:p>
                      <a:pPr algn="ctr">
                        <a:buNone/>
                      </a:pPr>
                      <a:r>
                        <a:rPr b="0" lang="en-AU" sz="1500" spc="-1" strike="noStrike">
                          <a:latin typeface="Arial"/>
                        </a:rPr>
                        <a:t>Communita</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n-AU" sz="1500" spc="-1" strike="noStrike">
                          <a:latin typeface="Arial"/>
                        </a:rPr>
                        <a:t>85</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16.99</a:t>
                      </a:r>
                      <a:endParaRPr b="0" lang="en-AU" sz="15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n-AU" sz="1500" spc="-1" strike="noStrike">
                          <a:latin typeface="Arial"/>
                        </a:rPr>
                        <a:t>3</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n-AU" sz="1500" spc="-1" strike="noStrike">
                          <a:latin typeface="Arial"/>
                        </a:rPr>
                        <a:t>4332.45</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n-AU" sz="1500" spc="-1" strike="noStrike">
                          <a:latin typeface="Arial"/>
                        </a:rPr>
                        <a:t>255</a:t>
                      </a:r>
                      <a:endParaRPr b="0" lang="en-AU" sz="1500" spc="-1" strike="noStrike">
                        <a:latin typeface="Arial"/>
                      </a:endParaRPr>
                    </a:p>
                  </a:txBody>
                  <a:tcPr anchor="ctr" marL="90000" marR="90000">
                    <a:lnL w="720">
                      <a:solidFill>
                        <a:srgbClr val="ffffff"/>
                      </a:solidFill>
                    </a:lnL>
                    <a:lnR w="720">
                      <a:solidFill>
                        <a:srgbClr val="ffffff"/>
                      </a:solidFill>
                    </a:lnR>
                    <a:lnT>
                      <a:noFill/>
                    </a:lnT>
                    <a:lnB w="720">
                      <a:solidFill>
                        <a:srgbClr val="ffffff"/>
                      </a:solidFill>
                    </a:lnB>
                    <a:solidFill>
                      <a:srgbClr val="e6e6e6"/>
                    </a:solidFill>
                  </a:tcPr>
                </a:tc>
                <a:tc>
                  <a:txBody>
                    <a:bodyPr lIns="90000" rIns="90000" tIns="46800" bIns="468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2300.10</a:t>
                      </a:r>
                      <a:endParaRPr b="0" lang="en-AU" sz="1500" spc="-1" strike="noStrike">
                        <a:latin typeface="Arial"/>
                        <a:ea typeface="Noto Sans Mono CJK JP"/>
                      </a:endParaRPr>
                    </a:p>
                  </a:txBody>
                  <a:tcPr anchor="ctr" marL="90000" marR="90000">
                    <a:lnL w="720">
                      <a:solidFill>
                        <a:srgbClr val="ffffff"/>
                      </a:solidFill>
                    </a:lnL>
                    <a:lnR w="720">
                      <a:solidFill>
                        <a:srgbClr val="ffffff"/>
                      </a:solidFill>
                    </a:lnR>
                    <a:lnT>
                      <a:noFill/>
                    </a:lnT>
                    <a:lnB w="720">
                      <a:solidFill>
                        <a:srgbClr val="ffffff"/>
                      </a:solidFill>
                    </a:lnB>
                    <a:solidFill>
                      <a:srgbClr val="e6e6e6"/>
                    </a:solidFill>
                  </a:tcPr>
                </a:tc>
                <a:tc>
                  <a:txBody>
                    <a:bodyPr lIns="90000" rIns="90000" tIns="46800" bIns="468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322.86</a:t>
                      </a:r>
                      <a:endParaRPr b="0" lang="en-AU" sz="15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0360">
                <a:tc>
                  <a:txBody>
                    <a:bodyPr lIns="90000" rIns="90000" tIns="46800" bIns="46800" anchor="ctr">
                      <a:noAutofit/>
                    </a:bodyPr>
                    <a:p>
                      <a:pPr algn="ctr">
                        <a:buNone/>
                      </a:pPr>
                      <a:r>
                        <a:rPr b="0" lang="en-AU" sz="1500" spc="-1" strike="noStrike">
                          <a:latin typeface="Arial"/>
                        </a:rPr>
                        <a:t>Total</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500" spc="-1" strike="noStrike">
                          <a:latin typeface="Arial"/>
                        </a:rPr>
                        <a:t>156</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n-AU" sz="1500" spc="-1" strike="noStrike">
                          <a:latin typeface="Arial"/>
                        </a:rPr>
                        <a:t>8399.75</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c9ba4"/>
                    </a:solidFill>
                  </a:tcPr>
                </a:tc>
                <a:tc>
                  <a:txBody>
                    <a:bodyPr lIns="90000" rIns="90000" tIns="46800" bIns="46800" anchor="ctr">
                      <a:noAutofit/>
                    </a:bodyPr>
                    <a:p>
                      <a:pPr algn="ctr">
                        <a:buNone/>
                      </a:pPr>
                      <a:r>
                        <a:rPr b="0" lang="en-AU" sz="1500" spc="-1" strike="noStrike">
                          <a:latin typeface="Arial"/>
                        </a:rPr>
                        <a:t>568.11</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c9ba4"/>
                    </a:solidFill>
                  </a:tcPr>
                </a:tc>
                <a:tc>
                  <a:txBody>
                    <a:bodyPr lIns="90000" rIns="90000" tIns="46800" bIns="46800" anchor="ctr">
                      <a:noAutofit/>
                    </a:bodyPr>
                    <a:p>
                      <a:pPr algn="ctr">
                        <a:buNone/>
                      </a:pPr>
                      <a:r>
                        <a:rPr b="0" lang="en-AU" sz="1500" spc="-1" strike="noStrike">
                          <a:latin typeface="Arial"/>
                        </a:rPr>
                        <a:t>4230.59</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3faf46"/>
                    </a:solidFill>
                  </a:tcPr>
                </a:tc>
                <a:tc>
                  <a:txBody>
                    <a:bodyPr lIns="90000" rIns="90000" tIns="46800" bIns="46800" anchor="ctr">
                      <a:noAutofit/>
                    </a:bodyPr>
                    <a:p>
                      <a:pPr algn="ctr">
                        <a:lnSpc>
                          <a:spcPct val="100000"/>
                        </a:lnSpc>
                        <a:buNone/>
                      </a:pPr>
                      <a:r>
                        <a:rPr b="0" lang="en-AU" sz="1500" spc="-1" strike="noStrike">
                          <a:latin typeface="Arial"/>
                        </a:rPr>
                        <a:t>471.32</a:t>
                      </a:r>
                      <a:endParaRPr b="0" lang="en-AU" sz="1500" spc="-1" strike="noStrike">
                        <a:latin typeface="Arial"/>
                        <a:ea typeface="Noto Sans Mono CJK JP"/>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3faf46"/>
                    </a:solidFill>
                  </a:tcPr>
                </a:tc>
              </a:tr>
            </a:tbl>
          </a:graphicData>
        </a:graphic>
      </p:graphicFrame>
      <p:sp>
        <p:nvSpPr>
          <p:cNvPr id="110" name="PlaceHolder 3"/>
          <p:cNvSpPr txBox="1"/>
          <p:nvPr/>
        </p:nvSpPr>
        <p:spPr>
          <a:xfrm>
            <a:off x="504360" y="226440"/>
            <a:ext cx="9070200" cy="9450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Recommendations</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2024-08-04T21:41:05Z</dcterms:created>
  <dc:creator/>
  <dc:description/>
  <dc:language>en-US</dc:language>
  <cp:lastModifiedBy/>
  <dcterms:modified xsi:type="dcterms:W3CDTF">2024-08-07T09:16:57Z</dcterms:modified>
  <cp:revision>14</cp:revision>
  <dc:subject/>
  <dc:title/>
</cp:coreProperties>
</file>

<file path=docProps/custom.xml><?xml version="1.0" encoding="utf-8"?>
<Properties xmlns="http://schemas.openxmlformats.org/officeDocument/2006/custom-properties" xmlns:vt="http://schemas.openxmlformats.org/officeDocument/2006/docPropsVTypes"/>
</file>