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_rels/presentation.xml.rels" ContentType="application/vnd.openxmlformats-package.relationships+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slides/slide1.xml" ContentType="application/vnd.openxmlformats-officedocument.presentationml.slide+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 name="PlaceHolder 1"/>
          <p:cNvSpPr>
            <a:spLocks noGrp="1"/>
          </p:cNvSpPr>
          <p:nvPr>
            <p:ph type="sldImg"/>
          </p:nvPr>
        </p:nvSpPr>
        <p:spPr>
          <a:xfrm>
            <a:off x="0" y="764280"/>
            <a:ext cx="0" cy="0"/>
          </a:xfrm>
          <a:prstGeom prst="rect">
            <a:avLst/>
          </a:prstGeom>
          <a:noFill/>
          <a:ln w="0">
            <a:noFill/>
          </a:ln>
        </p:spPr>
        <p:txBody>
          <a:bodyPr lIns="0" rIns="0" tIns="0" bIns="0" anchor="ctr">
            <a:noAutofit/>
          </a:bodyPr>
          <a:p>
            <a:pPr algn="ctr"/>
            <a:r>
              <a:rPr b="0" lang="en-US" sz="4400" spc="-1" strike="noStrike">
                <a:solidFill>
                  <a:srgbClr val="000000"/>
                </a:solidFill>
                <a:latin typeface="Arial"/>
              </a:rPr>
              <a:t>Click to move the slide</a:t>
            </a:r>
            <a:endParaRPr b="0" lang="en-US" sz="4400" spc="-1" strike="noStrike">
              <a:solidFill>
                <a:srgbClr val="000000"/>
              </a:solidFill>
              <a:latin typeface="Arial"/>
            </a:endParaRPr>
          </a:p>
        </p:txBody>
      </p:sp>
      <p:sp>
        <p:nvSpPr>
          <p:cNvPr id="15"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16"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17" name="PlaceHolder 4"/>
          <p:cNvSpPr>
            <a:spLocks noGrp="1"/>
          </p:cNvSpPr>
          <p:nvPr>
            <p:ph type="dt" idx="7"/>
          </p:nvPr>
        </p:nvSpPr>
        <p:spPr>
          <a:xfrm>
            <a:off x="4399200" y="0"/>
            <a:ext cx="3372840" cy="50256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18" name="PlaceHolder 5"/>
          <p:cNvSpPr>
            <a:spLocks noGrp="1"/>
          </p:cNvSpPr>
          <p:nvPr>
            <p:ph type="ftr" idx="8"/>
          </p:nvPr>
        </p:nvSpPr>
        <p:spPr>
          <a:xfrm>
            <a:off x="0" y="9555480"/>
            <a:ext cx="3372840" cy="50256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9" name="PlaceHolder 6"/>
          <p:cNvSpPr>
            <a:spLocks noGrp="1"/>
          </p:cNvSpPr>
          <p:nvPr>
            <p:ph type="sldNum" idx="9"/>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08C1A9D7-B63F-4FEF-8EE1-AFAD34E981E8}"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PlaceHolder 1"/>
          <p:cNvSpPr>
            <a:spLocks noGrp="1"/>
          </p:cNvSpPr>
          <p:nvPr>
            <p:ph type="sldImg"/>
          </p:nvPr>
        </p:nvSpPr>
        <p:spPr>
          <a:xfrm>
            <a:off x="533520" y="764280"/>
            <a:ext cx="6704280" cy="3771000"/>
          </a:xfrm>
          <a:prstGeom prst="rect">
            <a:avLst/>
          </a:prstGeom>
          <a:ln w="0">
            <a:noFill/>
          </a:ln>
        </p:spPr>
      </p:sp>
      <p:sp>
        <p:nvSpPr>
          <p:cNvPr id="40" name="PlaceHolder 2"/>
          <p:cNvSpPr>
            <a:spLocks noGrp="1"/>
          </p:cNvSpPr>
          <p:nvPr>
            <p:ph type="body"/>
          </p:nvPr>
        </p:nvSpPr>
        <p:spPr>
          <a:xfrm>
            <a:off x="777240" y="4777560"/>
            <a:ext cx="6217200" cy="453312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solidFill>
                  <a:srgbClr val="000000"/>
                </a:solidFill>
                <a:latin typeface="Arial"/>
              </a:rPr>
              <a:t>In general terms we can express price elasticity of demand algebraically as:</a:t>
            </a:r>
            <a:endParaRPr b="0" lang="en-US" sz="2000" spc="-1" strike="noStrike">
              <a:solidFill>
                <a:srgbClr val="000000"/>
              </a:solidFill>
              <a:latin typeface="Arial"/>
            </a:endParaRPr>
          </a:p>
          <a:p>
            <a:pPr marL="216000" indent="-216000">
              <a:lnSpc>
                <a:spcPct val="100000"/>
              </a:lnSpc>
              <a:buNone/>
              <a:tabLst>
                <a:tab algn="l" pos="0"/>
              </a:tabLst>
            </a:pPr>
            <a:endParaRPr b="0" lang="en-US" sz="2000" spc="-1" strike="noStrike">
              <a:solidFill>
                <a:srgbClr val="000000"/>
              </a:solidFill>
              <a:latin typeface="Arial"/>
            </a:endParaRPr>
          </a:p>
          <a:p>
            <a:pPr marL="216000" indent="-216000">
              <a:lnSpc>
                <a:spcPct val="100000"/>
              </a:lnSpc>
              <a:buNone/>
              <a:tabLst>
                <a:tab algn="l" pos="0"/>
              </a:tabLst>
            </a:pPr>
            <a:r>
              <a:rPr b="0" lang="en-US" sz="2000" spc="-1" strike="noStrike">
                <a:solidFill>
                  <a:srgbClr val="000000"/>
                </a:solidFill>
                <a:latin typeface="Arial"/>
              </a:rPr>
              <a:t>$$\text{PED} = \dfrac{\Delta{Q}/Q}{\Delta{P}/P}$$</a:t>
            </a:r>
            <a:endParaRPr b="0" lang="en-US" sz="2000" spc="-1" strike="noStrike">
              <a:solidFill>
                <a:srgbClr val="000000"/>
              </a:solidFill>
              <a:latin typeface="Arial"/>
            </a:endParaRPr>
          </a:p>
          <a:p>
            <a:pPr marL="216000" indent="-216000">
              <a:lnSpc>
                <a:spcPct val="100000"/>
              </a:lnSpc>
              <a:buNone/>
              <a:tabLst>
                <a:tab algn="l" pos="0"/>
              </a:tabLst>
            </a:pPr>
            <a:endParaRPr b="0" lang="en-US" sz="2000" spc="-1" strike="noStrike">
              <a:solidFill>
                <a:srgbClr val="000000"/>
              </a:solidFill>
              <a:latin typeface="Arial"/>
            </a:endParaRPr>
          </a:p>
          <a:p>
            <a:pPr marL="216000" indent="-216000">
              <a:lnSpc>
                <a:spcPct val="100000"/>
              </a:lnSpc>
              <a:buNone/>
              <a:tabLst>
                <a:tab algn="l" pos="0"/>
              </a:tabLst>
            </a:pPr>
            <a:r>
              <a:rPr b="0" lang="en-US" sz="2000" spc="-1" strike="noStrike">
                <a:solidFill>
                  <a:srgbClr val="000000"/>
                </a:solidFill>
                <a:latin typeface="Arial"/>
              </a:rPr>
              <a:t>Where:</a:t>
            </a:r>
            <a:endParaRPr b="0" lang="en-US" sz="2000" spc="-1" strike="noStrike">
              <a:solidFill>
                <a:srgbClr val="000000"/>
              </a:solidFill>
              <a:latin typeface="Arial"/>
            </a:endParaRPr>
          </a:p>
          <a:p>
            <a:pPr marL="216000" indent="-216000">
              <a:lnSpc>
                <a:spcPct val="100000"/>
              </a:lnSpc>
              <a:buNone/>
              <a:tabLst>
                <a:tab algn="l" pos="0"/>
              </a:tabLst>
            </a:pPr>
            <a:r>
              <a:rPr b="0" lang="en-US" sz="2000" spc="-1" strike="noStrike">
                <a:solidFill>
                  <a:srgbClr val="000000"/>
                </a:solidFill>
                <a:latin typeface="Arial"/>
              </a:rPr>
              <a:t>- $\Delta{Q}$ is the change in quantity demanded.</a:t>
            </a:r>
            <a:endParaRPr b="0" lang="en-US" sz="2000" spc="-1" strike="noStrike">
              <a:solidFill>
                <a:srgbClr val="000000"/>
              </a:solidFill>
              <a:latin typeface="Arial"/>
            </a:endParaRPr>
          </a:p>
          <a:p>
            <a:pPr marL="216000" indent="-216000">
              <a:lnSpc>
                <a:spcPct val="100000"/>
              </a:lnSpc>
              <a:buNone/>
              <a:tabLst>
                <a:tab algn="l" pos="0"/>
              </a:tabLst>
            </a:pPr>
            <a:r>
              <a:rPr b="0" lang="en-US" sz="2000" spc="-1" strike="noStrike">
                <a:solidFill>
                  <a:srgbClr val="000000"/>
                </a:solidFill>
                <a:latin typeface="Arial"/>
              </a:rPr>
              <a:t>- $Q$ is the initial quantity demanded.</a:t>
            </a:r>
            <a:endParaRPr b="0" lang="en-US" sz="2000" spc="-1" strike="noStrike">
              <a:solidFill>
                <a:srgbClr val="000000"/>
              </a:solidFill>
              <a:latin typeface="Arial"/>
            </a:endParaRPr>
          </a:p>
          <a:p>
            <a:pPr marL="216000" indent="-216000">
              <a:lnSpc>
                <a:spcPct val="100000"/>
              </a:lnSpc>
              <a:buNone/>
              <a:tabLst>
                <a:tab algn="l" pos="0"/>
              </a:tabLst>
            </a:pPr>
            <a:r>
              <a:rPr b="0" lang="en-US" sz="2000" spc="-1" strike="noStrike">
                <a:solidFill>
                  <a:srgbClr val="000000"/>
                </a:solidFill>
                <a:latin typeface="Arial"/>
              </a:rPr>
              <a:t>- $\Delta{P}$ is the change in price.</a:t>
            </a:r>
            <a:endParaRPr b="0" lang="en-US" sz="2000" spc="-1" strike="noStrike">
              <a:solidFill>
                <a:srgbClr val="000000"/>
              </a:solidFill>
              <a:latin typeface="Arial"/>
            </a:endParaRPr>
          </a:p>
          <a:p>
            <a:pPr marL="216000" indent="-216000">
              <a:lnSpc>
                <a:spcPct val="100000"/>
              </a:lnSpc>
              <a:buNone/>
              <a:tabLst>
                <a:tab algn="l" pos="0"/>
              </a:tabLst>
            </a:pPr>
            <a:r>
              <a:rPr b="0" lang="en-US" sz="2000" spc="-1" strike="noStrike">
                <a:solidFill>
                  <a:srgbClr val="000000"/>
                </a:solidFill>
                <a:latin typeface="Arial"/>
              </a:rPr>
              <a:t>- $P$ is the initial price.</a:t>
            </a:r>
            <a:endParaRPr b="0" lang="en-US" sz="2000" spc="-1" strike="noStrike">
              <a:solidFill>
                <a:srgbClr val="000000"/>
              </a:solidFill>
              <a:latin typeface="Arial"/>
            </a:endParaRPr>
          </a:p>
          <a:p>
            <a:pPr marL="216000" indent="-216000">
              <a:lnSpc>
                <a:spcPct val="100000"/>
              </a:lnSpc>
              <a:buNone/>
              <a:tabLst>
                <a:tab algn="l" pos="0"/>
              </a:tabLst>
            </a:pPr>
            <a:endParaRPr b="0" lang="en-US" sz="2000" spc="-1" strike="noStrike">
              <a:solidFill>
                <a:srgbClr val="000000"/>
              </a:solidFill>
              <a:latin typeface="Arial"/>
            </a:endParaRPr>
          </a:p>
          <a:p>
            <a:pPr marL="216000" indent="-216000">
              <a:lnSpc>
                <a:spcPct val="100000"/>
              </a:lnSpc>
              <a:buNone/>
              <a:tabLst>
                <a:tab algn="l" pos="0"/>
              </a:tabLst>
            </a:pPr>
            <a:r>
              <a:rPr b="0" lang="en-US" sz="2000" spc="-1" strike="noStrike">
                <a:solidFill>
                  <a:srgbClr val="000000"/>
                </a:solidFill>
                <a:latin typeface="Arial"/>
              </a:rPr>
              <a:t>In general, the slope of the regression line is negative, indicating that as price increases, quantity demanded decreases. There are special exceptions to this, such as Giffen goods, but in our case we expect PED to be quite elastic</a:t>
            </a:r>
            <a:endParaRPr b="0" lang="en-US" sz="2000" spc="-1" strike="noStrike">
              <a:solidFill>
                <a:srgbClr val="000000"/>
              </a:solidFill>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sldImg"/>
          </p:nvPr>
        </p:nvSpPr>
        <p:spPr>
          <a:xfrm>
            <a:off x="533520" y="764280"/>
            <a:ext cx="6704280" cy="3771000"/>
          </a:xfrm>
          <a:prstGeom prst="rect">
            <a:avLst/>
          </a:prstGeom>
          <a:ln w="0">
            <a:noFill/>
          </a:ln>
        </p:spPr>
      </p:sp>
      <p:sp>
        <p:nvSpPr>
          <p:cNvPr id="42" name="PlaceHolder 2"/>
          <p:cNvSpPr>
            <a:spLocks noGrp="1"/>
          </p:cNvSpPr>
          <p:nvPr>
            <p:ph type="body"/>
          </p:nvPr>
        </p:nvSpPr>
        <p:spPr>
          <a:xfrm>
            <a:off x="777240" y="4777560"/>
            <a:ext cx="6217200" cy="452556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solidFill>
                  <a:srgbClr val="000000"/>
                </a:solidFill>
                <a:latin typeface="Arial"/>
              </a:rPr>
              <a:t>The definition of Price Elasticity of demand is </a:t>
            </a:r>
            <a:endParaRPr b="0" lang="en-US" sz="2000" spc="-1" strike="noStrike">
              <a:solidFill>
                <a:srgbClr val="000000"/>
              </a:solidFill>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PlaceHolder 1"/>
          <p:cNvSpPr>
            <a:spLocks noGrp="1"/>
          </p:cNvSpPr>
          <p:nvPr>
            <p:ph type="sldImg"/>
          </p:nvPr>
        </p:nvSpPr>
        <p:spPr>
          <a:xfrm>
            <a:off x="533520" y="764280"/>
            <a:ext cx="6704280" cy="3771000"/>
          </a:xfrm>
          <a:prstGeom prst="rect">
            <a:avLst/>
          </a:prstGeom>
          <a:ln w="0">
            <a:noFill/>
          </a:ln>
        </p:spPr>
      </p:sp>
      <p:sp>
        <p:nvSpPr>
          <p:cNvPr id="44" name="PlaceHolder 2"/>
          <p:cNvSpPr>
            <a:spLocks noGrp="1"/>
          </p:cNvSpPr>
          <p:nvPr>
            <p:ph type="body"/>
          </p:nvPr>
        </p:nvSpPr>
        <p:spPr>
          <a:xfrm>
            <a:off x="777240" y="4777560"/>
            <a:ext cx="6217200" cy="5046120"/>
          </a:xfrm>
          <a:prstGeom prst="rect">
            <a:avLst/>
          </a:prstGeom>
          <a:noFill/>
          <a:ln w="0">
            <a:noFill/>
          </a:ln>
        </p:spPr>
        <p:txBody>
          <a:bodyPr lIns="0" rIns="0" tIns="0" bIns="0" anchor="t">
            <a:noAutofit/>
          </a:bodyPr>
          <a:p>
            <a:pPr marL="216000" indent="-216000">
              <a:lnSpc>
                <a:spcPct val="100000"/>
              </a:lnSpc>
              <a:buNone/>
              <a:tabLst>
                <a:tab algn="l" pos="0"/>
              </a:tabLst>
            </a:pPr>
            <a:r>
              <a:rPr b="0" lang="en-US" sz="1300" spc="-1" strike="noStrike">
                <a:solidFill>
                  <a:srgbClr val="000000"/>
                </a:solidFill>
                <a:latin typeface="Arial"/>
              </a:rPr>
              <a:t>The gross profit, \( G \), is given by:</a:t>
            </a:r>
            <a:endParaRPr b="0" lang="en-US" sz="1300" spc="-1" strike="noStrike">
              <a:solidFill>
                <a:srgbClr val="000000"/>
              </a:solidFill>
              <a:latin typeface="Arial"/>
            </a:endParaRPr>
          </a:p>
          <a:p>
            <a:pPr marL="216000" indent="-216000">
              <a:lnSpc>
                <a:spcPct val="100000"/>
              </a:lnSpc>
              <a:buNone/>
              <a:tabLst>
                <a:tab algn="l" pos="0"/>
              </a:tabLst>
            </a:pPr>
            <a:r>
              <a:rPr b="0" lang="en-US" sz="1300" spc="-1" strike="noStrike">
                <a:solidFill>
                  <a:srgbClr val="000000"/>
                </a:solidFill>
                <a:latin typeface="Arial"/>
              </a:rPr>
              <a:t>\[ G = (P - C) \times Q \]</a:t>
            </a:r>
            <a:endParaRPr b="0" lang="en-US" sz="1300" spc="-1" strike="noStrike">
              <a:solidFill>
                <a:srgbClr val="000000"/>
              </a:solidFill>
              <a:latin typeface="Arial"/>
            </a:endParaRPr>
          </a:p>
          <a:p>
            <a:pPr marL="216000" indent="-216000">
              <a:lnSpc>
                <a:spcPct val="100000"/>
              </a:lnSpc>
              <a:buNone/>
              <a:tabLst>
                <a:tab algn="l" pos="0"/>
              </a:tabLst>
            </a:pPr>
            <a:r>
              <a:rPr b="0" lang="en-US" sz="1300" spc="-1" strike="noStrike">
                <a:solidFill>
                  <a:srgbClr val="000000"/>
                </a:solidFill>
                <a:latin typeface="Arial"/>
              </a:rPr>
              <a:t>where:</a:t>
            </a:r>
            <a:endParaRPr b="0" lang="en-US" sz="1300" spc="-1" strike="noStrike">
              <a:solidFill>
                <a:srgbClr val="000000"/>
              </a:solidFill>
              <a:latin typeface="Arial"/>
            </a:endParaRPr>
          </a:p>
          <a:p>
            <a:pPr marL="216000" indent="-216000">
              <a:lnSpc>
                <a:spcPct val="100000"/>
              </a:lnSpc>
              <a:buClr>
                <a:srgbClr val="000000"/>
              </a:buClr>
              <a:buSzPct val="45000"/>
              <a:buFont typeface="Wingdings" charset="2"/>
              <a:buChar char=""/>
              <a:tabLst>
                <a:tab algn="l" pos="0"/>
              </a:tabLst>
            </a:pPr>
            <a:r>
              <a:rPr b="0" lang="en-US" sz="1300" spc="-1" strike="noStrike">
                <a:solidFill>
                  <a:srgbClr val="000000"/>
                </a:solidFill>
                <a:latin typeface="Arial"/>
              </a:rPr>
              <a:t>- \( P \) is the unit price,</a:t>
            </a:r>
            <a:endParaRPr b="0" lang="en-US" sz="1300" spc="-1" strike="noStrike">
              <a:solidFill>
                <a:srgbClr val="000000"/>
              </a:solidFill>
              <a:latin typeface="Arial"/>
            </a:endParaRPr>
          </a:p>
          <a:p>
            <a:pPr marL="216000" indent="-216000">
              <a:lnSpc>
                <a:spcPct val="100000"/>
              </a:lnSpc>
              <a:buClr>
                <a:srgbClr val="000000"/>
              </a:buClr>
              <a:buSzPct val="45000"/>
              <a:buFont typeface="Wingdings" charset="2"/>
              <a:buChar char=""/>
              <a:tabLst>
                <a:tab algn="l" pos="0"/>
              </a:tabLst>
            </a:pPr>
            <a:r>
              <a:rPr b="0" lang="en-US" sz="1300" spc="-1" strike="noStrike">
                <a:solidFill>
                  <a:srgbClr val="000000"/>
                </a:solidFill>
                <a:latin typeface="Arial"/>
              </a:rPr>
              <a:t>- \( C \) is the unit cost,</a:t>
            </a:r>
            <a:endParaRPr b="0" lang="en-US" sz="1300" spc="-1" strike="noStrike">
              <a:solidFill>
                <a:srgbClr val="000000"/>
              </a:solidFill>
              <a:latin typeface="Arial"/>
            </a:endParaRPr>
          </a:p>
          <a:p>
            <a:pPr marL="216000" indent="-216000">
              <a:lnSpc>
                <a:spcPct val="100000"/>
              </a:lnSpc>
              <a:buClr>
                <a:srgbClr val="000000"/>
              </a:buClr>
              <a:buSzPct val="45000"/>
              <a:buFont typeface="Wingdings" charset="2"/>
              <a:buChar char=""/>
              <a:tabLst>
                <a:tab algn="l" pos="0"/>
              </a:tabLst>
            </a:pPr>
            <a:r>
              <a:rPr b="0" lang="en-US" sz="1300" spc="-1" strike="noStrike">
                <a:solidFill>
                  <a:srgbClr val="000000"/>
                </a:solidFill>
                <a:latin typeface="Arial"/>
              </a:rPr>
              <a:t>- \( Q \) is the quantity sold.</a:t>
            </a:r>
            <a:endParaRPr b="0" lang="en-US" sz="1300" spc="-1" strike="noStrike">
              <a:solidFill>
                <a:srgbClr val="000000"/>
              </a:solidFill>
              <a:latin typeface="Arial"/>
            </a:endParaRPr>
          </a:p>
          <a:p>
            <a:pPr marL="216000" indent="-216000">
              <a:lnSpc>
                <a:spcPct val="100000"/>
              </a:lnSpc>
              <a:buNone/>
              <a:tabLst>
                <a:tab algn="l" pos="0"/>
              </a:tabLst>
            </a:pPr>
            <a:endParaRPr b="0" lang="en-US" sz="1400" spc="-1" strike="noStrike">
              <a:solidFill>
                <a:srgbClr val="000000"/>
              </a:solidFill>
              <a:latin typeface="Arial"/>
            </a:endParaRPr>
          </a:p>
          <a:p>
            <a:pPr marL="216000" indent="-216000">
              <a:lnSpc>
                <a:spcPct val="100000"/>
              </a:lnSpc>
              <a:buNone/>
              <a:tabLst>
                <a:tab algn="l" pos="0"/>
              </a:tabLst>
            </a:pPr>
            <a:r>
              <a:rPr b="0" lang="en-US" sz="1300" spc="-1" strike="noStrike">
                <a:solidFill>
                  <a:srgbClr val="000000"/>
                </a:solidFill>
                <a:latin typeface="Arial"/>
              </a:rPr>
              <a:t>To find the optimal price point, we need to take the second derivative of the gross profit function and set it to zero.</a:t>
            </a:r>
            <a:endParaRPr b="0" lang="en-US" sz="1300" spc="-1" strike="noStrike">
              <a:solidFill>
                <a:srgbClr val="000000"/>
              </a:solidFill>
              <a:latin typeface="Arial"/>
            </a:endParaRPr>
          </a:p>
          <a:p>
            <a:pPr marL="216000" indent="-216000">
              <a:lnSpc>
                <a:spcPct val="100000"/>
              </a:lnSpc>
              <a:buNone/>
              <a:tabLst>
                <a:tab algn="l" pos="0"/>
              </a:tabLst>
            </a:pPr>
            <a:r>
              <a:rPr b="0" lang="en-US" sz="1300" spc="-1" strike="noStrike">
                <a:solidFill>
                  <a:srgbClr val="000000"/>
                </a:solidFill>
                <a:latin typeface="Arial"/>
              </a:rPr>
              <a:t>1. </a:t>
            </a:r>
            <a:r>
              <a:rPr b="1" lang="en-US" sz="1300" spc="-1" strike="noStrike">
                <a:solidFill>
                  <a:srgbClr val="000000"/>
                </a:solidFill>
                <a:latin typeface="Arial"/>
              </a:rPr>
              <a:t>First Derivative</a:t>
            </a:r>
            <a:r>
              <a:rPr b="0" lang="en-US" sz="1300" spc="-1" strike="noStrike">
                <a:solidFill>
                  <a:srgbClr val="000000"/>
                </a:solidFill>
                <a:latin typeface="Arial"/>
              </a:rPr>
              <a:t>: Calculate the first derivative of the gross profit function with respect to the price:</a:t>
            </a:r>
            <a:endParaRPr b="0" lang="en-US" sz="1300" spc="-1" strike="noStrike">
              <a:solidFill>
                <a:srgbClr val="000000"/>
              </a:solidFill>
              <a:latin typeface="Arial"/>
            </a:endParaRPr>
          </a:p>
          <a:p>
            <a:pPr marL="216000" indent="-216000">
              <a:lnSpc>
                <a:spcPct val="100000"/>
              </a:lnSpc>
              <a:buNone/>
              <a:tabLst>
                <a:tab algn="l" pos="0"/>
              </a:tabLst>
            </a:pPr>
            <a:r>
              <a:rPr b="0" lang="en-US" sz="1300" spc="-1" strike="noStrike">
                <a:solidFill>
                  <a:srgbClr val="000000"/>
                </a:solidFill>
                <a:latin typeface="Arial"/>
              </a:rPr>
              <a:t>   </a:t>
            </a:r>
            <a:r>
              <a:rPr b="0" lang="en-US" sz="1300" spc="-1" strike="noStrike">
                <a:solidFill>
                  <a:srgbClr val="000000"/>
                </a:solidFill>
                <a:latin typeface="Arial"/>
              </a:rPr>
              <a:t>\[ G'(P) = \frac{d}{dP} \left( (P - C) \times Q \right) \]</a:t>
            </a:r>
            <a:endParaRPr b="0" lang="en-US" sz="1300" spc="-1" strike="noStrike">
              <a:solidFill>
                <a:srgbClr val="000000"/>
              </a:solidFill>
              <a:latin typeface="Arial"/>
            </a:endParaRPr>
          </a:p>
          <a:p>
            <a:pPr marL="216000" indent="-216000">
              <a:lnSpc>
                <a:spcPct val="100000"/>
              </a:lnSpc>
              <a:buNone/>
              <a:tabLst>
                <a:tab algn="l" pos="0"/>
              </a:tabLst>
            </a:pPr>
            <a:r>
              <a:rPr b="0" lang="en-US" sz="1300" spc="-1" strike="noStrike">
                <a:solidFill>
                  <a:srgbClr val="000000"/>
                </a:solidFill>
                <a:latin typeface="Arial"/>
              </a:rPr>
              <a:t>2. </a:t>
            </a:r>
            <a:r>
              <a:rPr b="1" lang="en-US" sz="1300" spc="-1" strike="noStrike">
                <a:solidFill>
                  <a:srgbClr val="000000"/>
                </a:solidFill>
                <a:latin typeface="Arial"/>
              </a:rPr>
              <a:t>Second Derivative</a:t>
            </a:r>
            <a:r>
              <a:rPr b="0" lang="en-US" sz="1300" spc="-1" strike="noStrike">
                <a:solidFill>
                  <a:srgbClr val="000000"/>
                </a:solidFill>
                <a:latin typeface="Arial"/>
              </a:rPr>
              <a:t>: Calculate the second derivative of the gross profit function \[ G''(P) = \frac{d^2}{dP^2} \left( (P - C) \times Q \right) \]</a:t>
            </a:r>
            <a:endParaRPr b="0" lang="en-US" sz="1300" spc="-1" strike="noStrike">
              <a:solidFill>
                <a:srgbClr val="000000"/>
              </a:solidFill>
              <a:latin typeface="Arial"/>
            </a:endParaRPr>
          </a:p>
          <a:p>
            <a:pPr marL="216000" indent="-216000">
              <a:lnSpc>
                <a:spcPct val="100000"/>
              </a:lnSpc>
              <a:buNone/>
              <a:tabLst>
                <a:tab algn="l" pos="0"/>
              </a:tabLst>
            </a:pPr>
            <a:r>
              <a:rPr b="0" lang="en-US" sz="1300" spc="-1" strike="noStrike">
                <a:solidFill>
                  <a:srgbClr val="000000"/>
                </a:solidFill>
                <a:latin typeface="Arial"/>
              </a:rPr>
              <a:t>3. </a:t>
            </a:r>
            <a:r>
              <a:rPr b="1" lang="en-US" sz="1300" spc="-1" strike="noStrike">
                <a:solidFill>
                  <a:srgbClr val="000000"/>
                </a:solidFill>
                <a:latin typeface="Arial"/>
              </a:rPr>
              <a:t>Set the Second Derivative to Zero</a:t>
            </a:r>
            <a:r>
              <a:rPr b="0" lang="en-US" sz="1300" spc="-1" strike="noStrike">
                <a:solidFill>
                  <a:srgbClr val="000000"/>
                </a:solidFill>
                <a:latin typeface="Arial"/>
              </a:rPr>
              <a:t>: Solve for \( P \) when the second derivative is equal to zero to find the optimal price:</a:t>
            </a:r>
            <a:endParaRPr b="0" lang="en-US" sz="1300" spc="-1" strike="noStrike">
              <a:solidFill>
                <a:srgbClr val="000000"/>
              </a:solidFill>
              <a:latin typeface="Arial"/>
            </a:endParaRPr>
          </a:p>
          <a:p>
            <a:pPr marL="216000" indent="-216000">
              <a:lnSpc>
                <a:spcPct val="100000"/>
              </a:lnSpc>
              <a:buNone/>
              <a:tabLst>
                <a:tab algn="l" pos="0"/>
              </a:tabLst>
            </a:pPr>
            <a:r>
              <a:rPr b="0" lang="en-US" sz="1300" spc="-1" strike="noStrike">
                <a:solidFill>
                  <a:srgbClr val="000000"/>
                </a:solidFill>
                <a:latin typeface="Arial"/>
              </a:rPr>
              <a:t>   </a:t>
            </a:r>
            <a:r>
              <a:rPr b="0" lang="en-US" sz="1300" spc="-1" strike="noStrike">
                <a:solidFill>
                  <a:srgbClr val="000000"/>
                </a:solidFill>
                <a:latin typeface="Arial"/>
              </a:rPr>
              <a:t>\[ G''(P) = 0 \]</a:t>
            </a:r>
            <a:endParaRPr b="0" lang="en-US" sz="1300" spc="-1" strike="noStrike">
              <a:solidFill>
                <a:srgbClr val="000000"/>
              </a:solidFill>
              <a:latin typeface="Arial"/>
            </a:endParaRPr>
          </a:p>
          <a:p>
            <a:pPr marL="216000" indent="-216000">
              <a:lnSpc>
                <a:spcPct val="100000"/>
              </a:lnSpc>
              <a:buNone/>
              <a:tabLst>
                <a:tab algn="l" pos="0"/>
              </a:tabLst>
            </a:pPr>
            <a:r>
              <a:rPr b="0" lang="en-US" sz="1300" spc="-1" strike="noStrike">
                <a:solidFill>
                  <a:srgbClr val="000000"/>
                </a:solidFill>
                <a:latin typeface="Arial"/>
              </a:rPr>
              <a:t>This means that the second derivative, which is tangential to the gross </a:t>
            </a:r>
            <a:endParaRPr b="0" lang="en-US" sz="1300" spc="-1" strike="noStrike">
              <a:solidFill>
                <a:srgbClr val="000000"/>
              </a:solidFill>
              <a:latin typeface="Arial"/>
            </a:endParaRPr>
          </a:p>
          <a:p>
            <a:pPr marL="216000" indent="-216000">
              <a:lnSpc>
                <a:spcPct val="100000"/>
              </a:lnSpc>
              <a:buNone/>
              <a:tabLst>
                <a:tab algn="l" pos="0"/>
              </a:tabLst>
            </a:pPr>
            <a:r>
              <a:rPr b="0" lang="en-US" sz="1300" spc="-1" strike="noStrike">
                <a:solidFill>
                  <a:srgbClr val="000000"/>
                </a:solidFill>
                <a:latin typeface="Arial"/>
              </a:rPr>
              <a:t>profit curve, has a slope of zero, it indicates the maximum point of the curve. By solving this equation, we can determine the price $P$ that maximises the gross profit.</a:t>
            </a:r>
            <a:endParaRPr b="0" lang="en-US" sz="1300" spc="-1" strike="noStrike">
              <a:solidFill>
                <a:srgbClr val="000000"/>
              </a:solidFill>
              <a:latin typeface="Arial"/>
            </a:endParaRPr>
          </a:p>
          <a:p>
            <a:pPr marL="216000" indent="-216000">
              <a:lnSpc>
                <a:spcPct val="100000"/>
              </a:lnSpc>
              <a:buNone/>
              <a:tabLst>
                <a:tab algn="l" pos="0"/>
              </a:tabLst>
            </a:pPr>
            <a:endParaRPr b="0" lang="en-US" sz="1400" spc="-1" strike="noStrike">
              <a:solidFill>
                <a:srgbClr val="000000"/>
              </a:solidFill>
              <a:latin typeface="Arial"/>
            </a:endParaRPr>
          </a:p>
          <a:p>
            <a:pPr marL="216000" indent="-216000">
              <a:lnSpc>
                <a:spcPct val="100000"/>
              </a:lnSpc>
              <a:buClr>
                <a:srgbClr val="000000"/>
              </a:buClr>
              <a:buSzPct val="45000"/>
              <a:buFont typeface="Wingdings" charset="2"/>
              <a:buChar char=""/>
              <a:tabLst>
                <a:tab algn="l" pos="0"/>
              </a:tabLst>
            </a:pPr>
            <a:r>
              <a:rPr b="0" lang="en-US" sz="1300" spc="-1" strike="noStrike">
                <a:solidFill>
                  <a:srgbClr val="000000"/>
                </a:solidFill>
                <a:latin typeface="Arial"/>
              </a:rPr>
              <a:t>You'll note something interesting about these plots. The optimal price </a:t>
            </a:r>
            <a:endParaRPr b="0" lang="en-US" sz="1300" spc="-1" strike="noStrike">
              <a:solidFill>
                <a:srgbClr val="000000"/>
              </a:solidFill>
              <a:latin typeface="Arial"/>
            </a:endParaRPr>
          </a:p>
          <a:p>
            <a:pPr marL="216000" indent="-216000">
              <a:lnSpc>
                <a:spcPct val="100000"/>
              </a:lnSpc>
              <a:buNone/>
              <a:tabLst>
                <a:tab algn="l" pos="0"/>
              </a:tabLst>
            </a:pPr>
            <a:r>
              <a:rPr b="0" lang="en-US" sz="1300" spc="-1" strike="noStrike">
                <a:solidFill>
                  <a:srgbClr val="000000"/>
                </a:solidFill>
                <a:latin typeface="Arial"/>
              </a:rPr>
              <a:t>point based on this is the maximum value of Menu_Price. </a:t>
            </a:r>
            <a:endParaRPr b="0" lang="en-US" sz="1300" spc="-1" strike="noStrike">
              <a:solidFill>
                <a:srgbClr val="000000"/>
              </a:solidFill>
              <a:latin typeface="Arial"/>
            </a:endParaRPr>
          </a:p>
          <a:p>
            <a:pPr marL="216000" indent="-216000">
              <a:lnSpc>
                <a:spcPct val="100000"/>
              </a:lnSpc>
              <a:buClr>
                <a:srgbClr val="000000"/>
              </a:buClr>
              <a:buSzPct val="45000"/>
              <a:buFont typeface="Wingdings" charset="2"/>
              <a:buChar char=""/>
              <a:tabLst>
                <a:tab algn="l" pos="0"/>
              </a:tabLst>
            </a:pPr>
            <a:r>
              <a:rPr b="0" lang="en-US" sz="1300" spc="-1" strike="noStrike">
                <a:solidFill>
                  <a:srgbClr val="000000"/>
                </a:solidFill>
                <a:latin typeface="Arial"/>
              </a:rPr>
              <a:t>Further, the second derivative is not zero. </a:t>
            </a:r>
            <a:endParaRPr b="0" lang="en-US" sz="1300" spc="-1" strike="noStrike">
              <a:solidFill>
                <a:srgbClr val="000000"/>
              </a:solidFill>
              <a:latin typeface="Arial"/>
            </a:endParaRPr>
          </a:p>
          <a:p>
            <a:pPr marL="216000" indent="-216000">
              <a:lnSpc>
                <a:spcPct val="100000"/>
              </a:lnSpc>
              <a:buClr>
                <a:srgbClr val="000000"/>
              </a:buClr>
              <a:buSzPct val="45000"/>
              <a:buFont typeface="Wingdings" charset="2"/>
              <a:buChar char=""/>
              <a:tabLst>
                <a:tab algn="l" pos="0"/>
              </a:tabLst>
            </a:pPr>
            <a:r>
              <a:rPr b="0" lang="en-US" sz="1300" spc="-1" strike="noStrike">
                <a:solidFill>
                  <a:srgbClr val="000000"/>
                </a:solidFill>
                <a:latin typeface="Arial"/>
              </a:rPr>
              <a:t>Both points indicate that we have not achieve the optimal price point, as our dataset is limited to the range of prices in the dataset</a:t>
            </a:r>
            <a:r>
              <a:rPr b="0" lang="en-US" sz="1600" spc="-1" strike="noStrike">
                <a:solidFill>
                  <a:srgbClr val="000000"/>
                </a:solidFill>
                <a:latin typeface="Arial"/>
              </a:rPr>
              <a:t>.</a:t>
            </a:r>
            <a:endParaRPr b="0" lang="en-US" sz="1600" spc="-1" strike="noStrike">
              <a:solidFill>
                <a:srgbClr val="000000"/>
              </a:solidFill>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PlaceHolder 1"/>
          <p:cNvSpPr>
            <a:spLocks noGrp="1"/>
          </p:cNvSpPr>
          <p:nvPr>
            <p:ph type="sldImg"/>
          </p:nvPr>
        </p:nvSpPr>
        <p:spPr>
          <a:xfrm>
            <a:off x="533520" y="764280"/>
            <a:ext cx="6704280" cy="3771000"/>
          </a:xfrm>
          <a:prstGeom prst="rect">
            <a:avLst/>
          </a:prstGeom>
          <a:ln w="0">
            <a:noFill/>
          </a:ln>
        </p:spPr>
      </p:sp>
      <p:sp>
        <p:nvSpPr>
          <p:cNvPr id="46" name="PlaceHolder 2"/>
          <p:cNvSpPr>
            <a:spLocks noGrp="1"/>
          </p:cNvSpPr>
          <p:nvPr>
            <p:ph type="body"/>
          </p:nvPr>
        </p:nvSpPr>
        <p:spPr>
          <a:xfrm>
            <a:off x="777240" y="4777560"/>
            <a:ext cx="6217200" cy="452556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solidFill>
                  <a:srgbClr val="000000"/>
                </a:solidFill>
                <a:latin typeface="Arial"/>
              </a:rPr>
              <a:t>If we extend our predictions based on our equation, we start to see plots that make sense. We can see that it predicts that the optimal price point falls outside the range of prices captured in the dataset. </a:t>
            </a:r>
            <a:endParaRPr b="0" lang="en-US" sz="2000" spc="-1" strike="noStrike">
              <a:solidFill>
                <a:srgbClr val="000000"/>
              </a:solidFill>
              <a:latin typeface="Arial"/>
            </a:endParaRPr>
          </a:p>
          <a:p>
            <a:pPr marL="216000" indent="-216000">
              <a:lnSpc>
                <a:spcPct val="100000"/>
              </a:lnSpc>
              <a:buNone/>
              <a:tabLst>
                <a:tab algn="l" pos="0"/>
              </a:tabLst>
            </a:pPr>
            <a:endParaRPr b="0" lang="en-US" sz="2000" spc="-1" strike="noStrike">
              <a:solidFill>
                <a:srgbClr val="000000"/>
              </a:solidFill>
              <a:latin typeface="Arial"/>
            </a:endParaRPr>
          </a:p>
          <a:p>
            <a:pPr marL="216000" indent="-216000">
              <a:lnSpc>
                <a:spcPct val="100000"/>
              </a:lnSpc>
              <a:buNone/>
              <a:tabLst>
                <a:tab algn="l" pos="0"/>
              </a:tabLst>
            </a:pPr>
            <a:r>
              <a:rPr b="0" lang="en-US" sz="2000" spc="-1" strike="noStrike">
                <a:solidFill>
                  <a:srgbClr val="000000"/>
                </a:solidFill>
                <a:latin typeface="Arial"/>
              </a:rPr>
              <a:t>We have to be really careful about making predictions outside the range. At this point we should </a:t>
            </a:r>
            <a:r>
              <a:rPr b="1" lang="en-US" sz="2000" spc="-1" strike="noStrike">
                <a:solidFill>
                  <a:srgbClr val="000000"/>
                </a:solidFill>
                <a:latin typeface="Arial"/>
              </a:rPr>
              <a:t>at most</a:t>
            </a:r>
            <a:r>
              <a:rPr b="0" lang="en-US" sz="2000" spc="-1" strike="noStrike">
                <a:solidFill>
                  <a:srgbClr val="000000"/>
                </a:solidFill>
                <a:latin typeface="Arial"/>
              </a:rPr>
              <a:t> note this for further investigation and strongly suggest proper A/B testing, which we'll discuss in the next section.</a:t>
            </a:r>
            <a:endParaRPr b="0" lang="en-US" sz="20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02E8A1D6-F4B2-4A91-AA09-FF7655F03F80}"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1">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3" name="PlaceHolder 2"/>
          <p:cNvSpPr>
            <a:spLocks noGrp="1"/>
          </p:cNvSpPr>
          <p:nvPr>
            <p:ph type="subTitle"/>
          </p:nvPr>
        </p:nvSpPr>
        <p:spPr>
          <a:xfrm>
            <a:off x="504000" y="1326600"/>
            <a:ext cx="9071280" cy="32878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CDB5FF62-476E-45AE-8C45-971555FCE65F}" type="slidenum">
              <a:t>&lt;#&gt;</a:t>
            </a:fld>
          </a:p>
        </p:txBody>
      </p:sp>
      <p:sp>
        <p:nvSpPr>
          <p:cNvPr id="6" name="PlaceHolder 5"/>
          <p:cNvSpPr>
            <a:spLocks noGrp="1"/>
          </p:cNvSpPr>
          <p:nvPr>
            <p:ph type="dt" idx="6"/>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 name="PlaceHolder 2"/>
          <p:cNvSpPr>
            <a:spLocks noGrp="1"/>
          </p:cNvSpPr>
          <p:nvPr>
            <p:ph type="body"/>
          </p:nvPr>
        </p:nvSpPr>
        <p:spPr>
          <a:xfrm>
            <a:off x="504000" y="1326600"/>
            <a:ext cx="9071280" cy="32878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 name="PlaceHolder 3"/>
          <p:cNvSpPr>
            <a:spLocks noGrp="1"/>
          </p:cNvSpPr>
          <p:nvPr>
            <p:ph type="ftr" idx="1"/>
          </p:nvPr>
        </p:nvSpPr>
        <p:spPr>
          <a:xfrm>
            <a:off x="3447360" y="5165280"/>
            <a:ext cx="3194640" cy="390240"/>
          </a:xfrm>
          <a:prstGeom prst="rect">
            <a:avLst/>
          </a:prstGeom>
          <a:noFill/>
          <a:ln w="0">
            <a:noFill/>
          </a:ln>
        </p:spPr>
        <p:txBody>
          <a:bodyPr lIns="0" rIns="0" tIns="0" bIns="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 name="PlaceHolder 4"/>
          <p:cNvSpPr>
            <a:spLocks noGrp="1"/>
          </p:cNvSpPr>
          <p:nvPr>
            <p:ph type="sldNum" idx="2"/>
          </p:nvPr>
        </p:nvSpPr>
        <p:spPr>
          <a:xfrm>
            <a:off x="7227360" y="5165280"/>
            <a:ext cx="2347920" cy="390240"/>
          </a:xfrm>
          <a:prstGeom prst="rect">
            <a:avLst/>
          </a:prstGeom>
          <a:noFill/>
          <a:ln w="0">
            <a:noFill/>
          </a:ln>
        </p:spPr>
        <p:txBody>
          <a:bodyPr lIns="0" rIns="0" tIns="0" bIns="0" anchor="t">
            <a:noAutofit/>
          </a:bodyPr>
          <a:lstStyle>
            <a:lvl1pPr indent="0" algn="r">
              <a:lnSpc>
                <a:spcPct val="100000"/>
              </a:lnSpc>
              <a:buNone/>
              <a:tabLst>
                <a:tab algn="l" pos="0"/>
              </a:tabLst>
              <a:defRPr b="0" lang="en-US" sz="1400" spc="-1" strike="noStrike">
                <a:solidFill>
                  <a:srgbClr val="000000"/>
                </a:solidFill>
                <a:latin typeface="Times New Roman"/>
              </a:defRPr>
            </a:lvl1pPr>
          </a:lstStyle>
          <a:p>
            <a:pPr indent="0" algn="r">
              <a:lnSpc>
                <a:spcPct val="100000"/>
              </a:lnSpc>
              <a:buNone/>
              <a:tabLst>
                <a:tab algn="l" pos="0"/>
              </a:tabLst>
            </a:pPr>
            <a:fld id="{8ED0AB78-AD1B-4CF9-9A9A-54D6958A3B0D}"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
        <p:nvSpPr>
          <p:cNvPr id="4" name="PlaceHolder 5"/>
          <p:cNvSpPr>
            <a:spLocks noGrp="1"/>
          </p:cNvSpPr>
          <p:nvPr>
            <p:ph type="dt" idx="3"/>
          </p:nvPr>
        </p:nvSpPr>
        <p:spPr>
          <a:xfrm>
            <a:off x="504000" y="5165280"/>
            <a:ext cx="2347920" cy="39024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8" name="PlaceHolder 2"/>
          <p:cNvSpPr>
            <a:spLocks noGrp="1"/>
          </p:cNvSpPr>
          <p:nvPr>
            <p:ph type="ftr" idx="4"/>
          </p:nvPr>
        </p:nvSpPr>
        <p:spPr>
          <a:xfrm>
            <a:off x="3447360" y="5165280"/>
            <a:ext cx="3194640" cy="390240"/>
          </a:xfrm>
          <a:prstGeom prst="rect">
            <a:avLst/>
          </a:prstGeom>
          <a:noFill/>
          <a:ln w="0">
            <a:noFill/>
          </a:ln>
        </p:spPr>
        <p:txBody>
          <a:bodyPr lIns="0" rIns="0" tIns="0" bIns="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9" name="PlaceHolder 3"/>
          <p:cNvSpPr>
            <a:spLocks noGrp="1"/>
          </p:cNvSpPr>
          <p:nvPr>
            <p:ph type="sldNum" idx="5"/>
          </p:nvPr>
        </p:nvSpPr>
        <p:spPr>
          <a:xfrm>
            <a:off x="7227360" y="5165280"/>
            <a:ext cx="2347920" cy="390240"/>
          </a:xfrm>
          <a:prstGeom prst="rect">
            <a:avLst/>
          </a:prstGeom>
          <a:noFill/>
          <a:ln w="0">
            <a:noFill/>
          </a:ln>
        </p:spPr>
        <p:txBody>
          <a:bodyPr lIns="0" rIns="0" tIns="0" bIns="0" anchor="t">
            <a:noAutofit/>
          </a:bodyPr>
          <a:lstStyle>
            <a:lvl1pPr indent="0" algn="r">
              <a:lnSpc>
                <a:spcPct val="100000"/>
              </a:lnSpc>
              <a:buNone/>
              <a:tabLst>
                <a:tab algn="l" pos="0"/>
              </a:tabLst>
              <a:defRPr b="0" lang="en-US" sz="1400" spc="-1" strike="noStrike">
                <a:solidFill>
                  <a:srgbClr val="000000"/>
                </a:solidFill>
                <a:latin typeface="Times New Roman"/>
              </a:defRPr>
            </a:lvl1pPr>
          </a:lstStyle>
          <a:p>
            <a:pPr indent="0" algn="r">
              <a:lnSpc>
                <a:spcPct val="100000"/>
              </a:lnSpc>
              <a:buNone/>
              <a:tabLst>
                <a:tab algn="l" pos="0"/>
              </a:tabLst>
            </a:pPr>
            <a:fld id="{5687BF91-D588-48F3-BE96-CAD629C13623}"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
        <p:nvSpPr>
          <p:cNvPr id="10" name="PlaceHolder 4"/>
          <p:cNvSpPr>
            <a:spLocks noGrp="1"/>
          </p:cNvSpPr>
          <p:nvPr>
            <p:ph type="dt" idx="6"/>
          </p:nvPr>
        </p:nvSpPr>
        <p:spPr>
          <a:xfrm>
            <a:off x="504000" y="5165280"/>
            <a:ext cx="2347920" cy="39024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11"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xml"/><Relationship Id="rId4"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xml"/><Relationship Id="rId4"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xml"/><Relationship Id="rId4"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Analysis of Product Pricing &amp; Sales</a:t>
            </a:r>
            <a:endParaRPr b="0" lang="en-US" sz="4400" spc="-1" strike="noStrike">
              <a:solidFill>
                <a:srgbClr val="000000"/>
              </a:solidFill>
              <a:latin typeface="Arial"/>
            </a:endParaRPr>
          </a:p>
        </p:txBody>
      </p:sp>
      <p:sp>
        <p:nvSpPr>
          <p:cNvPr id="21" name="PlaceHolder 2"/>
          <p:cNvSpPr>
            <a:spLocks noGrp="1"/>
          </p:cNvSpPr>
          <p:nvPr>
            <p:ph type="subTitle"/>
          </p:nvPr>
        </p:nvSpPr>
        <p:spPr>
          <a:xfrm>
            <a:off x="504000" y="1326600"/>
            <a:ext cx="9071280" cy="3287880"/>
          </a:xfrm>
          <a:prstGeom prst="rect">
            <a:avLst/>
          </a:prstGeom>
          <a:noFill/>
          <a:ln w="0">
            <a:noFill/>
          </a:ln>
        </p:spPr>
        <p:txBody>
          <a:bodyPr lIns="0" rIns="0" tIns="0" bIns="0" anchor="ctr">
            <a:noAutofit/>
          </a:bodyPr>
          <a:p>
            <a:pPr marL="216000" indent="0">
              <a:lnSpc>
                <a:spcPct val="100000"/>
              </a:lnSpc>
            </a:pPr>
            <a:r>
              <a:rPr b="1" lang="en-US" sz="3200" spc="-1" strike="noStrike">
                <a:solidFill>
                  <a:srgbClr val="000000"/>
                </a:solidFill>
                <a:latin typeface="Arial"/>
              </a:rPr>
              <a:t>Subtitle</a:t>
            </a:r>
            <a:r>
              <a:rPr b="0" lang="en-US" sz="3200" spc="-1" strike="noStrike">
                <a:solidFill>
                  <a:srgbClr val="000000"/>
                </a:solidFill>
                <a:latin typeface="Arial"/>
              </a:rPr>
              <a:t>: Insights and Recommendations</a:t>
            </a:r>
            <a:endParaRPr b="0" lang="en-US" sz="3200" spc="-1" strike="noStrike">
              <a:solidFill>
                <a:srgbClr val="000000"/>
              </a:solidFill>
              <a:latin typeface="Arial"/>
            </a:endParaRPr>
          </a:p>
          <a:p>
            <a:pPr marL="216000" indent="0">
              <a:lnSpc>
                <a:spcPct val="100000"/>
              </a:lnSpc>
            </a:pPr>
            <a:r>
              <a:rPr b="1" lang="en-US" sz="3200" spc="-1" strike="noStrike">
                <a:solidFill>
                  <a:srgbClr val="000000"/>
                </a:solidFill>
                <a:latin typeface="Arial"/>
              </a:rPr>
              <a:t>Presenter</a:t>
            </a:r>
            <a:r>
              <a:rPr b="0" lang="en-US" sz="3200" spc="-1" strike="noStrike">
                <a:solidFill>
                  <a:srgbClr val="000000"/>
                </a:solidFill>
                <a:latin typeface="Arial"/>
              </a:rPr>
              <a:t>: Michael Kingston</a:t>
            </a:r>
            <a:endParaRPr b="0" lang="en-US" sz="3200" spc="-1" strike="noStrike">
              <a:solidFill>
                <a:srgbClr val="000000"/>
              </a:solidFill>
              <a:latin typeface="Arial"/>
            </a:endParaRPr>
          </a:p>
          <a:p>
            <a:pPr marL="216000" indent="0">
              <a:lnSpc>
                <a:spcPct val="100000"/>
              </a:lnSpc>
            </a:pPr>
            <a:r>
              <a:rPr b="1" lang="en-US" sz="3200" spc="-1" strike="noStrike">
                <a:solidFill>
                  <a:srgbClr val="000000"/>
                </a:solidFill>
                <a:latin typeface="Arial"/>
              </a:rPr>
              <a:t>Date</a:t>
            </a:r>
            <a:r>
              <a:rPr b="0" lang="en-US" sz="3200" spc="-1" strike="noStrike">
                <a:solidFill>
                  <a:srgbClr val="000000"/>
                </a:solidFill>
                <a:latin typeface="Arial"/>
              </a:rPr>
              <a:t>:</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Exploratory Data Analysis</a:t>
            </a:r>
            <a:endParaRPr b="0" lang="en-US" sz="4400" spc="-1" strike="noStrike">
              <a:solidFill>
                <a:srgbClr val="000000"/>
              </a:solidFill>
              <a:latin typeface="Arial"/>
            </a:endParaRPr>
          </a:p>
        </p:txBody>
      </p:sp>
      <p:pic>
        <p:nvPicPr>
          <p:cNvPr id="23" name="" descr=""/>
          <p:cNvPicPr/>
          <p:nvPr/>
        </p:nvPicPr>
        <p:blipFill>
          <a:blip r:embed="rId1"/>
          <a:stretch/>
        </p:blipFill>
        <p:spPr>
          <a:xfrm>
            <a:off x="1821960" y="1039320"/>
            <a:ext cx="6477840" cy="462708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74160"/>
            <a:ext cx="9071280" cy="124992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Relationship Between Product Price &amp; Sales</a:t>
            </a:r>
            <a:endParaRPr b="0" lang="en-US" sz="4400" spc="-1" strike="noStrike">
              <a:solidFill>
                <a:srgbClr val="000000"/>
              </a:solidFill>
              <a:latin typeface="Arial"/>
            </a:endParaRPr>
          </a:p>
        </p:txBody>
      </p:sp>
      <p:pic>
        <p:nvPicPr>
          <p:cNvPr id="25" name="" descr=""/>
          <p:cNvPicPr/>
          <p:nvPr/>
        </p:nvPicPr>
        <p:blipFill>
          <a:blip r:embed="rId1"/>
          <a:stretch/>
        </p:blipFill>
        <p:spPr>
          <a:xfrm>
            <a:off x="6120" y="1481040"/>
            <a:ext cx="5145120" cy="3087000"/>
          </a:xfrm>
          <a:prstGeom prst="rect">
            <a:avLst/>
          </a:prstGeom>
          <a:ln w="0">
            <a:noFill/>
          </a:ln>
        </p:spPr>
      </p:pic>
      <p:pic>
        <p:nvPicPr>
          <p:cNvPr id="26" name="" descr=""/>
          <p:cNvPicPr/>
          <p:nvPr/>
        </p:nvPicPr>
        <p:blipFill>
          <a:blip r:embed="rId2"/>
          <a:stretch/>
        </p:blipFill>
        <p:spPr>
          <a:xfrm>
            <a:off x="4906800" y="1481040"/>
            <a:ext cx="5151240" cy="309060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Price Elasticity Comparison</a:t>
            </a:r>
            <a:endParaRPr b="0" lang="en-US" sz="4400" spc="-1" strike="noStrike">
              <a:solidFill>
                <a:srgbClr val="000000"/>
              </a:solidFill>
              <a:latin typeface="Arial"/>
            </a:endParaRPr>
          </a:p>
        </p:txBody>
      </p:sp>
      <p:sp>
        <p:nvSpPr>
          <p:cNvPr id="28"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1" lang="en-US" sz="3200" spc="-1" strike="noStrike">
                <a:solidFill>
                  <a:srgbClr val="000000"/>
                </a:solidFill>
                <a:latin typeface="Arial"/>
              </a:rPr>
              <a:t>Individuale</a:t>
            </a:r>
            <a:r>
              <a:rPr b="0" lang="en-US" sz="3200" spc="-1" strike="noStrike">
                <a:solidFill>
                  <a:srgbClr val="000000"/>
                </a:solidFill>
                <a:latin typeface="Arial"/>
              </a:rPr>
              <a:t>: -0.3287256858579022</a:t>
            </a:r>
            <a:endParaRPr b="0" lang="en-US"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1" lang="en-US" sz="3200" spc="-1" strike="noStrike">
                <a:solidFill>
                  <a:srgbClr val="000000"/>
                </a:solidFill>
                <a:latin typeface="Arial"/>
              </a:rPr>
              <a:t>Communita</a:t>
            </a:r>
            <a:r>
              <a:rPr b="0" lang="en-US" sz="3200" spc="-1" strike="noStrike">
                <a:solidFill>
                  <a:srgbClr val="000000"/>
                </a:solidFill>
                <a:latin typeface="Arial"/>
              </a:rPr>
              <a:t>: -0.1523560773619287</a:t>
            </a:r>
            <a:endParaRPr b="0" lang="en-US"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1" lang="en-US" sz="3200" spc="-1" strike="noStrike">
                <a:solidFill>
                  <a:srgbClr val="000000"/>
                </a:solidFill>
                <a:latin typeface="Arial"/>
              </a:rPr>
              <a:t>Comparison</a:t>
            </a:r>
            <a:r>
              <a:rPr b="0" lang="en-US" sz="3200" spc="-1" strike="noStrike">
                <a:solidFill>
                  <a:srgbClr val="000000"/>
                </a:solidFill>
                <a:latin typeface="Arial"/>
              </a:rPr>
              <a:t>:  Individuale is twice as price elastic as Communita</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Finding the Optimal Price Point #1</a:t>
            </a:r>
            <a:endParaRPr b="0" lang="en-US" sz="4400" spc="-1" strike="noStrike">
              <a:solidFill>
                <a:srgbClr val="000000"/>
              </a:solidFill>
              <a:latin typeface="Arial"/>
            </a:endParaRPr>
          </a:p>
        </p:txBody>
      </p:sp>
      <p:pic>
        <p:nvPicPr>
          <p:cNvPr id="30" name="" descr=""/>
          <p:cNvPicPr/>
          <p:nvPr/>
        </p:nvPicPr>
        <p:blipFill>
          <a:blip r:embed="rId1"/>
          <a:stretch/>
        </p:blipFill>
        <p:spPr>
          <a:xfrm>
            <a:off x="0" y="1740960"/>
            <a:ext cx="5099040" cy="3059280"/>
          </a:xfrm>
          <a:prstGeom prst="rect">
            <a:avLst/>
          </a:prstGeom>
          <a:ln w="0">
            <a:noFill/>
          </a:ln>
        </p:spPr>
      </p:pic>
      <p:pic>
        <p:nvPicPr>
          <p:cNvPr id="31" name="" descr=""/>
          <p:cNvPicPr/>
          <p:nvPr/>
        </p:nvPicPr>
        <p:blipFill>
          <a:blip r:embed="rId2"/>
          <a:stretch/>
        </p:blipFill>
        <p:spPr>
          <a:xfrm>
            <a:off x="4745880" y="1648800"/>
            <a:ext cx="5333760" cy="320004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Finding the Optimal Price #2</a:t>
            </a:r>
            <a:endParaRPr b="0" lang="en-US" sz="4400" spc="-1" strike="noStrike">
              <a:solidFill>
                <a:srgbClr val="000000"/>
              </a:solidFill>
              <a:latin typeface="Arial"/>
            </a:endParaRPr>
          </a:p>
        </p:txBody>
      </p:sp>
      <p:pic>
        <p:nvPicPr>
          <p:cNvPr id="33" name="" descr=""/>
          <p:cNvPicPr/>
          <p:nvPr/>
        </p:nvPicPr>
        <p:blipFill>
          <a:blip r:embed="rId1"/>
          <a:stretch/>
        </p:blipFill>
        <p:spPr>
          <a:xfrm>
            <a:off x="4800600" y="1508760"/>
            <a:ext cx="5257440" cy="3153960"/>
          </a:xfrm>
          <a:prstGeom prst="rect">
            <a:avLst/>
          </a:prstGeom>
          <a:ln w="0">
            <a:noFill/>
          </a:ln>
        </p:spPr>
      </p:pic>
      <p:pic>
        <p:nvPicPr>
          <p:cNvPr id="34" name="" descr=""/>
          <p:cNvPicPr/>
          <p:nvPr/>
        </p:nvPicPr>
        <p:blipFill>
          <a:blip r:embed="rId2"/>
          <a:stretch/>
        </p:blipFill>
        <p:spPr>
          <a:xfrm>
            <a:off x="5760" y="1558080"/>
            <a:ext cx="5023080" cy="301356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Insights for Growth</a:t>
            </a:r>
            <a:endParaRPr b="0" lang="en-US" sz="4400" spc="-1" strike="noStrike">
              <a:solidFill>
                <a:srgbClr val="000000"/>
              </a:solidFill>
              <a:latin typeface="Arial"/>
            </a:endParaRPr>
          </a:p>
        </p:txBody>
      </p:sp>
      <p:sp>
        <p:nvSpPr>
          <p:cNvPr id="36"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Experiment</a:t>
            </a:r>
            <a:endParaRPr b="0" lang="en-US"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Understand Costs &amp; Units Sold</a:t>
            </a:r>
            <a:endParaRPr b="0" lang="en-US"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More Data</a:t>
            </a:r>
            <a:endParaRPr b="0" lang="en-US"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With More Features</a:t>
            </a:r>
            <a:endParaRPr b="0" lang="en-US"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Test Different Models</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GitHub Repository</a:t>
            </a:r>
            <a:endParaRPr b="0" lang="en-US" sz="4400" spc="-1" strike="noStrike">
              <a:solidFill>
                <a:srgbClr val="000000"/>
              </a:solidFill>
              <a:latin typeface="Arial"/>
            </a:endParaRPr>
          </a:p>
        </p:txBody>
      </p:sp>
      <p:pic>
        <p:nvPicPr>
          <p:cNvPr id="38" name="" descr=""/>
          <p:cNvPicPr/>
          <p:nvPr/>
        </p:nvPicPr>
        <p:blipFill>
          <a:blip r:embed="rId1"/>
          <a:stretch/>
        </p:blipFill>
        <p:spPr>
          <a:xfrm>
            <a:off x="3395520" y="1326240"/>
            <a:ext cx="3287880" cy="328788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23</TotalTime>
  <Application>LibreOffice/24.2.5.2$Linux_X86_64 LibreOffice_project/bffef4ea93e59bebbeaf7f431bb02b1a39ee8a59</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2024-08-04T21:41:05Z</dcterms:created>
  <dc:creator/>
  <dc:description/>
  <dc:language>en-US</dc:language>
  <cp:lastModifiedBy/>
  <dcterms:modified xsi:type="dcterms:W3CDTF">2024-08-04T22:52:12Z</dcterms:modified>
  <cp:revision>4</cp:revision>
  <dc:subject/>
  <dc:title/>
</cp:coreProperties>
</file>

<file path=docProps/custom.xml><?xml version="1.0" encoding="utf-8"?>
<Properties xmlns="http://schemas.openxmlformats.org/officeDocument/2006/custom-properties" xmlns:vt="http://schemas.openxmlformats.org/officeDocument/2006/docPropsVTypes"/>
</file>