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AU" sz="4400" spc="-1" strike="noStrike">
                <a:latin typeface="Arial"/>
              </a:rPr>
              <a:t>Click to move the slide</a:t>
            </a:r>
            <a:endParaRPr b="0" lang="en-AU" sz="4400" spc="-1" strike="noStrike">
              <a:latin typeface="Arial"/>
            </a:endParaRP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AU" sz="2000" spc="-1" strike="noStrike">
                <a:latin typeface="Arial"/>
              </a:rPr>
              <a:t>Click to edit the notes' format</a:t>
            </a:r>
            <a:endParaRPr b="0" lang="en-AU" sz="2000" spc="-1" strike="noStrike">
              <a:latin typeface="Arial"/>
            </a:endParaRPr>
          </a:p>
        </p:txBody>
      </p:sp>
      <p:sp>
        <p:nvSpPr>
          <p:cNvPr id="84"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AU" sz="1400" spc="-1" strike="noStrike">
                <a:latin typeface="Times New Roman"/>
              </a:rPr>
              <a:t>&lt;header&gt;</a:t>
            </a:r>
            <a:endParaRPr b="0" lang="en-AU" sz="1400" spc="-1" strike="noStrike">
              <a:latin typeface="Times New Roman"/>
            </a:endParaRPr>
          </a:p>
        </p:txBody>
      </p:sp>
      <p:sp>
        <p:nvSpPr>
          <p:cNvPr id="85"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AU" sz="1400" spc="-1" strike="noStrike">
                <a:latin typeface="Times New Roman"/>
              </a:defRPr>
            </a:lvl1pPr>
          </a:lstStyle>
          <a:p>
            <a:pPr algn="r">
              <a:buNone/>
            </a:pPr>
            <a:r>
              <a:rPr b="0" lang="en-AU" sz="1400" spc="-1" strike="noStrike">
                <a:latin typeface="Times New Roman"/>
              </a:rPr>
              <a:t>&lt;date/time&gt;</a:t>
            </a:r>
            <a:endParaRPr b="0" lang="en-AU" sz="1400" spc="-1" strike="noStrike">
              <a:latin typeface="Times New Roman"/>
            </a:endParaRPr>
          </a:p>
        </p:txBody>
      </p:sp>
      <p:sp>
        <p:nvSpPr>
          <p:cNvPr id="86"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AU" sz="1400" spc="-1" strike="noStrike">
                <a:latin typeface="Times New Roman"/>
              </a:defRPr>
            </a:lvl1pPr>
          </a:lstStyle>
          <a:p>
            <a:r>
              <a:rPr b="0" lang="en-AU" sz="1400" spc="-1" strike="noStrike">
                <a:latin typeface="Times New Roman"/>
              </a:rPr>
              <a:t>&lt;footer&gt;</a:t>
            </a:r>
            <a:endParaRPr b="0" lang="en-AU" sz="1400" spc="-1" strike="noStrike">
              <a:latin typeface="Times New Roman"/>
            </a:endParaRPr>
          </a:p>
        </p:txBody>
      </p:sp>
      <p:sp>
        <p:nvSpPr>
          <p:cNvPr id="87"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AU" sz="1400" spc="-1" strike="noStrike">
                <a:latin typeface="Times New Roman"/>
              </a:defRPr>
            </a:lvl1pPr>
          </a:lstStyle>
          <a:p>
            <a:pPr algn="r">
              <a:buNone/>
            </a:pPr>
            <a:fld id="{6CBCAB66-4092-4737-BA1F-FB9A00CBCE1F}" type="slidenum">
              <a:rPr b="0" lang="en-AU" sz="1400" spc="-1" strike="noStrike">
                <a:latin typeface="Times New Roman"/>
              </a:rPr>
              <a:t>&lt;number&gt;</a:t>
            </a:fld>
            <a:endParaRPr b="0" lang="en-A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216360" y="812520"/>
            <a:ext cx="7126560" cy="4008600"/>
          </a:xfrm>
          <a:prstGeom prst="rect">
            <a:avLst/>
          </a:prstGeom>
          <a:ln w="0">
            <a:noFill/>
          </a:ln>
        </p:spPr>
      </p:sp>
      <p:sp>
        <p:nvSpPr>
          <p:cNvPr id="130"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AU" sz="1800" spc="-1" strike="noStrike">
                <a:latin typeface="Arial"/>
              </a:rPr>
              <a:t>We should test some of the implications of extending our inference beyond sample, by performing A/B testing</a:t>
            </a:r>
            <a:endParaRPr b="0" lang="en-AU" sz="1800" spc="-1" strike="noStrike">
              <a:latin typeface="Arial"/>
            </a:endParaRPr>
          </a:p>
          <a:p>
            <a:pPr marL="216000" indent="-216000">
              <a:lnSpc>
                <a:spcPct val="100000"/>
              </a:lnSpc>
              <a:buNone/>
            </a:pPr>
            <a:endParaRPr b="0" lang="en-AU" sz="2000" spc="-1" strike="noStrike">
              <a:latin typeface="Arial"/>
            </a:endParaRPr>
          </a:p>
          <a:p>
            <a:pPr marL="216000" indent="-216000">
              <a:lnSpc>
                <a:spcPct val="100000"/>
              </a:lnSpc>
              <a:buNone/>
            </a:pPr>
            <a:r>
              <a:rPr b="0" lang="en-AU" sz="1800" spc="-1" strike="noStrike">
                <a:latin typeface="Arial"/>
              </a:rPr>
              <a:t>Many of the assumptions stated at the beginning of this presentation are unrealistic and can be addressed by building a dataset with more features that allow us to explore other drivers of price elasticity</a:t>
            </a:r>
            <a:endParaRPr b="0" lang="en-AU" sz="1800" spc="-1" strike="noStrike">
              <a:latin typeface="Arial"/>
            </a:endParaRPr>
          </a:p>
          <a:p>
            <a:pPr marL="216000" indent="-216000">
              <a:lnSpc>
                <a:spcPct val="100000"/>
              </a:lnSpc>
              <a:buNone/>
            </a:pPr>
            <a:endParaRPr b="0" lang="en-AU" sz="2000" spc="-1" strike="noStrike">
              <a:latin typeface="Arial"/>
            </a:endParaRPr>
          </a:p>
          <a:p>
            <a:pPr marL="216000" indent="-216000">
              <a:lnSpc>
                <a:spcPct val="100000"/>
              </a:lnSpc>
              <a:buNone/>
            </a:pPr>
            <a:r>
              <a:rPr b="0" lang="en-AU" sz="1800" spc="-1" strike="noStrike">
                <a:latin typeface="Arial"/>
              </a:rPr>
              <a:t>With more data we can take a more sophisticated approach that better reflects all the variables that make up market dynamics and consumer decision making.</a:t>
            </a:r>
            <a:endParaRPr b="0" lang="en-AU" sz="1800" spc="-1" strike="noStrike">
              <a:latin typeface="Arial"/>
            </a:endParaRPr>
          </a:p>
          <a:p>
            <a:pPr marL="216000" indent="-216000">
              <a:lnSpc>
                <a:spcPct val="100000"/>
              </a:lnSpc>
              <a:buNone/>
            </a:pPr>
            <a:endParaRPr b="0" lang="en-AU" sz="1800" spc="-1" strike="noStrike">
              <a:latin typeface="Arial"/>
            </a:endParaRPr>
          </a:p>
          <a:p>
            <a:pPr marL="216000" indent="-216000">
              <a:lnSpc>
                <a:spcPct val="100000"/>
              </a:lnSpc>
              <a:buNone/>
            </a:pPr>
            <a:r>
              <a:rPr b="0" lang="en-AU" sz="1800" spc="-1" strike="noStrike">
                <a:latin typeface="Arial"/>
              </a:rPr>
              <a:t>Cost dynamics need further analysis. I had expected to see that costs were constant however they are not. This needs to be investigated</a:t>
            </a:r>
            <a:endParaRPr b="0" lang="en-AU" sz="1800" spc="-1" strike="noStrike">
              <a:latin typeface="Arial"/>
            </a:endParaRPr>
          </a:p>
          <a:p>
            <a:pPr marL="216000" indent="-216000">
              <a:lnSpc>
                <a:spcPct val="100000"/>
              </a:lnSpc>
              <a:buNone/>
            </a:pPr>
            <a:endParaRPr b="0" lang="en-AU" sz="2000" spc="-1" strike="noStrike">
              <a:latin typeface="Arial"/>
            </a:endParaRPr>
          </a:p>
          <a:p>
            <a:pPr marL="216000" indent="-216000">
              <a:lnSpc>
                <a:spcPct val="100000"/>
              </a:lnSpc>
              <a:buNone/>
            </a:pPr>
            <a:endParaRPr b="0" lang="en-AU"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sldImg"/>
          </p:nvPr>
        </p:nvSpPr>
        <p:spPr>
          <a:xfrm>
            <a:off x="216000" y="812520"/>
            <a:ext cx="7127280" cy="4008960"/>
          </a:xfrm>
          <a:prstGeom prst="rect">
            <a:avLst/>
          </a:prstGeom>
          <a:ln w="0">
            <a:noFill/>
          </a:ln>
        </p:spPr>
      </p:sp>
      <p:sp>
        <p:nvSpPr>
          <p:cNvPr id="11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AU" sz="2000" spc="-1" strike="noStrike">
                <a:latin typeface="Arial"/>
              </a:rPr>
              <a:t>Price elasticity of demand measures how the quantity sold of a good changes in response to a change in its price.</a:t>
            </a:r>
            <a:endParaRPr b="0" lang="en-AU" sz="2000" spc="-1" strike="noStrike">
              <a:latin typeface="Arial"/>
            </a:endParaRPr>
          </a:p>
          <a:p>
            <a:endParaRPr b="0" lang="en-AU" sz="2000" spc="-1" strike="noStrike">
              <a:latin typeface="Arial"/>
            </a:endParaRPr>
          </a:p>
          <a:p>
            <a:r>
              <a:rPr b="0" lang="en-AU" sz="2000" spc="-1" strike="noStrike">
                <a:latin typeface="Arial"/>
              </a:rPr>
              <a:t>This table is important because it establishes a baseline against which we’ll compare our results</a:t>
            </a:r>
            <a:endParaRPr b="0" lang="en-AU"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533520" y="764280"/>
            <a:ext cx="6702840" cy="3769560"/>
          </a:xfrm>
          <a:prstGeom prst="rect">
            <a:avLst/>
          </a:prstGeom>
          <a:ln w="0">
            <a:noFill/>
          </a:ln>
        </p:spPr>
      </p:sp>
      <p:sp>
        <p:nvSpPr>
          <p:cNvPr id="118" name="PlaceHolder 2"/>
          <p:cNvSpPr>
            <a:spLocks noGrp="1"/>
          </p:cNvSpPr>
          <p:nvPr>
            <p:ph type="body"/>
          </p:nvPr>
        </p:nvSpPr>
        <p:spPr>
          <a:xfrm>
            <a:off x="360000" y="4777560"/>
            <a:ext cx="7019640" cy="4524120"/>
          </a:xfrm>
          <a:prstGeom prst="rect">
            <a:avLst/>
          </a:prstGeom>
          <a:noFill/>
          <a:ln w="0">
            <a:noFill/>
          </a:ln>
        </p:spPr>
        <p:txBody>
          <a:bodyPr lIns="0" rIns="0" tIns="0" bIns="0" anchor="t">
            <a:noAutofit/>
          </a:bodyPr>
          <a:p>
            <a:pPr marL="216000" indent="-216000">
              <a:lnSpc>
                <a:spcPct val="100000"/>
              </a:lnSpc>
              <a:buNone/>
              <a:tabLst>
                <a:tab algn="l" pos="0"/>
              </a:tabLst>
            </a:pPr>
            <a:r>
              <a:rPr b="0" lang="en-US" sz="1400" spc="-1" strike="noStrike">
                <a:solidFill>
                  <a:srgbClr val="000000"/>
                </a:solidFill>
                <a:latin typeface="Arial"/>
              </a:rPr>
              <a:t>Assumptions</a:t>
            </a:r>
            <a:endParaRPr b="0" lang="en-AU" sz="1400" spc="-1" strike="noStrike">
              <a:latin typeface="Arial"/>
            </a:endParaRPr>
          </a:p>
          <a:p>
            <a:pPr marL="216000" indent="-216000">
              <a:lnSpc>
                <a:spcPct val="100000"/>
              </a:lnSpc>
              <a:buNone/>
              <a:tabLst>
                <a:tab algn="l" pos="0"/>
              </a:tabLst>
            </a:pPr>
            <a:r>
              <a:rPr b="0" lang="en-US" sz="1400" spc="-1" strike="noStrike">
                <a:solidFill>
                  <a:srgbClr val="000000"/>
                </a:solidFill>
                <a:latin typeface="Arial"/>
              </a:rPr>
              <a:t>- Sam's Pizza is the Only Pizza Seller Available</a:t>
            </a:r>
            <a:endParaRPr b="0" lang="en-AU" sz="1400" spc="-1" strike="noStrike">
              <a:latin typeface="Arial"/>
            </a:endParaRPr>
          </a:p>
          <a:p>
            <a:pPr marL="216000" indent="-216000">
              <a:lnSpc>
                <a:spcPct val="100000"/>
              </a:lnSpc>
              <a:buNone/>
              <a:tabLst>
                <a:tab algn="l" pos="0"/>
              </a:tabLst>
            </a:pPr>
            <a:r>
              <a:rPr b="0" lang="en-US" sz="1400" spc="-1" strike="noStrike">
                <a:solidFill>
                  <a:srgbClr val="000000"/>
                </a:solidFill>
                <a:latin typeface="Arial"/>
              </a:rPr>
              <a:t>- Reasoning: We lack data on competitors, so we assume a monopoly for Sam's Pizza.</a:t>
            </a:r>
            <a:endParaRPr b="0" lang="en-AU" sz="1400" spc="-1" strike="noStrike">
              <a:latin typeface="Arial"/>
            </a:endParaRPr>
          </a:p>
          <a:p>
            <a:pPr marL="216000" indent="-21600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 Validity: This simplifies the model by eliminating market competition variables. While not realistic, it's appropriate given the constraints.</a:t>
            </a:r>
            <a:endParaRPr b="0" lang="en-AU" sz="1400" spc="-1" strike="noStrike">
              <a:latin typeface="Arial"/>
            </a:endParaRPr>
          </a:p>
          <a:p>
            <a:pPr marL="216000" indent="-216000">
              <a:lnSpc>
                <a:spcPct val="100000"/>
              </a:lnSpc>
              <a:buNone/>
              <a:tabLst>
                <a:tab algn="l" pos="0"/>
              </a:tabLst>
            </a:pPr>
            <a:endParaRPr b="0" lang="en-AU" sz="2000" spc="-1" strike="noStrike">
              <a:latin typeface="Arial"/>
            </a:endParaRPr>
          </a:p>
          <a:p>
            <a:pPr marL="216000" indent="-21600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 Total Number of Transactions Remains Constant</a:t>
            </a:r>
            <a:endParaRPr b="0" lang="en-AU" sz="1400" spc="-1" strike="noStrike">
              <a:latin typeface="Arial"/>
            </a:endParaRPr>
          </a:p>
          <a:p>
            <a:pPr marL="216000" indent="-21600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 Reasoning: We assume that consumers have already decided to purchase pizza, and the primary variables is the quantity purchased at different prices.</a:t>
            </a:r>
            <a:endParaRPr b="0" lang="en-AU" sz="1400" spc="-1" strike="noStrike">
              <a:latin typeface="Arial"/>
            </a:endParaRPr>
          </a:p>
          <a:p>
            <a:pPr marL="216000" indent="-21600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 Substitutes: We lack data on substitutes (e.g., burgers), so we assume the decision is between different quantities of pizza from Sam's Pizza.</a:t>
            </a:r>
            <a:endParaRPr b="0" lang="en-AU" sz="1400" spc="-1" strike="noStrike">
              <a:latin typeface="Arial"/>
            </a:endParaRPr>
          </a:p>
          <a:p>
            <a:pPr marL="216000" indent="-216000">
              <a:lnSpc>
                <a:spcPct val="100000"/>
              </a:lnSpc>
              <a:buNone/>
              <a:tabLst>
                <a:tab algn="l" pos="0"/>
              </a:tabLst>
            </a:pPr>
            <a:endParaRPr b="0" lang="en-AU" sz="2000" spc="-1" strike="noStrike">
              <a:latin typeface="Arial"/>
            </a:endParaRPr>
          </a:p>
          <a:p>
            <a:pPr marL="216000" indent="-21600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Only Price and Quantity Change</a:t>
            </a:r>
            <a:endParaRPr b="0" lang="en-AU" sz="1400" spc="-1" strike="noStrike">
              <a:latin typeface="Arial"/>
            </a:endParaRPr>
          </a:p>
          <a:p>
            <a:pPr marL="216000" indent="-21600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 Reasoning: All other variables (e.g., marketing efforts, economic conditions) are held constant to isolate the effect of price changes on quantity demanded.</a:t>
            </a:r>
            <a:endParaRPr b="0" lang="en-AU" sz="1400" spc="-1" strike="noStrike">
              <a:latin typeface="Arial"/>
            </a:endParaRPr>
          </a:p>
          <a:p>
            <a:pPr marL="216000" indent="-216000">
              <a:lnSpc>
                <a:spcPct val="100000"/>
              </a:lnSpc>
              <a:buNone/>
              <a:tabLst>
                <a:tab algn="l" pos="0"/>
              </a:tabLst>
            </a:pPr>
            <a:endParaRPr b="0" lang="en-AU" sz="2000" spc="-1" strike="noStrike">
              <a:latin typeface="Arial"/>
            </a:endParaRPr>
          </a:p>
          <a:p>
            <a:pPr marL="216000" indent="-21600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Consumer Preferences and Behaviors Remain Constant</a:t>
            </a:r>
            <a:endParaRPr b="0" lang="en-AU" sz="1400" spc="-1" strike="noStrike">
              <a:latin typeface="Arial"/>
            </a:endParaRPr>
          </a:p>
          <a:p>
            <a:pPr marL="216000" indent="-21600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 Reasoning: We assume that consumer preferences, tastes, and behaviors do not change during the period of analysis.</a:t>
            </a:r>
            <a:endParaRPr b="0" lang="en-AU" sz="1400" spc="-1" strike="noStrike">
              <a:latin typeface="Arial"/>
            </a:endParaRPr>
          </a:p>
          <a:p>
            <a:pPr marL="216000" indent="-21600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 Validity: This is a common assumption in short-term studies but may not hold in the long term.</a:t>
            </a:r>
            <a:endParaRPr b="0" lang="en-AU" sz="14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sldImg"/>
          </p:nvPr>
        </p:nvSpPr>
        <p:spPr>
          <a:xfrm>
            <a:off x="216000" y="812520"/>
            <a:ext cx="7126920" cy="4008600"/>
          </a:xfrm>
          <a:prstGeom prst="rect">
            <a:avLst/>
          </a:prstGeom>
          <a:ln w="0">
            <a:noFill/>
          </a:ln>
        </p:spPr>
      </p:sp>
      <p:sp>
        <p:nvSpPr>
          <p:cNvPr id="120"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Clr>
                <a:srgbClr val="000000"/>
              </a:buClr>
              <a:buSzPct val="45000"/>
              <a:buFont typeface="Wingdings" charset="2"/>
              <a:buChar char=""/>
            </a:pPr>
            <a:r>
              <a:rPr b="0" lang="en-AU" sz="2000" spc="-1" strike="noStrike">
                <a:latin typeface="Arial"/>
              </a:rPr>
              <a:t>We can see evidence of outliers, skewness and kurtosis and we need to deal with these before modelling</a:t>
            </a:r>
            <a:endParaRPr b="0" lang="en-AU" sz="2000" spc="-1" strike="noStrike">
              <a:latin typeface="Arial"/>
            </a:endParaRPr>
          </a:p>
          <a:p>
            <a:pPr>
              <a:lnSpc>
                <a:spcPct val="100000"/>
              </a:lnSpc>
              <a:buNone/>
            </a:pPr>
            <a:endParaRPr b="0" lang="en-AU"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sldImg"/>
          </p:nvPr>
        </p:nvSpPr>
        <p:spPr>
          <a:xfrm>
            <a:off x="533520" y="764280"/>
            <a:ext cx="6702840" cy="3769560"/>
          </a:xfrm>
          <a:prstGeom prst="rect">
            <a:avLst/>
          </a:prstGeom>
          <a:ln w="0">
            <a:noFill/>
          </a:ln>
        </p:spPr>
      </p:sp>
      <p:sp>
        <p:nvSpPr>
          <p:cNvPr id="122" name="PlaceHolder 2"/>
          <p:cNvSpPr>
            <a:spLocks noGrp="1"/>
          </p:cNvSpPr>
          <p:nvPr>
            <p:ph type="body"/>
          </p:nvPr>
        </p:nvSpPr>
        <p:spPr>
          <a:xfrm>
            <a:off x="777240" y="4777560"/>
            <a:ext cx="6215760" cy="45316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In general terms we can express price elasticity of demand algebraically as the change in quantity resulting from 1 unit change in price, </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a:p>
            <a:pPr marL="216000" indent="-216000">
              <a:lnSpc>
                <a:spcPct val="100000"/>
              </a:lnSpc>
              <a:buNone/>
              <a:tabLst>
                <a:tab algn="l" pos="0"/>
              </a:tabLst>
            </a:pPr>
            <a:r>
              <a:rPr b="0" lang="en-US" sz="2000" spc="-1" strike="noStrike">
                <a:solidFill>
                  <a:srgbClr val="000000"/>
                </a:solidFill>
                <a:latin typeface="Arial"/>
              </a:rPr>
              <a:t>In general, the slope of the regression line is negative, indicating that as price increases, quantity demanded decreases. </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a:p>
            <a:pPr marL="216000" indent="-216000">
              <a:lnSpc>
                <a:spcPct val="100000"/>
              </a:lnSpc>
              <a:buNone/>
              <a:tabLst>
                <a:tab algn="l" pos="0"/>
              </a:tabLst>
            </a:pPr>
            <a:r>
              <a:rPr b="0" lang="en-US" sz="2000" spc="-1" strike="noStrike">
                <a:solidFill>
                  <a:srgbClr val="000000"/>
                </a:solidFill>
                <a:latin typeface="Arial"/>
              </a:rPr>
              <a:t>There are special exceptions to this, such as Giffen goods, but in our case we expect PED to be quite elastic.</a:t>
            </a:r>
            <a:endParaRPr b="0" lang="en-AU"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533520" y="764280"/>
            <a:ext cx="6702840" cy="3769560"/>
          </a:xfrm>
          <a:prstGeom prst="rect">
            <a:avLst/>
          </a:prstGeom>
          <a:ln w="0">
            <a:noFill/>
          </a:ln>
        </p:spPr>
      </p:sp>
      <p:sp>
        <p:nvSpPr>
          <p:cNvPr id="124" name="PlaceHolder 2"/>
          <p:cNvSpPr>
            <a:spLocks noGrp="1"/>
          </p:cNvSpPr>
          <p:nvPr>
            <p:ph type="body"/>
          </p:nvPr>
        </p:nvSpPr>
        <p:spPr>
          <a:xfrm>
            <a:off x="777240" y="4777560"/>
            <a:ext cx="6215760" cy="5044680"/>
          </a:xfrm>
          <a:prstGeom prst="rect">
            <a:avLst/>
          </a:prstGeom>
          <a:noFill/>
          <a:ln w="0">
            <a:noFill/>
          </a:ln>
        </p:spPr>
        <p:txBody>
          <a:bodyPr lIns="0" rIns="0" tIns="0" bIns="0" anchor="t">
            <a:noAutofit/>
          </a:bodyPr>
          <a:p>
            <a:pPr marL="216000" indent="-216000">
              <a:lnSpc>
                <a:spcPct val="100000"/>
              </a:lnSpc>
              <a:buNone/>
              <a:tabLst>
                <a:tab algn="l" pos="0"/>
              </a:tabLst>
            </a:pPr>
            <a:r>
              <a:rPr b="0" lang="en-US" sz="1600" spc="-1" strike="noStrike">
                <a:solidFill>
                  <a:srgbClr val="000000"/>
                </a:solidFill>
                <a:latin typeface="Arial"/>
              </a:rPr>
              <a:t>The gross profit, calculation is:  (cost  - price) x quantity sold </a:t>
            </a:r>
            <a:endParaRPr b="0" lang="en-AU" sz="1600" spc="-1" strike="noStrike">
              <a:latin typeface="Arial"/>
            </a:endParaRPr>
          </a:p>
          <a:p>
            <a:pPr marL="216000" indent="-216000">
              <a:lnSpc>
                <a:spcPct val="100000"/>
              </a:lnSpc>
              <a:buNone/>
              <a:tabLst>
                <a:tab algn="l" pos="0"/>
              </a:tabLst>
            </a:pPr>
            <a:endParaRPr b="0" lang="en-AU" sz="1400" spc="-1" strike="noStrike">
              <a:latin typeface="Arial"/>
            </a:endParaRPr>
          </a:p>
          <a:p>
            <a:pPr marL="216000" indent="-216000">
              <a:lnSpc>
                <a:spcPct val="100000"/>
              </a:lnSpc>
              <a:buNone/>
              <a:tabLst>
                <a:tab algn="l" pos="0"/>
              </a:tabLst>
            </a:pPr>
            <a:r>
              <a:rPr b="0" lang="en-US" sz="1600" spc="-1" strike="noStrike">
                <a:solidFill>
                  <a:srgbClr val="000000"/>
                </a:solidFill>
                <a:latin typeface="Arial"/>
              </a:rPr>
              <a:t>To find the optimal price point, we need to take the first derivative of the gross profit function and set it to zero.</a:t>
            </a:r>
            <a:endParaRPr b="0" lang="en-AU" sz="1600" spc="-1" strike="noStrike">
              <a:latin typeface="Arial"/>
            </a:endParaRPr>
          </a:p>
          <a:p>
            <a:pPr marL="216000" indent="-216000">
              <a:lnSpc>
                <a:spcPct val="100000"/>
              </a:lnSpc>
              <a:buNone/>
              <a:tabLst>
                <a:tab algn="l" pos="0"/>
              </a:tabLst>
            </a:pPr>
            <a:endParaRPr b="0" lang="en-AU" sz="1400" spc="-1" strike="noStrike">
              <a:latin typeface="Arial"/>
            </a:endParaRPr>
          </a:p>
          <a:p>
            <a:pPr marL="216000" indent="-216000">
              <a:lnSpc>
                <a:spcPct val="100000"/>
              </a:lnSpc>
              <a:buClr>
                <a:srgbClr val="000000"/>
              </a:buClr>
              <a:buSzPct val="45000"/>
              <a:buFont typeface="Wingdings" charset="2"/>
              <a:buChar char=""/>
              <a:tabLst>
                <a:tab algn="l" pos="0"/>
              </a:tabLst>
            </a:pPr>
            <a:r>
              <a:rPr b="0" lang="en-US" sz="1600" spc="-1" strike="noStrike">
                <a:solidFill>
                  <a:srgbClr val="000000"/>
                </a:solidFill>
                <a:latin typeface="Arial"/>
              </a:rPr>
              <a:t>You'll note something interesting about these plots. The optimal price </a:t>
            </a:r>
            <a:endParaRPr b="0" lang="en-AU" sz="1600" spc="-1" strike="noStrike">
              <a:latin typeface="Arial"/>
            </a:endParaRPr>
          </a:p>
          <a:p>
            <a:pPr marL="216000" indent="-216000">
              <a:lnSpc>
                <a:spcPct val="100000"/>
              </a:lnSpc>
              <a:buNone/>
              <a:tabLst>
                <a:tab algn="l" pos="0"/>
              </a:tabLst>
            </a:pPr>
            <a:r>
              <a:rPr b="0" lang="en-US" sz="1600" spc="-1" strike="noStrike">
                <a:solidFill>
                  <a:srgbClr val="000000"/>
                </a:solidFill>
                <a:latin typeface="Arial"/>
              </a:rPr>
              <a:t>point based on this is the maximum value of Menu_Price. </a:t>
            </a:r>
            <a:endParaRPr b="0" lang="en-AU" sz="1600" spc="-1" strike="noStrike">
              <a:latin typeface="Arial"/>
            </a:endParaRPr>
          </a:p>
          <a:p>
            <a:pPr marL="216000" indent="-216000">
              <a:lnSpc>
                <a:spcPct val="100000"/>
              </a:lnSpc>
              <a:buClr>
                <a:srgbClr val="000000"/>
              </a:buClr>
              <a:buSzPct val="45000"/>
              <a:buFont typeface="Wingdings" charset="2"/>
              <a:buChar char=""/>
              <a:tabLst>
                <a:tab algn="l" pos="0"/>
              </a:tabLst>
            </a:pPr>
            <a:r>
              <a:rPr b="0" lang="en-US" sz="1600" spc="-1" strike="noStrike">
                <a:solidFill>
                  <a:srgbClr val="000000"/>
                </a:solidFill>
                <a:latin typeface="Arial"/>
              </a:rPr>
              <a:t>Further, the second derivative is not zero. </a:t>
            </a:r>
            <a:endParaRPr b="0" lang="en-AU" sz="1600" spc="-1" strike="noStrike">
              <a:latin typeface="Arial"/>
            </a:endParaRPr>
          </a:p>
          <a:p>
            <a:pPr marL="216000" indent="-216000">
              <a:lnSpc>
                <a:spcPct val="100000"/>
              </a:lnSpc>
              <a:buClr>
                <a:srgbClr val="000000"/>
              </a:buClr>
              <a:buSzPct val="45000"/>
              <a:buFont typeface="Wingdings" charset="2"/>
              <a:buChar char=""/>
              <a:tabLst>
                <a:tab algn="l" pos="0"/>
              </a:tabLst>
            </a:pPr>
            <a:r>
              <a:rPr b="0" lang="en-US" sz="1600" spc="-1" strike="noStrike">
                <a:solidFill>
                  <a:srgbClr val="000000"/>
                </a:solidFill>
                <a:latin typeface="Arial"/>
              </a:rPr>
              <a:t>Both points indicate that we have not achieve the optimal price point, as our dataset is limited to the range of prices in the dataset</a:t>
            </a:r>
            <a:r>
              <a:rPr b="0" lang="en-US" sz="2100" spc="-1" strike="noStrike">
                <a:solidFill>
                  <a:srgbClr val="000000"/>
                </a:solidFill>
                <a:latin typeface="Arial"/>
              </a:rPr>
              <a:t>.</a:t>
            </a:r>
            <a:endParaRPr b="0" lang="en-AU" sz="21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sldImg"/>
          </p:nvPr>
        </p:nvSpPr>
        <p:spPr>
          <a:xfrm>
            <a:off x="533520" y="764280"/>
            <a:ext cx="6702840" cy="3769560"/>
          </a:xfrm>
          <a:prstGeom prst="rect">
            <a:avLst/>
          </a:prstGeom>
          <a:ln w="0">
            <a:noFill/>
          </a:ln>
        </p:spPr>
      </p:sp>
      <p:sp>
        <p:nvSpPr>
          <p:cNvPr id="126" name="PlaceHolder 2"/>
          <p:cNvSpPr>
            <a:spLocks noGrp="1"/>
          </p:cNvSpPr>
          <p:nvPr>
            <p:ph type="body"/>
          </p:nvPr>
        </p:nvSpPr>
        <p:spPr>
          <a:xfrm>
            <a:off x="777240" y="4777560"/>
            <a:ext cx="6215760" cy="45241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If we extend our predictions based on our equation, we start to see plots that make sense. We can see that it predicts that the optimal price point falls outside the range of prices captured in the dataset. </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a:p>
            <a:pPr marL="216000" indent="-216000">
              <a:lnSpc>
                <a:spcPct val="100000"/>
              </a:lnSpc>
              <a:buNone/>
              <a:tabLst>
                <a:tab algn="l" pos="0"/>
              </a:tabLst>
            </a:pPr>
            <a:r>
              <a:rPr b="0" lang="en-US" sz="2000" spc="-1" strike="noStrike">
                <a:solidFill>
                  <a:srgbClr val="000000"/>
                </a:solidFill>
                <a:latin typeface="Arial"/>
              </a:rPr>
              <a:t>We have to be really careful about making predictions outside the range. At this point we should </a:t>
            </a:r>
            <a:r>
              <a:rPr b="1" lang="en-US" sz="2000" spc="-1" strike="noStrike">
                <a:solidFill>
                  <a:srgbClr val="000000"/>
                </a:solidFill>
                <a:latin typeface="Arial"/>
              </a:rPr>
              <a:t>at most</a:t>
            </a:r>
            <a:r>
              <a:rPr b="0" lang="en-US" sz="2000" spc="-1" strike="noStrike">
                <a:solidFill>
                  <a:srgbClr val="000000"/>
                </a:solidFill>
                <a:latin typeface="Arial"/>
              </a:rPr>
              <a:t> note this for further investigation and strongly suggest proper A/B testing, which we'll discuss in the next section.</a:t>
            </a:r>
            <a:endParaRPr b="0" lang="en-AU"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sldImg"/>
          </p:nvPr>
        </p:nvSpPr>
        <p:spPr>
          <a:xfrm>
            <a:off x="216360" y="812520"/>
            <a:ext cx="7126560" cy="4008600"/>
          </a:xfrm>
          <a:prstGeom prst="rect">
            <a:avLst/>
          </a:prstGeom>
          <a:ln w="0">
            <a:noFill/>
          </a:ln>
        </p:spPr>
      </p:sp>
      <p:sp>
        <p:nvSpPr>
          <p:cNvPr id="128"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AU" sz="2000" spc="-1" strike="noStrike">
                <a:latin typeface="Arial"/>
              </a:rPr>
              <a:t>As expected, when we compare our results from price optimisation for gross profit, we can see that </a:t>
            </a:r>
            <a:endParaRPr b="0" lang="en-AU" sz="2000" spc="-1" strike="noStrike">
              <a:latin typeface="Arial"/>
            </a:endParaRPr>
          </a:p>
          <a:p>
            <a:pPr marL="216000" indent="-216000">
              <a:lnSpc>
                <a:spcPct val="100000"/>
              </a:lnSpc>
              <a:buClr>
                <a:srgbClr val="000000"/>
              </a:buClr>
              <a:buSzPct val="45000"/>
              <a:buFont typeface="Wingdings" charset="2"/>
              <a:buChar char=""/>
            </a:pPr>
            <a:r>
              <a:rPr b="0" lang="en-AU" sz="2000" spc="-1" strike="noStrike">
                <a:latin typeface="Arial"/>
              </a:rPr>
              <a:t>total sales ($) goes down, </a:t>
            </a:r>
            <a:endParaRPr b="0" lang="en-AU" sz="2000" spc="-1" strike="noStrike">
              <a:latin typeface="Arial"/>
            </a:endParaRPr>
          </a:p>
          <a:p>
            <a:pPr marL="216000" indent="-216000">
              <a:lnSpc>
                <a:spcPct val="100000"/>
              </a:lnSpc>
              <a:buClr>
                <a:srgbClr val="000000"/>
              </a:buClr>
              <a:buSzPct val="45000"/>
              <a:buFont typeface="Wingdings" charset="2"/>
              <a:buChar char=""/>
            </a:pPr>
            <a:r>
              <a:rPr b="0" lang="en-AU" sz="2000" spc="-1" strike="noStrike">
                <a:latin typeface="Arial"/>
              </a:rPr>
              <a:t>total quantity sold goes down, </a:t>
            </a:r>
            <a:endParaRPr b="0" lang="en-AU" sz="2000" spc="-1" strike="noStrike">
              <a:latin typeface="Arial"/>
            </a:endParaRPr>
          </a:p>
          <a:p>
            <a:pPr marL="216000" indent="-216000">
              <a:lnSpc>
                <a:spcPct val="100000"/>
              </a:lnSpc>
              <a:buClr>
                <a:srgbClr val="000000"/>
              </a:buClr>
              <a:buSzPct val="45000"/>
              <a:buFont typeface="Wingdings" charset="2"/>
              <a:buChar char=""/>
            </a:pPr>
            <a:r>
              <a:rPr b="0" lang="en-AU" sz="2000" spc="-1" strike="noStrike">
                <a:latin typeface="Arial"/>
              </a:rPr>
              <a:t>but gross profit goes up by more than 11.14%</a:t>
            </a:r>
            <a:endParaRPr b="0" lang="en-AU" sz="2000" spc="-1" strike="noStrike">
              <a:latin typeface="Arial"/>
            </a:endParaRPr>
          </a:p>
          <a:p>
            <a:pPr>
              <a:lnSpc>
                <a:spcPct val="100000"/>
              </a:lnSpc>
              <a:buNone/>
            </a:pPr>
            <a:endParaRPr b="0" lang="en-AU" sz="2000" spc="-1" strike="noStrike">
              <a:latin typeface="Arial"/>
            </a:endParaRPr>
          </a:p>
          <a:p>
            <a:pPr marL="216000" indent="-216000">
              <a:lnSpc>
                <a:spcPct val="100000"/>
              </a:lnSpc>
              <a:buClr>
                <a:srgbClr val="000000"/>
              </a:buClr>
              <a:buSzPct val="45000"/>
              <a:buFont typeface="Wingdings" charset="2"/>
              <a:buChar char=""/>
            </a:pPr>
            <a:r>
              <a:rPr b="0" lang="en-AU" sz="2000" spc="-1" strike="noStrike">
                <a:latin typeface="Arial"/>
              </a:rPr>
              <a:t>Thus we’ve achieved our objective of increasing gross profit by optimising price.</a:t>
            </a:r>
            <a:endParaRPr b="0" lang="en-AU" sz="2000" spc="-1" strike="noStrike">
              <a:latin typeface="Arial"/>
            </a:endParaRPr>
          </a:p>
          <a:p>
            <a:pPr>
              <a:lnSpc>
                <a:spcPct val="100000"/>
              </a:lnSpc>
              <a:buNone/>
            </a:pPr>
            <a:endParaRPr b="0" lang="en-AU" sz="2000" spc="-1" strike="noStrike">
              <a:latin typeface="Arial"/>
            </a:endParaRPr>
          </a:p>
          <a:p>
            <a:pPr marL="216000" indent="-216000">
              <a:lnSpc>
                <a:spcPct val="100000"/>
              </a:lnSpc>
              <a:buClr>
                <a:srgbClr val="000000"/>
              </a:buClr>
              <a:buSzPct val="45000"/>
              <a:buFont typeface="Wingdings" charset="2"/>
              <a:buChar char=""/>
            </a:pPr>
            <a:r>
              <a:rPr b="0" lang="en-AU" sz="2000" spc="-1" strike="noStrike">
                <a:latin typeface="Arial"/>
              </a:rPr>
              <a:t>However, as evidenced by the previous slide, I believe that we can improve further by performing some experiments, ie A/B testing</a:t>
            </a:r>
            <a:endParaRPr b="0" lang="en-AU"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DFB93618-0103-45AE-AD4A-3B75BB77BFA8}" type="slidenum">
              <a:t>&lt;#&gt;</a:t>
            </a:fld>
          </a:p>
        </p:txBody>
      </p:sp>
      <p:sp>
        <p:nvSpPr>
          <p:cNvPr id="4" name="PlaceHolder 3"/>
          <p:cNvSpPr>
            <a:spLocks noGrp="1"/>
          </p:cNvSpPr>
          <p:nvPr>
            <p:ph type="dt" idx="3"/>
          </p:nvPr>
        </p:nvSpPr>
        <p:spPr/>
        <p:txBody>
          <a:bodyPr/>
          <a:p>
            <a:r>
              <a:rPr lang="en-AU"/>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AU" sz="3200" spc="-1" strike="noStrike">
              <a:latin typeface="Arial"/>
            </a:endParaRPr>
          </a:p>
        </p:txBody>
      </p:sp>
      <p:sp>
        <p:nvSpPr>
          <p:cNvPr id="2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F5F77FE-CB43-4BB8-B9A1-92E23509FD53}" type="slidenum">
              <a:t>&lt;#&gt;</a:t>
            </a:fld>
          </a:p>
        </p:txBody>
      </p:sp>
      <p:sp>
        <p:nvSpPr>
          <p:cNvPr id="7" name="PlaceHolder 6"/>
          <p:cNvSpPr>
            <a:spLocks noGrp="1"/>
          </p:cNvSpPr>
          <p:nvPr>
            <p:ph type="dt" idx="3"/>
          </p:nvPr>
        </p:nvSpPr>
        <p:spPr/>
        <p:txBody>
          <a:bodyPr/>
          <a:p>
            <a:r>
              <a:rPr lang="en-AU"/>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3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3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3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43F3EC1C-4682-42F6-95EE-B4E0C66143B0}" type="slidenum">
              <a:t>&lt;#&gt;</a:t>
            </a:fld>
          </a:p>
        </p:txBody>
      </p:sp>
      <p:sp>
        <p:nvSpPr>
          <p:cNvPr id="9" name="PlaceHolder 8"/>
          <p:cNvSpPr>
            <a:spLocks noGrp="1"/>
          </p:cNvSpPr>
          <p:nvPr>
            <p:ph type="dt" idx="3"/>
          </p:nvPr>
        </p:nvSpPr>
        <p:spPr/>
        <p:txBody>
          <a:bodyPr/>
          <a:p>
            <a:r>
              <a:rPr lang="en-AU"/>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3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3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3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3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4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26960686-FAF3-4711-9CCE-1D889CB20B0A}" type="slidenum">
              <a:t>&lt;#&gt;</a:t>
            </a:fld>
          </a:p>
        </p:txBody>
      </p:sp>
      <p:sp>
        <p:nvSpPr>
          <p:cNvPr id="11" name="PlaceHolder 10"/>
          <p:cNvSpPr>
            <a:spLocks noGrp="1"/>
          </p:cNvSpPr>
          <p:nvPr>
            <p:ph type="dt" idx="3"/>
          </p:nvPr>
        </p:nvSpPr>
        <p:spPr/>
        <p:txBody>
          <a:bodyPr/>
          <a:p>
            <a:r>
              <a:rPr lang="en-AU"/>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2DF4959B-C533-48EA-B3E2-AF840A1C9583}" type="slidenum">
              <a:t>&lt;#&gt;</a:t>
            </a:fld>
          </a:p>
        </p:txBody>
      </p:sp>
      <p:sp>
        <p:nvSpPr>
          <p:cNvPr id="4" name="PlaceHolder 3"/>
          <p:cNvSpPr>
            <a:spLocks noGrp="1"/>
          </p:cNvSpPr>
          <p:nvPr>
            <p:ph type="dt" idx="6"/>
          </p:nvPr>
        </p:nvSpPr>
        <p:spPr/>
        <p:txBody>
          <a:bodyPr/>
          <a:p>
            <a:r>
              <a:rPr lang="en-AU"/>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4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5DA3486-8938-41D5-85AC-F42A1BC3B1AE}" type="slidenum">
              <a:t>&lt;#&gt;</a:t>
            </a:fld>
          </a:p>
        </p:txBody>
      </p:sp>
      <p:sp>
        <p:nvSpPr>
          <p:cNvPr id="6" name="PlaceHolder 5"/>
          <p:cNvSpPr>
            <a:spLocks noGrp="1"/>
          </p:cNvSpPr>
          <p:nvPr>
            <p:ph type="dt" idx="6"/>
          </p:nvPr>
        </p:nvSpPr>
        <p:spPr/>
        <p:txBody>
          <a:bodyPr/>
          <a:p>
            <a:r>
              <a:rPr lang="en-AU"/>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4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AU"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B7422D1-AD09-4B24-B865-B585A8DD630F}" type="slidenum">
              <a:t>&lt;#&gt;</a:t>
            </a:fld>
          </a:p>
        </p:txBody>
      </p:sp>
      <p:sp>
        <p:nvSpPr>
          <p:cNvPr id="6" name="PlaceHolder 5"/>
          <p:cNvSpPr>
            <a:spLocks noGrp="1"/>
          </p:cNvSpPr>
          <p:nvPr>
            <p:ph type="dt" idx="6"/>
          </p:nvPr>
        </p:nvSpPr>
        <p:spPr/>
        <p:txBody>
          <a:bodyPr/>
          <a:p>
            <a:r>
              <a:rPr lang="en-AU"/>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5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AU" sz="3200" spc="-1" strike="noStrike">
              <a:latin typeface="Arial"/>
            </a:endParaRPr>
          </a:p>
        </p:txBody>
      </p:sp>
      <p:sp>
        <p:nvSpPr>
          <p:cNvPr id="5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FC5BF9F-DF12-4F96-97E4-7A24E2A75E92}" type="slidenum">
              <a:t>&lt;#&gt;</a:t>
            </a:fld>
          </a:p>
        </p:txBody>
      </p:sp>
      <p:sp>
        <p:nvSpPr>
          <p:cNvPr id="7" name="PlaceHolder 6"/>
          <p:cNvSpPr>
            <a:spLocks noGrp="1"/>
          </p:cNvSpPr>
          <p:nvPr>
            <p:ph type="dt" idx="6"/>
          </p:nvPr>
        </p:nvSpPr>
        <p:spPr/>
        <p:txBody>
          <a:bodyPr/>
          <a:p>
            <a:r>
              <a:rPr lang="en-AU"/>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5733362-72A6-4EAC-BAFD-976686723508}" type="slidenum">
              <a:t>&lt;#&gt;</a:t>
            </a:fld>
          </a:p>
        </p:txBody>
      </p:sp>
      <p:sp>
        <p:nvSpPr>
          <p:cNvPr id="5" name="PlaceHolder 4"/>
          <p:cNvSpPr>
            <a:spLocks noGrp="1"/>
          </p:cNvSpPr>
          <p:nvPr>
            <p:ph type="dt" idx="6"/>
          </p:nvPr>
        </p:nvSpPr>
        <p:spPr/>
        <p:txBody>
          <a:bodyPr/>
          <a:p>
            <a:r>
              <a:rPr lang="en-AU"/>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9C46068-A49A-4DF4-9962-30C0E8EE0686}" type="slidenum">
              <a:t>&lt;#&gt;</a:t>
            </a:fld>
          </a:p>
        </p:txBody>
      </p:sp>
      <p:sp>
        <p:nvSpPr>
          <p:cNvPr id="5" name="PlaceHolder 4"/>
          <p:cNvSpPr>
            <a:spLocks noGrp="1"/>
          </p:cNvSpPr>
          <p:nvPr>
            <p:ph type="dt" idx="6"/>
          </p:nvPr>
        </p:nvSpPr>
        <p:spPr/>
        <p:txBody>
          <a:bodyPr/>
          <a:p>
            <a:r>
              <a:rPr lang="en-AU"/>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5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AU" sz="3200" spc="-1" strike="noStrike">
              <a:latin typeface="Arial"/>
            </a:endParaRPr>
          </a:p>
        </p:txBody>
      </p:sp>
      <p:sp>
        <p:nvSpPr>
          <p:cNvPr id="5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7383DE5-2DBC-4D8E-B1BC-723D06751C8F}" type="slidenum">
              <a:t>&lt;#&gt;</a:t>
            </a:fld>
          </a:p>
        </p:txBody>
      </p:sp>
      <p:sp>
        <p:nvSpPr>
          <p:cNvPr id="8" name="PlaceHolder 7"/>
          <p:cNvSpPr>
            <a:spLocks noGrp="1"/>
          </p:cNvSpPr>
          <p:nvPr>
            <p:ph type="dt" idx="6"/>
          </p:nvPr>
        </p:nvSpPr>
        <p:spPr/>
        <p:txBody>
          <a:bodyPr/>
          <a:p>
            <a:r>
              <a:rPr lang="en-AU"/>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7F21D43-3375-431C-9C44-75230E75D36F}" type="slidenum">
              <a:t>&lt;#&gt;</a:t>
            </a:fld>
          </a:p>
        </p:txBody>
      </p:sp>
      <p:sp>
        <p:nvSpPr>
          <p:cNvPr id="6" name="PlaceHolder 5"/>
          <p:cNvSpPr>
            <a:spLocks noGrp="1"/>
          </p:cNvSpPr>
          <p:nvPr>
            <p:ph type="dt" idx="3"/>
          </p:nvPr>
        </p:nvSpPr>
        <p:spPr/>
        <p:txBody>
          <a:bodyPr/>
          <a:p>
            <a:r>
              <a:rPr lang="en-AU"/>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AU" sz="3200" spc="-1" strike="noStrike">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6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51ED00A-791E-470B-95C8-6EF1D070006C}" type="slidenum">
              <a:t>&lt;#&gt;</a:t>
            </a:fld>
          </a:p>
        </p:txBody>
      </p:sp>
      <p:sp>
        <p:nvSpPr>
          <p:cNvPr id="8" name="PlaceHolder 7"/>
          <p:cNvSpPr>
            <a:spLocks noGrp="1"/>
          </p:cNvSpPr>
          <p:nvPr>
            <p:ph type="dt" idx="6"/>
          </p:nvPr>
        </p:nvSpPr>
        <p:spPr/>
        <p:txBody>
          <a:bodyPr/>
          <a:p>
            <a:r>
              <a:rPr lang="en-AU"/>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6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9C30854-8FA8-42B2-B031-751FFCEF5A67}" type="slidenum">
              <a:t>&lt;#&gt;</a:t>
            </a:fld>
          </a:p>
        </p:txBody>
      </p:sp>
      <p:sp>
        <p:nvSpPr>
          <p:cNvPr id="8" name="PlaceHolder 7"/>
          <p:cNvSpPr>
            <a:spLocks noGrp="1"/>
          </p:cNvSpPr>
          <p:nvPr>
            <p:ph type="dt" idx="6"/>
          </p:nvPr>
        </p:nvSpPr>
        <p:spPr/>
        <p:txBody>
          <a:bodyPr/>
          <a:p>
            <a:r>
              <a:rPr lang="en-AU"/>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AU" sz="3200" spc="-1" strike="noStrike">
              <a:latin typeface="Arial"/>
            </a:endParaRPr>
          </a:p>
        </p:txBody>
      </p:sp>
      <p:sp>
        <p:nvSpPr>
          <p:cNvPr id="6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641EC67-B552-4C3A-8CD7-B8F82983D9B9}" type="slidenum">
              <a:t>&lt;#&gt;</a:t>
            </a:fld>
          </a:p>
        </p:txBody>
      </p:sp>
      <p:sp>
        <p:nvSpPr>
          <p:cNvPr id="7" name="PlaceHolder 6"/>
          <p:cNvSpPr>
            <a:spLocks noGrp="1"/>
          </p:cNvSpPr>
          <p:nvPr>
            <p:ph type="dt" idx="6"/>
          </p:nvPr>
        </p:nvSpPr>
        <p:spPr/>
        <p:txBody>
          <a:bodyPr/>
          <a:p>
            <a:r>
              <a:rPr lang="en-AU"/>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7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7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7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7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76B7EFE8-EFB3-4059-8FAF-049BFDA604F8}" type="slidenum">
              <a:t>&lt;#&gt;</a:t>
            </a:fld>
          </a:p>
        </p:txBody>
      </p:sp>
      <p:sp>
        <p:nvSpPr>
          <p:cNvPr id="9" name="PlaceHolder 8"/>
          <p:cNvSpPr>
            <a:spLocks noGrp="1"/>
          </p:cNvSpPr>
          <p:nvPr>
            <p:ph type="dt" idx="6"/>
          </p:nvPr>
        </p:nvSpPr>
        <p:spPr/>
        <p:txBody>
          <a:bodyPr/>
          <a:p>
            <a:r>
              <a:rPr lang="en-AU"/>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7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7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7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7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8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8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13464FB3-DFA6-46F5-8F9C-52F17AA2E053}" type="slidenum">
              <a:t>&lt;#&gt;</a:t>
            </a:fld>
          </a:p>
        </p:txBody>
      </p:sp>
      <p:sp>
        <p:nvSpPr>
          <p:cNvPr id="11" name="PlaceHolder 10"/>
          <p:cNvSpPr>
            <a:spLocks noGrp="1"/>
          </p:cNvSpPr>
          <p:nvPr>
            <p:ph type="dt" idx="6"/>
          </p:nvPr>
        </p:nvSpPr>
        <p:spPr/>
        <p:txBody>
          <a:bodyPr/>
          <a:p>
            <a:r>
              <a:rPr lang="en-AU"/>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AU"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8FF95E3-9126-47FF-AADF-E95FFE1259A8}" type="slidenum">
              <a:t>&lt;#&gt;</a:t>
            </a:fld>
          </a:p>
        </p:txBody>
      </p:sp>
      <p:sp>
        <p:nvSpPr>
          <p:cNvPr id="6" name="PlaceHolder 5"/>
          <p:cNvSpPr>
            <a:spLocks noGrp="1"/>
          </p:cNvSpPr>
          <p:nvPr>
            <p:ph type="dt" idx="3"/>
          </p:nvPr>
        </p:nvSpPr>
        <p:spPr/>
        <p:txBody>
          <a:bodyPr/>
          <a:p>
            <a:r>
              <a:rPr lang="en-AU"/>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AU" sz="3200" spc="-1" strike="noStrike">
              <a:latin typeface="Arial"/>
            </a:endParaRPr>
          </a:p>
        </p:txBody>
      </p:sp>
      <p:sp>
        <p:nvSpPr>
          <p:cNvPr id="1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AF86EA7-874A-47E0-B7D0-CD14EE095AE3}" type="slidenum">
              <a:t>&lt;#&gt;</a:t>
            </a:fld>
          </a:p>
        </p:txBody>
      </p:sp>
      <p:sp>
        <p:nvSpPr>
          <p:cNvPr id="7" name="PlaceHolder 6"/>
          <p:cNvSpPr>
            <a:spLocks noGrp="1"/>
          </p:cNvSpPr>
          <p:nvPr>
            <p:ph type="dt" idx="3"/>
          </p:nvPr>
        </p:nvSpPr>
        <p:spPr/>
        <p:txBody>
          <a:bodyPr/>
          <a:p>
            <a:r>
              <a:rPr lang="en-AU"/>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9584CFA-B696-4973-A3C8-057B04B54EF5}" type="slidenum">
              <a:t>&lt;#&gt;</a:t>
            </a:fld>
          </a:p>
        </p:txBody>
      </p:sp>
      <p:sp>
        <p:nvSpPr>
          <p:cNvPr id="5" name="PlaceHolder 4"/>
          <p:cNvSpPr>
            <a:spLocks noGrp="1"/>
          </p:cNvSpPr>
          <p:nvPr>
            <p:ph type="dt" idx="3"/>
          </p:nvPr>
        </p:nvSpPr>
        <p:spPr/>
        <p:txBody>
          <a:bodyPr/>
          <a:p>
            <a:r>
              <a:rPr lang="en-AU"/>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B4C7331-A5AF-4909-B4D1-52742ED27016}" type="slidenum">
              <a:t>&lt;#&gt;</a:t>
            </a:fld>
          </a:p>
        </p:txBody>
      </p:sp>
      <p:sp>
        <p:nvSpPr>
          <p:cNvPr id="5" name="PlaceHolder 4"/>
          <p:cNvSpPr>
            <a:spLocks noGrp="1"/>
          </p:cNvSpPr>
          <p:nvPr>
            <p:ph type="dt" idx="3"/>
          </p:nvPr>
        </p:nvSpPr>
        <p:spPr/>
        <p:txBody>
          <a:bodyPr/>
          <a:p>
            <a:r>
              <a:rPr lang="en-AU"/>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1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AU" sz="3200" spc="-1" strike="noStrike">
              <a:latin typeface="Arial"/>
            </a:endParaRPr>
          </a:p>
        </p:txBody>
      </p:sp>
      <p:sp>
        <p:nvSpPr>
          <p:cNvPr id="1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2006F2B-B050-4E3C-80B8-B968659C996E}" type="slidenum">
              <a:t>&lt;#&gt;</a:t>
            </a:fld>
          </a:p>
        </p:txBody>
      </p:sp>
      <p:sp>
        <p:nvSpPr>
          <p:cNvPr id="8" name="PlaceHolder 7"/>
          <p:cNvSpPr>
            <a:spLocks noGrp="1"/>
          </p:cNvSpPr>
          <p:nvPr>
            <p:ph type="dt" idx="3"/>
          </p:nvPr>
        </p:nvSpPr>
        <p:spPr/>
        <p:txBody>
          <a:bodyPr/>
          <a:p>
            <a:r>
              <a:rPr lang="en-AU"/>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AU" sz="3200" spc="-1" strike="noStrike">
              <a:latin typeface="Arial"/>
            </a:endParaRPr>
          </a:p>
        </p:txBody>
      </p:sp>
      <p:sp>
        <p:nvSpPr>
          <p:cNvPr id="2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2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0B8C99E-E11F-4349-B64F-6D8ED55AA399}" type="slidenum">
              <a:t>&lt;#&gt;</a:t>
            </a:fld>
          </a:p>
        </p:txBody>
      </p:sp>
      <p:sp>
        <p:nvSpPr>
          <p:cNvPr id="8" name="PlaceHolder 7"/>
          <p:cNvSpPr>
            <a:spLocks noGrp="1"/>
          </p:cNvSpPr>
          <p:nvPr>
            <p:ph type="dt" idx="3"/>
          </p:nvPr>
        </p:nvSpPr>
        <p:spPr/>
        <p:txBody>
          <a:bodyPr/>
          <a:p>
            <a:r>
              <a:rPr lang="en-AU"/>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2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2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02B6417-A758-42B3-96C7-6F46B0ACA48C}" type="slidenum">
              <a:t>&lt;#&gt;</a:t>
            </a:fld>
          </a:p>
        </p:txBody>
      </p:sp>
      <p:sp>
        <p:nvSpPr>
          <p:cNvPr id="8" name="PlaceHolder 7"/>
          <p:cNvSpPr>
            <a:spLocks noGrp="1"/>
          </p:cNvSpPr>
          <p:nvPr>
            <p:ph type="dt" idx="3"/>
          </p:nvPr>
        </p:nvSpPr>
        <p:spPr/>
        <p:txBody>
          <a:bodyPr/>
          <a:p>
            <a:r>
              <a:rPr lang="en-AU"/>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ftr" idx="1"/>
          </p:nvPr>
        </p:nvSpPr>
        <p:spPr>
          <a:xfrm>
            <a:off x="3447360" y="5165280"/>
            <a:ext cx="3193200" cy="388800"/>
          </a:xfrm>
          <a:prstGeom prst="rect">
            <a:avLst/>
          </a:prstGeom>
          <a:noFill/>
          <a:ln w="0">
            <a:noFill/>
          </a:ln>
        </p:spPr>
        <p:txBody>
          <a:bodyPr lIns="0" rIns="0" tIns="0" bIns="0" anchor="t">
            <a:noAutofit/>
          </a:bodyPr>
          <a:lstStyle>
            <a:lvl1pPr algn="ctr">
              <a:lnSpc>
                <a:spcPct val="100000"/>
              </a:lnSpc>
              <a:buNone/>
              <a:tabLst>
                <a:tab algn="l" pos="0"/>
              </a:tabLst>
              <a:defRPr b="0" lang="en-US" sz="1400" spc="-1" strike="noStrike">
                <a:solidFill>
                  <a:srgbClr val="000000"/>
                </a:solidFill>
                <a:latin typeface="Times New Roman"/>
              </a:defRPr>
            </a:lvl1pPr>
          </a:lstStyle>
          <a:p>
            <a:pPr algn="ctr">
              <a:lnSpc>
                <a:spcPct val="100000"/>
              </a:lnSpc>
              <a:buNone/>
              <a:tabLst>
                <a:tab algn="l" pos="0"/>
              </a:tabLst>
            </a:pPr>
            <a:r>
              <a:rPr b="0" lang="en-US" sz="1400" spc="-1" strike="noStrike">
                <a:solidFill>
                  <a:srgbClr val="000000"/>
                </a:solidFill>
                <a:latin typeface="Times New Roman"/>
              </a:rPr>
              <a:t>&lt;footer&gt;</a:t>
            </a:r>
            <a:endParaRPr b="0" lang="en-AU" sz="1400" spc="-1" strike="noStrike">
              <a:latin typeface="Times New Roman"/>
            </a:endParaRPr>
          </a:p>
        </p:txBody>
      </p:sp>
      <p:sp>
        <p:nvSpPr>
          <p:cNvPr id="1" name="PlaceHolder 2"/>
          <p:cNvSpPr>
            <a:spLocks noGrp="1"/>
          </p:cNvSpPr>
          <p:nvPr>
            <p:ph type="sldNum" idx="2"/>
          </p:nvPr>
        </p:nvSpPr>
        <p:spPr>
          <a:xfrm>
            <a:off x="7227360" y="5165280"/>
            <a:ext cx="2346480" cy="388800"/>
          </a:xfrm>
          <a:prstGeom prst="rect">
            <a:avLst/>
          </a:prstGeom>
          <a:noFill/>
          <a:ln w="0">
            <a:noFill/>
          </a:ln>
        </p:spPr>
        <p:txBody>
          <a:bodyPr lIns="0" rIns="0" tIns="0" bIns="0" anchor="t">
            <a:noAutofit/>
          </a:bodyPr>
          <a:lstStyle>
            <a:lvl1pPr algn="r">
              <a:lnSpc>
                <a:spcPct val="100000"/>
              </a:lnSpc>
              <a:buNone/>
              <a:tabLst>
                <a:tab algn="l" pos="0"/>
              </a:tabLst>
              <a:defRPr b="0" lang="en-US" sz="1400" spc="-1" strike="noStrike">
                <a:solidFill>
                  <a:srgbClr val="000000"/>
                </a:solidFill>
                <a:latin typeface="Times New Roman"/>
              </a:defRPr>
            </a:lvl1pPr>
          </a:lstStyle>
          <a:p>
            <a:pPr algn="r">
              <a:lnSpc>
                <a:spcPct val="100000"/>
              </a:lnSpc>
              <a:buNone/>
              <a:tabLst>
                <a:tab algn="l" pos="0"/>
              </a:tabLst>
            </a:pPr>
            <a:fld id="{4832C19E-FF6E-4A99-A67B-92BA84B4BC7F}" type="slidenum">
              <a:rPr b="0" lang="en-US" sz="1400" spc="-1" strike="noStrike">
                <a:solidFill>
                  <a:srgbClr val="000000"/>
                </a:solidFill>
                <a:latin typeface="Times New Roman"/>
              </a:rPr>
              <a:t>&lt;number&gt;</a:t>
            </a:fld>
            <a:endParaRPr b="0" lang="en-AU" sz="1400" spc="-1" strike="noStrike">
              <a:latin typeface="Times New Roman"/>
            </a:endParaRPr>
          </a:p>
        </p:txBody>
      </p:sp>
      <p:sp>
        <p:nvSpPr>
          <p:cNvPr id="2" name="PlaceHolder 3"/>
          <p:cNvSpPr>
            <a:spLocks noGrp="1"/>
          </p:cNvSpPr>
          <p:nvPr>
            <p:ph type="dt" idx="3"/>
          </p:nvPr>
        </p:nvSpPr>
        <p:spPr>
          <a:xfrm>
            <a:off x="504000" y="5165280"/>
            <a:ext cx="2346480" cy="388800"/>
          </a:xfrm>
          <a:prstGeom prst="rect">
            <a:avLst/>
          </a:prstGeom>
          <a:noFill/>
          <a:ln w="0">
            <a:noFill/>
          </a:ln>
        </p:spPr>
        <p:txBody>
          <a:bodyPr lIns="0" rIns="0" tIns="0" bIns="0" anchor="t">
            <a:noAutofit/>
          </a:bodyPr>
          <a:lstStyle>
            <a:lvl1pPr>
              <a:defRPr b="0" lang="en-AU" sz="1400" spc="-1" strike="noStrike">
                <a:latin typeface="Times New Roman"/>
              </a:defRPr>
            </a:lvl1pPr>
          </a:lstStyle>
          <a:p>
            <a:r>
              <a:rPr b="0" lang="en-AU" sz="1400" spc="-1" strike="noStrike">
                <a:latin typeface="Times New Roman"/>
              </a:rPr>
              <a:t>&lt;date/time&gt;</a:t>
            </a:r>
            <a:endParaRPr b="0" lang="en-AU" sz="1400" spc="-1" strike="noStrike">
              <a:latin typeface="Times New Roman"/>
            </a:endParaRPr>
          </a:p>
        </p:txBody>
      </p:sp>
      <p:sp>
        <p:nvSpPr>
          <p:cNvPr id="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AU" sz="4400" spc="-1" strike="noStrike">
                <a:latin typeface="Arial"/>
              </a:rPr>
              <a:t>Cli</a:t>
            </a:r>
            <a:r>
              <a:rPr b="0" lang="en-AU" sz="4400" spc="-1" strike="noStrike">
                <a:latin typeface="Arial"/>
              </a:rPr>
              <a:t>ck </a:t>
            </a:r>
            <a:r>
              <a:rPr b="0" lang="en-AU" sz="4400" spc="-1" strike="noStrike">
                <a:latin typeface="Arial"/>
              </a:rPr>
              <a:t>to </a:t>
            </a:r>
            <a:r>
              <a:rPr b="0" lang="en-AU" sz="4400" spc="-1" strike="noStrike">
                <a:latin typeface="Arial"/>
              </a:rPr>
              <a:t>edi</a:t>
            </a:r>
            <a:r>
              <a:rPr b="0" lang="en-AU" sz="4400" spc="-1" strike="noStrike">
                <a:latin typeface="Arial"/>
              </a:rPr>
              <a:t>t </a:t>
            </a:r>
            <a:r>
              <a:rPr b="0" lang="en-AU" sz="4400" spc="-1" strike="noStrike">
                <a:latin typeface="Arial"/>
              </a:rPr>
              <a:t>the </a:t>
            </a:r>
            <a:r>
              <a:rPr b="0" lang="en-AU" sz="4400" spc="-1" strike="noStrike">
                <a:latin typeface="Arial"/>
              </a:rPr>
              <a:t>title </a:t>
            </a:r>
            <a:r>
              <a:rPr b="0" lang="en-AU" sz="4400" spc="-1" strike="noStrike">
                <a:latin typeface="Arial"/>
              </a:rPr>
              <a:t>tex</a:t>
            </a:r>
            <a:r>
              <a:rPr b="0" lang="en-AU" sz="4400" spc="-1" strike="noStrike">
                <a:latin typeface="Arial"/>
              </a:rPr>
              <a:t>t </a:t>
            </a:r>
            <a:r>
              <a:rPr b="0" lang="en-AU" sz="4400" spc="-1" strike="noStrike">
                <a:latin typeface="Arial"/>
              </a:rPr>
              <a:t>for</a:t>
            </a:r>
            <a:r>
              <a:rPr b="0" lang="en-AU" sz="4400" spc="-1" strike="noStrike">
                <a:latin typeface="Arial"/>
              </a:rPr>
              <a:t>ma</a:t>
            </a:r>
            <a:r>
              <a:rPr b="0" lang="en-AU" sz="4400" spc="-1" strike="noStrike">
                <a:latin typeface="Arial"/>
              </a:rPr>
              <a:t>t</a:t>
            </a:r>
            <a:endParaRPr b="0" lang="en-AU" sz="4400" spc="-1" strike="noStrike">
              <a:latin typeface="Arial"/>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ftr" idx="4"/>
          </p:nvPr>
        </p:nvSpPr>
        <p:spPr>
          <a:xfrm>
            <a:off x="3447360" y="5165280"/>
            <a:ext cx="3193200" cy="388800"/>
          </a:xfrm>
          <a:prstGeom prst="rect">
            <a:avLst/>
          </a:prstGeom>
          <a:noFill/>
          <a:ln w="0">
            <a:noFill/>
          </a:ln>
        </p:spPr>
        <p:txBody>
          <a:bodyPr lIns="0" rIns="0" tIns="0" bIns="0" anchor="t">
            <a:noAutofit/>
          </a:bodyPr>
          <a:lstStyle>
            <a:lvl1pPr algn="ctr">
              <a:lnSpc>
                <a:spcPct val="100000"/>
              </a:lnSpc>
              <a:buNone/>
              <a:tabLst>
                <a:tab algn="l" pos="0"/>
              </a:tabLst>
              <a:defRPr b="0" lang="en-US" sz="1400" spc="-1" strike="noStrike">
                <a:solidFill>
                  <a:srgbClr val="000000"/>
                </a:solidFill>
                <a:latin typeface="Times New Roman"/>
              </a:defRPr>
            </a:lvl1pPr>
          </a:lstStyle>
          <a:p>
            <a:pPr algn="ctr">
              <a:lnSpc>
                <a:spcPct val="100000"/>
              </a:lnSpc>
              <a:buNone/>
              <a:tabLst>
                <a:tab algn="l" pos="0"/>
              </a:tabLst>
            </a:pPr>
            <a:r>
              <a:rPr b="0" lang="en-US" sz="1400" spc="-1" strike="noStrike">
                <a:solidFill>
                  <a:srgbClr val="000000"/>
                </a:solidFill>
                <a:latin typeface="Times New Roman"/>
              </a:rPr>
              <a:t>&lt;footer&gt;</a:t>
            </a:r>
            <a:endParaRPr b="0" lang="en-AU" sz="1400" spc="-1" strike="noStrike">
              <a:latin typeface="Times New Roman"/>
            </a:endParaRPr>
          </a:p>
        </p:txBody>
      </p:sp>
      <p:sp>
        <p:nvSpPr>
          <p:cNvPr id="42" name="PlaceHolder 2"/>
          <p:cNvSpPr>
            <a:spLocks noGrp="1"/>
          </p:cNvSpPr>
          <p:nvPr>
            <p:ph type="sldNum" idx="5"/>
          </p:nvPr>
        </p:nvSpPr>
        <p:spPr>
          <a:xfrm>
            <a:off x="7227360" y="5165280"/>
            <a:ext cx="2346480" cy="388800"/>
          </a:xfrm>
          <a:prstGeom prst="rect">
            <a:avLst/>
          </a:prstGeom>
          <a:noFill/>
          <a:ln w="0">
            <a:noFill/>
          </a:ln>
        </p:spPr>
        <p:txBody>
          <a:bodyPr lIns="0" rIns="0" tIns="0" bIns="0" anchor="t">
            <a:noAutofit/>
          </a:bodyPr>
          <a:lstStyle>
            <a:lvl1pPr algn="r">
              <a:lnSpc>
                <a:spcPct val="100000"/>
              </a:lnSpc>
              <a:buNone/>
              <a:tabLst>
                <a:tab algn="l" pos="0"/>
              </a:tabLst>
              <a:defRPr b="0" lang="en-US" sz="1400" spc="-1" strike="noStrike">
                <a:solidFill>
                  <a:srgbClr val="000000"/>
                </a:solidFill>
                <a:latin typeface="Times New Roman"/>
              </a:defRPr>
            </a:lvl1pPr>
          </a:lstStyle>
          <a:p>
            <a:pPr algn="r">
              <a:lnSpc>
                <a:spcPct val="100000"/>
              </a:lnSpc>
              <a:buNone/>
              <a:tabLst>
                <a:tab algn="l" pos="0"/>
              </a:tabLst>
            </a:pPr>
            <a:fld id="{26A49BF6-DC7F-46C6-AFDF-E636D61D4AEF}" type="slidenum">
              <a:rPr b="0" lang="en-US" sz="1400" spc="-1" strike="noStrike">
                <a:solidFill>
                  <a:srgbClr val="000000"/>
                </a:solidFill>
                <a:latin typeface="Times New Roman"/>
              </a:rPr>
              <a:t>&lt;number&gt;</a:t>
            </a:fld>
            <a:endParaRPr b="0" lang="en-AU" sz="1400" spc="-1" strike="noStrike">
              <a:latin typeface="Times New Roman"/>
            </a:endParaRPr>
          </a:p>
        </p:txBody>
      </p:sp>
      <p:sp>
        <p:nvSpPr>
          <p:cNvPr id="43" name="PlaceHolder 3"/>
          <p:cNvSpPr>
            <a:spLocks noGrp="1"/>
          </p:cNvSpPr>
          <p:nvPr>
            <p:ph type="dt" idx="6"/>
          </p:nvPr>
        </p:nvSpPr>
        <p:spPr>
          <a:xfrm>
            <a:off x="504000" y="5165280"/>
            <a:ext cx="2346480" cy="388800"/>
          </a:xfrm>
          <a:prstGeom prst="rect">
            <a:avLst/>
          </a:prstGeom>
          <a:noFill/>
          <a:ln w="0">
            <a:noFill/>
          </a:ln>
        </p:spPr>
        <p:txBody>
          <a:bodyPr lIns="0" rIns="0" tIns="0" bIns="0" anchor="t">
            <a:noAutofit/>
          </a:bodyPr>
          <a:lstStyle>
            <a:lvl1pPr>
              <a:defRPr b="0" lang="en-AU" sz="1400" spc="-1" strike="noStrike">
                <a:latin typeface="Times New Roman"/>
              </a:defRPr>
            </a:lvl1pPr>
          </a:lstStyle>
          <a:p>
            <a:r>
              <a:rPr b="0" lang="en-AU" sz="1400" spc="-1" strike="noStrike">
                <a:latin typeface="Times New Roman"/>
              </a:rPr>
              <a:t>&lt;date/time&gt;</a:t>
            </a:r>
            <a:endParaRPr b="0" lang="en-AU" sz="1400" spc="-1" strike="noStrike">
              <a:latin typeface="Times New Roman"/>
            </a:endParaRPr>
          </a:p>
        </p:txBody>
      </p:sp>
      <p:sp>
        <p:nvSpPr>
          <p:cNvPr id="4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AU" sz="4400" spc="-1" strike="noStrike">
                <a:latin typeface="Arial"/>
              </a:rPr>
              <a:t>Cli</a:t>
            </a:r>
            <a:r>
              <a:rPr b="0" lang="en-AU" sz="4400" spc="-1" strike="noStrike">
                <a:latin typeface="Arial"/>
              </a:rPr>
              <a:t>ck </a:t>
            </a:r>
            <a:r>
              <a:rPr b="0" lang="en-AU" sz="4400" spc="-1" strike="noStrike">
                <a:latin typeface="Arial"/>
              </a:rPr>
              <a:t>to </a:t>
            </a:r>
            <a:r>
              <a:rPr b="0" lang="en-AU" sz="4400" spc="-1" strike="noStrike">
                <a:latin typeface="Arial"/>
              </a:rPr>
              <a:t>edi</a:t>
            </a:r>
            <a:r>
              <a:rPr b="0" lang="en-AU" sz="4400" spc="-1" strike="noStrike">
                <a:latin typeface="Arial"/>
              </a:rPr>
              <a:t>t </a:t>
            </a:r>
            <a:r>
              <a:rPr b="0" lang="en-AU" sz="4400" spc="-1" strike="noStrike">
                <a:latin typeface="Arial"/>
              </a:rPr>
              <a:t>the </a:t>
            </a:r>
            <a:r>
              <a:rPr b="0" lang="en-AU" sz="4400" spc="-1" strike="noStrike">
                <a:latin typeface="Arial"/>
              </a:rPr>
              <a:t>title </a:t>
            </a:r>
            <a:r>
              <a:rPr b="0" lang="en-AU" sz="4400" spc="-1" strike="noStrike">
                <a:latin typeface="Arial"/>
              </a:rPr>
              <a:t>tex</a:t>
            </a:r>
            <a:r>
              <a:rPr b="0" lang="en-AU" sz="4400" spc="-1" strike="noStrike">
                <a:latin typeface="Arial"/>
              </a:rPr>
              <a:t>t </a:t>
            </a:r>
            <a:r>
              <a:rPr b="0" lang="en-AU" sz="4400" spc="-1" strike="noStrike">
                <a:latin typeface="Arial"/>
              </a:rPr>
              <a:t>for</a:t>
            </a:r>
            <a:r>
              <a:rPr b="0" lang="en-AU" sz="4400" spc="-1" strike="noStrike">
                <a:latin typeface="Arial"/>
              </a:rPr>
              <a:t>ma</a:t>
            </a:r>
            <a:r>
              <a:rPr b="0" lang="en-AU" sz="4400" spc="-1" strike="noStrike">
                <a:latin typeface="Arial"/>
              </a:rPr>
              <a:t>t</a:t>
            </a:r>
            <a:endParaRPr b="0" lang="en-AU" sz="4400" spc="-1" strike="noStrike">
              <a:latin typeface="Arial"/>
            </a:endParaRPr>
          </a:p>
        </p:txBody>
      </p:sp>
      <p:sp>
        <p:nvSpPr>
          <p:cNvPr id="4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13.xml"/><Relationship Id="rId6"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69840" cy="94464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Arial"/>
              </a:rPr>
              <a:t>Analysis of Product Pricing &amp; Sales</a:t>
            </a:r>
            <a:endParaRPr b="0" lang="en-AU" sz="4400" spc="-1" strike="noStrike">
              <a:latin typeface="Arial"/>
            </a:endParaRPr>
          </a:p>
        </p:txBody>
      </p:sp>
      <p:sp>
        <p:nvSpPr>
          <p:cNvPr id="89" name="PlaceHolder 2"/>
          <p:cNvSpPr>
            <a:spLocks noGrp="1"/>
          </p:cNvSpPr>
          <p:nvPr>
            <p:ph type="subTitle"/>
          </p:nvPr>
        </p:nvSpPr>
        <p:spPr>
          <a:xfrm>
            <a:off x="504000" y="1326600"/>
            <a:ext cx="9069840" cy="3286440"/>
          </a:xfrm>
          <a:prstGeom prst="rect">
            <a:avLst/>
          </a:prstGeom>
          <a:noFill/>
          <a:ln w="0">
            <a:noFill/>
          </a:ln>
        </p:spPr>
        <p:txBody>
          <a:bodyPr lIns="0" rIns="0" tIns="0" bIns="0" anchor="ctr">
            <a:noAutofit/>
          </a:bodyPr>
          <a:p>
            <a:pPr marL="216000">
              <a:lnSpc>
                <a:spcPct val="100000"/>
              </a:lnSpc>
              <a:buNone/>
              <a:tabLst>
                <a:tab algn="l" pos="0"/>
              </a:tabLst>
            </a:pPr>
            <a:r>
              <a:rPr b="1" lang="en-US" sz="3200" spc="-1" strike="noStrike">
                <a:solidFill>
                  <a:srgbClr val="000000"/>
                </a:solidFill>
                <a:latin typeface="Arial"/>
              </a:rPr>
              <a:t>Subtitle</a:t>
            </a:r>
            <a:r>
              <a:rPr b="0" lang="en-US" sz="3200" spc="-1" strike="noStrike">
                <a:solidFill>
                  <a:srgbClr val="000000"/>
                </a:solidFill>
                <a:latin typeface="Arial"/>
              </a:rPr>
              <a:t>: Insights &amp; Recommendations</a:t>
            </a:r>
            <a:endParaRPr b="0" lang="en-AU" sz="3200" spc="-1" strike="noStrike">
              <a:latin typeface="Arial"/>
            </a:endParaRPr>
          </a:p>
          <a:p>
            <a:pPr marL="216000">
              <a:lnSpc>
                <a:spcPct val="100000"/>
              </a:lnSpc>
              <a:buNone/>
              <a:tabLst>
                <a:tab algn="l" pos="0"/>
              </a:tabLst>
            </a:pPr>
            <a:r>
              <a:rPr b="1" lang="en-US" sz="3200" spc="-1" strike="noStrike">
                <a:solidFill>
                  <a:srgbClr val="000000"/>
                </a:solidFill>
                <a:latin typeface="Arial"/>
              </a:rPr>
              <a:t>Presenter</a:t>
            </a:r>
            <a:r>
              <a:rPr b="0" lang="en-US" sz="3200" spc="-1" strike="noStrike">
                <a:solidFill>
                  <a:srgbClr val="000000"/>
                </a:solidFill>
                <a:latin typeface="Arial"/>
              </a:rPr>
              <a:t>: Michael Kingston</a:t>
            </a:r>
            <a:endParaRPr b="0" lang="en-AU" sz="3200" spc="-1" strike="noStrike">
              <a:latin typeface="Arial"/>
            </a:endParaRPr>
          </a:p>
          <a:p>
            <a:pPr marL="216000">
              <a:lnSpc>
                <a:spcPct val="100000"/>
              </a:lnSpc>
              <a:buNone/>
              <a:tabLst>
                <a:tab algn="l" pos="0"/>
              </a:tabLst>
            </a:pPr>
            <a:r>
              <a:rPr b="1" lang="en-US" sz="3200" spc="-1" strike="noStrike">
                <a:solidFill>
                  <a:srgbClr val="000000"/>
                </a:solidFill>
                <a:latin typeface="Arial"/>
              </a:rPr>
              <a:t>Date</a:t>
            </a:r>
            <a:r>
              <a:rPr b="0" lang="en-US" sz="3200" spc="-1" strike="noStrike">
                <a:solidFill>
                  <a:srgbClr val="000000"/>
                </a:solidFill>
                <a:latin typeface="Arial"/>
              </a:rPr>
              <a:t>: 7</a:t>
            </a:r>
            <a:r>
              <a:rPr b="0" lang="en-US" sz="3200" spc="-1" strike="noStrike" baseline="33000">
                <a:solidFill>
                  <a:srgbClr val="000000"/>
                </a:solidFill>
                <a:latin typeface="Arial"/>
              </a:rPr>
              <a:t>th</a:t>
            </a:r>
            <a:r>
              <a:rPr b="0" lang="en-US" sz="3200" spc="-1" strike="noStrike">
                <a:solidFill>
                  <a:srgbClr val="000000"/>
                </a:solidFill>
                <a:latin typeface="Arial"/>
              </a:rPr>
              <a:t> August 2024</a:t>
            </a:r>
            <a:endParaRPr b="0" lang="en-AU" sz="3200" spc="-1" strike="noStrike">
              <a:latin typeface="Arial"/>
            </a:endParaRPr>
          </a:p>
          <a:p>
            <a:pPr marL="216000">
              <a:lnSpc>
                <a:spcPct val="100000"/>
              </a:lnSpc>
              <a:buNone/>
              <a:tabLst>
                <a:tab algn="l" pos="0"/>
              </a:tabLst>
            </a:pPr>
            <a:r>
              <a:rPr b="1" lang="en-US" sz="3200" spc="-1" strike="noStrike">
                <a:solidFill>
                  <a:srgbClr val="000000"/>
                </a:solidFill>
                <a:latin typeface="Arial"/>
              </a:rPr>
              <a:t>Objective</a:t>
            </a:r>
            <a:r>
              <a:rPr b="0" lang="en-US" sz="3200" spc="-1" strike="noStrike">
                <a:solidFill>
                  <a:srgbClr val="000000"/>
                </a:solidFill>
                <a:latin typeface="Arial"/>
              </a:rPr>
              <a:t>: Maximize gross profit</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6080"/>
            <a:ext cx="9069840" cy="94464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Arial"/>
              </a:rPr>
              <a:t>Insights for Growth &amp; Improvement</a:t>
            </a:r>
            <a:endParaRPr b="0" lang="en-AU" sz="4400" spc="-1" strike="noStrike">
              <a:latin typeface="Arial"/>
            </a:endParaRPr>
          </a:p>
        </p:txBody>
      </p:sp>
      <p:sp>
        <p:nvSpPr>
          <p:cNvPr id="112" name="PlaceHolder 2"/>
          <p:cNvSpPr>
            <a:spLocks noGrp="1"/>
          </p:cNvSpPr>
          <p:nvPr>
            <p:ph/>
          </p:nvPr>
        </p:nvSpPr>
        <p:spPr>
          <a:xfrm>
            <a:off x="504000" y="1326600"/>
            <a:ext cx="9069840" cy="32864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Experiment</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Understand Costs &amp; Units Sold</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More Data</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With More Features</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Test Different Models</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226080"/>
            <a:ext cx="9069840" cy="94464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Arial"/>
              </a:rPr>
              <a:t>GitHub Repository</a:t>
            </a:r>
            <a:endParaRPr b="0" lang="en-AU" sz="4400" spc="-1" strike="noStrike">
              <a:latin typeface="Arial"/>
            </a:endParaRPr>
          </a:p>
        </p:txBody>
      </p:sp>
      <p:pic>
        <p:nvPicPr>
          <p:cNvPr id="114" name="" descr=""/>
          <p:cNvPicPr/>
          <p:nvPr/>
        </p:nvPicPr>
        <p:blipFill>
          <a:blip r:embed="rId1"/>
          <a:stretch/>
        </p:blipFill>
        <p:spPr>
          <a:xfrm>
            <a:off x="3395520" y="1326240"/>
            <a:ext cx="3286440" cy="32864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69840" cy="944640"/>
          </a:xfrm>
          <a:prstGeom prst="rect">
            <a:avLst/>
          </a:prstGeom>
          <a:noFill/>
          <a:ln w="0">
            <a:noFill/>
          </a:ln>
        </p:spPr>
        <p:txBody>
          <a:bodyPr lIns="0" rIns="0" tIns="0" bIns="0" anchor="ctr">
            <a:noAutofit/>
          </a:bodyPr>
          <a:p>
            <a:pPr algn="ctr">
              <a:lnSpc>
                <a:spcPct val="100000"/>
              </a:lnSpc>
              <a:buNone/>
            </a:pPr>
            <a:r>
              <a:rPr b="0" lang="en-AU" sz="4400" spc="-1" strike="noStrike">
                <a:latin typeface="Arial"/>
              </a:rPr>
              <a:t>Summary of data provided</a:t>
            </a:r>
            <a:endParaRPr b="0" lang="en-AU" sz="4400" spc="-1" strike="noStrike">
              <a:latin typeface="Arial"/>
            </a:endParaRPr>
          </a:p>
        </p:txBody>
      </p:sp>
      <p:graphicFrame>
        <p:nvGraphicFramePr>
          <p:cNvPr id="91" name=""/>
          <p:cNvGraphicFramePr/>
          <p:nvPr/>
        </p:nvGraphicFramePr>
        <p:xfrm>
          <a:off x="838800" y="1533960"/>
          <a:ext cx="8225280" cy="3037680"/>
        </p:xfrm>
        <a:graphic>
          <a:graphicData uri="http://schemas.openxmlformats.org/drawingml/2006/table">
            <a:tbl>
              <a:tblPr/>
              <a:tblGrid>
                <a:gridCol w="1169640"/>
                <a:gridCol w="980280"/>
                <a:gridCol w="1117800"/>
                <a:gridCol w="1158120"/>
                <a:gridCol w="1310760"/>
                <a:gridCol w="1198800"/>
                <a:gridCol w="1290240"/>
              </a:tblGrid>
              <a:tr h="758880">
                <a:tc>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ctr">
                      <a:noAutofit/>
                    </a:bodyPr>
                    <a:p>
                      <a:pPr algn="ctr">
                        <a:lnSpc>
                          <a:spcPct val="100000"/>
                        </a:lnSpc>
                        <a:buNone/>
                      </a:pPr>
                      <a:r>
                        <a:rPr b="0" lang="en-AU" sz="1600" spc="-1" strike="noStrike">
                          <a:latin typeface="Arial"/>
                        </a:rPr>
                        <a:t>Samples</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ctr">
                      <a:noAutofit/>
                    </a:bodyPr>
                    <a:p>
                      <a:pPr algn="ctr">
                        <a:lnSpc>
                          <a:spcPct val="100000"/>
                        </a:lnSpc>
                        <a:buNone/>
                      </a:pPr>
                      <a:r>
                        <a:rPr b="0" lang="en-AU" sz="1600" spc="-1" strike="noStrike">
                          <a:latin typeface="Arial"/>
                        </a:rPr>
                        <a:t>Avg Price ($)</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ctr">
                      <a:noAutofit/>
                    </a:bodyPr>
                    <a:p>
                      <a:pPr marL="216000" indent="-216000" algn="ctr">
                        <a:lnSpc>
                          <a:spcPct val="100000"/>
                        </a:lnSpc>
                        <a:buClr>
                          <a:srgbClr val="000000"/>
                        </a:buClr>
                        <a:buSzPct val="45000"/>
                        <a:buFont typeface="Wingdings" charset="2"/>
                        <a:buChar char=""/>
                      </a:pPr>
                      <a:r>
                        <a:rPr b="0" lang="en-AU" sz="1600" spc="-1" strike="noStrike">
                          <a:latin typeface="Arial"/>
                        </a:rPr>
                        <a:t>Avg Qty</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ctr">
                      <a:noAutofit/>
                    </a:bodyPr>
                    <a:p>
                      <a:pPr algn="ctr">
                        <a:lnSpc>
                          <a:spcPct val="100000"/>
                        </a:lnSpc>
                        <a:buNone/>
                      </a:pPr>
                      <a:r>
                        <a:rPr b="0" lang="en-AU" sz="1600" spc="-1" strike="noStrike">
                          <a:latin typeface="Arial"/>
                        </a:rPr>
                        <a:t>Sales ($)</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ctr">
                      <a:noAutofit/>
                    </a:bodyPr>
                    <a:p>
                      <a:pPr algn="ctr">
                        <a:lnSpc>
                          <a:spcPct val="100000"/>
                        </a:lnSpc>
                        <a:buNone/>
                      </a:pPr>
                      <a:r>
                        <a:rPr b="0" lang="en-AU" sz="1600" spc="-1" strike="noStrike">
                          <a:latin typeface="Arial"/>
                        </a:rPr>
                        <a:t>Qty Sold</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ctr">
                      <a:noAutofit/>
                    </a:bodyPr>
                    <a:p>
                      <a:pPr algn="ctr">
                        <a:lnSpc>
                          <a:spcPct val="100000"/>
                        </a:lnSpc>
                        <a:buNone/>
                      </a:pPr>
                      <a:r>
                        <a:rPr b="0" lang="en-AU" sz="1600" spc="-1" strike="noStrike">
                          <a:latin typeface="Arial"/>
                        </a:rPr>
                        <a:t>GP ($)</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58880">
                <a:tc>
                  <a:txBody>
                    <a:bodyPr lIns="90000" rIns="90000" anchor="ctr">
                      <a:noAutofit/>
                    </a:bodyPr>
                    <a:p>
                      <a:pPr algn="ctr">
                        <a:lnSpc>
                          <a:spcPct val="100000"/>
                        </a:lnSpc>
                        <a:buNone/>
                      </a:pPr>
                      <a:r>
                        <a:rPr b="0" lang="en-AU" sz="1600" spc="-1" strike="noStrike">
                          <a:latin typeface="Arial"/>
                        </a:rPr>
                        <a:t>Ind</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gn="ctr">
                        <a:lnSpc>
                          <a:spcPct val="100000"/>
                        </a:lnSpc>
                        <a:buNone/>
                      </a:pPr>
                      <a:r>
                        <a:rPr b="0" lang="en-AU" sz="1600" spc="-1" strike="noStrike">
                          <a:latin typeface="Arial"/>
                        </a:rPr>
                        <a:t>71</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gn="ctr">
                        <a:lnSpc>
                          <a:spcPct val="100000"/>
                        </a:lnSpc>
                        <a:buNone/>
                      </a:pPr>
                      <a:r>
                        <a:rPr b="0" lang="en-AU" sz="1600" spc="-1" strike="noStrike">
                          <a:latin typeface="Arial"/>
                        </a:rPr>
                        <a:t>9.09</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gn="ctr">
                        <a:lnSpc>
                          <a:spcPct val="100000"/>
                        </a:lnSpc>
                        <a:buNone/>
                      </a:pPr>
                      <a:r>
                        <a:rPr b="0" lang="en-AU" sz="1600" spc="-1" strike="noStrike">
                          <a:latin typeface="Arial"/>
                        </a:rPr>
                        <a:t>5.14</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gn="ctr">
                        <a:lnSpc>
                          <a:spcPct val="100000"/>
                        </a:lnSpc>
                        <a:buNone/>
                      </a:pPr>
                      <a:r>
                        <a:rPr b="0" lang="en-AU" sz="1600" spc="-1" strike="noStrike">
                          <a:latin typeface="Arial"/>
                        </a:rPr>
                        <a:t>3,300.72</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gn="ctr">
                        <a:lnSpc>
                          <a:spcPct val="100000"/>
                        </a:lnSpc>
                        <a:buNone/>
                      </a:pPr>
                      <a:r>
                        <a:rPr b="0" lang="en-AU" sz="1600" spc="-1" strike="noStrike">
                          <a:latin typeface="Arial"/>
                        </a:rPr>
                        <a:t>365</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gn="ctr">
                        <a:lnSpc>
                          <a:spcPct val="100000"/>
                        </a:lnSpc>
                        <a:buNone/>
                      </a:pPr>
                      <a:r>
                        <a:rPr b="0" lang="en-AU" sz="1600" spc="-1" strike="noStrike">
                          <a:latin typeface="Arial"/>
                        </a:rPr>
                        <a:t>1,782.03</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59600">
                <a:tc>
                  <a:txBody>
                    <a:bodyPr lIns="90000" rIns="90000" anchor="ctr">
                      <a:noAutofit/>
                    </a:bodyPr>
                    <a:p>
                      <a:pPr algn="ctr">
                        <a:lnSpc>
                          <a:spcPct val="100000"/>
                        </a:lnSpc>
                        <a:buNone/>
                      </a:pPr>
                      <a:r>
                        <a:rPr b="0" lang="en-AU" sz="1600" spc="-1" strike="noStrike">
                          <a:latin typeface="Arial"/>
                        </a:rPr>
                        <a:t>Comm</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ctr">
                      <a:noAutofit/>
                    </a:bodyPr>
                    <a:p>
                      <a:pPr algn="ctr">
                        <a:lnSpc>
                          <a:spcPct val="100000"/>
                        </a:lnSpc>
                        <a:buNone/>
                      </a:pPr>
                      <a:r>
                        <a:rPr b="0" lang="en-AU" sz="1600" spc="-1" strike="noStrike">
                          <a:latin typeface="Arial"/>
                        </a:rPr>
                        <a:t>85</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ctr">
                      <a:noAutofit/>
                    </a:bodyPr>
                    <a:p>
                      <a:pPr algn="ctr">
                        <a:lnSpc>
                          <a:spcPct val="100000"/>
                        </a:lnSpc>
                        <a:buNone/>
                      </a:pPr>
                      <a:r>
                        <a:rPr b="0" lang="en-AU" sz="1600" spc="-1" strike="noStrike">
                          <a:latin typeface="Arial"/>
                        </a:rPr>
                        <a:t>12.80</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ctr">
                      <a:noAutofit/>
                    </a:bodyPr>
                    <a:p>
                      <a:pPr algn="ctr">
                        <a:lnSpc>
                          <a:spcPct val="100000"/>
                        </a:lnSpc>
                        <a:buNone/>
                      </a:pPr>
                      <a:r>
                        <a:rPr b="0" lang="en-AU" sz="1600" spc="-1" strike="noStrike">
                          <a:latin typeface="Arial"/>
                        </a:rPr>
                        <a:t>3.32</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ctr">
                      <a:noAutofit/>
                    </a:bodyPr>
                    <a:p>
                      <a:pPr algn="ctr">
                        <a:lnSpc>
                          <a:spcPct val="100000"/>
                        </a:lnSpc>
                        <a:buNone/>
                      </a:pPr>
                      <a:r>
                        <a:rPr b="0" lang="en-AU" sz="1600" spc="-1" strike="noStrike">
                          <a:latin typeface="Arial"/>
                        </a:rPr>
                        <a:t>3,614.80</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ctr">
                      <a:noAutofit/>
                    </a:bodyPr>
                    <a:p>
                      <a:pPr algn="ctr">
                        <a:lnSpc>
                          <a:spcPct val="100000"/>
                        </a:lnSpc>
                        <a:buNone/>
                      </a:pPr>
                      <a:r>
                        <a:rPr b="0" lang="en-AU" sz="1600" spc="-1" strike="noStrike">
                          <a:latin typeface="Arial"/>
                        </a:rPr>
                        <a:t>275.41</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ctr">
                      <a:noAutofit/>
                    </a:bodyPr>
                    <a:p>
                      <a:pPr algn="ctr">
                        <a:lnSpc>
                          <a:spcPct val="100000"/>
                        </a:lnSpc>
                        <a:buNone/>
                      </a:pPr>
                      <a:r>
                        <a:rPr b="0" lang="en-AU" sz="1600" spc="-1" strike="noStrike">
                          <a:latin typeface="Arial"/>
                        </a:rPr>
                        <a:t>1,977.24</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r>
              <a:tr h="760680">
                <a:tc>
                  <a:txBody>
                    <a:bodyPr lIns="90000" rIns="90000" anchor="ctr">
                      <a:noAutofit/>
                    </a:bodyPr>
                    <a:p>
                      <a:pPr algn="ctr">
                        <a:lnSpc>
                          <a:spcPct val="100000"/>
                        </a:lnSpc>
                        <a:buNone/>
                      </a:pPr>
                      <a:r>
                        <a:rPr b="0" lang="en-AU" sz="1600" spc="-1" strike="noStrike">
                          <a:latin typeface="Arial"/>
                        </a:rPr>
                        <a:t>Total</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gn="ctr">
                        <a:lnSpc>
                          <a:spcPct val="100000"/>
                        </a:lnSpc>
                        <a:buNone/>
                      </a:pPr>
                      <a:r>
                        <a:rPr b="0" lang="en-AU" sz="1600" spc="-1" strike="noStrike">
                          <a:latin typeface="Arial"/>
                        </a:rPr>
                        <a:t>156</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marL="216000" indent="-216000" algn="ctr">
                        <a:lnSpc>
                          <a:spcPct val="100000"/>
                        </a:lnSpc>
                        <a:buClr>
                          <a:srgbClr val="000000"/>
                        </a:buClr>
                        <a:buSzPct val="45000"/>
                        <a:buFont typeface="Wingdings" charset="2"/>
                        <a:buChar char=""/>
                      </a:pPr>
                      <a:r>
                        <a:rPr b="0" lang="en-AU" sz="1600" spc="-1" strike="noStrike">
                          <a:latin typeface="Arial"/>
                        </a:rPr>
                        <a:t>8.46</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gn="ctr">
                        <a:lnSpc>
                          <a:spcPct val="100000"/>
                        </a:lnSpc>
                        <a:buNone/>
                      </a:pPr>
                      <a:r>
                        <a:rPr b="0" lang="en-AU" sz="1600" spc="-1" strike="noStrike">
                          <a:latin typeface="Arial"/>
                        </a:rPr>
                        <a:t>6,915.52</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gn="ctr">
                        <a:lnSpc>
                          <a:spcPct val="100000"/>
                        </a:lnSpc>
                        <a:buNone/>
                      </a:pPr>
                      <a:r>
                        <a:rPr b="0" lang="en-AU" sz="1600" spc="-1" strike="noStrike">
                          <a:latin typeface="Arial"/>
                        </a:rPr>
                        <a:t>640</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gn="ctr">
                        <a:lnSpc>
                          <a:spcPct val="100000"/>
                        </a:lnSpc>
                        <a:buNone/>
                      </a:pPr>
                      <a:r>
                        <a:rPr b="0" lang="en-AU" sz="1600" spc="-1" strike="noStrike">
                          <a:latin typeface="Arial"/>
                        </a:rPr>
                        <a:t>3,759.27</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69840" cy="94464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Arial"/>
              </a:rPr>
              <a:t>Assumptions</a:t>
            </a:r>
            <a:endParaRPr b="0" lang="en-AU" sz="4400" spc="-1" strike="noStrike">
              <a:latin typeface="Arial"/>
            </a:endParaRPr>
          </a:p>
        </p:txBody>
      </p:sp>
      <p:sp>
        <p:nvSpPr>
          <p:cNvPr id="93" name="PlaceHolder 2"/>
          <p:cNvSpPr>
            <a:spLocks noGrp="1"/>
          </p:cNvSpPr>
          <p:nvPr>
            <p:ph/>
          </p:nvPr>
        </p:nvSpPr>
        <p:spPr>
          <a:xfrm>
            <a:off x="469440" y="1326600"/>
            <a:ext cx="9069840" cy="32864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Sam’s Pizza is the only pizza retailer</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The total number of transactions does not change</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Only price and quantity change</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Consumer preferences remain constant</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69840" cy="94464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Arial"/>
              </a:rPr>
              <a:t>Ex</a:t>
            </a:r>
            <a:r>
              <a:rPr b="0" lang="en-US" sz="4400" spc="-1" strike="noStrike">
                <a:solidFill>
                  <a:srgbClr val="000000"/>
                </a:solidFill>
                <a:latin typeface="Arial"/>
              </a:rPr>
              <a:t>plo</a:t>
            </a:r>
            <a:r>
              <a:rPr b="0" lang="en-US" sz="4400" spc="-1" strike="noStrike">
                <a:solidFill>
                  <a:srgbClr val="000000"/>
                </a:solidFill>
                <a:latin typeface="Arial"/>
              </a:rPr>
              <a:t>rat</a:t>
            </a:r>
            <a:r>
              <a:rPr b="0" lang="en-US" sz="4400" spc="-1" strike="noStrike">
                <a:solidFill>
                  <a:srgbClr val="000000"/>
                </a:solidFill>
                <a:latin typeface="Arial"/>
              </a:rPr>
              <a:t>ory </a:t>
            </a:r>
            <a:r>
              <a:rPr b="0" lang="en-US" sz="4400" spc="-1" strike="noStrike">
                <a:solidFill>
                  <a:srgbClr val="000000"/>
                </a:solidFill>
                <a:latin typeface="Arial"/>
              </a:rPr>
              <a:t>Dat</a:t>
            </a:r>
            <a:r>
              <a:rPr b="0" lang="en-US" sz="4400" spc="-1" strike="noStrike">
                <a:solidFill>
                  <a:srgbClr val="000000"/>
                </a:solidFill>
                <a:latin typeface="Arial"/>
              </a:rPr>
              <a:t>a </a:t>
            </a:r>
            <a:r>
              <a:rPr b="0" lang="en-US" sz="4400" spc="-1" strike="noStrike">
                <a:solidFill>
                  <a:srgbClr val="000000"/>
                </a:solidFill>
                <a:latin typeface="Arial"/>
              </a:rPr>
              <a:t>An</a:t>
            </a:r>
            <a:r>
              <a:rPr b="0" lang="en-US" sz="4400" spc="-1" strike="noStrike">
                <a:solidFill>
                  <a:srgbClr val="000000"/>
                </a:solidFill>
                <a:latin typeface="Arial"/>
              </a:rPr>
              <a:t>aly</a:t>
            </a:r>
            <a:r>
              <a:rPr b="0" lang="en-US" sz="4400" spc="-1" strike="noStrike">
                <a:solidFill>
                  <a:srgbClr val="000000"/>
                </a:solidFill>
                <a:latin typeface="Arial"/>
              </a:rPr>
              <a:t>sis</a:t>
            </a:r>
            <a:endParaRPr b="0" lang="en-AU" sz="4400" spc="-1" strike="noStrike">
              <a:latin typeface="Arial"/>
            </a:endParaRPr>
          </a:p>
        </p:txBody>
      </p:sp>
      <p:pic>
        <p:nvPicPr>
          <p:cNvPr id="95" name="" descr=""/>
          <p:cNvPicPr/>
          <p:nvPr/>
        </p:nvPicPr>
        <p:blipFill>
          <a:blip r:embed="rId1"/>
          <a:stretch/>
        </p:blipFill>
        <p:spPr>
          <a:xfrm>
            <a:off x="1821960" y="1039320"/>
            <a:ext cx="6476400" cy="46256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74160"/>
            <a:ext cx="9069840" cy="124848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Arial"/>
              </a:rPr>
              <a:t>Rel</a:t>
            </a:r>
            <a:r>
              <a:rPr b="0" lang="en-US" sz="4400" spc="-1" strike="noStrike">
                <a:solidFill>
                  <a:srgbClr val="000000"/>
                </a:solidFill>
                <a:latin typeface="Arial"/>
              </a:rPr>
              <a:t>ati</a:t>
            </a:r>
            <a:r>
              <a:rPr b="0" lang="en-US" sz="4400" spc="-1" strike="noStrike">
                <a:solidFill>
                  <a:srgbClr val="000000"/>
                </a:solidFill>
                <a:latin typeface="Arial"/>
              </a:rPr>
              <a:t>on</a:t>
            </a:r>
            <a:r>
              <a:rPr b="0" lang="en-US" sz="4400" spc="-1" strike="noStrike">
                <a:solidFill>
                  <a:srgbClr val="000000"/>
                </a:solidFill>
                <a:latin typeface="Arial"/>
              </a:rPr>
              <a:t>shi</a:t>
            </a:r>
            <a:r>
              <a:rPr b="0" lang="en-US" sz="4400" spc="-1" strike="noStrike">
                <a:solidFill>
                  <a:srgbClr val="000000"/>
                </a:solidFill>
                <a:latin typeface="Arial"/>
              </a:rPr>
              <a:t>p </a:t>
            </a:r>
            <a:r>
              <a:rPr b="0" lang="en-US" sz="4400" spc="-1" strike="noStrike">
                <a:solidFill>
                  <a:srgbClr val="000000"/>
                </a:solidFill>
                <a:latin typeface="Arial"/>
              </a:rPr>
              <a:t>Bet</a:t>
            </a:r>
            <a:r>
              <a:rPr b="0" lang="en-US" sz="4400" spc="-1" strike="noStrike">
                <a:solidFill>
                  <a:srgbClr val="000000"/>
                </a:solidFill>
                <a:latin typeface="Arial"/>
              </a:rPr>
              <a:t>we</a:t>
            </a:r>
            <a:r>
              <a:rPr b="0" lang="en-US" sz="4400" spc="-1" strike="noStrike">
                <a:solidFill>
                  <a:srgbClr val="000000"/>
                </a:solidFill>
                <a:latin typeface="Arial"/>
              </a:rPr>
              <a:t>en </a:t>
            </a:r>
            <a:r>
              <a:rPr b="0" lang="en-US" sz="4400" spc="-1" strike="noStrike">
                <a:solidFill>
                  <a:srgbClr val="000000"/>
                </a:solidFill>
                <a:latin typeface="Arial"/>
              </a:rPr>
              <a:t>Pro</a:t>
            </a:r>
            <a:r>
              <a:rPr b="0" lang="en-US" sz="4400" spc="-1" strike="noStrike">
                <a:solidFill>
                  <a:srgbClr val="000000"/>
                </a:solidFill>
                <a:latin typeface="Arial"/>
              </a:rPr>
              <a:t>du</a:t>
            </a:r>
            <a:r>
              <a:rPr b="0" lang="en-US" sz="4400" spc="-1" strike="noStrike">
                <a:solidFill>
                  <a:srgbClr val="000000"/>
                </a:solidFill>
                <a:latin typeface="Arial"/>
              </a:rPr>
              <a:t>ct </a:t>
            </a:r>
            <a:r>
              <a:rPr b="0" lang="en-US" sz="4400" spc="-1" strike="noStrike">
                <a:solidFill>
                  <a:srgbClr val="000000"/>
                </a:solidFill>
                <a:latin typeface="Arial"/>
              </a:rPr>
              <a:t>Pri</a:t>
            </a:r>
            <a:r>
              <a:rPr b="0" lang="en-US" sz="4400" spc="-1" strike="noStrike">
                <a:solidFill>
                  <a:srgbClr val="000000"/>
                </a:solidFill>
                <a:latin typeface="Arial"/>
              </a:rPr>
              <a:t>ce </a:t>
            </a:r>
            <a:r>
              <a:rPr b="0" lang="en-US" sz="4400" spc="-1" strike="noStrike">
                <a:solidFill>
                  <a:srgbClr val="000000"/>
                </a:solidFill>
                <a:latin typeface="Arial"/>
              </a:rPr>
              <a:t>&amp; </a:t>
            </a:r>
            <a:r>
              <a:rPr b="0" lang="en-US" sz="4400" spc="-1" strike="noStrike">
                <a:solidFill>
                  <a:srgbClr val="000000"/>
                </a:solidFill>
                <a:latin typeface="Arial"/>
              </a:rPr>
              <a:t>Qu</a:t>
            </a:r>
            <a:r>
              <a:rPr b="0" lang="en-US" sz="4400" spc="-1" strike="noStrike">
                <a:solidFill>
                  <a:srgbClr val="000000"/>
                </a:solidFill>
                <a:latin typeface="Arial"/>
              </a:rPr>
              <a:t>ant</a:t>
            </a:r>
            <a:r>
              <a:rPr b="0" lang="en-US" sz="4400" spc="-1" strike="noStrike">
                <a:solidFill>
                  <a:srgbClr val="000000"/>
                </a:solidFill>
                <a:latin typeface="Arial"/>
              </a:rPr>
              <a:t>ity </a:t>
            </a:r>
            <a:r>
              <a:rPr b="0" lang="en-US" sz="4400" spc="-1" strike="noStrike">
                <a:solidFill>
                  <a:srgbClr val="000000"/>
                </a:solidFill>
                <a:latin typeface="Arial"/>
              </a:rPr>
              <a:t>Sol</a:t>
            </a:r>
            <a:r>
              <a:rPr b="0" lang="en-US" sz="4400" spc="-1" strike="noStrike">
                <a:solidFill>
                  <a:srgbClr val="000000"/>
                </a:solidFill>
                <a:latin typeface="Arial"/>
              </a:rPr>
              <a:t>d</a:t>
            </a:r>
            <a:endParaRPr b="0" lang="en-AU" sz="4400" spc="-1" strike="noStrike">
              <a:latin typeface="Arial"/>
            </a:endParaRPr>
          </a:p>
        </p:txBody>
      </p:sp>
      <p:pic>
        <p:nvPicPr>
          <p:cNvPr id="97" name="" descr=""/>
          <p:cNvPicPr/>
          <p:nvPr/>
        </p:nvPicPr>
        <p:blipFill>
          <a:blip r:embed="rId1"/>
          <a:stretch/>
        </p:blipFill>
        <p:spPr>
          <a:xfrm>
            <a:off x="4741200" y="1476000"/>
            <a:ext cx="5339880" cy="3204000"/>
          </a:xfrm>
          <a:prstGeom prst="rect">
            <a:avLst/>
          </a:prstGeom>
          <a:ln w="0">
            <a:noFill/>
          </a:ln>
        </p:spPr>
      </p:pic>
      <p:pic>
        <p:nvPicPr>
          <p:cNvPr id="98" name="" descr=""/>
          <p:cNvPicPr/>
          <p:nvPr/>
        </p:nvPicPr>
        <p:blipFill>
          <a:blip r:embed="rId2"/>
          <a:stretch/>
        </p:blipFill>
        <p:spPr>
          <a:xfrm>
            <a:off x="1440" y="1476000"/>
            <a:ext cx="5339880" cy="32040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69840" cy="94464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Arial"/>
              </a:rPr>
              <a:t>Pri</a:t>
            </a:r>
            <a:r>
              <a:rPr b="0" lang="en-US" sz="4400" spc="-1" strike="noStrike">
                <a:solidFill>
                  <a:srgbClr val="000000"/>
                </a:solidFill>
                <a:latin typeface="Arial"/>
              </a:rPr>
              <a:t>ce </a:t>
            </a:r>
            <a:r>
              <a:rPr b="0" lang="en-US" sz="4400" spc="-1" strike="noStrike">
                <a:solidFill>
                  <a:srgbClr val="000000"/>
                </a:solidFill>
                <a:latin typeface="Arial"/>
              </a:rPr>
              <a:t>Ela</a:t>
            </a:r>
            <a:r>
              <a:rPr b="0" lang="en-US" sz="4400" spc="-1" strike="noStrike">
                <a:solidFill>
                  <a:srgbClr val="000000"/>
                </a:solidFill>
                <a:latin typeface="Arial"/>
              </a:rPr>
              <a:t>stic</a:t>
            </a:r>
            <a:r>
              <a:rPr b="0" lang="en-US" sz="4400" spc="-1" strike="noStrike">
                <a:solidFill>
                  <a:srgbClr val="000000"/>
                </a:solidFill>
                <a:latin typeface="Arial"/>
              </a:rPr>
              <a:t>ity </a:t>
            </a:r>
            <a:r>
              <a:rPr b="0" lang="en-US" sz="4400" spc="-1" strike="noStrike">
                <a:solidFill>
                  <a:srgbClr val="000000"/>
                </a:solidFill>
                <a:latin typeface="Arial"/>
              </a:rPr>
              <a:t>Co</a:t>
            </a:r>
            <a:r>
              <a:rPr b="0" lang="en-US" sz="4400" spc="-1" strike="noStrike">
                <a:solidFill>
                  <a:srgbClr val="000000"/>
                </a:solidFill>
                <a:latin typeface="Arial"/>
              </a:rPr>
              <a:t>mp</a:t>
            </a:r>
            <a:r>
              <a:rPr b="0" lang="en-US" sz="4400" spc="-1" strike="noStrike">
                <a:solidFill>
                  <a:srgbClr val="000000"/>
                </a:solidFill>
                <a:latin typeface="Arial"/>
              </a:rPr>
              <a:t>ari</a:t>
            </a:r>
            <a:r>
              <a:rPr b="0" lang="en-US" sz="4400" spc="-1" strike="noStrike">
                <a:solidFill>
                  <a:srgbClr val="000000"/>
                </a:solidFill>
                <a:latin typeface="Arial"/>
              </a:rPr>
              <a:t>so</a:t>
            </a:r>
            <a:r>
              <a:rPr b="0" lang="en-US" sz="4400" spc="-1" strike="noStrike">
                <a:solidFill>
                  <a:srgbClr val="000000"/>
                </a:solidFill>
                <a:latin typeface="Arial"/>
              </a:rPr>
              <a:t>n</a:t>
            </a:r>
            <a:endParaRPr b="0" lang="en-AU" sz="4400" spc="-1" strike="noStrike">
              <a:latin typeface="Arial"/>
            </a:endParaRPr>
          </a:p>
        </p:txBody>
      </p:sp>
      <p:sp>
        <p:nvSpPr>
          <p:cNvPr id="100" name="PlaceHolder 2"/>
          <p:cNvSpPr>
            <a:spLocks noGrp="1"/>
          </p:cNvSpPr>
          <p:nvPr>
            <p:ph/>
          </p:nvPr>
        </p:nvSpPr>
        <p:spPr>
          <a:xfrm>
            <a:off x="469440" y="1326600"/>
            <a:ext cx="9069840" cy="32864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rPr>
              <a:t>Individuale</a:t>
            </a:r>
            <a:r>
              <a:rPr b="0" lang="en-US" sz="3200" spc="-1" strike="noStrike">
                <a:solidFill>
                  <a:srgbClr val="000000"/>
                </a:solidFill>
                <a:latin typeface="Arial"/>
              </a:rPr>
              <a:t>: -0.3287</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rPr>
              <a:t>Communita</a:t>
            </a:r>
            <a:r>
              <a:rPr b="0" lang="en-US" sz="3200" spc="-1" strike="noStrike">
                <a:solidFill>
                  <a:srgbClr val="000000"/>
                </a:solidFill>
                <a:latin typeface="Arial"/>
              </a:rPr>
              <a:t>: -0.1524</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rPr>
              <a:t>Comparison</a:t>
            </a:r>
            <a:r>
              <a:rPr b="0" lang="en-US" sz="3200" spc="-1" strike="noStrike">
                <a:solidFill>
                  <a:srgbClr val="000000"/>
                </a:solidFill>
                <a:latin typeface="Arial"/>
              </a:rPr>
              <a:t>:  Individuale is twice as price </a:t>
            </a:r>
            <a:r>
              <a:rPr b="0" lang="en-US" sz="3200" spc="-1" strike="noStrike">
                <a:solidFill>
                  <a:srgbClr val="000000"/>
                </a:solidFill>
                <a:latin typeface="Arial"/>
              </a:rPr>
              <a:t>elastic as Communita</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26080"/>
            <a:ext cx="9069840" cy="94464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Arial"/>
              </a:rPr>
              <a:t>Finding the Optimal Price Point #1</a:t>
            </a:r>
            <a:endParaRPr b="0" lang="en-AU" sz="4400" spc="-1" strike="noStrike">
              <a:latin typeface="Arial"/>
            </a:endParaRPr>
          </a:p>
        </p:txBody>
      </p:sp>
      <p:pic>
        <p:nvPicPr>
          <p:cNvPr id="102" name="" descr=""/>
          <p:cNvPicPr/>
          <p:nvPr/>
        </p:nvPicPr>
        <p:blipFill>
          <a:blip r:embed="rId1"/>
          <a:stretch/>
        </p:blipFill>
        <p:spPr>
          <a:xfrm>
            <a:off x="4896720" y="1749600"/>
            <a:ext cx="5184000" cy="3110400"/>
          </a:xfrm>
          <a:prstGeom prst="rect">
            <a:avLst/>
          </a:prstGeom>
          <a:ln w="0">
            <a:noFill/>
          </a:ln>
        </p:spPr>
      </p:pic>
      <p:pic>
        <p:nvPicPr>
          <p:cNvPr id="103" name="" descr=""/>
          <p:cNvPicPr/>
          <p:nvPr/>
        </p:nvPicPr>
        <p:blipFill>
          <a:blip r:embed="rId2"/>
          <a:stretch/>
        </p:blipFill>
        <p:spPr>
          <a:xfrm>
            <a:off x="1440" y="1757880"/>
            <a:ext cx="5254560" cy="31525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69840" cy="94464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Arial"/>
              </a:rPr>
              <a:t>Finding the Optimal Price #2</a:t>
            </a:r>
            <a:endParaRPr b="0" lang="en-AU" sz="4400" spc="-1" strike="noStrike">
              <a:latin typeface="Arial"/>
            </a:endParaRPr>
          </a:p>
        </p:txBody>
      </p:sp>
      <p:pic>
        <p:nvPicPr>
          <p:cNvPr id="105" name="" descr=""/>
          <p:cNvPicPr/>
          <p:nvPr/>
        </p:nvPicPr>
        <p:blipFill>
          <a:blip r:embed="rId1"/>
          <a:stretch/>
        </p:blipFill>
        <p:spPr>
          <a:xfrm>
            <a:off x="4800600" y="1508760"/>
            <a:ext cx="5256000" cy="3152520"/>
          </a:xfrm>
          <a:prstGeom prst="rect">
            <a:avLst/>
          </a:prstGeom>
          <a:ln w="0">
            <a:noFill/>
          </a:ln>
        </p:spPr>
      </p:pic>
      <p:pic>
        <p:nvPicPr>
          <p:cNvPr id="106" name="" descr=""/>
          <p:cNvPicPr/>
          <p:nvPr/>
        </p:nvPicPr>
        <p:blipFill>
          <a:blip r:embed="rId2"/>
          <a:stretch/>
        </p:blipFill>
        <p:spPr>
          <a:xfrm>
            <a:off x="5760" y="1558080"/>
            <a:ext cx="5021640" cy="3012120"/>
          </a:xfrm>
          <a:prstGeom prst="rect">
            <a:avLst/>
          </a:prstGeom>
          <a:ln w="0">
            <a:noFill/>
          </a:ln>
        </p:spPr>
      </p:pic>
      <p:pic>
        <p:nvPicPr>
          <p:cNvPr id="107" name="" descr=""/>
          <p:cNvPicPr/>
          <p:nvPr/>
        </p:nvPicPr>
        <p:blipFill>
          <a:blip r:embed="rId3"/>
          <a:stretch/>
        </p:blipFill>
        <p:spPr>
          <a:xfrm flipH="1">
            <a:off x="8674920" y="35280"/>
            <a:ext cx="1224360" cy="1224360"/>
          </a:xfrm>
          <a:prstGeom prst="rect">
            <a:avLst/>
          </a:prstGeom>
          <a:ln w="0">
            <a:noFill/>
          </a:ln>
        </p:spPr>
      </p:pic>
      <p:pic>
        <p:nvPicPr>
          <p:cNvPr id="108" name="" descr=""/>
          <p:cNvPicPr/>
          <p:nvPr/>
        </p:nvPicPr>
        <p:blipFill>
          <a:blip r:embed="rId4"/>
          <a:stretch/>
        </p:blipFill>
        <p:spPr>
          <a:xfrm flipH="1">
            <a:off x="142920" y="71280"/>
            <a:ext cx="1224360" cy="12243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09" name=""/>
          <p:cNvGraphicFramePr/>
          <p:nvPr/>
        </p:nvGraphicFramePr>
        <p:xfrm>
          <a:off x="360000" y="1795680"/>
          <a:ext cx="8987040" cy="2879640"/>
        </p:xfrm>
        <a:graphic>
          <a:graphicData uri="http://schemas.openxmlformats.org/drawingml/2006/table">
            <a:tbl>
              <a:tblPr/>
              <a:tblGrid>
                <a:gridCol w="1268280"/>
                <a:gridCol w="1064880"/>
                <a:gridCol w="1722240"/>
                <a:gridCol w="675000"/>
                <a:gridCol w="985320"/>
                <a:gridCol w="975240"/>
                <a:gridCol w="1219320"/>
                <a:gridCol w="1077120"/>
              </a:tblGrid>
              <a:tr h="719640">
                <a:tc>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ctr">
                      <a:noAutofit/>
                    </a:bodyPr>
                    <a:p>
                      <a:pPr algn="ctr">
                        <a:lnSpc>
                          <a:spcPct val="100000"/>
                        </a:lnSpc>
                        <a:buNone/>
                      </a:pPr>
                      <a:r>
                        <a:rPr b="0" lang="en-AU" sz="1500" spc="-1" strike="noStrike">
                          <a:latin typeface="Arial"/>
                        </a:rPr>
                        <a:t>Samples</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ctr">
                      <a:noAutofit/>
                    </a:bodyPr>
                    <a:p>
                      <a:pPr marL="216000" indent="-216000" algn="ctr">
                        <a:lnSpc>
                          <a:spcPct val="100000"/>
                        </a:lnSpc>
                        <a:buClr>
                          <a:srgbClr val="000000"/>
                        </a:buClr>
                        <a:buSzPct val="45000"/>
                        <a:buFont typeface="Wingdings" charset="2"/>
                        <a:buChar char=""/>
                      </a:pPr>
                      <a:r>
                        <a:rPr b="0" lang="en-AU" sz="1500" spc="-1" strike="noStrike">
                          <a:latin typeface="Arial"/>
                        </a:rPr>
                        <a:t>Recommended Price ($)</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ctr">
                      <a:noAutofit/>
                    </a:bodyPr>
                    <a:p>
                      <a:pPr algn="ctr">
                        <a:lnSpc>
                          <a:spcPct val="100000"/>
                        </a:lnSpc>
                        <a:buNone/>
                      </a:pPr>
                      <a:r>
                        <a:rPr b="0" lang="en-AU" sz="1500" spc="-1" strike="noStrike">
                          <a:latin typeface="Arial"/>
                          <a:ea typeface="Noto Sans Mono CJK JP"/>
                        </a:rPr>
                        <a:t>Avg </a:t>
                      </a:r>
                      <a:endParaRPr b="0" lang="en-AU" sz="1500" spc="-1" strike="noStrike">
                        <a:latin typeface="Arial"/>
                      </a:endParaRPr>
                    </a:p>
                    <a:p>
                      <a:pPr algn="ctr">
                        <a:lnSpc>
                          <a:spcPct val="100000"/>
                        </a:lnSpc>
                        <a:buNone/>
                      </a:pPr>
                      <a:r>
                        <a:rPr b="0" lang="en-AU" sz="1500" spc="-1" strike="noStrike">
                          <a:latin typeface="Arial"/>
                          <a:ea typeface="Noto Sans Mono CJK JP"/>
                        </a:rPr>
                        <a:t>qty</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ctr">
                      <a:noAutofit/>
                    </a:bodyPr>
                    <a:p>
                      <a:pPr algn="ctr">
                        <a:lnSpc>
                          <a:spcPct val="100000"/>
                        </a:lnSpc>
                        <a:buNone/>
                      </a:pPr>
                      <a:r>
                        <a:rPr b="0" lang="en-AU" sz="1500" spc="-1" strike="noStrike">
                          <a:latin typeface="Arial"/>
                        </a:rPr>
                        <a:t>Sales ($)</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ctr">
                      <a:noAutofit/>
                    </a:bodyPr>
                    <a:p>
                      <a:pPr algn="ctr">
                        <a:lnSpc>
                          <a:spcPct val="100000"/>
                        </a:lnSpc>
                        <a:buNone/>
                      </a:pPr>
                      <a:r>
                        <a:rPr b="0" lang="en-AU" sz="1500" spc="-1" strike="noStrike">
                          <a:latin typeface="Arial"/>
                        </a:rPr>
                        <a:t>Qty sold</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a:noFill/>
                    </a:lnB>
                    <a:solidFill>
                      <a:srgbClr val="b3b3b3"/>
                    </a:solidFill>
                  </a:tcPr>
                </a:tc>
                <a:tc>
                  <a:txBody>
                    <a:bodyPr lIns="90000" rIns="90000" anchor="ctr">
                      <a:noAutofit/>
                    </a:bodyPr>
                    <a:p>
                      <a:pPr algn="ctr">
                        <a:lnSpc>
                          <a:spcPct val="100000"/>
                        </a:lnSpc>
                        <a:buNone/>
                      </a:pPr>
                      <a:r>
                        <a:rPr b="0" lang="en-AU" sz="1500" spc="-1" strike="noStrike">
                          <a:latin typeface="Arial"/>
                        </a:rPr>
                        <a:t>Gross Profit ($)</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a:noFill/>
                    </a:lnB>
                    <a:solidFill>
                      <a:srgbClr val="b3b3b3"/>
                    </a:solidFill>
                  </a:tcPr>
                </a:tc>
                <a:tc>
                  <a:txBody>
                    <a:bodyPr lIns="90000" rIns="90000" anchor="ctr">
                      <a:noAutofit/>
                    </a:bodyPr>
                    <a:p>
                      <a:pPr marL="216000" indent="-216000" algn="ctr">
                        <a:lnSpc>
                          <a:spcPct val="100000"/>
                        </a:lnSpc>
                        <a:buClr>
                          <a:srgbClr val="000000"/>
                        </a:buClr>
                        <a:buSzPct val="45000"/>
                        <a:buFont typeface="Wingdings" charset="2"/>
                        <a:buChar char=""/>
                      </a:pPr>
                      <a:r>
                        <a:rPr b="0" lang="en-AU" sz="1500" spc="-1" strike="noStrike">
                          <a:latin typeface="Arial"/>
                        </a:rPr>
                        <a:t>Change ($)</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lIns="90000" rIns="90000" anchor="ctr">
                      <a:noAutofit/>
                    </a:bodyPr>
                    <a:p>
                      <a:pPr algn="ctr">
                        <a:lnSpc>
                          <a:spcPct val="100000"/>
                        </a:lnSpc>
                        <a:buNone/>
                      </a:pPr>
                      <a:r>
                        <a:rPr b="0" lang="en-AU" sz="1500" spc="-1" strike="noStrike">
                          <a:latin typeface="Arial"/>
                        </a:rPr>
                        <a:t>Individuale</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gn="ctr">
                        <a:lnSpc>
                          <a:spcPct val="100000"/>
                        </a:lnSpc>
                        <a:buNone/>
                      </a:pPr>
                      <a:r>
                        <a:rPr b="0" lang="en-AU" sz="1500" spc="-1" strike="noStrike">
                          <a:latin typeface="Arial"/>
                        </a:rPr>
                        <a:t>71</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marL="216000" indent="-216000" algn="ctr">
                        <a:lnSpc>
                          <a:spcPct val="100000"/>
                        </a:lnSpc>
                        <a:buClr>
                          <a:srgbClr val="000000"/>
                        </a:buClr>
                        <a:buSzPct val="45000"/>
                        <a:buFont typeface="Wingdings" charset="2"/>
                        <a:buChar char=""/>
                      </a:pPr>
                      <a:r>
                        <a:rPr b="0" lang="en-AU" sz="1500" spc="-1" strike="noStrike">
                          <a:latin typeface="Arial"/>
                        </a:rPr>
                        <a:t>12.99</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gn="ctr">
                        <a:lnSpc>
                          <a:spcPct val="100000"/>
                        </a:lnSpc>
                        <a:buNone/>
                      </a:pPr>
                      <a:r>
                        <a:rPr b="0" lang="en-AU" sz="1500" spc="-1" strike="noStrike">
                          <a:latin typeface="Arial"/>
                        </a:rPr>
                        <a:t>4.41</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gn="ctr">
                        <a:lnSpc>
                          <a:spcPct val="100000"/>
                        </a:lnSpc>
                        <a:buNone/>
                      </a:pPr>
                      <a:r>
                        <a:rPr b="0" lang="en-AU" sz="1500" spc="-1" strike="noStrike">
                          <a:latin typeface="Arial"/>
                        </a:rPr>
                        <a:t>4,067.30</a:t>
                      </a:r>
                      <a:endParaRPr b="0" lang="en-AU" sz="1500" spc="-1" strike="noStrike">
                        <a:latin typeface="Arial"/>
                      </a:endParaRPr>
                    </a:p>
                  </a:txBody>
                  <a:tcPr anchor="ctr" marL="90000" marR="90000">
                    <a:lnL w="720">
                      <a:solidFill>
                        <a:srgbClr val="ffffff"/>
                      </a:solidFill>
                    </a:lnL>
                    <a:lnR w="720">
                      <a:noFill/>
                    </a:lnR>
                    <a:lnT w="720">
                      <a:solidFill>
                        <a:srgbClr val="ffffff"/>
                      </a:solidFill>
                    </a:lnT>
                    <a:lnB w="720">
                      <a:solidFill>
                        <a:srgbClr val="ffffff"/>
                      </a:solidFill>
                    </a:lnB>
                    <a:solidFill>
                      <a:srgbClr val="cccccc"/>
                    </a:solidFill>
                  </a:tcPr>
                </a:tc>
                <a:tc>
                  <a:txBody>
                    <a:bodyPr lIns="90000" rIns="90000" anchor="ctr">
                      <a:noAutofit/>
                    </a:bodyPr>
                    <a:p>
                      <a:pPr algn="ctr">
                        <a:lnSpc>
                          <a:spcPct val="100000"/>
                        </a:lnSpc>
                        <a:buNone/>
                      </a:pPr>
                      <a:r>
                        <a:rPr b="0" lang="en-AU" sz="1500" spc="-1" strike="noStrike">
                          <a:latin typeface="Arial"/>
                        </a:rPr>
                        <a:t>313.11</a:t>
                      </a:r>
                      <a:endParaRPr b="0" lang="en-AU" sz="1500" spc="-1" strike="noStrike">
                        <a:latin typeface="Arial"/>
                      </a:endParaRPr>
                    </a:p>
                  </a:txBody>
                  <a:tcPr anchor="ctr" marL="90000" marR="90000">
                    <a:lnL>
                      <a:noFill/>
                    </a:lnL>
                    <a:lnR>
                      <a:noFill/>
                    </a:lnR>
                    <a:lnT>
                      <a:noFill/>
                    </a:lnT>
                    <a:lnB>
                      <a:noFill/>
                    </a:lnB>
                    <a:solidFill>
                      <a:srgbClr val="cccccc"/>
                    </a:solidFill>
                  </a:tcPr>
                </a:tc>
                <a:tc>
                  <a:txBody>
                    <a:bodyPr lIns="90000" rIns="90000" anchor="ctr">
                      <a:noAutofit/>
                    </a:bodyPr>
                    <a:p>
                      <a:pPr marL="216000" indent="-216000" algn="ctr">
                        <a:lnSpc>
                          <a:spcPct val="100000"/>
                        </a:lnSpc>
                        <a:buClr>
                          <a:srgbClr val="000000"/>
                        </a:buClr>
                        <a:buSzPct val="45000"/>
                        <a:buFont typeface="Wingdings" charset="2"/>
                        <a:buChar char=""/>
                      </a:pPr>
                      <a:r>
                        <a:rPr b="0" lang="en-AU" sz="1500" spc="-1" strike="noStrike">
                          <a:latin typeface="Arial"/>
                        </a:rPr>
                        <a:t>1,930.49</a:t>
                      </a:r>
                      <a:endParaRPr b="0" lang="en-AU" sz="1500" spc="-1" strike="noStrike">
                        <a:latin typeface="Arial"/>
                      </a:endParaRPr>
                    </a:p>
                  </a:txBody>
                  <a:tcPr anchor="ctr" marL="90000" marR="90000">
                    <a:lnL>
                      <a:noFill/>
                    </a:lnL>
                    <a:lnR>
                      <a:noFill/>
                    </a:lnR>
                    <a:lnT>
                      <a:noFill/>
                    </a:lnT>
                    <a:lnB>
                      <a:noFill/>
                    </a:lnB>
                    <a:solidFill>
                      <a:srgbClr val="cccccc"/>
                    </a:solidFill>
                  </a:tcPr>
                </a:tc>
                <a:tc>
                  <a:txBody>
                    <a:bodyPr lIns="90000" rIns="90000" anchor="ctr">
                      <a:noAutofit/>
                    </a:bodyPr>
                    <a:p>
                      <a:pPr marL="216000" indent="-216000" algn="ctr">
                        <a:lnSpc>
                          <a:spcPct val="100000"/>
                        </a:lnSpc>
                        <a:buClr>
                          <a:srgbClr val="000000"/>
                        </a:buClr>
                        <a:buSzPct val="45000"/>
                        <a:buFont typeface="Wingdings" charset="2"/>
                        <a:buChar char=""/>
                      </a:pPr>
                      <a:r>
                        <a:rPr b="0" lang="en-AU" sz="1500" spc="-1" strike="noStrike">
                          <a:latin typeface="Arial"/>
                        </a:rPr>
                        <a:t>148.46</a:t>
                      </a:r>
                      <a:endParaRPr b="0" lang="en-AU" sz="1500" spc="-1" strike="noStrike">
                        <a:latin typeface="Arial"/>
                      </a:endParaRPr>
                    </a:p>
                  </a:txBody>
                  <a:tcPr anchor="ctr" marL="90000" marR="90000">
                    <a:lnL>
                      <a:noFill/>
                    </a:lnL>
                    <a:lnR w="720">
                      <a:solidFill>
                        <a:srgbClr val="ffffff"/>
                      </a:solidFill>
                    </a:lnR>
                    <a:lnT w="720">
                      <a:solidFill>
                        <a:srgbClr val="ffffff"/>
                      </a:solidFill>
                    </a:lnT>
                    <a:lnB w="720">
                      <a:solidFill>
                        <a:srgbClr val="ffffff"/>
                      </a:solidFill>
                    </a:lnB>
                    <a:solidFill>
                      <a:srgbClr val="cccccc"/>
                    </a:solidFill>
                  </a:tcPr>
                </a:tc>
              </a:tr>
              <a:tr h="720360">
                <a:tc>
                  <a:txBody>
                    <a:bodyPr lIns="90000" rIns="90000" anchor="ctr">
                      <a:noAutofit/>
                    </a:bodyPr>
                    <a:p>
                      <a:pPr algn="ctr">
                        <a:lnSpc>
                          <a:spcPct val="100000"/>
                        </a:lnSpc>
                        <a:buNone/>
                      </a:pPr>
                      <a:r>
                        <a:rPr b="0" lang="en-AU" sz="1500" spc="-1" strike="noStrike">
                          <a:latin typeface="Arial"/>
                        </a:rPr>
                        <a:t>Communita</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ctr">
                      <a:noAutofit/>
                    </a:bodyPr>
                    <a:p>
                      <a:pPr algn="ctr">
                        <a:lnSpc>
                          <a:spcPct val="100000"/>
                        </a:lnSpc>
                        <a:buNone/>
                      </a:pPr>
                      <a:r>
                        <a:rPr b="0" lang="en-AU" sz="1500" spc="-1" strike="noStrike">
                          <a:latin typeface="Arial"/>
                        </a:rPr>
                        <a:t>85</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ctr">
                      <a:noAutofit/>
                    </a:bodyPr>
                    <a:p>
                      <a:pPr marL="216000" indent="-216000" algn="ctr">
                        <a:lnSpc>
                          <a:spcPct val="100000"/>
                        </a:lnSpc>
                        <a:buClr>
                          <a:srgbClr val="000000"/>
                        </a:buClr>
                        <a:buSzPct val="45000"/>
                        <a:buFont typeface="Wingdings" charset="2"/>
                        <a:buChar char=""/>
                      </a:pPr>
                      <a:r>
                        <a:rPr b="0" lang="en-AU" sz="1500" spc="-1" strike="noStrike">
                          <a:latin typeface="Arial"/>
                        </a:rPr>
                        <a:t>16.99</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ctr">
                      <a:noAutofit/>
                    </a:bodyPr>
                    <a:p>
                      <a:pPr algn="ctr">
                        <a:lnSpc>
                          <a:spcPct val="100000"/>
                        </a:lnSpc>
                        <a:buNone/>
                      </a:pPr>
                      <a:r>
                        <a:rPr b="0" lang="en-AU" sz="1500" spc="-1" strike="noStrike">
                          <a:latin typeface="Arial"/>
                        </a:rPr>
                        <a:t>3</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ctr">
                      <a:noAutofit/>
                    </a:bodyPr>
                    <a:p>
                      <a:pPr algn="ctr">
                        <a:lnSpc>
                          <a:spcPct val="100000"/>
                        </a:lnSpc>
                        <a:buNone/>
                      </a:pPr>
                      <a:r>
                        <a:rPr b="0" lang="en-AU" sz="1500" spc="-1" strike="noStrike">
                          <a:latin typeface="Arial"/>
                        </a:rPr>
                        <a:t>4,332.45</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ctr">
                      <a:noAutofit/>
                    </a:bodyPr>
                    <a:p>
                      <a:pPr algn="ctr">
                        <a:lnSpc>
                          <a:spcPct val="100000"/>
                        </a:lnSpc>
                        <a:buNone/>
                      </a:pPr>
                      <a:r>
                        <a:rPr b="0" lang="en-AU" sz="1500" spc="-1" strike="noStrike">
                          <a:latin typeface="Arial"/>
                        </a:rPr>
                        <a:t>255</a:t>
                      </a:r>
                      <a:endParaRPr b="0" lang="en-AU" sz="1500" spc="-1" strike="noStrike">
                        <a:latin typeface="Arial"/>
                      </a:endParaRPr>
                    </a:p>
                  </a:txBody>
                  <a:tcPr anchor="ctr" marL="90000" marR="90000">
                    <a:lnL w="720">
                      <a:solidFill>
                        <a:srgbClr val="ffffff"/>
                      </a:solidFill>
                    </a:lnL>
                    <a:lnR w="720">
                      <a:solidFill>
                        <a:srgbClr val="ffffff"/>
                      </a:solidFill>
                    </a:lnR>
                    <a:lnT>
                      <a:noFill/>
                    </a:lnT>
                    <a:lnB w="720">
                      <a:solidFill>
                        <a:srgbClr val="ffffff"/>
                      </a:solidFill>
                    </a:lnB>
                    <a:solidFill>
                      <a:srgbClr val="e6e6e6"/>
                    </a:solidFill>
                  </a:tcPr>
                </a:tc>
                <a:tc>
                  <a:txBody>
                    <a:bodyPr lIns="90000" rIns="90000" anchor="ctr">
                      <a:noAutofit/>
                    </a:bodyPr>
                    <a:p>
                      <a:pPr marL="216000" indent="-216000" algn="ctr">
                        <a:lnSpc>
                          <a:spcPct val="100000"/>
                        </a:lnSpc>
                        <a:buClr>
                          <a:srgbClr val="000000"/>
                        </a:buClr>
                        <a:buSzPct val="45000"/>
                        <a:buFont typeface="Wingdings" charset="2"/>
                        <a:buChar char=""/>
                      </a:pPr>
                      <a:r>
                        <a:rPr b="0" lang="en-AU" sz="1500" spc="-1" strike="noStrike">
                          <a:latin typeface="Arial"/>
                        </a:rPr>
                        <a:t>2,300.10</a:t>
                      </a:r>
                      <a:endParaRPr b="0" lang="en-AU" sz="1500" spc="-1" strike="noStrike">
                        <a:latin typeface="Arial"/>
                      </a:endParaRPr>
                    </a:p>
                  </a:txBody>
                  <a:tcPr anchor="ctr" marL="90000" marR="90000">
                    <a:lnL w="720">
                      <a:solidFill>
                        <a:srgbClr val="ffffff"/>
                      </a:solidFill>
                    </a:lnL>
                    <a:lnR w="720">
                      <a:solidFill>
                        <a:srgbClr val="ffffff"/>
                      </a:solidFill>
                    </a:lnR>
                    <a:lnT>
                      <a:noFill/>
                    </a:lnT>
                    <a:lnB w="720">
                      <a:solidFill>
                        <a:srgbClr val="ffffff"/>
                      </a:solidFill>
                    </a:lnB>
                    <a:solidFill>
                      <a:srgbClr val="e6e6e6"/>
                    </a:solidFill>
                  </a:tcPr>
                </a:tc>
                <a:tc>
                  <a:txBody>
                    <a:bodyPr lIns="90000" rIns="90000" anchor="ctr">
                      <a:noAutofit/>
                    </a:bodyPr>
                    <a:p>
                      <a:pPr marL="216000" indent="-216000" algn="ctr">
                        <a:lnSpc>
                          <a:spcPct val="100000"/>
                        </a:lnSpc>
                        <a:buClr>
                          <a:srgbClr val="000000"/>
                        </a:buClr>
                        <a:buSzPct val="45000"/>
                        <a:buFont typeface="Wingdings" charset="2"/>
                        <a:buChar char=""/>
                      </a:pPr>
                      <a:r>
                        <a:rPr b="0" lang="en-AU" sz="1500" spc="-1" strike="noStrike">
                          <a:latin typeface="Arial"/>
                        </a:rPr>
                        <a:t>322.86</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20360">
                <a:tc>
                  <a:txBody>
                    <a:bodyPr lIns="90000" rIns="90000" anchor="ctr">
                      <a:noAutofit/>
                    </a:bodyPr>
                    <a:p>
                      <a:pPr algn="ctr">
                        <a:lnSpc>
                          <a:spcPct val="100000"/>
                        </a:lnSpc>
                        <a:buNone/>
                      </a:pPr>
                      <a:r>
                        <a:rPr b="0" lang="en-AU" sz="1500" spc="-1" strike="noStrike">
                          <a:latin typeface="Arial"/>
                        </a:rPr>
                        <a:t>Total</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gn="ctr">
                        <a:lnSpc>
                          <a:spcPct val="100000"/>
                        </a:lnSpc>
                        <a:buNone/>
                      </a:pPr>
                      <a:r>
                        <a:rPr b="0" lang="en-AU" sz="1500" spc="-1" strike="noStrike">
                          <a:latin typeface="Arial"/>
                        </a:rPr>
                        <a:t>156</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gn="ctr">
                        <a:lnSpc>
                          <a:spcPct val="100000"/>
                        </a:lnSpc>
                        <a:buNone/>
                      </a:pPr>
                      <a:r>
                        <a:rPr b="0" lang="en-AU" sz="1500" spc="-1" strike="noStrike">
                          <a:latin typeface="Arial"/>
                        </a:rPr>
                        <a:t>8399.75</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c9ba4"/>
                    </a:solidFill>
                  </a:tcPr>
                </a:tc>
                <a:tc>
                  <a:txBody>
                    <a:bodyPr lIns="90000" rIns="90000" anchor="ctr">
                      <a:noAutofit/>
                    </a:bodyPr>
                    <a:p>
                      <a:pPr algn="ctr">
                        <a:lnSpc>
                          <a:spcPct val="100000"/>
                        </a:lnSpc>
                        <a:buNone/>
                      </a:pPr>
                      <a:r>
                        <a:rPr b="0" lang="en-AU" sz="1500" spc="-1" strike="noStrike">
                          <a:latin typeface="Arial"/>
                        </a:rPr>
                        <a:t>568.11</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c9ba4"/>
                    </a:solidFill>
                  </a:tcPr>
                </a:tc>
                <a:tc>
                  <a:txBody>
                    <a:bodyPr lIns="90000" rIns="90000" anchor="ctr">
                      <a:noAutofit/>
                    </a:bodyPr>
                    <a:p>
                      <a:pPr algn="ctr">
                        <a:lnSpc>
                          <a:spcPct val="100000"/>
                        </a:lnSpc>
                        <a:buNone/>
                      </a:pPr>
                      <a:r>
                        <a:rPr b="0" lang="en-AU" sz="1500" spc="-1" strike="noStrike">
                          <a:latin typeface="Arial"/>
                        </a:rPr>
                        <a:t>4230.59</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3faf46"/>
                    </a:solidFill>
                  </a:tcPr>
                </a:tc>
                <a:tc>
                  <a:txBody>
                    <a:bodyPr lIns="90000" rIns="90000" anchor="ctr">
                      <a:noAutofit/>
                    </a:bodyPr>
                    <a:p>
                      <a:pPr algn="ctr">
                        <a:lnSpc>
                          <a:spcPct val="100000"/>
                        </a:lnSpc>
                        <a:buNone/>
                      </a:pPr>
                      <a:r>
                        <a:rPr b="0" lang="en-AU" sz="1500" spc="-1" strike="noStrike">
                          <a:latin typeface="Arial"/>
                        </a:rPr>
                        <a:t>471.32</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3faf46"/>
                    </a:solidFill>
                  </a:tcPr>
                </a:tc>
              </a:tr>
            </a:tbl>
          </a:graphicData>
        </a:graphic>
      </p:graphicFrame>
      <p:sp>
        <p:nvSpPr>
          <p:cNvPr id="110" name="PlaceHolder 3"/>
          <p:cNvSpPr/>
          <p:nvPr/>
        </p:nvSpPr>
        <p:spPr>
          <a:xfrm>
            <a:off x="504360" y="226440"/>
            <a:ext cx="9069840" cy="944640"/>
          </a:xfrm>
          <a:prstGeom prst="rect">
            <a:avLst/>
          </a:prstGeom>
          <a:noFill/>
          <a:ln w="0">
            <a:noFill/>
          </a:ln>
        </p:spPr>
        <p:style>
          <a:lnRef idx="0"/>
          <a:fillRef idx="0"/>
          <a:effectRef idx="0"/>
          <a:fontRef idx="minor"/>
        </p:style>
        <p:txBody>
          <a:bodyPr lIns="0" rIns="0" tIns="0" bIns="0" anchor="ctr">
            <a:noAutofit/>
          </a:bodyPr>
          <a:p>
            <a:pPr algn="ctr">
              <a:lnSpc>
                <a:spcPct val="100000"/>
              </a:lnSpc>
              <a:buNone/>
              <a:tabLst>
                <a:tab algn="l" pos="0"/>
              </a:tabLst>
            </a:pPr>
            <a:r>
              <a:rPr b="0" lang="en-US" sz="4400" spc="-1" strike="noStrike">
                <a:solidFill>
                  <a:srgbClr val="000000"/>
                </a:solidFill>
                <a:latin typeface="Arial"/>
              </a:rPr>
              <a:t>Recommendations</a:t>
            </a:r>
            <a:endParaRPr b="0" lang="en-AU"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119</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2024-08-04T21:41:05Z</dcterms:created>
  <dc:creator/>
  <dc:description/>
  <dc:language>en-US</dc:language>
  <cp:lastModifiedBy/>
  <dcterms:modified xsi:type="dcterms:W3CDTF">2024-08-07T10:34:22Z</dcterms:modified>
  <cp:revision>19</cp:revision>
  <dc:subject/>
  <dc:title/>
</cp:coreProperties>
</file>

<file path=docProps/custom.xml><?xml version="1.0" encoding="utf-8"?>
<Properties xmlns="http://schemas.openxmlformats.org/officeDocument/2006/custom-properties" xmlns:vt="http://schemas.openxmlformats.org/officeDocument/2006/docPropsVTypes"/>
</file>