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61" r:id="rId6"/>
    <p:sldId id="259" r:id="rId7"/>
    <p:sldId id="262" r:id="rId8"/>
    <p:sldId id="263" r:id="rId9"/>
    <p:sldId id="265" r:id="rId10"/>
    <p:sldId id="264"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65"/>
  </p:normalViewPr>
  <p:slideViewPr>
    <p:cSldViewPr snapToGrid="0">
      <p:cViewPr>
        <p:scale>
          <a:sx n="105" d="100"/>
          <a:sy n="105" d="100"/>
        </p:scale>
        <p:origin x="304" y="-4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ACD09-A910-1348-81FA-2BA927DCBE6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E02670D-8C7C-3B61-3D6A-B49F97373D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FD99C9F-51DA-B41D-62A0-AC795EB591ED}"/>
              </a:ext>
            </a:extLst>
          </p:cNvPr>
          <p:cNvSpPr>
            <a:spLocks noGrp="1"/>
          </p:cNvSpPr>
          <p:nvPr>
            <p:ph type="dt" sz="half" idx="10"/>
          </p:nvPr>
        </p:nvSpPr>
        <p:spPr/>
        <p:txBody>
          <a:bodyPr/>
          <a:lstStyle/>
          <a:p>
            <a:fld id="{976C0047-3235-BC45-A19A-2C1E661682F3}" type="datetimeFigureOut">
              <a:rPr lang="en-US" smtClean="0"/>
              <a:t>7/4/24</a:t>
            </a:fld>
            <a:endParaRPr lang="en-US"/>
          </a:p>
        </p:txBody>
      </p:sp>
      <p:sp>
        <p:nvSpPr>
          <p:cNvPr id="5" name="Footer Placeholder 4">
            <a:extLst>
              <a:ext uri="{FF2B5EF4-FFF2-40B4-BE49-F238E27FC236}">
                <a16:creationId xmlns:a16="http://schemas.microsoft.com/office/drawing/2014/main" id="{1B9134FD-954B-A8EE-366A-2E432E66B0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5767C9-D901-8195-C463-A8E3A4ECEBBF}"/>
              </a:ext>
            </a:extLst>
          </p:cNvPr>
          <p:cNvSpPr>
            <a:spLocks noGrp="1"/>
          </p:cNvSpPr>
          <p:nvPr>
            <p:ph type="sldNum" sz="quarter" idx="12"/>
          </p:nvPr>
        </p:nvSpPr>
        <p:spPr/>
        <p:txBody>
          <a:bodyPr/>
          <a:lstStyle/>
          <a:p>
            <a:fld id="{1DC9B8A7-9F07-014C-93C8-76BBA762E154}" type="slidenum">
              <a:rPr lang="en-US" smtClean="0"/>
              <a:t>‹#›</a:t>
            </a:fld>
            <a:endParaRPr lang="en-US"/>
          </a:p>
        </p:txBody>
      </p:sp>
    </p:spTree>
    <p:extLst>
      <p:ext uri="{BB962C8B-B14F-4D97-AF65-F5344CB8AC3E}">
        <p14:creationId xmlns:p14="http://schemas.microsoft.com/office/powerpoint/2010/main" val="473789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29A0F-E2FB-FB9F-19BE-13F7E6CD7083}"/>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6DAC628-0F62-9C08-F67A-D245DF332AA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B410087-8348-04FB-F3E5-E647A1C1BFC1}"/>
              </a:ext>
            </a:extLst>
          </p:cNvPr>
          <p:cNvSpPr>
            <a:spLocks noGrp="1"/>
          </p:cNvSpPr>
          <p:nvPr>
            <p:ph type="dt" sz="half" idx="10"/>
          </p:nvPr>
        </p:nvSpPr>
        <p:spPr/>
        <p:txBody>
          <a:bodyPr/>
          <a:lstStyle/>
          <a:p>
            <a:fld id="{976C0047-3235-BC45-A19A-2C1E661682F3}" type="datetimeFigureOut">
              <a:rPr lang="en-US" smtClean="0"/>
              <a:t>7/4/24</a:t>
            </a:fld>
            <a:endParaRPr lang="en-US"/>
          </a:p>
        </p:txBody>
      </p:sp>
      <p:sp>
        <p:nvSpPr>
          <p:cNvPr id="5" name="Footer Placeholder 4">
            <a:extLst>
              <a:ext uri="{FF2B5EF4-FFF2-40B4-BE49-F238E27FC236}">
                <a16:creationId xmlns:a16="http://schemas.microsoft.com/office/drawing/2014/main" id="{E3FB4BC6-BCD7-3E28-D3FF-28D59D8D1C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D3894E-0FF8-27B7-F298-0E2BC674D0E4}"/>
              </a:ext>
            </a:extLst>
          </p:cNvPr>
          <p:cNvSpPr>
            <a:spLocks noGrp="1"/>
          </p:cNvSpPr>
          <p:nvPr>
            <p:ph type="sldNum" sz="quarter" idx="12"/>
          </p:nvPr>
        </p:nvSpPr>
        <p:spPr/>
        <p:txBody>
          <a:bodyPr/>
          <a:lstStyle/>
          <a:p>
            <a:fld id="{1DC9B8A7-9F07-014C-93C8-76BBA762E154}" type="slidenum">
              <a:rPr lang="en-US" smtClean="0"/>
              <a:t>‹#›</a:t>
            </a:fld>
            <a:endParaRPr lang="en-US"/>
          </a:p>
        </p:txBody>
      </p:sp>
    </p:spTree>
    <p:extLst>
      <p:ext uri="{BB962C8B-B14F-4D97-AF65-F5344CB8AC3E}">
        <p14:creationId xmlns:p14="http://schemas.microsoft.com/office/powerpoint/2010/main" val="1552327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8C023E-C392-E6A7-8AAC-23FA5AD79F5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A8B15A3-EDE8-7EF1-948E-CBFE96E2E82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EC5AB8F-8FBA-07C2-82D4-ED1A9FF3E35F}"/>
              </a:ext>
            </a:extLst>
          </p:cNvPr>
          <p:cNvSpPr>
            <a:spLocks noGrp="1"/>
          </p:cNvSpPr>
          <p:nvPr>
            <p:ph type="dt" sz="half" idx="10"/>
          </p:nvPr>
        </p:nvSpPr>
        <p:spPr/>
        <p:txBody>
          <a:bodyPr/>
          <a:lstStyle/>
          <a:p>
            <a:fld id="{976C0047-3235-BC45-A19A-2C1E661682F3}" type="datetimeFigureOut">
              <a:rPr lang="en-US" smtClean="0"/>
              <a:t>7/4/24</a:t>
            </a:fld>
            <a:endParaRPr lang="en-US"/>
          </a:p>
        </p:txBody>
      </p:sp>
      <p:sp>
        <p:nvSpPr>
          <p:cNvPr id="5" name="Footer Placeholder 4">
            <a:extLst>
              <a:ext uri="{FF2B5EF4-FFF2-40B4-BE49-F238E27FC236}">
                <a16:creationId xmlns:a16="http://schemas.microsoft.com/office/drawing/2014/main" id="{493569FF-0ADA-63A3-0EF5-21A13941EB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17DA6B-18F4-40C1-09BD-C64B227A6904}"/>
              </a:ext>
            </a:extLst>
          </p:cNvPr>
          <p:cNvSpPr>
            <a:spLocks noGrp="1"/>
          </p:cNvSpPr>
          <p:nvPr>
            <p:ph type="sldNum" sz="quarter" idx="12"/>
          </p:nvPr>
        </p:nvSpPr>
        <p:spPr/>
        <p:txBody>
          <a:bodyPr/>
          <a:lstStyle/>
          <a:p>
            <a:fld id="{1DC9B8A7-9F07-014C-93C8-76BBA762E154}" type="slidenum">
              <a:rPr lang="en-US" smtClean="0"/>
              <a:t>‹#›</a:t>
            </a:fld>
            <a:endParaRPr lang="en-US"/>
          </a:p>
        </p:txBody>
      </p:sp>
    </p:spTree>
    <p:extLst>
      <p:ext uri="{BB962C8B-B14F-4D97-AF65-F5344CB8AC3E}">
        <p14:creationId xmlns:p14="http://schemas.microsoft.com/office/powerpoint/2010/main" val="1801489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86734-6B66-585D-2208-80E59FF1CEE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E9CBAA2-CAA8-0659-994E-2112BF1CD38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831F982-5A83-B47C-EE35-3A50956152EC}"/>
              </a:ext>
            </a:extLst>
          </p:cNvPr>
          <p:cNvSpPr>
            <a:spLocks noGrp="1"/>
          </p:cNvSpPr>
          <p:nvPr>
            <p:ph type="dt" sz="half" idx="10"/>
          </p:nvPr>
        </p:nvSpPr>
        <p:spPr/>
        <p:txBody>
          <a:bodyPr/>
          <a:lstStyle/>
          <a:p>
            <a:fld id="{976C0047-3235-BC45-A19A-2C1E661682F3}" type="datetimeFigureOut">
              <a:rPr lang="en-US" smtClean="0"/>
              <a:t>7/4/24</a:t>
            </a:fld>
            <a:endParaRPr lang="en-US"/>
          </a:p>
        </p:txBody>
      </p:sp>
      <p:sp>
        <p:nvSpPr>
          <p:cNvPr id="5" name="Footer Placeholder 4">
            <a:extLst>
              <a:ext uri="{FF2B5EF4-FFF2-40B4-BE49-F238E27FC236}">
                <a16:creationId xmlns:a16="http://schemas.microsoft.com/office/drawing/2014/main" id="{378DBF64-6309-B85F-5FC3-0890359CDF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F8D3EB-82F1-5678-C8CC-ECB4997A0E65}"/>
              </a:ext>
            </a:extLst>
          </p:cNvPr>
          <p:cNvSpPr>
            <a:spLocks noGrp="1"/>
          </p:cNvSpPr>
          <p:nvPr>
            <p:ph type="sldNum" sz="quarter" idx="12"/>
          </p:nvPr>
        </p:nvSpPr>
        <p:spPr/>
        <p:txBody>
          <a:bodyPr/>
          <a:lstStyle/>
          <a:p>
            <a:fld id="{1DC9B8A7-9F07-014C-93C8-76BBA762E154}" type="slidenum">
              <a:rPr lang="en-US" smtClean="0"/>
              <a:t>‹#›</a:t>
            </a:fld>
            <a:endParaRPr lang="en-US"/>
          </a:p>
        </p:txBody>
      </p:sp>
    </p:spTree>
    <p:extLst>
      <p:ext uri="{BB962C8B-B14F-4D97-AF65-F5344CB8AC3E}">
        <p14:creationId xmlns:p14="http://schemas.microsoft.com/office/powerpoint/2010/main" val="2058166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9FA7D-A251-DEF1-34F5-52CC1F00211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DCCB299-A01E-5282-7622-CE01C67D03E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875983A-EB4B-5837-F984-3179AF81B100}"/>
              </a:ext>
            </a:extLst>
          </p:cNvPr>
          <p:cNvSpPr>
            <a:spLocks noGrp="1"/>
          </p:cNvSpPr>
          <p:nvPr>
            <p:ph type="dt" sz="half" idx="10"/>
          </p:nvPr>
        </p:nvSpPr>
        <p:spPr/>
        <p:txBody>
          <a:bodyPr/>
          <a:lstStyle/>
          <a:p>
            <a:fld id="{976C0047-3235-BC45-A19A-2C1E661682F3}" type="datetimeFigureOut">
              <a:rPr lang="en-US" smtClean="0"/>
              <a:t>7/4/24</a:t>
            </a:fld>
            <a:endParaRPr lang="en-US"/>
          </a:p>
        </p:txBody>
      </p:sp>
      <p:sp>
        <p:nvSpPr>
          <p:cNvPr id="5" name="Footer Placeholder 4">
            <a:extLst>
              <a:ext uri="{FF2B5EF4-FFF2-40B4-BE49-F238E27FC236}">
                <a16:creationId xmlns:a16="http://schemas.microsoft.com/office/drawing/2014/main" id="{7EE01B0C-5AF6-8809-2C26-FD28A533C2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B1AD48-D972-6171-B469-09EBEAAACE9C}"/>
              </a:ext>
            </a:extLst>
          </p:cNvPr>
          <p:cNvSpPr>
            <a:spLocks noGrp="1"/>
          </p:cNvSpPr>
          <p:nvPr>
            <p:ph type="sldNum" sz="quarter" idx="12"/>
          </p:nvPr>
        </p:nvSpPr>
        <p:spPr/>
        <p:txBody>
          <a:bodyPr/>
          <a:lstStyle/>
          <a:p>
            <a:fld id="{1DC9B8A7-9F07-014C-93C8-76BBA762E154}" type="slidenum">
              <a:rPr lang="en-US" smtClean="0"/>
              <a:t>‹#›</a:t>
            </a:fld>
            <a:endParaRPr lang="en-US"/>
          </a:p>
        </p:txBody>
      </p:sp>
    </p:spTree>
    <p:extLst>
      <p:ext uri="{BB962C8B-B14F-4D97-AF65-F5344CB8AC3E}">
        <p14:creationId xmlns:p14="http://schemas.microsoft.com/office/powerpoint/2010/main" val="3598484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375B8-D959-0B7E-A150-3DF3006B49B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666379B-D2F3-F14B-FBBD-8EA3641300B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E7B1554B-5184-7501-4959-77A8B14D086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7757A63-4630-A0FC-3183-65BA8928C319}"/>
              </a:ext>
            </a:extLst>
          </p:cNvPr>
          <p:cNvSpPr>
            <a:spLocks noGrp="1"/>
          </p:cNvSpPr>
          <p:nvPr>
            <p:ph type="dt" sz="half" idx="10"/>
          </p:nvPr>
        </p:nvSpPr>
        <p:spPr/>
        <p:txBody>
          <a:bodyPr/>
          <a:lstStyle/>
          <a:p>
            <a:fld id="{976C0047-3235-BC45-A19A-2C1E661682F3}" type="datetimeFigureOut">
              <a:rPr lang="en-US" smtClean="0"/>
              <a:t>7/4/24</a:t>
            </a:fld>
            <a:endParaRPr lang="en-US"/>
          </a:p>
        </p:txBody>
      </p:sp>
      <p:sp>
        <p:nvSpPr>
          <p:cNvPr id="6" name="Footer Placeholder 5">
            <a:extLst>
              <a:ext uri="{FF2B5EF4-FFF2-40B4-BE49-F238E27FC236}">
                <a16:creationId xmlns:a16="http://schemas.microsoft.com/office/drawing/2014/main" id="{F55BB547-FB4B-5CDA-873B-BC7DD128B8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2C7CF2-70E5-909C-20F5-1DDEC63BA81F}"/>
              </a:ext>
            </a:extLst>
          </p:cNvPr>
          <p:cNvSpPr>
            <a:spLocks noGrp="1"/>
          </p:cNvSpPr>
          <p:nvPr>
            <p:ph type="sldNum" sz="quarter" idx="12"/>
          </p:nvPr>
        </p:nvSpPr>
        <p:spPr/>
        <p:txBody>
          <a:bodyPr/>
          <a:lstStyle/>
          <a:p>
            <a:fld id="{1DC9B8A7-9F07-014C-93C8-76BBA762E154}" type="slidenum">
              <a:rPr lang="en-US" smtClean="0"/>
              <a:t>‹#›</a:t>
            </a:fld>
            <a:endParaRPr lang="en-US"/>
          </a:p>
        </p:txBody>
      </p:sp>
    </p:spTree>
    <p:extLst>
      <p:ext uri="{BB962C8B-B14F-4D97-AF65-F5344CB8AC3E}">
        <p14:creationId xmlns:p14="http://schemas.microsoft.com/office/powerpoint/2010/main" val="364481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B0E21-EDE3-6873-8073-6EA2DC57AF79}"/>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F5D9EB0-130E-94A4-E897-C2EC411B11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449D0E0-4A84-C2A2-3F51-CE923CC6554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66A7C71E-D067-D300-FB6B-87F78DB34C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F7D1CD1-3D7C-FD2B-F0FB-D5479C2E9E6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727BCDD0-100E-E402-94A8-0798E7ED61F5}"/>
              </a:ext>
            </a:extLst>
          </p:cNvPr>
          <p:cNvSpPr>
            <a:spLocks noGrp="1"/>
          </p:cNvSpPr>
          <p:nvPr>
            <p:ph type="dt" sz="half" idx="10"/>
          </p:nvPr>
        </p:nvSpPr>
        <p:spPr/>
        <p:txBody>
          <a:bodyPr/>
          <a:lstStyle/>
          <a:p>
            <a:fld id="{976C0047-3235-BC45-A19A-2C1E661682F3}" type="datetimeFigureOut">
              <a:rPr lang="en-US" smtClean="0"/>
              <a:t>7/4/24</a:t>
            </a:fld>
            <a:endParaRPr lang="en-US"/>
          </a:p>
        </p:txBody>
      </p:sp>
      <p:sp>
        <p:nvSpPr>
          <p:cNvPr id="8" name="Footer Placeholder 7">
            <a:extLst>
              <a:ext uri="{FF2B5EF4-FFF2-40B4-BE49-F238E27FC236}">
                <a16:creationId xmlns:a16="http://schemas.microsoft.com/office/drawing/2014/main" id="{9181F2ED-0D09-AAB3-B293-3B97F7F136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3C76C09-90C2-7503-66D7-FBB5719F79BA}"/>
              </a:ext>
            </a:extLst>
          </p:cNvPr>
          <p:cNvSpPr>
            <a:spLocks noGrp="1"/>
          </p:cNvSpPr>
          <p:nvPr>
            <p:ph type="sldNum" sz="quarter" idx="12"/>
          </p:nvPr>
        </p:nvSpPr>
        <p:spPr/>
        <p:txBody>
          <a:bodyPr/>
          <a:lstStyle/>
          <a:p>
            <a:fld id="{1DC9B8A7-9F07-014C-93C8-76BBA762E154}" type="slidenum">
              <a:rPr lang="en-US" smtClean="0"/>
              <a:t>‹#›</a:t>
            </a:fld>
            <a:endParaRPr lang="en-US"/>
          </a:p>
        </p:txBody>
      </p:sp>
    </p:spTree>
    <p:extLst>
      <p:ext uri="{BB962C8B-B14F-4D97-AF65-F5344CB8AC3E}">
        <p14:creationId xmlns:p14="http://schemas.microsoft.com/office/powerpoint/2010/main" val="2246928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1BD01-4D8F-9F24-673D-706EF0A9006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4702D5A-F87D-816B-539A-C050535B03FB}"/>
              </a:ext>
            </a:extLst>
          </p:cNvPr>
          <p:cNvSpPr>
            <a:spLocks noGrp="1"/>
          </p:cNvSpPr>
          <p:nvPr>
            <p:ph type="dt" sz="half" idx="10"/>
          </p:nvPr>
        </p:nvSpPr>
        <p:spPr/>
        <p:txBody>
          <a:bodyPr/>
          <a:lstStyle/>
          <a:p>
            <a:fld id="{976C0047-3235-BC45-A19A-2C1E661682F3}" type="datetimeFigureOut">
              <a:rPr lang="en-US" smtClean="0"/>
              <a:t>7/4/24</a:t>
            </a:fld>
            <a:endParaRPr lang="en-US"/>
          </a:p>
        </p:txBody>
      </p:sp>
      <p:sp>
        <p:nvSpPr>
          <p:cNvPr id="4" name="Footer Placeholder 3">
            <a:extLst>
              <a:ext uri="{FF2B5EF4-FFF2-40B4-BE49-F238E27FC236}">
                <a16:creationId xmlns:a16="http://schemas.microsoft.com/office/drawing/2014/main" id="{FE0130BF-C621-0F18-F551-C406F9883FE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941E4EF-78EE-D656-7916-17A19F3F23EE}"/>
              </a:ext>
            </a:extLst>
          </p:cNvPr>
          <p:cNvSpPr>
            <a:spLocks noGrp="1"/>
          </p:cNvSpPr>
          <p:nvPr>
            <p:ph type="sldNum" sz="quarter" idx="12"/>
          </p:nvPr>
        </p:nvSpPr>
        <p:spPr/>
        <p:txBody>
          <a:bodyPr/>
          <a:lstStyle/>
          <a:p>
            <a:fld id="{1DC9B8A7-9F07-014C-93C8-76BBA762E154}" type="slidenum">
              <a:rPr lang="en-US" smtClean="0"/>
              <a:t>‹#›</a:t>
            </a:fld>
            <a:endParaRPr lang="en-US"/>
          </a:p>
        </p:txBody>
      </p:sp>
    </p:spTree>
    <p:extLst>
      <p:ext uri="{BB962C8B-B14F-4D97-AF65-F5344CB8AC3E}">
        <p14:creationId xmlns:p14="http://schemas.microsoft.com/office/powerpoint/2010/main" val="1333054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75619C-E273-F5CB-2653-A82F5DB2216D}"/>
              </a:ext>
            </a:extLst>
          </p:cNvPr>
          <p:cNvSpPr>
            <a:spLocks noGrp="1"/>
          </p:cNvSpPr>
          <p:nvPr>
            <p:ph type="dt" sz="half" idx="10"/>
          </p:nvPr>
        </p:nvSpPr>
        <p:spPr/>
        <p:txBody>
          <a:bodyPr/>
          <a:lstStyle/>
          <a:p>
            <a:fld id="{976C0047-3235-BC45-A19A-2C1E661682F3}" type="datetimeFigureOut">
              <a:rPr lang="en-US" smtClean="0"/>
              <a:t>7/4/24</a:t>
            </a:fld>
            <a:endParaRPr lang="en-US"/>
          </a:p>
        </p:txBody>
      </p:sp>
      <p:sp>
        <p:nvSpPr>
          <p:cNvPr id="3" name="Footer Placeholder 2">
            <a:extLst>
              <a:ext uri="{FF2B5EF4-FFF2-40B4-BE49-F238E27FC236}">
                <a16:creationId xmlns:a16="http://schemas.microsoft.com/office/drawing/2014/main" id="{06002FE8-79B7-C562-6EA6-92D06678B08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8130EA-B6FB-324D-6CA3-8A226CDE9F89}"/>
              </a:ext>
            </a:extLst>
          </p:cNvPr>
          <p:cNvSpPr>
            <a:spLocks noGrp="1"/>
          </p:cNvSpPr>
          <p:nvPr>
            <p:ph type="sldNum" sz="quarter" idx="12"/>
          </p:nvPr>
        </p:nvSpPr>
        <p:spPr/>
        <p:txBody>
          <a:bodyPr/>
          <a:lstStyle/>
          <a:p>
            <a:fld id="{1DC9B8A7-9F07-014C-93C8-76BBA762E154}" type="slidenum">
              <a:rPr lang="en-US" smtClean="0"/>
              <a:t>‹#›</a:t>
            </a:fld>
            <a:endParaRPr lang="en-US"/>
          </a:p>
        </p:txBody>
      </p:sp>
    </p:spTree>
    <p:extLst>
      <p:ext uri="{BB962C8B-B14F-4D97-AF65-F5344CB8AC3E}">
        <p14:creationId xmlns:p14="http://schemas.microsoft.com/office/powerpoint/2010/main" val="2512813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856F5-3B72-AB9C-D669-1107605CD5C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60F2033-9480-7007-F0EC-14AEC31B58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9C1BB39E-ABDB-34B3-67DC-9CBD5F26CF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291965E-74AE-8247-4A99-3F9F56ECAC05}"/>
              </a:ext>
            </a:extLst>
          </p:cNvPr>
          <p:cNvSpPr>
            <a:spLocks noGrp="1"/>
          </p:cNvSpPr>
          <p:nvPr>
            <p:ph type="dt" sz="half" idx="10"/>
          </p:nvPr>
        </p:nvSpPr>
        <p:spPr/>
        <p:txBody>
          <a:bodyPr/>
          <a:lstStyle/>
          <a:p>
            <a:fld id="{976C0047-3235-BC45-A19A-2C1E661682F3}" type="datetimeFigureOut">
              <a:rPr lang="en-US" smtClean="0"/>
              <a:t>7/4/24</a:t>
            </a:fld>
            <a:endParaRPr lang="en-US"/>
          </a:p>
        </p:txBody>
      </p:sp>
      <p:sp>
        <p:nvSpPr>
          <p:cNvPr id="6" name="Footer Placeholder 5">
            <a:extLst>
              <a:ext uri="{FF2B5EF4-FFF2-40B4-BE49-F238E27FC236}">
                <a16:creationId xmlns:a16="http://schemas.microsoft.com/office/drawing/2014/main" id="{8F06592C-18AB-A5CF-228F-EF48B7A0F1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7AEEDA-6C16-5BB9-DFED-288DE1B0381F}"/>
              </a:ext>
            </a:extLst>
          </p:cNvPr>
          <p:cNvSpPr>
            <a:spLocks noGrp="1"/>
          </p:cNvSpPr>
          <p:nvPr>
            <p:ph type="sldNum" sz="quarter" idx="12"/>
          </p:nvPr>
        </p:nvSpPr>
        <p:spPr/>
        <p:txBody>
          <a:bodyPr/>
          <a:lstStyle/>
          <a:p>
            <a:fld id="{1DC9B8A7-9F07-014C-93C8-76BBA762E154}" type="slidenum">
              <a:rPr lang="en-US" smtClean="0"/>
              <a:t>‹#›</a:t>
            </a:fld>
            <a:endParaRPr lang="en-US"/>
          </a:p>
        </p:txBody>
      </p:sp>
    </p:spTree>
    <p:extLst>
      <p:ext uri="{BB962C8B-B14F-4D97-AF65-F5344CB8AC3E}">
        <p14:creationId xmlns:p14="http://schemas.microsoft.com/office/powerpoint/2010/main" val="2013873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7EBD3-E50D-16F9-7087-E1A71FB178D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EB9F03D5-D1D1-C6D6-4B28-58074539D0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F9C248-A368-E976-68DA-A6A40D3CF4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D061F96-BE65-3DF1-FAE8-D2CCB01D80D5}"/>
              </a:ext>
            </a:extLst>
          </p:cNvPr>
          <p:cNvSpPr>
            <a:spLocks noGrp="1"/>
          </p:cNvSpPr>
          <p:nvPr>
            <p:ph type="dt" sz="half" idx="10"/>
          </p:nvPr>
        </p:nvSpPr>
        <p:spPr/>
        <p:txBody>
          <a:bodyPr/>
          <a:lstStyle/>
          <a:p>
            <a:fld id="{976C0047-3235-BC45-A19A-2C1E661682F3}" type="datetimeFigureOut">
              <a:rPr lang="en-US" smtClean="0"/>
              <a:t>7/4/24</a:t>
            </a:fld>
            <a:endParaRPr lang="en-US"/>
          </a:p>
        </p:txBody>
      </p:sp>
      <p:sp>
        <p:nvSpPr>
          <p:cNvPr id="6" name="Footer Placeholder 5">
            <a:extLst>
              <a:ext uri="{FF2B5EF4-FFF2-40B4-BE49-F238E27FC236}">
                <a16:creationId xmlns:a16="http://schemas.microsoft.com/office/drawing/2014/main" id="{DBA0ADA3-B6F5-7F8B-328A-A848DC0EC9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565ADC-D9F9-BFCD-D5B0-B35B218BEFE3}"/>
              </a:ext>
            </a:extLst>
          </p:cNvPr>
          <p:cNvSpPr>
            <a:spLocks noGrp="1"/>
          </p:cNvSpPr>
          <p:nvPr>
            <p:ph type="sldNum" sz="quarter" idx="12"/>
          </p:nvPr>
        </p:nvSpPr>
        <p:spPr/>
        <p:txBody>
          <a:bodyPr/>
          <a:lstStyle/>
          <a:p>
            <a:fld id="{1DC9B8A7-9F07-014C-93C8-76BBA762E154}" type="slidenum">
              <a:rPr lang="en-US" smtClean="0"/>
              <a:t>‹#›</a:t>
            </a:fld>
            <a:endParaRPr lang="en-US"/>
          </a:p>
        </p:txBody>
      </p:sp>
    </p:spTree>
    <p:extLst>
      <p:ext uri="{BB962C8B-B14F-4D97-AF65-F5344CB8AC3E}">
        <p14:creationId xmlns:p14="http://schemas.microsoft.com/office/powerpoint/2010/main" val="2953233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5C16F6-64B2-A86E-78ED-8085CF2B9D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6F54C50-75D8-801C-8409-1572D7BB55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B9A82F6-A5BF-D203-15F7-B4D4DCDB54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76C0047-3235-BC45-A19A-2C1E661682F3}" type="datetimeFigureOut">
              <a:rPr lang="en-US" smtClean="0"/>
              <a:t>7/4/24</a:t>
            </a:fld>
            <a:endParaRPr lang="en-US"/>
          </a:p>
        </p:txBody>
      </p:sp>
      <p:sp>
        <p:nvSpPr>
          <p:cNvPr id="5" name="Footer Placeholder 4">
            <a:extLst>
              <a:ext uri="{FF2B5EF4-FFF2-40B4-BE49-F238E27FC236}">
                <a16:creationId xmlns:a16="http://schemas.microsoft.com/office/drawing/2014/main" id="{DF1F3C23-FABF-F0E6-FF68-2E52CC5CEB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3622FF4-9FD9-5341-D8BE-3CB9477259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DC9B8A7-9F07-014C-93C8-76BBA762E154}" type="slidenum">
              <a:rPr lang="en-US" smtClean="0"/>
              <a:t>‹#›</a:t>
            </a:fld>
            <a:endParaRPr lang="en-US"/>
          </a:p>
        </p:txBody>
      </p:sp>
    </p:spTree>
    <p:extLst>
      <p:ext uri="{BB962C8B-B14F-4D97-AF65-F5344CB8AC3E}">
        <p14:creationId xmlns:p14="http://schemas.microsoft.com/office/powerpoint/2010/main" val="12435342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EEB5E-52B7-0856-A841-7E9E25350948}"/>
              </a:ext>
            </a:extLst>
          </p:cNvPr>
          <p:cNvSpPr>
            <a:spLocks noGrp="1"/>
          </p:cNvSpPr>
          <p:nvPr>
            <p:ph type="ctrTitle"/>
          </p:nvPr>
        </p:nvSpPr>
        <p:spPr/>
        <p:txBody>
          <a:bodyPr/>
          <a:lstStyle/>
          <a:p>
            <a:r>
              <a:rPr lang="en-US" dirty="0"/>
              <a:t>What Can </a:t>
            </a:r>
            <a:r>
              <a:rPr lang="en-US" dirty="0" err="1"/>
              <a:t>ZeroW</a:t>
            </a:r>
            <a:r>
              <a:rPr lang="en-US" dirty="0"/>
              <a:t> Expect from Michael Kingston?</a:t>
            </a:r>
          </a:p>
        </p:txBody>
      </p:sp>
      <p:sp>
        <p:nvSpPr>
          <p:cNvPr id="3" name="Subtitle 2">
            <a:extLst>
              <a:ext uri="{FF2B5EF4-FFF2-40B4-BE49-F238E27FC236}">
                <a16:creationId xmlns:a16="http://schemas.microsoft.com/office/drawing/2014/main" id="{82DFA1D5-F01A-82BC-6562-8412B26F5995}"/>
              </a:ext>
            </a:extLst>
          </p:cNvPr>
          <p:cNvSpPr>
            <a:spLocks noGrp="1"/>
          </p:cNvSpPr>
          <p:nvPr>
            <p:ph type="subTitle" idx="1"/>
          </p:nvPr>
        </p:nvSpPr>
        <p:spPr/>
        <p:txBody>
          <a:bodyPr/>
          <a:lstStyle/>
          <a:p>
            <a:r>
              <a:rPr lang="en-US" dirty="0"/>
              <a:t>I calculate </a:t>
            </a:r>
            <a:r>
              <a:rPr lang="en-US" dirty="0" err="1"/>
              <a:t>ZeroW</a:t>
            </a:r>
            <a:r>
              <a:rPr lang="en-US" dirty="0"/>
              <a:t> needs ~40 new members to cover the cost of employing me.</a:t>
            </a:r>
          </a:p>
        </p:txBody>
      </p:sp>
    </p:spTree>
    <p:extLst>
      <p:ext uri="{BB962C8B-B14F-4D97-AF65-F5344CB8AC3E}">
        <p14:creationId xmlns:p14="http://schemas.microsoft.com/office/powerpoint/2010/main" val="4549810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4F517-5E6D-4B7E-BCC4-DC400C76043E}"/>
              </a:ext>
            </a:extLst>
          </p:cNvPr>
          <p:cNvSpPr>
            <a:spLocks noGrp="1"/>
          </p:cNvSpPr>
          <p:nvPr>
            <p:ph type="title"/>
          </p:nvPr>
        </p:nvSpPr>
        <p:spPr/>
        <p:txBody>
          <a:bodyPr/>
          <a:lstStyle/>
          <a:p>
            <a:r>
              <a:rPr lang="en-US" dirty="0"/>
              <a:t>3. Define Business and Quality Objectives</a:t>
            </a:r>
          </a:p>
        </p:txBody>
      </p:sp>
      <p:sp>
        <p:nvSpPr>
          <p:cNvPr id="3" name="Content Placeholder 2">
            <a:extLst>
              <a:ext uri="{FF2B5EF4-FFF2-40B4-BE49-F238E27FC236}">
                <a16:creationId xmlns:a16="http://schemas.microsoft.com/office/drawing/2014/main" id="{905B47D0-03D9-7200-EC19-4384E06D1FFD}"/>
              </a:ext>
            </a:extLst>
          </p:cNvPr>
          <p:cNvSpPr>
            <a:spLocks noGrp="1"/>
          </p:cNvSpPr>
          <p:nvPr>
            <p:ph idx="1"/>
          </p:nvPr>
        </p:nvSpPr>
        <p:spPr/>
        <p:txBody>
          <a:bodyPr>
            <a:normAutofit/>
          </a:bodyPr>
          <a:lstStyle/>
          <a:p>
            <a:pPr>
              <a:lnSpc>
                <a:spcPct val="110000"/>
              </a:lnSpc>
            </a:pPr>
            <a:r>
              <a:rPr lang="en-US" sz="2100" dirty="0">
                <a:solidFill>
                  <a:srgbClr val="3C4043"/>
                </a:solidFill>
                <a:latin typeface="Roboto" panose="020F0502020204030204" pitchFamily="34" charset="0"/>
              </a:rPr>
              <a:t>Set clear, measurable business and quality objectives that align with our vision and mission.</a:t>
            </a:r>
          </a:p>
          <a:p>
            <a:pPr>
              <a:lnSpc>
                <a:spcPct val="110000"/>
              </a:lnSpc>
            </a:pPr>
            <a:r>
              <a:rPr lang="en-US" sz="2100" dirty="0">
                <a:solidFill>
                  <a:srgbClr val="3C4043"/>
                </a:solidFill>
                <a:latin typeface="Roboto" panose="020F0502020204030204" pitchFamily="34" charset="0"/>
              </a:rPr>
              <a:t>We need to ensure these objectives are realistic and achievable.</a:t>
            </a:r>
          </a:p>
          <a:p>
            <a:pPr>
              <a:lnSpc>
                <a:spcPct val="110000"/>
              </a:lnSpc>
            </a:pPr>
            <a:r>
              <a:rPr lang="en-US" sz="2100" dirty="0">
                <a:solidFill>
                  <a:srgbClr val="3C4043"/>
                </a:solidFill>
                <a:latin typeface="Roboto" panose="020F0502020204030204" pitchFamily="34" charset="0"/>
              </a:rPr>
              <a:t>But we also need to ensure that they are aspirational. Our objective is not to stay the same. Its to improve, grow and make more money</a:t>
            </a:r>
          </a:p>
          <a:p>
            <a:pPr>
              <a:lnSpc>
                <a:spcPct val="110000"/>
              </a:lnSpc>
            </a:pPr>
            <a:r>
              <a:rPr lang="en-US" sz="2100" dirty="0">
                <a:solidFill>
                  <a:srgbClr val="3C4043"/>
                </a:solidFill>
                <a:latin typeface="Roboto" panose="020F0502020204030204" pitchFamily="34" charset="0"/>
              </a:rPr>
              <a:t>We need to make quality a fundamental component aligned with our business. It is not separate from the business goals. It supports the business goals</a:t>
            </a:r>
          </a:p>
          <a:p>
            <a:endParaRPr lang="en-US" dirty="0"/>
          </a:p>
        </p:txBody>
      </p:sp>
    </p:spTree>
    <p:extLst>
      <p:ext uri="{BB962C8B-B14F-4D97-AF65-F5344CB8AC3E}">
        <p14:creationId xmlns:p14="http://schemas.microsoft.com/office/powerpoint/2010/main" val="1831258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DB98B-8344-CB1D-B4F6-24F93B00280E}"/>
              </a:ext>
            </a:extLst>
          </p:cNvPr>
          <p:cNvSpPr>
            <a:spLocks noGrp="1"/>
          </p:cNvSpPr>
          <p:nvPr>
            <p:ph type="title"/>
          </p:nvPr>
        </p:nvSpPr>
        <p:spPr/>
        <p:txBody>
          <a:bodyPr/>
          <a:lstStyle/>
          <a:p>
            <a:r>
              <a:rPr lang="en-US" dirty="0"/>
              <a:t>4. Develop a Quality Policy</a:t>
            </a:r>
          </a:p>
        </p:txBody>
      </p:sp>
      <p:sp>
        <p:nvSpPr>
          <p:cNvPr id="3" name="Content Placeholder 2">
            <a:extLst>
              <a:ext uri="{FF2B5EF4-FFF2-40B4-BE49-F238E27FC236}">
                <a16:creationId xmlns:a16="http://schemas.microsoft.com/office/drawing/2014/main" id="{39483726-FB7D-5503-FF06-A04EB3B79102}"/>
              </a:ext>
            </a:extLst>
          </p:cNvPr>
          <p:cNvSpPr>
            <a:spLocks noGrp="1"/>
          </p:cNvSpPr>
          <p:nvPr>
            <p:ph idx="1"/>
          </p:nvPr>
        </p:nvSpPr>
        <p:spPr/>
        <p:txBody>
          <a:bodyPr/>
          <a:lstStyle/>
          <a:p>
            <a:pPr>
              <a:lnSpc>
                <a:spcPct val="110000"/>
              </a:lnSpc>
            </a:pPr>
            <a:r>
              <a:rPr lang="en-US" sz="2100" dirty="0">
                <a:solidFill>
                  <a:srgbClr val="3C4043"/>
                </a:solidFill>
                <a:latin typeface="Roboto" panose="020F0502020204030204" pitchFamily="34" charset="0"/>
              </a:rPr>
              <a:t>This ties back to the vision mission and values.</a:t>
            </a:r>
          </a:p>
          <a:p>
            <a:pPr>
              <a:lnSpc>
                <a:spcPct val="110000"/>
              </a:lnSpc>
            </a:pPr>
            <a:r>
              <a:rPr lang="en-US" sz="2100" dirty="0">
                <a:solidFill>
                  <a:srgbClr val="3C4043"/>
                </a:solidFill>
                <a:latin typeface="Roboto" panose="020F0502020204030204" pitchFamily="34" charset="0"/>
              </a:rPr>
              <a:t>What is "quality" to </a:t>
            </a:r>
            <a:r>
              <a:rPr lang="en-US" sz="2100" dirty="0" err="1">
                <a:solidFill>
                  <a:srgbClr val="3C4043"/>
                </a:solidFill>
                <a:latin typeface="Roboto" panose="020F0502020204030204" pitchFamily="34" charset="0"/>
              </a:rPr>
              <a:t>ZeroW</a:t>
            </a:r>
            <a:r>
              <a:rPr lang="en-US" sz="2100" dirty="0">
                <a:solidFill>
                  <a:srgbClr val="3C4043"/>
                </a:solidFill>
                <a:latin typeface="Roboto" panose="020F0502020204030204" pitchFamily="34" charset="0"/>
              </a:rPr>
              <a:t> and its stakeholders? What does it look like?</a:t>
            </a:r>
          </a:p>
          <a:p>
            <a:pPr>
              <a:lnSpc>
                <a:spcPct val="110000"/>
              </a:lnSpc>
            </a:pPr>
            <a:r>
              <a:rPr lang="en-US" sz="2100" dirty="0">
                <a:solidFill>
                  <a:srgbClr val="3C4043"/>
                </a:solidFill>
                <a:latin typeface="Roboto" panose="020F0502020204030204" pitchFamily="34" charset="0"/>
              </a:rPr>
              <a:t>Draft a quality objective and policy that reflects </a:t>
            </a:r>
            <a:r>
              <a:rPr lang="en-US" sz="2100" dirty="0" err="1">
                <a:solidFill>
                  <a:srgbClr val="3C4043"/>
                </a:solidFill>
                <a:latin typeface="Roboto" panose="020F0502020204030204" pitchFamily="34" charset="0"/>
              </a:rPr>
              <a:t>ZeroW's</a:t>
            </a:r>
            <a:r>
              <a:rPr lang="en-US" sz="2100" dirty="0">
                <a:solidFill>
                  <a:srgbClr val="3C4043"/>
                </a:solidFill>
                <a:latin typeface="Roboto" panose="020F0502020204030204" pitchFamily="34" charset="0"/>
              </a:rPr>
              <a:t> goals and commitment to quality.</a:t>
            </a:r>
          </a:p>
          <a:p>
            <a:pPr>
              <a:lnSpc>
                <a:spcPct val="110000"/>
              </a:lnSpc>
            </a:pPr>
            <a:r>
              <a:rPr lang="en-US" sz="2100" dirty="0">
                <a:solidFill>
                  <a:srgbClr val="3C4043"/>
                </a:solidFill>
                <a:latin typeface="Roboto" panose="020F0502020204030204" pitchFamily="34" charset="0"/>
              </a:rPr>
              <a:t>Ensure that the goals and policy are communicated and understood within the organization and its stakeholders.</a:t>
            </a:r>
          </a:p>
        </p:txBody>
      </p:sp>
    </p:spTree>
    <p:extLst>
      <p:ext uri="{BB962C8B-B14F-4D97-AF65-F5344CB8AC3E}">
        <p14:creationId xmlns:p14="http://schemas.microsoft.com/office/powerpoint/2010/main" val="286220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3243E-6AF3-CA6A-DE9A-B0B601045A43}"/>
              </a:ext>
            </a:extLst>
          </p:cNvPr>
          <p:cNvSpPr>
            <a:spLocks noGrp="1"/>
          </p:cNvSpPr>
          <p:nvPr>
            <p:ph type="title"/>
          </p:nvPr>
        </p:nvSpPr>
        <p:spPr/>
        <p:txBody>
          <a:bodyPr/>
          <a:lstStyle/>
          <a:p>
            <a:r>
              <a:rPr lang="en-US" dirty="0"/>
              <a:t>5. Document Processes and Procedures</a:t>
            </a:r>
          </a:p>
        </p:txBody>
      </p:sp>
      <p:sp>
        <p:nvSpPr>
          <p:cNvPr id="3" name="Content Placeholder 2">
            <a:extLst>
              <a:ext uri="{FF2B5EF4-FFF2-40B4-BE49-F238E27FC236}">
                <a16:creationId xmlns:a16="http://schemas.microsoft.com/office/drawing/2014/main" id="{D28C8399-A872-8BF9-E2C0-490E5F519C04}"/>
              </a:ext>
            </a:extLst>
          </p:cNvPr>
          <p:cNvSpPr>
            <a:spLocks noGrp="1"/>
          </p:cNvSpPr>
          <p:nvPr>
            <p:ph idx="1"/>
          </p:nvPr>
        </p:nvSpPr>
        <p:spPr/>
        <p:txBody>
          <a:bodyPr>
            <a:normAutofit/>
          </a:bodyPr>
          <a:lstStyle/>
          <a:p>
            <a:pPr>
              <a:lnSpc>
                <a:spcPct val="110000"/>
              </a:lnSpc>
            </a:pPr>
            <a:r>
              <a:rPr lang="en-US" sz="2100" dirty="0">
                <a:solidFill>
                  <a:srgbClr val="3C4043"/>
                </a:solidFill>
                <a:latin typeface="Roboto" panose="020F0502020204030204" pitchFamily="34" charset="0"/>
              </a:rPr>
              <a:t>Identify key processes that impact quality. In our case I believe we need to focus on the processes that are critical growing membership numbers and delivering consistent excellence.</a:t>
            </a:r>
          </a:p>
          <a:p>
            <a:pPr>
              <a:lnSpc>
                <a:spcPct val="110000"/>
              </a:lnSpc>
            </a:pPr>
            <a:r>
              <a:rPr lang="en-US" sz="2100" dirty="0">
                <a:solidFill>
                  <a:srgbClr val="3C4043"/>
                </a:solidFill>
                <a:latin typeface="Roboto" panose="020F0502020204030204" pitchFamily="34" charset="0"/>
              </a:rPr>
              <a:t>These are </a:t>
            </a:r>
            <a:r>
              <a:rPr lang="en-US" sz="2100" b="1" dirty="0">
                <a:solidFill>
                  <a:srgbClr val="3C4043"/>
                </a:solidFill>
                <a:latin typeface="Roboto" panose="020F0502020204030204" pitchFamily="34" charset="0"/>
              </a:rPr>
              <a:t>not aspirational</a:t>
            </a:r>
            <a:r>
              <a:rPr lang="en-US" sz="2100" dirty="0">
                <a:solidFill>
                  <a:srgbClr val="3C4043"/>
                </a:solidFill>
                <a:latin typeface="Roboto" panose="020F0502020204030204" pitchFamily="34" charset="0"/>
              </a:rPr>
              <a:t>. They should reflect how we do things now.</a:t>
            </a:r>
          </a:p>
          <a:p>
            <a:pPr>
              <a:lnSpc>
                <a:spcPct val="110000"/>
              </a:lnSpc>
            </a:pPr>
            <a:r>
              <a:rPr lang="en-US" sz="2100" dirty="0">
                <a:solidFill>
                  <a:srgbClr val="3C4043"/>
                </a:solidFill>
                <a:latin typeface="Roboto" panose="020F0502020204030204" pitchFamily="34" charset="0"/>
              </a:rPr>
              <a:t>Document procedures for these processes, including responsibilities, inputs, outputs, and performance criteria.</a:t>
            </a:r>
          </a:p>
          <a:p>
            <a:pPr>
              <a:lnSpc>
                <a:spcPct val="110000"/>
              </a:lnSpc>
            </a:pPr>
            <a:r>
              <a:rPr lang="en-US" sz="2100" dirty="0">
                <a:solidFill>
                  <a:srgbClr val="3C4043"/>
                </a:solidFill>
                <a:latin typeface="Roboto" panose="020F0502020204030204" pitchFamily="34" charset="0"/>
              </a:rPr>
              <a:t>Update these processes and procedures constantly to reflect the way we do things NOW. </a:t>
            </a:r>
          </a:p>
          <a:p>
            <a:pPr>
              <a:lnSpc>
                <a:spcPct val="110000"/>
              </a:lnSpc>
            </a:pPr>
            <a:r>
              <a:rPr lang="en-US" sz="2100" dirty="0">
                <a:solidFill>
                  <a:srgbClr val="3C4043"/>
                </a:solidFill>
                <a:latin typeface="Roboto" panose="020F0502020204030204" pitchFamily="34" charset="0"/>
              </a:rPr>
              <a:t>Expect that to change over time as we learn to do things better, we iteratively update the process</a:t>
            </a:r>
          </a:p>
        </p:txBody>
      </p:sp>
    </p:spTree>
    <p:extLst>
      <p:ext uri="{BB962C8B-B14F-4D97-AF65-F5344CB8AC3E}">
        <p14:creationId xmlns:p14="http://schemas.microsoft.com/office/powerpoint/2010/main" val="2545761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878E4-734A-FF43-214D-454FEF41D473}"/>
              </a:ext>
            </a:extLst>
          </p:cNvPr>
          <p:cNvSpPr>
            <a:spLocks noGrp="1"/>
          </p:cNvSpPr>
          <p:nvPr>
            <p:ph type="title"/>
          </p:nvPr>
        </p:nvSpPr>
        <p:spPr/>
        <p:txBody>
          <a:bodyPr/>
          <a:lstStyle/>
          <a:p>
            <a:r>
              <a:rPr lang="en-US" dirty="0"/>
              <a:t>6. Establish Roles and Responsibilities</a:t>
            </a:r>
          </a:p>
        </p:txBody>
      </p:sp>
      <p:sp>
        <p:nvSpPr>
          <p:cNvPr id="3" name="Content Placeholder 2">
            <a:extLst>
              <a:ext uri="{FF2B5EF4-FFF2-40B4-BE49-F238E27FC236}">
                <a16:creationId xmlns:a16="http://schemas.microsoft.com/office/drawing/2014/main" id="{08F8C483-12C5-3F54-E475-A5606574EED9}"/>
              </a:ext>
            </a:extLst>
          </p:cNvPr>
          <p:cNvSpPr>
            <a:spLocks noGrp="1"/>
          </p:cNvSpPr>
          <p:nvPr>
            <p:ph idx="1"/>
          </p:nvPr>
        </p:nvSpPr>
        <p:spPr/>
        <p:txBody>
          <a:bodyPr/>
          <a:lstStyle/>
          <a:p>
            <a:pPr>
              <a:lnSpc>
                <a:spcPct val="110000"/>
              </a:lnSpc>
            </a:pPr>
            <a:r>
              <a:rPr lang="en-US" sz="2100" dirty="0">
                <a:solidFill>
                  <a:srgbClr val="3C4043"/>
                </a:solidFill>
                <a:latin typeface="Roboto" panose="020F0502020204030204" pitchFamily="34" charset="0"/>
              </a:rPr>
              <a:t>Define roles and responsibilities related to quality management,</a:t>
            </a:r>
          </a:p>
          <a:p>
            <a:pPr>
              <a:lnSpc>
                <a:spcPct val="110000"/>
              </a:lnSpc>
            </a:pPr>
            <a:r>
              <a:rPr lang="en-US" sz="2100" dirty="0">
                <a:solidFill>
                  <a:srgbClr val="3C4043"/>
                </a:solidFill>
                <a:latin typeface="Roboto" panose="020F0502020204030204" pitchFamily="34" charset="0"/>
              </a:rPr>
              <a:t>Just as importantly are the roles in the </a:t>
            </a:r>
            <a:r>
              <a:rPr lang="en-US" sz="2100" dirty="0" err="1">
                <a:solidFill>
                  <a:srgbClr val="3C4043"/>
                </a:solidFill>
                <a:latin typeface="Roboto" panose="020F0502020204030204" pitchFamily="34" charset="0"/>
              </a:rPr>
              <a:t>organisation</a:t>
            </a:r>
            <a:r>
              <a:rPr lang="en-US" sz="2100" dirty="0">
                <a:solidFill>
                  <a:srgbClr val="3C4043"/>
                </a:solidFill>
                <a:latin typeface="Roboto" panose="020F0502020204030204" pitchFamily="34" charset="0"/>
              </a:rPr>
              <a:t>. Everyone should be absolutely clear on what they are responsible for, and what is expected of them. It needs to be in writing. Everyone should have a JD.</a:t>
            </a:r>
          </a:p>
          <a:p>
            <a:pPr>
              <a:lnSpc>
                <a:spcPct val="110000"/>
              </a:lnSpc>
            </a:pPr>
            <a:r>
              <a:rPr lang="en-US" sz="2100" dirty="0">
                <a:solidFill>
                  <a:srgbClr val="3C4043"/>
                </a:solidFill>
                <a:latin typeface="Roboto" panose="020F0502020204030204" pitchFamily="34" charset="0"/>
              </a:rPr>
              <a:t>We must ensure everyone understands their role in maintaining quality.</a:t>
            </a:r>
          </a:p>
        </p:txBody>
      </p:sp>
    </p:spTree>
    <p:extLst>
      <p:ext uri="{BB962C8B-B14F-4D97-AF65-F5344CB8AC3E}">
        <p14:creationId xmlns:p14="http://schemas.microsoft.com/office/powerpoint/2010/main" val="2856077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CA299-23F8-2348-F837-8E7736E53813}"/>
              </a:ext>
            </a:extLst>
          </p:cNvPr>
          <p:cNvSpPr>
            <a:spLocks noGrp="1"/>
          </p:cNvSpPr>
          <p:nvPr>
            <p:ph type="title"/>
          </p:nvPr>
        </p:nvSpPr>
        <p:spPr/>
        <p:txBody>
          <a:bodyPr/>
          <a:lstStyle/>
          <a:p>
            <a:r>
              <a:rPr lang="en-US" dirty="0"/>
              <a:t>7. Implement an ongoing Training Program</a:t>
            </a:r>
          </a:p>
        </p:txBody>
      </p:sp>
      <p:sp>
        <p:nvSpPr>
          <p:cNvPr id="3" name="Content Placeholder 2">
            <a:extLst>
              <a:ext uri="{FF2B5EF4-FFF2-40B4-BE49-F238E27FC236}">
                <a16:creationId xmlns:a16="http://schemas.microsoft.com/office/drawing/2014/main" id="{948DF94A-B8CD-87B2-BF6B-EBFB0A165368}"/>
              </a:ext>
            </a:extLst>
          </p:cNvPr>
          <p:cNvSpPr>
            <a:spLocks noGrp="1"/>
          </p:cNvSpPr>
          <p:nvPr>
            <p:ph idx="1"/>
          </p:nvPr>
        </p:nvSpPr>
        <p:spPr/>
        <p:txBody>
          <a:bodyPr>
            <a:normAutofit fontScale="70000" lnSpcReduction="20000"/>
          </a:bodyPr>
          <a:lstStyle/>
          <a:p>
            <a:pPr>
              <a:lnSpc>
                <a:spcPct val="130000"/>
              </a:lnSpc>
            </a:pPr>
            <a:r>
              <a:rPr lang="en-US" sz="2100" dirty="0">
                <a:solidFill>
                  <a:srgbClr val="3C4043"/>
                </a:solidFill>
                <a:latin typeface="Roboto" panose="020F0502020204030204" pitchFamily="34" charset="0"/>
              </a:rPr>
              <a:t>We need an onboarding process so that new staff are effective as quickly as possible.</a:t>
            </a:r>
          </a:p>
          <a:p>
            <a:pPr>
              <a:lnSpc>
                <a:spcPct val="130000"/>
              </a:lnSpc>
            </a:pPr>
            <a:r>
              <a:rPr lang="en-US" sz="2100" dirty="0">
                <a:solidFill>
                  <a:srgbClr val="3C4043"/>
                </a:solidFill>
                <a:latin typeface="Roboto" panose="020F0502020204030204" pitchFamily="34" charset="0"/>
              </a:rPr>
              <a:t>In general right now, new hires are learning by osmosis. That works, but its slow and inconsistent. We can do better.</a:t>
            </a:r>
          </a:p>
          <a:p>
            <a:pPr>
              <a:lnSpc>
                <a:spcPct val="130000"/>
              </a:lnSpc>
            </a:pPr>
            <a:r>
              <a:rPr lang="en-US" sz="2100" dirty="0">
                <a:solidFill>
                  <a:srgbClr val="3C4043"/>
                </a:solidFill>
                <a:latin typeface="Roboto" panose="020F0502020204030204" pitchFamily="34" charset="0"/>
              </a:rPr>
              <a:t>When we talk about training, people often default to professional development. There is a place for professional development, but that's not what I'm talking about.</a:t>
            </a:r>
          </a:p>
          <a:p>
            <a:pPr>
              <a:lnSpc>
                <a:spcPct val="130000"/>
              </a:lnSpc>
            </a:pPr>
            <a:r>
              <a:rPr lang="en-US" sz="2100" dirty="0">
                <a:solidFill>
                  <a:srgbClr val="3C4043"/>
                </a:solidFill>
                <a:latin typeface="Roboto" panose="020F0502020204030204" pitchFamily="34" charset="0"/>
              </a:rPr>
              <a:t>I'm talking about training people how to do things the </a:t>
            </a:r>
            <a:r>
              <a:rPr lang="en-US" sz="2100" dirty="0" err="1">
                <a:solidFill>
                  <a:srgbClr val="3C4043"/>
                </a:solidFill>
                <a:latin typeface="Roboto" panose="020F0502020204030204" pitchFamily="34" charset="0"/>
              </a:rPr>
              <a:t>ZeroW</a:t>
            </a:r>
            <a:r>
              <a:rPr lang="en-US" sz="2100" dirty="0">
                <a:solidFill>
                  <a:srgbClr val="3C4043"/>
                </a:solidFill>
                <a:latin typeface="Roboto" panose="020F0502020204030204" pitchFamily="34" charset="0"/>
              </a:rPr>
              <a:t> way.</a:t>
            </a:r>
          </a:p>
          <a:p>
            <a:pPr>
              <a:lnSpc>
                <a:spcPct val="130000"/>
              </a:lnSpc>
            </a:pPr>
            <a:r>
              <a:rPr lang="en-US" sz="2100" dirty="0">
                <a:solidFill>
                  <a:srgbClr val="3C4043"/>
                </a:solidFill>
                <a:latin typeface="Roboto" panose="020F0502020204030204" pitchFamily="34" charset="0"/>
              </a:rPr>
              <a:t>A really obvious example is sales and closing in particular. There are very few natural closers. Most people need to be taught and need to practice it regularly. This is not something we would send someone on a sales development course for. We'd d it ourselves.</a:t>
            </a:r>
          </a:p>
          <a:p>
            <a:pPr>
              <a:lnSpc>
                <a:spcPct val="130000"/>
              </a:lnSpc>
            </a:pPr>
            <a:r>
              <a:rPr lang="en-US" sz="2100" dirty="0">
                <a:solidFill>
                  <a:srgbClr val="3C4043"/>
                </a:solidFill>
                <a:latin typeface="Roboto" panose="020F0502020204030204" pitchFamily="34" charset="0"/>
              </a:rPr>
              <a:t>We need to repeat it. Just like weight training, you wouldn't expect someone's squat to improve from a single session. It improves by a process of repeated purposeful practice. We need to apply the same thing to our business training.</a:t>
            </a:r>
          </a:p>
          <a:p>
            <a:pPr>
              <a:lnSpc>
                <a:spcPct val="130000"/>
              </a:lnSpc>
            </a:pPr>
            <a:r>
              <a:rPr lang="en-US" sz="2100" dirty="0">
                <a:solidFill>
                  <a:srgbClr val="3C4043"/>
                </a:solidFill>
                <a:latin typeface="Roboto" panose="020F0502020204030204" pitchFamily="34" charset="0"/>
              </a:rPr>
              <a:t>Develop training programs to ensure employees have the necessary skills and knowledge to consistently deliver a quality product to </a:t>
            </a:r>
            <a:r>
              <a:rPr lang="en-US" sz="2100" dirty="0" err="1">
                <a:solidFill>
                  <a:srgbClr val="3C4043"/>
                </a:solidFill>
                <a:latin typeface="Roboto" panose="020F0502020204030204" pitchFamily="34" charset="0"/>
              </a:rPr>
              <a:t>ZeroW's</a:t>
            </a:r>
            <a:r>
              <a:rPr lang="en-US" sz="2100" dirty="0">
                <a:solidFill>
                  <a:srgbClr val="3C4043"/>
                </a:solidFill>
                <a:latin typeface="Roboto" panose="020F0502020204030204" pitchFamily="34" charset="0"/>
              </a:rPr>
              <a:t> customers.</a:t>
            </a:r>
          </a:p>
          <a:p>
            <a:pPr>
              <a:lnSpc>
                <a:spcPct val="130000"/>
              </a:lnSpc>
            </a:pPr>
            <a:r>
              <a:rPr lang="en-US" sz="2100" dirty="0">
                <a:solidFill>
                  <a:srgbClr val="3C4043"/>
                </a:solidFill>
                <a:latin typeface="Roboto" panose="020F0502020204030204" pitchFamily="34" charset="0"/>
              </a:rPr>
              <a:t>Regularly update training to reflect changes in processes or standards.</a:t>
            </a:r>
          </a:p>
        </p:txBody>
      </p:sp>
    </p:spTree>
    <p:extLst>
      <p:ext uri="{BB962C8B-B14F-4D97-AF65-F5344CB8AC3E}">
        <p14:creationId xmlns:p14="http://schemas.microsoft.com/office/powerpoint/2010/main" val="3031476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A7481-659A-4589-5B83-64A1E394D336}"/>
              </a:ext>
            </a:extLst>
          </p:cNvPr>
          <p:cNvSpPr>
            <a:spLocks noGrp="1"/>
          </p:cNvSpPr>
          <p:nvPr>
            <p:ph type="title"/>
          </p:nvPr>
        </p:nvSpPr>
        <p:spPr/>
        <p:txBody>
          <a:bodyPr/>
          <a:lstStyle/>
          <a:p>
            <a:r>
              <a:rPr lang="en-US" dirty="0"/>
              <a:t>8. Develop a Monitoring and Measurement System</a:t>
            </a:r>
          </a:p>
        </p:txBody>
      </p:sp>
      <p:sp>
        <p:nvSpPr>
          <p:cNvPr id="3" name="Content Placeholder 2">
            <a:extLst>
              <a:ext uri="{FF2B5EF4-FFF2-40B4-BE49-F238E27FC236}">
                <a16:creationId xmlns:a16="http://schemas.microsoft.com/office/drawing/2014/main" id="{6BA0B907-A6C3-7768-9053-03F180499053}"/>
              </a:ext>
            </a:extLst>
          </p:cNvPr>
          <p:cNvSpPr>
            <a:spLocks noGrp="1"/>
          </p:cNvSpPr>
          <p:nvPr>
            <p:ph idx="1"/>
          </p:nvPr>
        </p:nvSpPr>
        <p:spPr/>
        <p:txBody>
          <a:bodyPr/>
          <a:lstStyle/>
          <a:p>
            <a:pPr>
              <a:lnSpc>
                <a:spcPct val="110000"/>
              </a:lnSpc>
            </a:pPr>
            <a:r>
              <a:rPr lang="en-US" sz="1500" dirty="0">
                <a:solidFill>
                  <a:srgbClr val="3C4043"/>
                </a:solidFill>
                <a:latin typeface="Roboto" panose="020F0502020204030204" pitchFamily="34" charset="0"/>
              </a:rPr>
              <a:t>Formally, we should establish key performance indicators (KPIs) to monitor quality objectives.</a:t>
            </a:r>
          </a:p>
          <a:p>
            <a:pPr>
              <a:lnSpc>
                <a:spcPct val="110000"/>
              </a:lnSpc>
            </a:pPr>
            <a:r>
              <a:rPr lang="en-US" sz="1500" dirty="0">
                <a:solidFill>
                  <a:srgbClr val="3C4043"/>
                </a:solidFill>
                <a:latin typeface="Roboto" panose="020F0502020204030204" pitchFamily="34" charset="0"/>
              </a:rPr>
              <a:t>In our case I think this is super easy. Our KPI is the net change in number of members.</a:t>
            </a:r>
          </a:p>
          <a:p>
            <a:pPr>
              <a:lnSpc>
                <a:spcPct val="110000"/>
              </a:lnSpc>
            </a:pPr>
            <a:r>
              <a:rPr lang="en-US" sz="1500" dirty="0">
                <a:solidFill>
                  <a:srgbClr val="3C4043"/>
                </a:solidFill>
                <a:latin typeface="Roboto" panose="020F0502020204030204" pitchFamily="34" charset="0"/>
              </a:rPr>
              <a:t>We need to review this constantly. Minimum each week.</a:t>
            </a:r>
          </a:p>
          <a:p>
            <a:pPr>
              <a:lnSpc>
                <a:spcPct val="110000"/>
              </a:lnSpc>
            </a:pPr>
            <a:r>
              <a:rPr lang="en-US" sz="1500" dirty="0">
                <a:solidFill>
                  <a:srgbClr val="3C4043"/>
                </a:solidFill>
                <a:latin typeface="Roboto" panose="020F0502020204030204" pitchFamily="34" charset="0"/>
              </a:rPr>
              <a:t>One day we might implement regular internal audits to assess compliance with the QMS. This is a standard thing but I think its overkill and unhelpful for </a:t>
            </a:r>
            <a:r>
              <a:rPr lang="en-US" sz="1500" dirty="0" err="1">
                <a:solidFill>
                  <a:srgbClr val="3C4043"/>
                </a:solidFill>
                <a:latin typeface="Roboto" panose="020F0502020204030204" pitchFamily="34" charset="0"/>
              </a:rPr>
              <a:t>ZeroW</a:t>
            </a:r>
            <a:r>
              <a:rPr lang="en-US" sz="1500" dirty="0">
                <a:solidFill>
                  <a:srgbClr val="3C4043"/>
                </a:solidFill>
                <a:latin typeface="Roboto" panose="020F0502020204030204" pitchFamily="34" charset="0"/>
              </a:rPr>
              <a:t> at this time.</a:t>
            </a:r>
          </a:p>
        </p:txBody>
      </p:sp>
    </p:spTree>
    <p:extLst>
      <p:ext uri="{BB962C8B-B14F-4D97-AF65-F5344CB8AC3E}">
        <p14:creationId xmlns:p14="http://schemas.microsoft.com/office/powerpoint/2010/main" val="1568876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E38DE-E97D-1C93-BBAE-2665385B4FEB}"/>
              </a:ext>
            </a:extLst>
          </p:cNvPr>
          <p:cNvSpPr>
            <a:spLocks noGrp="1"/>
          </p:cNvSpPr>
          <p:nvPr>
            <p:ph type="title"/>
          </p:nvPr>
        </p:nvSpPr>
        <p:spPr/>
        <p:txBody>
          <a:bodyPr/>
          <a:lstStyle/>
          <a:p>
            <a:r>
              <a:rPr lang="en-US" dirty="0"/>
              <a:t>9. Implement Corrective and Preventive Actions</a:t>
            </a:r>
          </a:p>
        </p:txBody>
      </p:sp>
      <p:sp>
        <p:nvSpPr>
          <p:cNvPr id="3" name="Content Placeholder 2">
            <a:extLst>
              <a:ext uri="{FF2B5EF4-FFF2-40B4-BE49-F238E27FC236}">
                <a16:creationId xmlns:a16="http://schemas.microsoft.com/office/drawing/2014/main" id="{D0705A19-00AC-F0AA-7235-684641973CA8}"/>
              </a:ext>
            </a:extLst>
          </p:cNvPr>
          <p:cNvSpPr>
            <a:spLocks noGrp="1"/>
          </p:cNvSpPr>
          <p:nvPr>
            <p:ph idx="1"/>
          </p:nvPr>
        </p:nvSpPr>
        <p:spPr/>
        <p:txBody>
          <a:bodyPr/>
          <a:lstStyle/>
          <a:p>
            <a:pPr>
              <a:lnSpc>
                <a:spcPct val="110000"/>
              </a:lnSpc>
            </a:pPr>
            <a:r>
              <a:rPr lang="en-US" sz="1500" dirty="0">
                <a:solidFill>
                  <a:srgbClr val="3C4043"/>
                </a:solidFill>
                <a:latin typeface="Roboto" panose="020F0502020204030204" pitchFamily="34" charset="0"/>
              </a:rPr>
              <a:t>We create a system for identifying and addressing non-conformities.</a:t>
            </a:r>
          </a:p>
          <a:p>
            <a:pPr>
              <a:lnSpc>
                <a:spcPct val="110000"/>
              </a:lnSpc>
            </a:pPr>
            <a:r>
              <a:rPr lang="en-US" sz="1500" dirty="0">
                <a:solidFill>
                  <a:srgbClr val="3C4043"/>
                </a:solidFill>
                <a:latin typeface="Roboto" panose="020F0502020204030204" pitchFamily="34" charset="0"/>
              </a:rPr>
              <a:t>Implement processes for continuous improvement, meaning that we constantly look for ways to improve what we do.</a:t>
            </a:r>
          </a:p>
          <a:p>
            <a:pPr>
              <a:lnSpc>
                <a:spcPct val="110000"/>
              </a:lnSpc>
            </a:pPr>
            <a:r>
              <a:rPr lang="en-US" sz="1500" dirty="0">
                <a:solidFill>
                  <a:srgbClr val="3C4043"/>
                </a:solidFill>
                <a:latin typeface="Roboto" panose="020F0502020204030204" pitchFamily="34" charset="0"/>
              </a:rPr>
              <a:t>When we identify a better way, we make it our standard way of doing things. Its a kind of continuous evolution.</a:t>
            </a:r>
          </a:p>
          <a:p>
            <a:pPr>
              <a:lnSpc>
                <a:spcPct val="110000"/>
              </a:lnSpc>
            </a:pPr>
            <a:r>
              <a:rPr lang="en-US" sz="1500" dirty="0">
                <a:solidFill>
                  <a:srgbClr val="3C4043"/>
                </a:solidFill>
                <a:latin typeface="Roboto" panose="020F0502020204030204" pitchFamily="34" charset="0"/>
              </a:rPr>
              <a:t>We update the documented processes as we evolve, ensuring they remain current.</a:t>
            </a:r>
          </a:p>
        </p:txBody>
      </p:sp>
    </p:spTree>
    <p:extLst>
      <p:ext uri="{BB962C8B-B14F-4D97-AF65-F5344CB8AC3E}">
        <p14:creationId xmlns:p14="http://schemas.microsoft.com/office/powerpoint/2010/main" val="3870546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DDFDF-44ED-1D92-4744-19FBF9DF2ECF}"/>
              </a:ext>
            </a:extLst>
          </p:cNvPr>
          <p:cNvSpPr>
            <a:spLocks noGrp="1"/>
          </p:cNvSpPr>
          <p:nvPr>
            <p:ph type="title"/>
          </p:nvPr>
        </p:nvSpPr>
        <p:spPr/>
        <p:txBody>
          <a:bodyPr/>
          <a:lstStyle/>
          <a:p>
            <a:r>
              <a:rPr lang="en-US" dirty="0"/>
              <a:t>10. Conduct Management Reviews</a:t>
            </a:r>
          </a:p>
        </p:txBody>
      </p:sp>
      <p:sp>
        <p:nvSpPr>
          <p:cNvPr id="3" name="Content Placeholder 2">
            <a:extLst>
              <a:ext uri="{FF2B5EF4-FFF2-40B4-BE49-F238E27FC236}">
                <a16:creationId xmlns:a16="http://schemas.microsoft.com/office/drawing/2014/main" id="{B997A756-70F4-B19A-F6D1-6596B5E644A9}"/>
              </a:ext>
            </a:extLst>
          </p:cNvPr>
          <p:cNvSpPr>
            <a:spLocks noGrp="1"/>
          </p:cNvSpPr>
          <p:nvPr>
            <p:ph idx="1"/>
          </p:nvPr>
        </p:nvSpPr>
        <p:spPr/>
        <p:txBody>
          <a:bodyPr>
            <a:normAutofit/>
          </a:bodyPr>
          <a:lstStyle/>
          <a:p>
            <a:pPr>
              <a:lnSpc>
                <a:spcPct val="120000"/>
              </a:lnSpc>
            </a:pPr>
            <a:r>
              <a:rPr lang="en-US" sz="1500" dirty="0">
                <a:solidFill>
                  <a:srgbClr val="3C4043"/>
                </a:solidFill>
                <a:latin typeface="Roboto" panose="020F0502020204030204" pitchFamily="34" charset="0"/>
              </a:rPr>
              <a:t>We need to regularly review and evaluate the relevance and effectiveness of the QMS.</a:t>
            </a:r>
          </a:p>
          <a:p>
            <a:pPr>
              <a:lnSpc>
                <a:spcPct val="120000"/>
              </a:lnSpc>
            </a:pPr>
            <a:r>
              <a:rPr lang="en-US" sz="1500" dirty="0">
                <a:solidFill>
                  <a:srgbClr val="3C4043"/>
                </a:solidFill>
                <a:latin typeface="Roboto" panose="020F0502020204030204" pitchFamily="34" charset="0"/>
              </a:rPr>
              <a:t>It’s a sad fact that over time many systems can become a “tick &amp; bash” exercise. That’s not worth doing.</a:t>
            </a:r>
          </a:p>
          <a:p>
            <a:pPr>
              <a:lnSpc>
                <a:spcPct val="120000"/>
              </a:lnSpc>
            </a:pPr>
            <a:r>
              <a:rPr lang="en-US" sz="1500" dirty="0">
                <a:solidFill>
                  <a:srgbClr val="3C4043"/>
                </a:solidFill>
                <a:latin typeface="Roboto" panose="020F0502020204030204" pitchFamily="34" charset="0"/>
              </a:rPr>
              <a:t>We must regularly reflect and ask “Is it still meeting the goals of the business?”</a:t>
            </a:r>
          </a:p>
          <a:p>
            <a:pPr>
              <a:lnSpc>
                <a:spcPct val="120000"/>
              </a:lnSpc>
            </a:pPr>
            <a:r>
              <a:rPr lang="en-US" sz="1500" dirty="0">
                <a:solidFill>
                  <a:srgbClr val="3C4043"/>
                </a:solidFill>
                <a:latin typeface="Roboto" panose="020F0502020204030204" pitchFamily="34" charset="0"/>
              </a:rPr>
              <a:t>Quality management and Continuous Improvement shouldn't be completely organic. The improvement process described earlier is organic but it can get off course. </a:t>
            </a:r>
          </a:p>
          <a:p>
            <a:pPr>
              <a:lnSpc>
                <a:spcPct val="120000"/>
              </a:lnSpc>
            </a:pPr>
            <a:r>
              <a:rPr lang="en-US" sz="1500" dirty="0">
                <a:solidFill>
                  <a:srgbClr val="3C4043"/>
                </a:solidFill>
                <a:latin typeface="Roboto" panose="020F0502020204030204" pitchFamily="34" charset="0"/>
              </a:rPr>
              <a:t>The OG needs to be involved in steering the CI/QMS system to ensure that it doesn’t.</a:t>
            </a:r>
          </a:p>
          <a:p>
            <a:pPr>
              <a:lnSpc>
                <a:spcPct val="120000"/>
              </a:lnSpc>
            </a:pPr>
            <a:r>
              <a:rPr lang="en-US" sz="1500" dirty="0">
                <a:solidFill>
                  <a:srgbClr val="3C4043"/>
                </a:solidFill>
                <a:latin typeface="Roboto" panose="020F0502020204030204" pitchFamily="34" charset="0"/>
              </a:rPr>
              <a:t>We use these reviews to make informed decisions about course corrections.</a:t>
            </a:r>
          </a:p>
        </p:txBody>
      </p:sp>
    </p:spTree>
    <p:extLst>
      <p:ext uri="{BB962C8B-B14F-4D97-AF65-F5344CB8AC3E}">
        <p14:creationId xmlns:p14="http://schemas.microsoft.com/office/powerpoint/2010/main" val="19861416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78D2B-702C-DF7E-0A2B-BDE3D192A325}"/>
              </a:ext>
            </a:extLst>
          </p:cNvPr>
          <p:cNvSpPr>
            <a:spLocks noGrp="1"/>
          </p:cNvSpPr>
          <p:nvPr>
            <p:ph type="title"/>
          </p:nvPr>
        </p:nvSpPr>
        <p:spPr/>
        <p:txBody>
          <a:bodyPr/>
          <a:lstStyle/>
          <a:p>
            <a:r>
              <a:rPr lang="en-US" dirty="0"/>
              <a:t>11. Maintain Documentation and Records</a:t>
            </a:r>
          </a:p>
        </p:txBody>
      </p:sp>
      <p:sp>
        <p:nvSpPr>
          <p:cNvPr id="3" name="Content Placeholder 2">
            <a:extLst>
              <a:ext uri="{FF2B5EF4-FFF2-40B4-BE49-F238E27FC236}">
                <a16:creationId xmlns:a16="http://schemas.microsoft.com/office/drawing/2014/main" id="{25A716CC-FD19-751B-FC45-A0C7A620109A}"/>
              </a:ext>
            </a:extLst>
          </p:cNvPr>
          <p:cNvSpPr>
            <a:spLocks noGrp="1"/>
          </p:cNvSpPr>
          <p:nvPr>
            <p:ph idx="1"/>
          </p:nvPr>
        </p:nvSpPr>
        <p:spPr/>
        <p:txBody>
          <a:bodyPr/>
          <a:lstStyle/>
          <a:p>
            <a:pPr>
              <a:lnSpc>
                <a:spcPct val="120000"/>
              </a:lnSpc>
            </a:pPr>
            <a:r>
              <a:rPr lang="en-US" sz="1500" dirty="0">
                <a:solidFill>
                  <a:srgbClr val="3C4043"/>
                </a:solidFill>
                <a:latin typeface="Roboto" panose="020F0502020204030204" pitchFamily="34" charset="0"/>
              </a:rPr>
              <a:t>This is my job</a:t>
            </a:r>
          </a:p>
          <a:p>
            <a:pPr>
              <a:lnSpc>
                <a:spcPct val="120000"/>
              </a:lnSpc>
            </a:pPr>
            <a:r>
              <a:rPr lang="en-US" sz="1500" dirty="0">
                <a:solidFill>
                  <a:srgbClr val="3C4043"/>
                </a:solidFill>
                <a:latin typeface="Roboto" panose="020F0502020204030204" pitchFamily="34" charset="0"/>
              </a:rPr>
              <a:t>Ensure all quality-related documentation and records are controlled and maintained.</a:t>
            </a:r>
          </a:p>
          <a:p>
            <a:pPr>
              <a:lnSpc>
                <a:spcPct val="120000"/>
              </a:lnSpc>
            </a:pPr>
            <a:r>
              <a:rPr lang="en-US" sz="1500" dirty="0">
                <a:solidFill>
                  <a:srgbClr val="3C4043"/>
                </a:solidFill>
                <a:latin typeface="Roboto" panose="020F0502020204030204" pitchFamily="34" charset="0"/>
              </a:rPr>
              <a:t>Implement version control and secure storage systems for documentation.</a:t>
            </a:r>
          </a:p>
        </p:txBody>
      </p:sp>
    </p:spTree>
    <p:extLst>
      <p:ext uri="{BB962C8B-B14F-4D97-AF65-F5344CB8AC3E}">
        <p14:creationId xmlns:p14="http://schemas.microsoft.com/office/powerpoint/2010/main" val="1732580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9D06B-8BB6-D5CE-84CC-657EB7D08556}"/>
              </a:ext>
            </a:extLst>
          </p:cNvPr>
          <p:cNvSpPr>
            <a:spLocks noGrp="1"/>
          </p:cNvSpPr>
          <p:nvPr>
            <p:ph type="title"/>
          </p:nvPr>
        </p:nvSpPr>
        <p:spPr/>
        <p:txBody>
          <a:bodyPr/>
          <a:lstStyle/>
          <a:p>
            <a:r>
              <a:rPr lang="en-US" dirty="0"/>
              <a:t>12. Foster a Culture of Quality</a:t>
            </a:r>
          </a:p>
        </p:txBody>
      </p:sp>
      <p:sp>
        <p:nvSpPr>
          <p:cNvPr id="3" name="Content Placeholder 2">
            <a:extLst>
              <a:ext uri="{FF2B5EF4-FFF2-40B4-BE49-F238E27FC236}">
                <a16:creationId xmlns:a16="http://schemas.microsoft.com/office/drawing/2014/main" id="{31136D67-33EC-F63B-1214-62A8CB7D3CD2}"/>
              </a:ext>
            </a:extLst>
          </p:cNvPr>
          <p:cNvSpPr>
            <a:spLocks noGrp="1"/>
          </p:cNvSpPr>
          <p:nvPr>
            <p:ph idx="1"/>
          </p:nvPr>
        </p:nvSpPr>
        <p:spPr/>
        <p:txBody>
          <a:bodyPr/>
          <a:lstStyle/>
          <a:p>
            <a:pPr>
              <a:lnSpc>
                <a:spcPct val="120000"/>
              </a:lnSpc>
            </a:pPr>
            <a:r>
              <a:rPr lang="en-US" sz="1500" dirty="0">
                <a:solidFill>
                  <a:srgbClr val="3C4043"/>
                </a:solidFill>
                <a:latin typeface="Roboto" panose="020F0502020204030204" pitchFamily="34" charset="0"/>
              </a:rPr>
              <a:t>Build a culture where quality is everyone’s responsibility, and everyone is enthusiastic to constantly get better</a:t>
            </a:r>
          </a:p>
          <a:p>
            <a:pPr>
              <a:lnSpc>
                <a:spcPct val="120000"/>
              </a:lnSpc>
            </a:pPr>
            <a:r>
              <a:rPr lang="en-US" sz="1500" dirty="0">
                <a:solidFill>
                  <a:srgbClr val="3C4043"/>
                </a:solidFill>
                <a:latin typeface="Roboto" panose="020F0502020204030204" pitchFamily="34" charset="0"/>
              </a:rPr>
              <a:t>The values we bring to our lifting should be clear and present in the way we run our businesses.</a:t>
            </a:r>
          </a:p>
          <a:p>
            <a:pPr>
              <a:lnSpc>
                <a:spcPct val="120000"/>
              </a:lnSpc>
            </a:pPr>
            <a:r>
              <a:rPr lang="en-US" sz="1500" dirty="0">
                <a:solidFill>
                  <a:srgbClr val="3C4043"/>
                </a:solidFill>
                <a:latin typeface="Roboto" panose="020F0502020204030204" pitchFamily="34" charset="0"/>
              </a:rPr>
              <a:t>Recognize and reward contributions to quality improvement. </a:t>
            </a:r>
          </a:p>
          <a:p>
            <a:pPr>
              <a:lnSpc>
                <a:spcPct val="120000"/>
              </a:lnSpc>
            </a:pPr>
            <a:r>
              <a:rPr lang="en-US" sz="1500" dirty="0">
                <a:solidFill>
                  <a:srgbClr val="3C4043"/>
                </a:solidFill>
                <a:latin typeface="Roboto" panose="020F0502020204030204" pitchFamily="34" charset="0"/>
              </a:rPr>
              <a:t>I really believe that recognition is more important than material rewards. I hate "employee of the month" stuff. I like recognition specifically about an achievement.</a:t>
            </a:r>
          </a:p>
        </p:txBody>
      </p:sp>
    </p:spTree>
    <p:extLst>
      <p:ext uri="{BB962C8B-B14F-4D97-AF65-F5344CB8AC3E}">
        <p14:creationId xmlns:p14="http://schemas.microsoft.com/office/powerpoint/2010/main" val="1024632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CEA83-3C44-31CC-3CDD-C45727E1BC07}"/>
              </a:ext>
            </a:extLst>
          </p:cNvPr>
          <p:cNvSpPr>
            <a:spLocks noGrp="1"/>
          </p:cNvSpPr>
          <p:nvPr>
            <p:ph type="title"/>
          </p:nvPr>
        </p:nvSpPr>
        <p:spPr/>
        <p:txBody>
          <a:bodyPr/>
          <a:lstStyle/>
          <a:p>
            <a:r>
              <a:rPr lang="en-US" dirty="0"/>
              <a:t>How do we make more money?</a:t>
            </a:r>
          </a:p>
        </p:txBody>
      </p:sp>
      <p:sp>
        <p:nvSpPr>
          <p:cNvPr id="3" name="Content Placeholder 2">
            <a:extLst>
              <a:ext uri="{FF2B5EF4-FFF2-40B4-BE49-F238E27FC236}">
                <a16:creationId xmlns:a16="http://schemas.microsoft.com/office/drawing/2014/main" id="{8E1C5844-45F6-DD54-160B-A6063334CBB8}"/>
              </a:ext>
            </a:extLst>
          </p:cNvPr>
          <p:cNvSpPr>
            <a:spLocks noGrp="1"/>
          </p:cNvSpPr>
          <p:nvPr>
            <p:ph idx="1"/>
          </p:nvPr>
        </p:nvSpPr>
        <p:spPr/>
        <p:txBody>
          <a:bodyPr>
            <a:normAutofit lnSpcReduction="10000"/>
          </a:bodyPr>
          <a:lstStyle/>
          <a:p>
            <a:pPr marL="0" indent="0" algn="l">
              <a:buNone/>
            </a:pPr>
            <a:endParaRPr lang="en-AU" b="0" i="0" u="none" strike="noStrike" dirty="0">
              <a:solidFill>
                <a:srgbClr val="3C4043"/>
              </a:solidFill>
              <a:effectLst/>
              <a:latin typeface="Roboto" panose="020F0502020204030204" pitchFamily="34" charset="0"/>
            </a:endParaRPr>
          </a:p>
          <a:p>
            <a:pPr algn="l">
              <a:buFont typeface="+mj-lt"/>
              <a:buAutoNum type="arabicPeriod"/>
            </a:pPr>
            <a:r>
              <a:rPr lang="en-AU" b="0" i="0" u="none" strike="noStrike" dirty="0">
                <a:solidFill>
                  <a:srgbClr val="3C4043"/>
                </a:solidFill>
                <a:effectLst/>
                <a:latin typeface="Roboto" panose="020F0502020204030204" pitchFamily="34" charset="0"/>
              </a:rPr>
              <a:t>Grow the number of members on the books every week</a:t>
            </a:r>
          </a:p>
          <a:p>
            <a:pPr algn="l">
              <a:buFont typeface="+mj-lt"/>
              <a:buAutoNum type="arabicPeriod"/>
            </a:pPr>
            <a:r>
              <a:rPr lang="en-AU" b="0" i="0" u="none" strike="noStrike" dirty="0">
                <a:solidFill>
                  <a:srgbClr val="3C4043"/>
                </a:solidFill>
                <a:effectLst/>
                <a:latin typeface="Roboto" panose="020F0502020204030204" pitchFamily="34" charset="0"/>
              </a:rPr>
              <a:t>Keep our customers on the books by delivering excellence consistently.</a:t>
            </a:r>
          </a:p>
          <a:p>
            <a:pPr marL="0" indent="0" algn="l">
              <a:buNone/>
            </a:pPr>
            <a:r>
              <a:rPr lang="en-AU" b="0" i="0" u="none" strike="noStrike" dirty="0">
                <a:solidFill>
                  <a:srgbClr val="3C4043"/>
                </a:solidFill>
                <a:effectLst/>
                <a:latin typeface="Roboto" panose="020F0502020204030204" pitchFamily="34" charset="0"/>
              </a:rPr>
              <a:t>Obviously this is a gross oversimplification, but </a:t>
            </a:r>
            <a:r>
              <a:rPr lang="en-AU" dirty="0">
                <a:solidFill>
                  <a:srgbClr val="3C4043"/>
                </a:solidFill>
                <a:latin typeface="Roboto" panose="020F0502020204030204" pitchFamily="34" charset="0"/>
              </a:rPr>
              <a:t>I</a:t>
            </a:r>
            <a:r>
              <a:rPr lang="en-AU" b="0" i="0" u="none" strike="noStrike" dirty="0">
                <a:solidFill>
                  <a:srgbClr val="3C4043"/>
                </a:solidFill>
                <a:effectLst/>
                <a:latin typeface="Roboto" panose="020F0502020204030204" pitchFamily="34" charset="0"/>
              </a:rPr>
              <a:t> think these broad umbrella categories cover most of the goals that I've heard Gym owners talk about. </a:t>
            </a:r>
          </a:p>
          <a:p>
            <a:pPr marL="0" indent="0" algn="l">
              <a:buNone/>
            </a:pPr>
            <a:endParaRPr lang="en-AU" b="0" i="0" u="none" strike="noStrike" dirty="0">
              <a:solidFill>
                <a:srgbClr val="3C4043"/>
              </a:solidFill>
              <a:effectLst/>
              <a:latin typeface="Roboto" panose="020F0502020204030204" pitchFamily="34" charset="0"/>
            </a:endParaRPr>
          </a:p>
          <a:p>
            <a:pPr marL="0" indent="0" algn="l">
              <a:buNone/>
            </a:pPr>
            <a:r>
              <a:rPr lang="en-AU" b="0" i="0" u="none" strike="noStrike" dirty="0">
                <a:solidFill>
                  <a:srgbClr val="3C4043"/>
                </a:solidFill>
                <a:effectLst/>
                <a:latin typeface="Roboto" panose="020F0502020204030204" pitchFamily="34" charset="0"/>
              </a:rPr>
              <a:t>There are a few common themes that I've heard from everyone on this list:</a:t>
            </a:r>
            <a:endParaRPr lang="en-US" dirty="0"/>
          </a:p>
        </p:txBody>
      </p:sp>
    </p:spTree>
    <p:extLst>
      <p:ext uri="{BB962C8B-B14F-4D97-AF65-F5344CB8AC3E}">
        <p14:creationId xmlns:p14="http://schemas.microsoft.com/office/powerpoint/2010/main" val="152290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A4E02-621F-3617-ED38-E689B9F84CAE}"/>
              </a:ext>
            </a:extLst>
          </p:cNvPr>
          <p:cNvSpPr>
            <a:spLocks noGrp="1"/>
          </p:cNvSpPr>
          <p:nvPr>
            <p:ph type="title"/>
          </p:nvPr>
        </p:nvSpPr>
        <p:spPr/>
        <p:txBody>
          <a:bodyPr/>
          <a:lstStyle/>
          <a:p>
            <a:r>
              <a:rPr lang="en-AU" b="1" i="0" u="none" strike="noStrike" dirty="0">
                <a:solidFill>
                  <a:srgbClr val="3C4043"/>
                </a:solidFill>
                <a:effectLst/>
                <a:latin typeface="Roboto" panose="020F0502020204030204" pitchFamily="34" charset="0"/>
              </a:rPr>
              <a:t>Communication</a:t>
            </a:r>
            <a:endParaRPr lang="en-US" dirty="0"/>
          </a:p>
        </p:txBody>
      </p:sp>
      <p:sp>
        <p:nvSpPr>
          <p:cNvPr id="3" name="Content Placeholder 2">
            <a:extLst>
              <a:ext uri="{FF2B5EF4-FFF2-40B4-BE49-F238E27FC236}">
                <a16:creationId xmlns:a16="http://schemas.microsoft.com/office/drawing/2014/main" id="{BBA5F8AF-7E57-C77D-16C5-619A3DC0A03B}"/>
              </a:ext>
            </a:extLst>
          </p:cNvPr>
          <p:cNvSpPr>
            <a:spLocks noGrp="1"/>
          </p:cNvSpPr>
          <p:nvPr>
            <p:ph idx="1"/>
          </p:nvPr>
        </p:nvSpPr>
        <p:spPr/>
        <p:txBody>
          <a:bodyPr>
            <a:normAutofit lnSpcReduction="10000"/>
          </a:bodyPr>
          <a:lstStyle/>
          <a:p>
            <a:pPr algn="l"/>
            <a:r>
              <a:rPr lang="en-AU" b="0" i="0" u="none" strike="noStrike" dirty="0">
                <a:solidFill>
                  <a:srgbClr val="3C4043"/>
                </a:solidFill>
                <a:effectLst/>
                <a:latin typeface="Roboto" panose="020F0502020204030204" pitchFamily="34" charset="0"/>
              </a:rPr>
              <a:t>Everyone that I've met with values regular communication with the other members of this group. </a:t>
            </a:r>
          </a:p>
          <a:p>
            <a:pPr algn="l"/>
            <a:r>
              <a:rPr lang="en-AU" b="0" i="0" u="none" strike="noStrike" dirty="0">
                <a:solidFill>
                  <a:srgbClr val="3C4043"/>
                </a:solidFill>
                <a:effectLst/>
                <a:latin typeface="Roboto" panose="020F0502020204030204" pitchFamily="34" charset="0"/>
              </a:rPr>
              <a:t>Right now we don't have a structured meeting schedule. I propose we change that. We need to have a strong owners community, and thereby lead by example. </a:t>
            </a:r>
          </a:p>
          <a:p>
            <a:pPr algn="l"/>
            <a:r>
              <a:rPr lang="en-AU" b="0" i="0" u="none" strike="noStrike" dirty="0">
                <a:solidFill>
                  <a:srgbClr val="3C4043"/>
                </a:solidFill>
                <a:effectLst/>
                <a:latin typeface="Roboto" panose="020F0502020204030204" pitchFamily="34" charset="0"/>
              </a:rPr>
              <a:t>I propose we meet once a week for 30 minutes to talk about 2 things: how are our member numbers going (id the net change in the last week), and what problems are causing us stress? I like short, focused meetings. </a:t>
            </a:r>
          </a:p>
          <a:p>
            <a:pPr algn="l"/>
            <a:r>
              <a:rPr lang="en-AU" b="0" i="0" u="none" strike="noStrike" dirty="0">
                <a:solidFill>
                  <a:srgbClr val="3C4043"/>
                </a:solidFill>
                <a:effectLst/>
                <a:latin typeface="Roboto" panose="020F0502020204030204" pitchFamily="34" charset="0"/>
              </a:rPr>
              <a:t>If you can't make it one week, no problem, join us the next week. Time TBC</a:t>
            </a:r>
          </a:p>
        </p:txBody>
      </p:sp>
    </p:spTree>
    <p:extLst>
      <p:ext uri="{BB962C8B-B14F-4D97-AF65-F5344CB8AC3E}">
        <p14:creationId xmlns:p14="http://schemas.microsoft.com/office/powerpoint/2010/main" val="2632688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4FBEE-00E0-24CB-9205-9CAF0F88CBD7}"/>
              </a:ext>
            </a:extLst>
          </p:cNvPr>
          <p:cNvSpPr>
            <a:spLocks noGrp="1"/>
          </p:cNvSpPr>
          <p:nvPr>
            <p:ph type="title"/>
          </p:nvPr>
        </p:nvSpPr>
        <p:spPr/>
        <p:txBody>
          <a:bodyPr/>
          <a:lstStyle/>
          <a:p>
            <a:r>
              <a:rPr lang="en-AU" b="1" i="0" u="none" strike="noStrike" dirty="0">
                <a:solidFill>
                  <a:srgbClr val="3C4043"/>
                </a:solidFill>
                <a:effectLst/>
                <a:latin typeface="Roboto" panose="020F0502020204030204" pitchFamily="34" charset="0"/>
              </a:rPr>
              <a:t>Marketing</a:t>
            </a:r>
            <a:endParaRPr lang="en-US" dirty="0"/>
          </a:p>
        </p:txBody>
      </p:sp>
      <p:sp>
        <p:nvSpPr>
          <p:cNvPr id="3" name="Content Placeholder 2">
            <a:extLst>
              <a:ext uri="{FF2B5EF4-FFF2-40B4-BE49-F238E27FC236}">
                <a16:creationId xmlns:a16="http://schemas.microsoft.com/office/drawing/2014/main" id="{5772BB61-5CB6-BF8A-DB98-843E3F65BF5B}"/>
              </a:ext>
            </a:extLst>
          </p:cNvPr>
          <p:cNvSpPr>
            <a:spLocks noGrp="1"/>
          </p:cNvSpPr>
          <p:nvPr>
            <p:ph idx="1"/>
          </p:nvPr>
        </p:nvSpPr>
        <p:spPr/>
        <p:txBody>
          <a:bodyPr/>
          <a:lstStyle/>
          <a:p>
            <a:r>
              <a:rPr lang="en-AU" dirty="0">
                <a:solidFill>
                  <a:srgbClr val="3C4043"/>
                </a:solidFill>
                <a:latin typeface="Roboto" panose="020F0502020204030204" pitchFamily="34" charset="0"/>
              </a:rPr>
              <a:t>Marketing is high on the list of priorities for every owner I’ve spoken to. </a:t>
            </a:r>
          </a:p>
          <a:p>
            <a:r>
              <a:rPr lang="en-AU" dirty="0">
                <a:solidFill>
                  <a:srgbClr val="3C4043"/>
                </a:solidFill>
                <a:latin typeface="Roboto" panose="020F0502020204030204" pitchFamily="34" charset="0"/>
              </a:rPr>
              <a:t>I</a:t>
            </a:r>
            <a:r>
              <a:rPr lang="en-AU" b="0" i="0" u="none" strike="noStrike" dirty="0">
                <a:solidFill>
                  <a:srgbClr val="3C4043"/>
                </a:solidFill>
                <a:effectLst/>
                <a:latin typeface="Roboto" panose="020F0502020204030204" pitchFamily="34" charset="0"/>
              </a:rPr>
              <a:t>ts working great for some of you. </a:t>
            </a:r>
          </a:p>
          <a:p>
            <a:r>
              <a:rPr lang="en-AU" b="0" i="0" u="none" strike="noStrike" dirty="0">
                <a:solidFill>
                  <a:srgbClr val="3C4043"/>
                </a:solidFill>
                <a:effectLst/>
                <a:latin typeface="Roboto" panose="020F0502020204030204" pitchFamily="34" charset="0"/>
              </a:rPr>
              <a:t>Its not working to your satisfaction for others. </a:t>
            </a:r>
          </a:p>
          <a:p>
            <a:r>
              <a:rPr lang="en-AU" b="0" i="0" u="none" strike="noStrike" dirty="0">
                <a:solidFill>
                  <a:srgbClr val="3C4043"/>
                </a:solidFill>
                <a:effectLst/>
                <a:latin typeface="Roboto" panose="020F0502020204030204" pitchFamily="34" charset="0"/>
              </a:rPr>
              <a:t>I think we need everyone in this group to feel like they are getting awesome value from marketing all the time. </a:t>
            </a:r>
          </a:p>
          <a:p>
            <a:r>
              <a:rPr lang="en-AU" b="0" i="0" u="none" strike="noStrike" dirty="0">
                <a:solidFill>
                  <a:srgbClr val="3C4043"/>
                </a:solidFill>
                <a:effectLst/>
                <a:latin typeface="Roboto" panose="020F0502020204030204" pitchFamily="34" charset="0"/>
              </a:rPr>
              <a:t>This could be a topic on its own. We need to go down this rabbit hole very soon.</a:t>
            </a:r>
            <a:endParaRPr lang="en-US" dirty="0"/>
          </a:p>
        </p:txBody>
      </p:sp>
    </p:spTree>
    <p:extLst>
      <p:ext uri="{BB962C8B-B14F-4D97-AF65-F5344CB8AC3E}">
        <p14:creationId xmlns:p14="http://schemas.microsoft.com/office/powerpoint/2010/main" val="1329714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7D407-976C-146D-582A-9C049A2C1569}"/>
              </a:ext>
            </a:extLst>
          </p:cNvPr>
          <p:cNvSpPr>
            <a:spLocks noGrp="1"/>
          </p:cNvSpPr>
          <p:nvPr>
            <p:ph type="title"/>
          </p:nvPr>
        </p:nvSpPr>
        <p:spPr/>
        <p:txBody>
          <a:bodyPr/>
          <a:lstStyle/>
          <a:p>
            <a:r>
              <a:rPr lang="en-US" dirty="0"/>
              <a:t>Supporting Thomas &amp; Gym Owners</a:t>
            </a:r>
          </a:p>
        </p:txBody>
      </p:sp>
      <p:sp>
        <p:nvSpPr>
          <p:cNvPr id="3" name="Content Placeholder 2">
            <a:extLst>
              <a:ext uri="{FF2B5EF4-FFF2-40B4-BE49-F238E27FC236}">
                <a16:creationId xmlns:a16="http://schemas.microsoft.com/office/drawing/2014/main" id="{201C95F0-EE59-8A72-F55A-19F3F64BA37C}"/>
              </a:ext>
            </a:extLst>
          </p:cNvPr>
          <p:cNvSpPr>
            <a:spLocks noGrp="1"/>
          </p:cNvSpPr>
          <p:nvPr>
            <p:ph idx="1"/>
          </p:nvPr>
        </p:nvSpPr>
        <p:spPr/>
        <p:txBody>
          <a:bodyPr>
            <a:normAutofit fontScale="62500" lnSpcReduction="20000"/>
          </a:bodyPr>
          <a:lstStyle/>
          <a:p>
            <a:pPr>
              <a:lnSpc>
                <a:spcPct val="110000"/>
              </a:lnSpc>
            </a:pPr>
            <a:r>
              <a:rPr lang="en-AU" dirty="0">
                <a:solidFill>
                  <a:srgbClr val="3C4043"/>
                </a:solidFill>
                <a:latin typeface="Roboto" panose="020F0502020204030204" pitchFamily="34" charset="0"/>
              </a:rPr>
              <a:t>In the course of our conversations, it’s also abundantly clear that we can't standardize everything. In some cases, we have Gyms that have been operating for 3 years or more. They are at a very different stage of development to a Gym that has been open a few weeks. </a:t>
            </a:r>
          </a:p>
          <a:p>
            <a:pPr>
              <a:lnSpc>
                <a:spcPct val="110000"/>
              </a:lnSpc>
            </a:pPr>
            <a:r>
              <a:rPr lang="en-AU" dirty="0">
                <a:solidFill>
                  <a:srgbClr val="3C4043"/>
                </a:solidFill>
                <a:latin typeface="Roboto" panose="020F0502020204030204" pitchFamily="34" charset="0"/>
              </a:rPr>
              <a:t>It should therefore be no surprise that each gym has its unique needs. Each gym has its own unique challenges and areas they'd like to focus on. </a:t>
            </a:r>
          </a:p>
          <a:p>
            <a:pPr>
              <a:lnSpc>
                <a:spcPct val="110000"/>
              </a:lnSpc>
            </a:pPr>
            <a:r>
              <a:rPr lang="en-AU" dirty="0">
                <a:solidFill>
                  <a:srgbClr val="3C4043"/>
                </a:solidFill>
                <a:latin typeface="Roboto" panose="020F0502020204030204" pitchFamily="34" charset="0"/>
              </a:rPr>
              <a:t>I think it’s my job to work with each Gym's owners to fix any and all issues that are causing them concern or frustration.</a:t>
            </a:r>
          </a:p>
          <a:p>
            <a:pPr>
              <a:lnSpc>
                <a:spcPct val="110000"/>
              </a:lnSpc>
            </a:pPr>
            <a:r>
              <a:rPr lang="en-AU" dirty="0">
                <a:solidFill>
                  <a:srgbClr val="3C4043"/>
                </a:solidFill>
                <a:latin typeface="Roboto" panose="020F0502020204030204" pitchFamily="34" charset="0"/>
              </a:rPr>
              <a:t>I think this is a role that Thomas currently tries to fulfill, but I also think that everyone in this group is aware that Thomas is one man, and he can't be everywhere and do everything. </a:t>
            </a:r>
          </a:p>
          <a:p>
            <a:pPr>
              <a:lnSpc>
                <a:spcPct val="110000"/>
              </a:lnSpc>
            </a:pPr>
            <a:r>
              <a:rPr lang="en-AU" dirty="0">
                <a:solidFill>
                  <a:srgbClr val="3C4043"/>
                </a:solidFill>
                <a:latin typeface="Roboto" panose="020F0502020204030204" pitchFamily="34" charset="0"/>
              </a:rPr>
              <a:t>I propose to lighten his load, and act as his trusted side-kick that handles operational and business improvement issues, so that Thomas can focus on the strategic and visionary work that he's so amazing at.</a:t>
            </a:r>
            <a:endParaRPr lang="en-US" dirty="0">
              <a:solidFill>
                <a:srgbClr val="3C4043"/>
              </a:solidFill>
              <a:latin typeface="Roboto" panose="020F0502020204030204" pitchFamily="34" charset="0"/>
            </a:endParaRPr>
          </a:p>
        </p:txBody>
      </p:sp>
    </p:spTree>
    <p:extLst>
      <p:ext uri="{BB962C8B-B14F-4D97-AF65-F5344CB8AC3E}">
        <p14:creationId xmlns:p14="http://schemas.microsoft.com/office/powerpoint/2010/main" val="1965938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DE420-DA81-8211-20A8-9C600F45B22F}"/>
              </a:ext>
            </a:extLst>
          </p:cNvPr>
          <p:cNvSpPr>
            <a:spLocks noGrp="1"/>
          </p:cNvSpPr>
          <p:nvPr>
            <p:ph type="title"/>
          </p:nvPr>
        </p:nvSpPr>
        <p:spPr/>
        <p:txBody>
          <a:bodyPr/>
          <a:lstStyle/>
          <a:p>
            <a:r>
              <a:rPr lang="en-US" dirty="0"/>
              <a:t>Quality Management System</a:t>
            </a:r>
          </a:p>
        </p:txBody>
      </p:sp>
      <p:sp>
        <p:nvSpPr>
          <p:cNvPr id="3" name="Content Placeholder 2">
            <a:extLst>
              <a:ext uri="{FF2B5EF4-FFF2-40B4-BE49-F238E27FC236}">
                <a16:creationId xmlns:a16="http://schemas.microsoft.com/office/drawing/2014/main" id="{2C0FA835-2729-FF1A-9309-5AAF81C83A7F}"/>
              </a:ext>
            </a:extLst>
          </p:cNvPr>
          <p:cNvSpPr>
            <a:spLocks noGrp="1"/>
          </p:cNvSpPr>
          <p:nvPr>
            <p:ph idx="1"/>
          </p:nvPr>
        </p:nvSpPr>
        <p:spPr/>
        <p:txBody>
          <a:bodyPr>
            <a:normAutofit lnSpcReduction="10000"/>
          </a:bodyPr>
          <a:lstStyle/>
          <a:p>
            <a:pPr>
              <a:lnSpc>
                <a:spcPct val="110000"/>
              </a:lnSpc>
            </a:pPr>
            <a:r>
              <a:rPr lang="en-AU" sz="2100" dirty="0">
                <a:solidFill>
                  <a:srgbClr val="3C4043"/>
                </a:solidFill>
                <a:latin typeface="Roboto" panose="020F0502020204030204" pitchFamily="34" charset="0"/>
              </a:rPr>
              <a:t>Quality management system (AKA standardization of procedures): Everyone I've spoken to has been enthusiastic about the idea of a quality management system with standardised, documented processes. I want to lead this, but </a:t>
            </a:r>
            <a:r>
              <a:rPr lang="en-AU" sz="2100" dirty="0" err="1">
                <a:solidFill>
                  <a:srgbClr val="3C4043"/>
                </a:solidFill>
                <a:latin typeface="Roboto" panose="020F0502020204030204" pitchFamily="34" charset="0"/>
              </a:rPr>
              <a:t>i</a:t>
            </a:r>
            <a:r>
              <a:rPr lang="en-AU" sz="2100" dirty="0">
                <a:solidFill>
                  <a:srgbClr val="3C4043"/>
                </a:solidFill>
                <a:latin typeface="Roboto" panose="020F0502020204030204" pitchFamily="34" charset="0"/>
              </a:rPr>
              <a:t> don't want to be like Moses handing down the 10 commandments. Instead, </a:t>
            </a:r>
            <a:r>
              <a:rPr lang="en-AU" sz="2100" dirty="0" err="1">
                <a:solidFill>
                  <a:srgbClr val="3C4043"/>
                </a:solidFill>
                <a:latin typeface="Roboto" panose="020F0502020204030204" pitchFamily="34" charset="0"/>
              </a:rPr>
              <a:t>i</a:t>
            </a:r>
            <a:r>
              <a:rPr lang="en-AU" sz="2100" dirty="0">
                <a:solidFill>
                  <a:srgbClr val="3C4043"/>
                </a:solidFill>
                <a:latin typeface="Roboto" panose="020F0502020204030204" pitchFamily="34" charset="0"/>
              </a:rPr>
              <a:t> propose to either document what we already do, or to put forward a draft that we can discuss, pick to pieces and revise until we have a process we agree on. This is a massive topic and </a:t>
            </a:r>
            <a:r>
              <a:rPr lang="en-AU" sz="2100" dirty="0" err="1">
                <a:solidFill>
                  <a:srgbClr val="3C4043"/>
                </a:solidFill>
                <a:latin typeface="Roboto" panose="020F0502020204030204" pitchFamily="34" charset="0"/>
              </a:rPr>
              <a:t>i</a:t>
            </a:r>
            <a:r>
              <a:rPr lang="en-AU" sz="2100" dirty="0">
                <a:solidFill>
                  <a:srgbClr val="3C4043"/>
                </a:solidFill>
                <a:latin typeface="Roboto" panose="020F0502020204030204" pitchFamily="34" charset="0"/>
              </a:rPr>
              <a:t> could talk about it for ages. </a:t>
            </a:r>
          </a:p>
          <a:p>
            <a:pPr>
              <a:lnSpc>
                <a:spcPct val="110000"/>
              </a:lnSpc>
            </a:pPr>
            <a:r>
              <a:rPr lang="en-AU" sz="2100" dirty="0">
                <a:solidFill>
                  <a:srgbClr val="3C4043"/>
                </a:solidFill>
                <a:latin typeface="Roboto" panose="020F0502020204030204" pitchFamily="34" charset="0"/>
              </a:rPr>
              <a:t>I feel very confident about this one. I have achieved ISO9,001, ISO14,000, ISO 18,001, AS/NZS 4766 and several other quality certifications. While I have no experience in the fitness industry, you do. If we work together, I am 100% confident that we will develop a quality management system that ensures that we deliver customer excellence every time.</a:t>
            </a:r>
            <a:endParaRPr lang="en-AU" dirty="0">
              <a:solidFill>
                <a:srgbClr val="3C4043"/>
              </a:solidFill>
              <a:latin typeface="Roboto" panose="020F0502020204030204" pitchFamily="34" charset="0"/>
            </a:endParaRPr>
          </a:p>
        </p:txBody>
      </p:sp>
    </p:spTree>
    <p:extLst>
      <p:ext uri="{BB962C8B-B14F-4D97-AF65-F5344CB8AC3E}">
        <p14:creationId xmlns:p14="http://schemas.microsoft.com/office/powerpoint/2010/main" val="1634197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0035B-CC0C-31A3-F0C9-E02C26E76F49}"/>
              </a:ext>
            </a:extLst>
          </p:cNvPr>
          <p:cNvSpPr>
            <a:spLocks noGrp="1"/>
          </p:cNvSpPr>
          <p:nvPr>
            <p:ph type="title"/>
          </p:nvPr>
        </p:nvSpPr>
        <p:spPr/>
        <p:txBody>
          <a:bodyPr/>
          <a:lstStyle/>
          <a:p>
            <a:r>
              <a:rPr lang="en-US" dirty="0" err="1"/>
              <a:t>Whats</a:t>
            </a:r>
            <a:r>
              <a:rPr lang="en-US" dirty="0"/>
              <a:t> this Quality Management System (QMS)?</a:t>
            </a:r>
          </a:p>
        </p:txBody>
      </p:sp>
      <p:sp>
        <p:nvSpPr>
          <p:cNvPr id="3" name="Content Placeholder 2">
            <a:extLst>
              <a:ext uri="{FF2B5EF4-FFF2-40B4-BE49-F238E27FC236}">
                <a16:creationId xmlns:a16="http://schemas.microsoft.com/office/drawing/2014/main" id="{0FE6F44D-0FF1-198E-17D8-232359925177}"/>
              </a:ext>
            </a:extLst>
          </p:cNvPr>
          <p:cNvSpPr>
            <a:spLocks noGrp="1"/>
          </p:cNvSpPr>
          <p:nvPr>
            <p:ph idx="1"/>
          </p:nvPr>
        </p:nvSpPr>
        <p:spPr/>
        <p:txBody>
          <a:bodyPr/>
          <a:lstStyle/>
          <a:p>
            <a:pPr>
              <a:lnSpc>
                <a:spcPct val="110000"/>
              </a:lnSpc>
            </a:pPr>
            <a:r>
              <a:rPr lang="en-US" sz="2100" dirty="0">
                <a:solidFill>
                  <a:srgbClr val="3C4043"/>
                </a:solidFill>
                <a:latin typeface="Roboto" panose="020F0502020204030204" pitchFamily="34" charset="0"/>
              </a:rPr>
              <a:t>Developing a quality management system (QMS) for </a:t>
            </a:r>
            <a:r>
              <a:rPr lang="en-US" sz="2100" dirty="0" err="1">
                <a:solidFill>
                  <a:srgbClr val="3C4043"/>
                </a:solidFill>
                <a:latin typeface="Roboto" panose="020F0502020204030204" pitchFamily="34" charset="0"/>
              </a:rPr>
              <a:t>ZeroW</a:t>
            </a:r>
            <a:r>
              <a:rPr lang="en-US" sz="2100" dirty="0">
                <a:solidFill>
                  <a:srgbClr val="3C4043"/>
                </a:solidFill>
                <a:latin typeface="Roboto" panose="020F0502020204030204" pitchFamily="34" charset="0"/>
              </a:rPr>
              <a:t> is a great way for us to grow our membership and to ensure that we consistently deliver an awesome product. </a:t>
            </a:r>
          </a:p>
          <a:p>
            <a:pPr>
              <a:lnSpc>
                <a:spcPct val="110000"/>
              </a:lnSpc>
            </a:pPr>
            <a:r>
              <a:rPr lang="en-US" sz="2100" dirty="0">
                <a:solidFill>
                  <a:srgbClr val="3C4043"/>
                </a:solidFill>
                <a:latin typeface="Roboto" panose="020F0502020204030204" pitchFamily="34" charset="0"/>
              </a:rPr>
              <a:t>I’d like to discuss the steps that I think we need to take to develop a QMS, and a culture of continuous improvement, which will help us achieve our business goals.</a:t>
            </a:r>
          </a:p>
        </p:txBody>
      </p:sp>
    </p:spTree>
    <p:extLst>
      <p:ext uri="{BB962C8B-B14F-4D97-AF65-F5344CB8AC3E}">
        <p14:creationId xmlns:p14="http://schemas.microsoft.com/office/powerpoint/2010/main" val="3741706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548B7-710B-2AFB-5A92-25CD5478FC0D}"/>
              </a:ext>
            </a:extLst>
          </p:cNvPr>
          <p:cNvSpPr>
            <a:spLocks noGrp="1"/>
          </p:cNvSpPr>
          <p:nvPr>
            <p:ph type="title"/>
          </p:nvPr>
        </p:nvSpPr>
        <p:spPr/>
        <p:txBody>
          <a:bodyPr/>
          <a:lstStyle/>
          <a:p>
            <a:r>
              <a:rPr lang="en-US" dirty="0"/>
              <a:t>1. Vision, Mission, and Values</a:t>
            </a:r>
          </a:p>
        </p:txBody>
      </p:sp>
      <p:sp>
        <p:nvSpPr>
          <p:cNvPr id="3" name="Content Placeholder 2">
            <a:extLst>
              <a:ext uri="{FF2B5EF4-FFF2-40B4-BE49-F238E27FC236}">
                <a16:creationId xmlns:a16="http://schemas.microsoft.com/office/drawing/2014/main" id="{1D4D3008-8C9A-A0BD-4768-ED51D8DF43A7}"/>
              </a:ext>
            </a:extLst>
          </p:cNvPr>
          <p:cNvSpPr>
            <a:spLocks noGrp="1"/>
          </p:cNvSpPr>
          <p:nvPr>
            <p:ph idx="1"/>
          </p:nvPr>
        </p:nvSpPr>
        <p:spPr/>
        <p:txBody>
          <a:bodyPr>
            <a:normAutofit/>
          </a:bodyPr>
          <a:lstStyle/>
          <a:p>
            <a:pPr>
              <a:lnSpc>
                <a:spcPct val="110000"/>
              </a:lnSpc>
            </a:pPr>
            <a:r>
              <a:rPr lang="en-US" sz="2100" dirty="0">
                <a:solidFill>
                  <a:srgbClr val="3C4043"/>
                </a:solidFill>
                <a:latin typeface="Roboto" panose="020F0502020204030204" pitchFamily="34" charset="0"/>
              </a:rPr>
              <a:t>Vision: Define where we want </a:t>
            </a:r>
            <a:r>
              <a:rPr lang="en-US" sz="2100" dirty="0" err="1">
                <a:solidFill>
                  <a:srgbClr val="3C4043"/>
                </a:solidFill>
                <a:latin typeface="Roboto" panose="020F0502020204030204" pitchFamily="34" charset="0"/>
              </a:rPr>
              <a:t>ZeroW</a:t>
            </a:r>
            <a:r>
              <a:rPr lang="en-US" sz="2100" dirty="0">
                <a:solidFill>
                  <a:srgbClr val="3C4043"/>
                </a:solidFill>
                <a:latin typeface="Roboto" panose="020F0502020204030204" pitchFamily="34" charset="0"/>
              </a:rPr>
              <a:t> to be in the future, both at an individual level and at a macro level.</a:t>
            </a:r>
          </a:p>
          <a:p>
            <a:pPr>
              <a:lnSpc>
                <a:spcPct val="110000"/>
              </a:lnSpc>
            </a:pPr>
            <a:r>
              <a:rPr lang="en-US" sz="2100" dirty="0">
                <a:solidFill>
                  <a:srgbClr val="3C4043"/>
                </a:solidFill>
                <a:latin typeface="Roboto" panose="020F0502020204030204" pitchFamily="34" charset="0"/>
              </a:rPr>
              <a:t>Mission: Describe the purpose of </a:t>
            </a:r>
            <a:r>
              <a:rPr lang="en-US" sz="2100" dirty="0" err="1">
                <a:solidFill>
                  <a:srgbClr val="3C4043"/>
                </a:solidFill>
                <a:latin typeface="Roboto" panose="020F0502020204030204" pitchFamily="34" charset="0"/>
              </a:rPr>
              <a:t>ZeroW</a:t>
            </a:r>
            <a:r>
              <a:rPr lang="en-US" sz="2100" dirty="0">
                <a:solidFill>
                  <a:srgbClr val="3C4043"/>
                </a:solidFill>
                <a:latin typeface="Roboto" panose="020F0502020204030204" pitchFamily="34" charset="0"/>
              </a:rPr>
              <a:t> and what it aims to achieve. Thomas can articulate this clearly, but I want to be able to recite it from memory and from the heart. I want all the OG and staff to be able to as well. </a:t>
            </a:r>
          </a:p>
          <a:p>
            <a:pPr>
              <a:lnSpc>
                <a:spcPct val="110000"/>
              </a:lnSpc>
            </a:pPr>
            <a:r>
              <a:rPr lang="en-US" sz="2100" dirty="0">
                <a:solidFill>
                  <a:srgbClr val="3C4043"/>
                </a:solidFill>
                <a:latin typeface="Roboto" panose="020F0502020204030204" pitchFamily="34" charset="0"/>
              </a:rPr>
              <a:t>Values: Clearly define the principles and standards that guide </a:t>
            </a:r>
            <a:r>
              <a:rPr lang="en-US" sz="2100" dirty="0" err="1">
                <a:solidFill>
                  <a:srgbClr val="3C4043"/>
                </a:solidFill>
                <a:latin typeface="Roboto" panose="020F0502020204030204" pitchFamily="34" charset="0"/>
              </a:rPr>
              <a:t>ZeroW’s</a:t>
            </a:r>
            <a:r>
              <a:rPr lang="en-US" sz="2100" dirty="0">
                <a:solidFill>
                  <a:srgbClr val="3C4043"/>
                </a:solidFill>
                <a:latin typeface="Roboto" panose="020F0502020204030204" pitchFamily="34" charset="0"/>
              </a:rPr>
              <a:t> actions and decisions. These then flow into our policies and </a:t>
            </a:r>
            <a:r>
              <a:rPr lang="en-US" sz="2100" dirty="0" err="1">
                <a:solidFill>
                  <a:srgbClr val="3C4043"/>
                </a:solidFill>
                <a:latin typeface="Roboto" panose="020F0502020204030204" pitchFamily="34" charset="0"/>
              </a:rPr>
              <a:t>te</a:t>
            </a:r>
            <a:r>
              <a:rPr lang="en-US" sz="2100" dirty="0">
                <a:solidFill>
                  <a:srgbClr val="3C4043"/>
                </a:solidFill>
                <a:latin typeface="Roboto" panose="020F0502020204030204" pitchFamily="34" charset="0"/>
              </a:rPr>
              <a:t> kind of </a:t>
            </a:r>
            <a:r>
              <a:rPr lang="en-US" sz="2100" dirty="0" err="1">
                <a:solidFill>
                  <a:srgbClr val="3C4043"/>
                </a:solidFill>
                <a:latin typeface="Roboto" panose="020F0502020204030204" pitchFamily="34" charset="0"/>
              </a:rPr>
              <a:t>behaviour</a:t>
            </a:r>
            <a:r>
              <a:rPr lang="en-US" sz="2100" dirty="0">
                <a:solidFill>
                  <a:srgbClr val="3C4043"/>
                </a:solidFill>
                <a:latin typeface="Roboto" panose="020F0502020204030204" pitchFamily="34" charset="0"/>
              </a:rPr>
              <a:t> we expect from our teams.</a:t>
            </a:r>
          </a:p>
          <a:p>
            <a:pPr>
              <a:lnSpc>
                <a:spcPct val="110000"/>
              </a:lnSpc>
            </a:pPr>
            <a:r>
              <a:rPr lang="en-US" sz="2100" dirty="0">
                <a:solidFill>
                  <a:srgbClr val="3C4043"/>
                </a:solidFill>
                <a:latin typeface="Roboto" panose="020F0502020204030204" pitchFamily="34" charset="0"/>
              </a:rPr>
              <a:t>For all 3 we need to be specific and avoid motherhood statements</a:t>
            </a:r>
          </a:p>
        </p:txBody>
      </p:sp>
    </p:spTree>
    <p:extLst>
      <p:ext uri="{BB962C8B-B14F-4D97-AF65-F5344CB8AC3E}">
        <p14:creationId xmlns:p14="http://schemas.microsoft.com/office/powerpoint/2010/main" val="1145071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D225D-31CE-F53C-CFEA-CDA913392289}"/>
              </a:ext>
            </a:extLst>
          </p:cNvPr>
          <p:cNvSpPr>
            <a:spLocks noGrp="1"/>
          </p:cNvSpPr>
          <p:nvPr>
            <p:ph type="title"/>
          </p:nvPr>
        </p:nvSpPr>
        <p:spPr/>
        <p:txBody>
          <a:bodyPr/>
          <a:lstStyle/>
          <a:p>
            <a:r>
              <a:rPr lang="en-US" dirty="0"/>
              <a:t>2. Understand Your Stakeholders</a:t>
            </a:r>
          </a:p>
        </p:txBody>
      </p:sp>
      <p:sp>
        <p:nvSpPr>
          <p:cNvPr id="3" name="Content Placeholder 2">
            <a:extLst>
              <a:ext uri="{FF2B5EF4-FFF2-40B4-BE49-F238E27FC236}">
                <a16:creationId xmlns:a16="http://schemas.microsoft.com/office/drawing/2014/main" id="{BE67BA04-DAFB-B343-6B92-ED8B3D66A222}"/>
              </a:ext>
            </a:extLst>
          </p:cNvPr>
          <p:cNvSpPr>
            <a:spLocks noGrp="1"/>
          </p:cNvSpPr>
          <p:nvPr>
            <p:ph idx="1"/>
          </p:nvPr>
        </p:nvSpPr>
        <p:spPr/>
        <p:txBody>
          <a:bodyPr/>
          <a:lstStyle/>
          <a:p>
            <a:pPr>
              <a:lnSpc>
                <a:spcPct val="110000"/>
              </a:lnSpc>
            </a:pPr>
            <a:r>
              <a:rPr lang="en-US" sz="2100" dirty="0">
                <a:solidFill>
                  <a:srgbClr val="3C4043"/>
                </a:solidFill>
                <a:latin typeface="Roboto" panose="020F0502020204030204" pitchFamily="34" charset="0"/>
              </a:rPr>
              <a:t>Identify all stakeholders (owners, staff, customers, suppliers, etc.).</a:t>
            </a:r>
          </a:p>
          <a:p>
            <a:pPr>
              <a:lnSpc>
                <a:spcPct val="110000"/>
              </a:lnSpc>
            </a:pPr>
            <a:r>
              <a:rPr lang="en-US" sz="2100" dirty="0">
                <a:solidFill>
                  <a:srgbClr val="3C4043"/>
                </a:solidFill>
                <a:latin typeface="Roboto" panose="020F0502020204030204" pitchFamily="34" charset="0"/>
              </a:rPr>
              <a:t>Determine their needs and expectations, </a:t>
            </a:r>
          </a:p>
          <a:p>
            <a:pPr>
              <a:lnSpc>
                <a:spcPct val="110000"/>
              </a:lnSpc>
            </a:pPr>
            <a:r>
              <a:rPr lang="en-US" sz="2100" dirty="0">
                <a:solidFill>
                  <a:srgbClr val="3C4043"/>
                </a:solidFill>
                <a:latin typeface="Roboto" panose="020F0502020204030204" pitchFamily="34" charset="0"/>
              </a:rPr>
              <a:t>Note differences in expectations between locations. This is really important. Each gym is unique and we need to retain flexibility</a:t>
            </a:r>
          </a:p>
        </p:txBody>
      </p:sp>
    </p:spTree>
    <p:extLst>
      <p:ext uri="{BB962C8B-B14F-4D97-AF65-F5344CB8AC3E}">
        <p14:creationId xmlns:p14="http://schemas.microsoft.com/office/powerpoint/2010/main" val="9511727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318</TotalTime>
  <Words>1828</Words>
  <Application>Microsoft Macintosh PowerPoint</Application>
  <PresentationFormat>Widescreen</PresentationFormat>
  <Paragraphs>96</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Aptos</vt:lpstr>
      <vt:lpstr>Aptos Display</vt:lpstr>
      <vt:lpstr>Arial</vt:lpstr>
      <vt:lpstr>Roboto</vt:lpstr>
      <vt:lpstr>Office Theme</vt:lpstr>
      <vt:lpstr>What Can ZeroW Expect from Michael Kingston?</vt:lpstr>
      <vt:lpstr>How do we make more money?</vt:lpstr>
      <vt:lpstr>Communication</vt:lpstr>
      <vt:lpstr>Marketing</vt:lpstr>
      <vt:lpstr>Supporting Thomas &amp; Gym Owners</vt:lpstr>
      <vt:lpstr>Quality Management System</vt:lpstr>
      <vt:lpstr>Whats this Quality Management System (QMS)?</vt:lpstr>
      <vt:lpstr>1. Vision, Mission, and Values</vt:lpstr>
      <vt:lpstr>2. Understand Your Stakeholders</vt:lpstr>
      <vt:lpstr>3. Define Business and Quality Objectives</vt:lpstr>
      <vt:lpstr>4. Develop a Quality Policy</vt:lpstr>
      <vt:lpstr>5. Document Processes and Procedures</vt:lpstr>
      <vt:lpstr>6. Establish Roles and Responsibilities</vt:lpstr>
      <vt:lpstr>7. Implement an ongoing Training Program</vt:lpstr>
      <vt:lpstr>8. Develop a Monitoring and Measurement System</vt:lpstr>
      <vt:lpstr>9. Implement Corrective and Preventive Actions</vt:lpstr>
      <vt:lpstr>10. Conduct Management Reviews</vt:lpstr>
      <vt:lpstr>11. Maintain Documentation and Records</vt:lpstr>
      <vt:lpstr>12. Foster a Culture of Quality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Microsoft Office User</dc:creator>
  <cp:lastModifiedBy>Microsoft Office User</cp:lastModifiedBy>
  <cp:revision>5</cp:revision>
  <dcterms:created xsi:type="dcterms:W3CDTF">2024-07-04T01:08:16Z</dcterms:created>
  <dcterms:modified xsi:type="dcterms:W3CDTF">2024-07-04T06:26:32Z</dcterms:modified>
</cp:coreProperties>
</file>