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2" d="100"/>
          <a:sy n="6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D5AC-E091-D3E8-60FB-0712C06B3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C2EAB8A-FCC7-8714-BB5A-F144D1913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FD7AD3-403C-1621-3B5D-C7F3F437C8EB}"/>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5" name="Footer Placeholder 4">
            <a:extLst>
              <a:ext uri="{FF2B5EF4-FFF2-40B4-BE49-F238E27FC236}">
                <a16:creationId xmlns:a16="http://schemas.microsoft.com/office/drawing/2014/main" id="{C29A4795-1AC1-51DA-C86D-2130D76EB5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CD3315-73EA-C0F6-DC54-63BFF147263E}"/>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330275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E6F3-F032-353C-92AD-F5BC56F514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9E11E6-6C34-2570-D6E4-3725612CE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361133-32CC-ECC2-536B-ACEF0C6297A0}"/>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5" name="Footer Placeholder 4">
            <a:extLst>
              <a:ext uri="{FF2B5EF4-FFF2-40B4-BE49-F238E27FC236}">
                <a16:creationId xmlns:a16="http://schemas.microsoft.com/office/drawing/2014/main" id="{90AED2FC-3A1A-3C36-A159-461D2902E5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DCB231-C433-DD6F-C3FB-B11FAFE5C0C4}"/>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426757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A4AC5-76E4-7268-4575-B818BE20E3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662FC-9E84-C931-C8DB-09339CEC3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831367-B4C4-DEAB-4EA4-874F69278846}"/>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5" name="Footer Placeholder 4">
            <a:extLst>
              <a:ext uri="{FF2B5EF4-FFF2-40B4-BE49-F238E27FC236}">
                <a16:creationId xmlns:a16="http://schemas.microsoft.com/office/drawing/2014/main" id="{AB9F1E76-855E-6604-D71A-3C4572F36D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ADB829-7952-ED28-579E-CD5B46C242F4}"/>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269212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C32E-CAEC-6DDC-35AB-C56DD3C613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4AEEC9-0611-7B66-7DC8-941914105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BBA4AD-2726-5552-53FF-5051BC2B9AE2}"/>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5" name="Footer Placeholder 4">
            <a:extLst>
              <a:ext uri="{FF2B5EF4-FFF2-40B4-BE49-F238E27FC236}">
                <a16:creationId xmlns:a16="http://schemas.microsoft.com/office/drawing/2014/main" id="{DC3B2BB5-3312-9ACF-3FDE-437F6B8491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0C262E-70B2-2DD7-48E4-382BA15B037D}"/>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229951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7DD9-B114-E4EE-8057-6DF2FA4F4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8AA32D-6C2C-AA28-CEF2-4655E0375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FA4FE-FF80-F404-1D9B-1C20F6CF4197}"/>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5" name="Footer Placeholder 4">
            <a:extLst>
              <a:ext uri="{FF2B5EF4-FFF2-40B4-BE49-F238E27FC236}">
                <a16:creationId xmlns:a16="http://schemas.microsoft.com/office/drawing/2014/main" id="{D5CAB285-8B20-ABBD-6E67-AC9DD6E2AA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D92867-6B58-DC3A-486C-48EA7803AD3B}"/>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281951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29E7-117F-E60D-B928-A96F4EDE56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0FEF78-CCE6-A3C7-460E-1B9842972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5CE44F-9768-1D6C-9C2A-D1D389A1F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B43E01-E635-E232-E277-F5DD86A17D2F}"/>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6" name="Footer Placeholder 5">
            <a:extLst>
              <a:ext uri="{FF2B5EF4-FFF2-40B4-BE49-F238E27FC236}">
                <a16:creationId xmlns:a16="http://schemas.microsoft.com/office/drawing/2014/main" id="{6D55CF24-F9E5-D24F-2682-87FEFAF1B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1BB39B-7144-88DE-310D-1EFF3C467BB3}"/>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382678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9220-2256-4077-D2EA-7C386274633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CB37FA-C822-20AC-0450-A8757BE73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2BE9A8-DCC3-349C-703F-7F9461E42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3E918C-BA04-4BBD-15EE-14D105E46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9CAF0-18BF-A627-4A24-ECEF06E03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D52B022-19D5-9F21-175A-4E31AD70FD12}"/>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8" name="Footer Placeholder 7">
            <a:extLst>
              <a:ext uri="{FF2B5EF4-FFF2-40B4-BE49-F238E27FC236}">
                <a16:creationId xmlns:a16="http://schemas.microsoft.com/office/drawing/2014/main" id="{37469AA0-8B2B-F01F-2E54-6358730CEA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635275-A603-45B9-A735-2E35972BC335}"/>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46059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35A3-82C5-7C98-187E-5B8D8E10C4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B587CB-179C-8E8B-3BBF-0A660F0E372D}"/>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4" name="Footer Placeholder 3">
            <a:extLst>
              <a:ext uri="{FF2B5EF4-FFF2-40B4-BE49-F238E27FC236}">
                <a16:creationId xmlns:a16="http://schemas.microsoft.com/office/drawing/2014/main" id="{C1C151EB-ABC1-0508-858C-445FD4DB34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5EB2B8-B16F-54ED-41AE-605B43D0B1F7}"/>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104415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ABD127-0D7F-203F-4756-F3F1A15785F2}"/>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3" name="Footer Placeholder 2">
            <a:extLst>
              <a:ext uri="{FF2B5EF4-FFF2-40B4-BE49-F238E27FC236}">
                <a16:creationId xmlns:a16="http://schemas.microsoft.com/office/drawing/2014/main" id="{C4901D57-05B6-727B-7F24-C7987F3612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F8545BA-72E7-6686-94E1-CD50E3AD16F3}"/>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295792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3F18-D8AE-ED32-F436-7B7EFDE37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B93D74-3B77-15E2-9777-F1D5B8C6C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B29C6E-42D4-0C88-1A77-91E087A2B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B7189-B211-5168-F3E0-B2896A5BA122}"/>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6" name="Footer Placeholder 5">
            <a:extLst>
              <a:ext uri="{FF2B5EF4-FFF2-40B4-BE49-F238E27FC236}">
                <a16:creationId xmlns:a16="http://schemas.microsoft.com/office/drawing/2014/main" id="{6801859B-BA01-A2D7-C214-85AFFD0AA1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649FCE-40DE-D0B7-D71A-D1A6060ADE68}"/>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33092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80A3-5C2B-B56D-6332-64D79934F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EA56177-2F61-7DFD-4885-BF76CF653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6B1334-4837-B568-96D6-6AFD7C92C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CEBDA-0E7F-C9E7-0C1C-E831846BEA81}"/>
              </a:ext>
            </a:extLst>
          </p:cNvPr>
          <p:cNvSpPr>
            <a:spLocks noGrp="1"/>
          </p:cNvSpPr>
          <p:nvPr>
            <p:ph type="dt" sz="half" idx="10"/>
          </p:nvPr>
        </p:nvSpPr>
        <p:spPr/>
        <p:txBody>
          <a:bodyPr/>
          <a:lstStyle/>
          <a:p>
            <a:fld id="{0E4CF56B-314B-4BBB-95FD-DB675D6F0F6C}" type="datetimeFigureOut">
              <a:rPr lang="en-GB" smtClean="0"/>
              <a:t>04/02/2023</a:t>
            </a:fld>
            <a:endParaRPr lang="en-GB"/>
          </a:p>
        </p:txBody>
      </p:sp>
      <p:sp>
        <p:nvSpPr>
          <p:cNvPr id="6" name="Footer Placeholder 5">
            <a:extLst>
              <a:ext uri="{FF2B5EF4-FFF2-40B4-BE49-F238E27FC236}">
                <a16:creationId xmlns:a16="http://schemas.microsoft.com/office/drawing/2014/main" id="{53B42586-579E-413B-CB28-CF4B731A5A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DA9E50-F29D-527A-61DF-CB7A36D8311C}"/>
              </a:ext>
            </a:extLst>
          </p:cNvPr>
          <p:cNvSpPr>
            <a:spLocks noGrp="1"/>
          </p:cNvSpPr>
          <p:nvPr>
            <p:ph type="sldNum" sz="quarter" idx="12"/>
          </p:nvPr>
        </p:nvSpPr>
        <p:spPr/>
        <p:txBody>
          <a:bodyPr/>
          <a:lstStyle/>
          <a:p>
            <a:fld id="{1C0145AC-C97B-4D02-8DF9-A2AB546192CA}" type="slidenum">
              <a:rPr lang="en-GB" smtClean="0"/>
              <a:t>‹#›</a:t>
            </a:fld>
            <a:endParaRPr lang="en-GB"/>
          </a:p>
        </p:txBody>
      </p:sp>
    </p:spTree>
    <p:extLst>
      <p:ext uri="{BB962C8B-B14F-4D97-AF65-F5344CB8AC3E}">
        <p14:creationId xmlns:p14="http://schemas.microsoft.com/office/powerpoint/2010/main" val="417531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9D2FB-55D8-EF85-CA11-3A6E49523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1ACD15-CC5E-5687-BEE4-09F62BC3D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386C34-DB5F-25FF-E048-D299EB98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F56B-314B-4BBB-95FD-DB675D6F0F6C}" type="datetimeFigureOut">
              <a:rPr lang="en-GB" smtClean="0"/>
              <a:t>04/02/2023</a:t>
            </a:fld>
            <a:endParaRPr lang="en-GB"/>
          </a:p>
        </p:txBody>
      </p:sp>
      <p:sp>
        <p:nvSpPr>
          <p:cNvPr id="5" name="Footer Placeholder 4">
            <a:extLst>
              <a:ext uri="{FF2B5EF4-FFF2-40B4-BE49-F238E27FC236}">
                <a16:creationId xmlns:a16="http://schemas.microsoft.com/office/drawing/2014/main" id="{27445FEC-B973-81FD-F35E-C39A0813E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1464F4-2ED2-DFFC-8430-7BCC9BB105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145AC-C97B-4D02-8DF9-A2AB546192CA}" type="slidenum">
              <a:rPr lang="en-GB" smtClean="0"/>
              <a:t>‹#›</a:t>
            </a:fld>
            <a:endParaRPr lang="en-GB"/>
          </a:p>
        </p:txBody>
      </p:sp>
    </p:spTree>
    <p:extLst>
      <p:ext uri="{BB962C8B-B14F-4D97-AF65-F5344CB8AC3E}">
        <p14:creationId xmlns:p14="http://schemas.microsoft.com/office/powerpoint/2010/main" val="187466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uergenlerner/event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DEFD-4210-1129-6934-9516CC1E443B}"/>
              </a:ext>
            </a:extLst>
          </p:cNvPr>
          <p:cNvSpPr>
            <a:spLocks noGrp="1"/>
          </p:cNvSpPr>
          <p:nvPr>
            <p:ph type="ctrTitle"/>
          </p:nvPr>
        </p:nvSpPr>
        <p:spPr>
          <a:xfrm>
            <a:off x="1524000" y="235031"/>
            <a:ext cx="9144000" cy="768430"/>
          </a:xfrm>
        </p:spPr>
        <p:txBody>
          <a:bodyPr>
            <a:noAutofit/>
          </a:bodyPr>
          <a:lstStyle/>
          <a:p>
            <a:r>
              <a:rPr lang="en-GB" sz="2400" dirty="0">
                <a:latin typeface="Arial" panose="020B0604020202020204" pitchFamily="34" charset="0"/>
                <a:cs typeface="Arial" panose="020B0604020202020204" pitchFamily="34" charset="0"/>
              </a:rPr>
              <a:t>Workflow diagram for analyses in </a:t>
            </a:r>
            <a:r>
              <a:rPr lang="en-GB" sz="2400" i="1" dirty="0">
                <a:latin typeface="Arial" panose="020B0604020202020204" pitchFamily="34" charset="0"/>
                <a:cs typeface="Arial" panose="020B0604020202020204" pitchFamily="34" charset="0"/>
              </a:rPr>
              <a:t>Selective adjustment of social associations and its influence on social networks in wild corvids</a:t>
            </a:r>
          </a:p>
        </p:txBody>
      </p:sp>
      <p:grpSp>
        <p:nvGrpSpPr>
          <p:cNvPr id="14" name="Group 13">
            <a:extLst>
              <a:ext uri="{FF2B5EF4-FFF2-40B4-BE49-F238E27FC236}">
                <a16:creationId xmlns:a16="http://schemas.microsoft.com/office/drawing/2014/main" id="{888C607E-B4B2-82D1-F5A4-1AB155E249BE}"/>
              </a:ext>
            </a:extLst>
          </p:cNvPr>
          <p:cNvGrpSpPr/>
          <p:nvPr/>
        </p:nvGrpSpPr>
        <p:grpSpPr>
          <a:xfrm>
            <a:off x="548660" y="1276586"/>
            <a:ext cx="11080235" cy="2219853"/>
            <a:chOff x="548660" y="1763147"/>
            <a:chExt cx="11080235" cy="2219853"/>
          </a:xfrm>
        </p:grpSpPr>
        <p:sp>
          <p:nvSpPr>
            <p:cNvPr id="4" name="TextBox 3">
              <a:extLst>
                <a:ext uri="{FF2B5EF4-FFF2-40B4-BE49-F238E27FC236}">
                  <a16:creationId xmlns:a16="http://schemas.microsoft.com/office/drawing/2014/main" id="{E2890159-3C18-D8B0-E681-289E5292BD65}"/>
                </a:ext>
              </a:extLst>
            </p:cNvPr>
            <p:cNvSpPr txBox="1"/>
            <p:nvPr/>
          </p:nvSpPr>
          <p:spPr>
            <a:xfrm>
              <a:off x="548660" y="2228674"/>
              <a:ext cx="1177872" cy="923330"/>
            </a:xfrm>
            <a:prstGeom prst="rect">
              <a:avLst/>
            </a:prstGeom>
            <a:noFill/>
            <a:ln>
              <a:solidFill>
                <a:schemeClr val="tx1"/>
              </a:solidFill>
            </a:ln>
          </p:spPr>
          <p:txBody>
            <a:bodyPr wrap="square" rtlCol="0">
              <a:spAutoFit/>
            </a:bodyPr>
            <a:lstStyle/>
            <a:p>
              <a:r>
                <a:rPr lang="en-GB" dirty="0">
                  <a:latin typeface="Arial" panose="020B0604020202020204" pitchFamily="34" charset="0"/>
                  <a:cs typeface="Arial" panose="020B0604020202020204" pitchFamily="34" charset="0"/>
                </a:rPr>
                <a:t>Raw RFID data</a:t>
              </a:r>
            </a:p>
          </p:txBody>
        </p:sp>
        <p:cxnSp>
          <p:nvCxnSpPr>
            <p:cNvPr id="6" name="Straight Arrow Connector 5">
              <a:extLst>
                <a:ext uri="{FF2B5EF4-FFF2-40B4-BE49-F238E27FC236}">
                  <a16:creationId xmlns:a16="http://schemas.microsoft.com/office/drawing/2014/main" id="{DB3C256E-5A39-FF9E-9CDA-D0F8525C77F4}"/>
                </a:ext>
              </a:extLst>
            </p:cNvPr>
            <p:cNvCxnSpPr>
              <a:cxnSpLocks/>
            </p:cNvCxnSpPr>
            <p:nvPr/>
          </p:nvCxnSpPr>
          <p:spPr>
            <a:xfrm>
              <a:off x="1735316" y="2551837"/>
              <a:ext cx="11486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57CE412-28C6-3841-BFB0-E3AA0BB0891A}"/>
                </a:ext>
              </a:extLst>
            </p:cNvPr>
            <p:cNvSpPr txBox="1"/>
            <p:nvPr/>
          </p:nvSpPr>
          <p:spPr>
            <a:xfrm>
              <a:off x="2883980" y="2228674"/>
              <a:ext cx="1177872" cy="1077218"/>
            </a:xfrm>
            <a:prstGeom prst="rect">
              <a:avLst/>
            </a:prstGeom>
            <a:noFill/>
            <a:ln>
              <a:solidFill>
                <a:schemeClr val="tx1"/>
              </a:solidFill>
            </a:ln>
          </p:spPr>
          <p:txBody>
            <a:bodyPr wrap="square" rtlCol="0">
              <a:spAutoFit/>
            </a:bodyPr>
            <a:lstStyle/>
            <a:p>
              <a:r>
                <a:rPr lang="en-GB" sz="1600" dirty="0">
                  <a:latin typeface="Arial" panose="020B0604020202020204" pitchFamily="34" charset="0"/>
                  <a:cs typeface="Arial" panose="020B0604020202020204" pitchFamily="34" charset="0"/>
                </a:rPr>
                <a:t>Processed RFID data in REM format</a:t>
              </a:r>
            </a:p>
          </p:txBody>
        </p:sp>
        <p:cxnSp>
          <p:nvCxnSpPr>
            <p:cNvPr id="8" name="Straight Arrow Connector 7">
              <a:extLst>
                <a:ext uri="{FF2B5EF4-FFF2-40B4-BE49-F238E27FC236}">
                  <a16:creationId xmlns:a16="http://schemas.microsoft.com/office/drawing/2014/main" id="{BDF5425E-7717-4F75-355D-0FCD8E23E554}"/>
                </a:ext>
              </a:extLst>
            </p:cNvPr>
            <p:cNvCxnSpPr/>
            <p:nvPr/>
          </p:nvCxnSpPr>
          <p:spPr>
            <a:xfrm flipV="1">
              <a:off x="4065723" y="2551839"/>
              <a:ext cx="114687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98DD476-0215-2C98-D1FC-24CFAA5D0403}"/>
                </a:ext>
              </a:extLst>
            </p:cNvPr>
            <p:cNvSpPr txBox="1"/>
            <p:nvPr/>
          </p:nvSpPr>
          <p:spPr>
            <a:xfrm>
              <a:off x="5209976" y="2228674"/>
              <a:ext cx="1177872" cy="923330"/>
            </a:xfrm>
            <a:prstGeom prst="rect">
              <a:avLst/>
            </a:prstGeom>
            <a:noFill/>
            <a:ln>
              <a:solidFill>
                <a:schemeClr val="tx1"/>
              </a:solidFill>
            </a:ln>
          </p:spPr>
          <p:txBody>
            <a:bodyPr wrap="square" rtlCol="0">
              <a:spAutoFit/>
            </a:bodyPr>
            <a:lstStyle/>
            <a:p>
              <a:r>
                <a:rPr lang="en-GB" dirty="0">
                  <a:latin typeface="Arial" panose="020B0604020202020204" pitchFamily="34" charset="0"/>
                  <a:cs typeface="Arial" panose="020B0604020202020204" pitchFamily="34" charset="0"/>
                </a:rPr>
                <a:t>Permuted REM datasets</a:t>
              </a:r>
            </a:p>
          </p:txBody>
        </p:sp>
        <p:cxnSp>
          <p:nvCxnSpPr>
            <p:cNvPr id="10" name="Straight Arrow Connector 9">
              <a:extLst>
                <a:ext uri="{FF2B5EF4-FFF2-40B4-BE49-F238E27FC236}">
                  <a16:creationId xmlns:a16="http://schemas.microsoft.com/office/drawing/2014/main" id="{3C087219-6262-EB02-93C0-6097599CE03B}"/>
                </a:ext>
              </a:extLst>
            </p:cNvPr>
            <p:cNvCxnSpPr/>
            <p:nvPr/>
          </p:nvCxnSpPr>
          <p:spPr>
            <a:xfrm flipV="1">
              <a:off x="6390469" y="2551837"/>
              <a:ext cx="114687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3654F8F-EB0B-ED78-CCC3-C19A45C7FCF8}"/>
                </a:ext>
              </a:extLst>
            </p:cNvPr>
            <p:cNvSpPr txBox="1"/>
            <p:nvPr/>
          </p:nvSpPr>
          <p:spPr>
            <a:xfrm>
              <a:off x="7537053" y="2228674"/>
              <a:ext cx="1472484" cy="1754326"/>
            </a:xfrm>
            <a:prstGeom prst="rect">
              <a:avLst/>
            </a:prstGeom>
            <a:noFill/>
            <a:ln>
              <a:solidFill>
                <a:schemeClr val="tx1"/>
              </a:solidFill>
            </a:ln>
          </p:spPr>
          <p:txBody>
            <a:bodyPr wrap="square" rtlCol="0">
              <a:spAutoFit/>
            </a:bodyPr>
            <a:lstStyle/>
            <a:p>
              <a:r>
                <a:rPr lang="en-GB" dirty="0">
                  <a:latin typeface="Arial" panose="020B0604020202020204" pitchFamily="34" charset="0"/>
                  <a:cs typeface="Arial" panose="020B0604020202020204" pitchFamily="34" charset="0"/>
                </a:rPr>
                <a:t>Permuted REM datasets with time-varying covariates</a:t>
              </a:r>
            </a:p>
          </p:txBody>
        </p:sp>
        <p:cxnSp>
          <p:nvCxnSpPr>
            <p:cNvPr id="12" name="Straight Arrow Connector 11">
              <a:extLst>
                <a:ext uri="{FF2B5EF4-FFF2-40B4-BE49-F238E27FC236}">
                  <a16:creationId xmlns:a16="http://schemas.microsoft.com/office/drawing/2014/main" id="{6B861595-6316-A930-DAA4-557C133F9E71}"/>
                </a:ext>
              </a:extLst>
            </p:cNvPr>
            <p:cNvCxnSpPr>
              <a:cxnSpLocks/>
            </p:cNvCxnSpPr>
            <p:nvPr/>
          </p:nvCxnSpPr>
          <p:spPr>
            <a:xfrm>
              <a:off x="9009537" y="2551837"/>
              <a:ext cx="11625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F55AA9C-3514-F72A-7588-053A7D094677}"/>
                </a:ext>
              </a:extLst>
            </p:cNvPr>
            <p:cNvSpPr txBox="1"/>
            <p:nvPr/>
          </p:nvSpPr>
          <p:spPr>
            <a:xfrm>
              <a:off x="10172055" y="2228674"/>
              <a:ext cx="1456840" cy="1754326"/>
            </a:xfrm>
            <a:prstGeom prst="rect">
              <a:avLst/>
            </a:prstGeom>
            <a:noFill/>
            <a:ln>
              <a:solidFill>
                <a:schemeClr val="tx1"/>
              </a:solidFill>
            </a:ln>
          </p:spPr>
          <p:txBody>
            <a:bodyPr wrap="square" rtlCol="0">
              <a:spAutoFit/>
            </a:bodyPr>
            <a:lstStyle/>
            <a:p>
              <a:r>
                <a:rPr lang="en-GB" dirty="0">
                  <a:latin typeface="Arial" panose="020B0604020202020204" pitchFamily="34" charset="0"/>
                  <a:cs typeface="Arial" panose="020B0604020202020204" pitchFamily="34" charset="0"/>
                </a:rPr>
                <a:t>Distributions of REM coefficients and predicted values</a:t>
              </a:r>
            </a:p>
          </p:txBody>
        </p:sp>
        <p:sp>
          <p:nvSpPr>
            <p:cNvPr id="22" name="TextBox 21">
              <a:extLst>
                <a:ext uri="{FF2B5EF4-FFF2-40B4-BE49-F238E27FC236}">
                  <a16:creationId xmlns:a16="http://schemas.microsoft.com/office/drawing/2014/main" id="{A208E97A-744D-9EB9-EED5-B8FFC01B8D72}"/>
                </a:ext>
              </a:extLst>
            </p:cNvPr>
            <p:cNvSpPr txBox="1"/>
            <p:nvPr/>
          </p:nvSpPr>
          <p:spPr>
            <a:xfrm>
              <a:off x="2112934" y="1767008"/>
              <a:ext cx="325465" cy="369332"/>
            </a:xfrm>
            <a:prstGeom prst="rect">
              <a:avLst/>
            </a:prstGeom>
            <a:noFill/>
          </p:spPr>
          <p:txBody>
            <a:bodyPr wrap="square" rtlCol="0">
              <a:spAutoFit/>
            </a:bodyPr>
            <a:lstStyle/>
            <a:p>
              <a:r>
                <a:rPr lang="en-GB" b="1" dirty="0"/>
                <a:t>2</a:t>
              </a:r>
            </a:p>
          </p:txBody>
        </p:sp>
        <p:sp>
          <p:nvSpPr>
            <p:cNvPr id="23" name="TextBox 22">
              <a:extLst>
                <a:ext uri="{FF2B5EF4-FFF2-40B4-BE49-F238E27FC236}">
                  <a16:creationId xmlns:a16="http://schemas.microsoft.com/office/drawing/2014/main" id="{555E4AD5-CB3C-EBC0-44C9-A4BD2FCAE702}"/>
                </a:ext>
              </a:extLst>
            </p:cNvPr>
            <p:cNvSpPr txBox="1"/>
            <p:nvPr/>
          </p:nvSpPr>
          <p:spPr>
            <a:xfrm>
              <a:off x="4440628" y="1763147"/>
              <a:ext cx="325465" cy="369332"/>
            </a:xfrm>
            <a:prstGeom prst="rect">
              <a:avLst/>
            </a:prstGeom>
            <a:noFill/>
          </p:spPr>
          <p:txBody>
            <a:bodyPr wrap="square" rtlCol="0">
              <a:spAutoFit/>
            </a:bodyPr>
            <a:lstStyle/>
            <a:p>
              <a:r>
                <a:rPr lang="en-GB" b="1" dirty="0"/>
                <a:t>4</a:t>
              </a:r>
            </a:p>
          </p:txBody>
        </p:sp>
        <p:sp>
          <p:nvSpPr>
            <p:cNvPr id="24" name="TextBox 23">
              <a:extLst>
                <a:ext uri="{FF2B5EF4-FFF2-40B4-BE49-F238E27FC236}">
                  <a16:creationId xmlns:a16="http://schemas.microsoft.com/office/drawing/2014/main" id="{55864B28-BFBF-0102-AF2E-F5E7DC13774B}"/>
                </a:ext>
              </a:extLst>
            </p:cNvPr>
            <p:cNvSpPr txBox="1"/>
            <p:nvPr/>
          </p:nvSpPr>
          <p:spPr>
            <a:xfrm>
              <a:off x="6801173" y="1763147"/>
              <a:ext cx="325465" cy="369332"/>
            </a:xfrm>
            <a:prstGeom prst="rect">
              <a:avLst/>
            </a:prstGeom>
            <a:noFill/>
          </p:spPr>
          <p:txBody>
            <a:bodyPr wrap="square" rtlCol="0">
              <a:spAutoFit/>
            </a:bodyPr>
            <a:lstStyle/>
            <a:p>
              <a:r>
                <a:rPr lang="en-GB" b="1" dirty="0"/>
                <a:t>6</a:t>
              </a:r>
            </a:p>
          </p:txBody>
        </p:sp>
        <p:sp>
          <p:nvSpPr>
            <p:cNvPr id="25" name="TextBox 24">
              <a:extLst>
                <a:ext uri="{FF2B5EF4-FFF2-40B4-BE49-F238E27FC236}">
                  <a16:creationId xmlns:a16="http://schemas.microsoft.com/office/drawing/2014/main" id="{BDD2D1B7-4F34-E017-B4EC-B0909443F2B1}"/>
                </a:ext>
              </a:extLst>
            </p:cNvPr>
            <p:cNvSpPr txBox="1"/>
            <p:nvPr/>
          </p:nvSpPr>
          <p:spPr>
            <a:xfrm>
              <a:off x="9428063" y="1763147"/>
              <a:ext cx="325465" cy="369332"/>
            </a:xfrm>
            <a:prstGeom prst="rect">
              <a:avLst/>
            </a:prstGeom>
            <a:noFill/>
          </p:spPr>
          <p:txBody>
            <a:bodyPr wrap="square" rtlCol="0">
              <a:spAutoFit/>
            </a:bodyPr>
            <a:lstStyle/>
            <a:p>
              <a:r>
                <a:rPr lang="en-GB" b="1" dirty="0"/>
                <a:t>8</a:t>
              </a:r>
            </a:p>
          </p:txBody>
        </p:sp>
        <p:sp>
          <p:nvSpPr>
            <p:cNvPr id="26" name="TextBox 25">
              <a:extLst>
                <a:ext uri="{FF2B5EF4-FFF2-40B4-BE49-F238E27FC236}">
                  <a16:creationId xmlns:a16="http://schemas.microsoft.com/office/drawing/2014/main" id="{79132D72-69FE-219D-92D7-8EF640A126C9}"/>
                </a:ext>
              </a:extLst>
            </p:cNvPr>
            <p:cNvSpPr txBox="1"/>
            <p:nvPr/>
          </p:nvSpPr>
          <p:spPr>
            <a:xfrm>
              <a:off x="989308" y="1767008"/>
              <a:ext cx="325465" cy="369332"/>
            </a:xfrm>
            <a:prstGeom prst="rect">
              <a:avLst/>
            </a:prstGeom>
            <a:noFill/>
          </p:spPr>
          <p:txBody>
            <a:bodyPr wrap="square" rtlCol="0">
              <a:spAutoFit/>
            </a:bodyPr>
            <a:lstStyle/>
            <a:p>
              <a:r>
                <a:rPr lang="en-GB" b="1" dirty="0"/>
                <a:t>1</a:t>
              </a:r>
            </a:p>
          </p:txBody>
        </p:sp>
        <p:sp>
          <p:nvSpPr>
            <p:cNvPr id="27" name="TextBox 26">
              <a:extLst>
                <a:ext uri="{FF2B5EF4-FFF2-40B4-BE49-F238E27FC236}">
                  <a16:creationId xmlns:a16="http://schemas.microsoft.com/office/drawing/2014/main" id="{6ABF2C4A-F616-5B37-B829-C2F0E1206C33}"/>
                </a:ext>
              </a:extLst>
            </p:cNvPr>
            <p:cNvSpPr txBox="1"/>
            <p:nvPr/>
          </p:nvSpPr>
          <p:spPr>
            <a:xfrm>
              <a:off x="3309628" y="1767008"/>
              <a:ext cx="325465" cy="369332"/>
            </a:xfrm>
            <a:prstGeom prst="rect">
              <a:avLst/>
            </a:prstGeom>
            <a:noFill/>
          </p:spPr>
          <p:txBody>
            <a:bodyPr wrap="square" rtlCol="0">
              <a:spAutoFit/>
            </a:bodyPr>
            <a:lstStyle/>
            <a:p>
              <a:r>
                <a:rPr lang="en-GB" b="1" dirty="0"/>
                <a:t>3</a:t>
              </a:r>
            </a:p>
          </p:txBody>
        </p:sp>
        <p:sp>
          <p:nvSpPr>
            <p:cNvPr id="28" name="TextBox 27">
              <a:extLst>
                <a:ext uri="{FF2B5EF4-FFF2-40B4-BE49-F238E27FC236}">
                  <a16:creationId xmlns:a16="http://schemas.microsoft.com/office/drawing/2014/main" id="{06E8A158-5CF5-336F-3C6E-8C1E8F052DD7}"/>
                </a:ext>
              </a:extLst>
            </p:cNvPr>
            <p:cNvSpPr txBox="1"/>
            <p:nvPr/>
          </p:nvSpPr>
          <p:spPr>
            <a:xfrm>
              <a:off x="5637322" y="1763147"/>
              <a:ext cx="325465" cy="369332"/>
            </a:xfrm>
            <a:prstGeom prst="rect">
              <a:avLst/>
            </a:prstGeom>
            <a:noFill/>
          </p:spPr>
          <p:txBody>
            <a:bodyPr wrap="square" rtlCol="0">
              <a:spAutoFit/>
            </a:bodyPr>
            <a:lstStyle/>
            <a:p>
              <a:r>
                <a:rPr lang="en-GB" b="1" dirty="0"/>
                <a:t>5</a:t>
              </a:r>
            </a:p>
          </p:txBody>
        </p:sp>
        <p:sp>
          <p:nvSpPr>
            <p:cNvPr id="30" name="TextBox 29">
              <a:extLst>
                <a:ext uri="{FF2B5EF4-FFF2-40B4-BE49-F238E27FC236}">
                  <a16:creationId xmlns:a16="http://schemas.microsoft.com/office/drawing/2014/main" id="{F719D8BC-B91D-686E-F35A-A00CFF52E21D}"/>
                </a:ext>
              </a:extLst>
            </p:cNvPr>
            <p:cNvSpPr txBox="1"/>
            <p:nvPr/>
          </p:nvSpPr>
          <p:spPr>
            <a:xfrm>
              <a:off x="8068269" y="1763147"/>
              <a:ext cx="325465" cy="369332"/>
            </a:xfrm>
            <a:prstGeom prst="rect">
              <a:avLst/>
            </a:prstGeom>
            <a:noFill/>
          </p:spPr>
          <p:txBody>
            <a:bodyPr wrap="square" rtlCol="0">
              <a:spAutoFit/>
            </a:bodyPr>
            <a:lstStyle/>
            <a:p>
              <a:r>
                <a:rPr lang="en-GB" b="1" dirty="0"/>
                <a:t>7</a:t>
              </a:r>
            </a:p>
          </p:txBody>
        </p:sp>
        <p:sp>
          <p:nvSpPr>
            <p:cNvPr id="31" name="TextBox 30">
              <a:extLst>
                <a:ext uri="{FF2B5EF4-FFF2-40B4-BE49-F238E27FC236}">
                  <a16:creationId xmlns:a16="http://schemas.microsoft.com/office/drawing/2014/main" id="{82D50B6A-3E59-77FD-311C-500DC65BEA6D}"/>
                </a:ext>
              </a:extLst>
            </p:cNvPr>
            <p:cNvSpPr txBox="1"/>
            <p:nvPr/>
          </p:nvSpPr>
          <p:spPr>
            <a:xfrm>
              <a:off x="10681655" y="1763147"/>
              <a:ext cx="325465" cy="369332"/>
            </a:xfrm>
            <a:prstGeom prst="rect">
              <a:avLst/>
            </a:prstGeom>
            <a:noFill/>
          </p:spPr>
          <p:txBody>
            <a:bodyPr wrap="square" rtlCol="0">
              <a:spAutoFit/>
            </a:bodyPr>
            <a:lstStyle/>
            <a:p>
              <a:r>
                <a:rPr lang="en-GB" b="1" dirty="0"/>
                <a:t>9</a:t>
              </a:r>
            </a:p>
          </p:txBody>
        </p:sp>
      </p:grpSp>
      <p:sp>
        <p:nvSpPr>
          <p:cNvPr id="5" name="TextBox 4">
            <a:extLst>
              <a:ext uri="{FF2B5EF4-FFF2-40B4-BE49-F238E27FC236}">
                <a16:creationId xmlns:a16="http://schemas.microsoft.com/office/drawing/2014/main" id="{D97E90CA-8C61-F2E9-72AD-629792AF20F6}"/>
              </a:ext>
            </a:extLst>
          </p:cNvPr>
          <p:cNvSpPr txBox="1"/>
          <p:nvPr/>
        </p:nvSpPr>
        <p:spPr>
          <a:xfrm>
            <a:off x="563106" y="3676924"/>
            <a:ext cx="11065789" cy="3108543"/>
          </a:xfrm>
          <a:prstGeom prst="rect">
            <a:avLst/>
          </a:prstGeom>
          <a:noFill/>
        </p:spPr>
        <p:txBody>
          <a:bodyPr wrap="square" rtlCol="0">
            <a:spAutoFit/>
          </a:bodyPr>
          <a:lstStyle/>
          <a:p>
            <a:pPr marL="342900" indent="-342900">
              <a:buFont typeface="+mj-lt"/>
              <a:buAutoNum type="arabicPeriod"/>
            </a:pPr>
            <a:r>
              <a:rPr lang="en-GB" sz="1400" dirty="0">
                <a:latin typeface="Arial" panose="020B0604020202020204" pitchFamily="34" charset="0"/>
                <a:cs typeface="Arial" panose="020B0604020202020204" pitchFamily="34" charset="0"/>
              </a:rPr>
              <a:t>Each Darwin Board LOG file contains a record of a day’s events. </a:t>
            </a:r>
          </a:p>
          <a:p>
            <a:pPr marL="342900" indent="-342900">
              <a:buFont typeface="+mj-lt"/>
              <a:buAutoNum type="arabicPeriod"/>
            </a:pPr>
            <a:r>
              <a:rPr lang="en-GB" sz="1400" dirty="0">
                <a:latin typeface="Arial" panose="020B0604020202020204" pitchFamily="34" charset="0"/>
                <a:cs typeface="Arial" panose="020B0604020202020204" pitchFamily="34" charset="0"/>
              </a:rPr>
              <a:t>LOG file data was processed to replace missing DEPARTURE records and improve estimates of visit duration, as explained in Supplementary Methods: RFID data processing.</a:t>
            </a:r>
          </a:p>
          <a:p>
            <a:pPr marL="342900" indent="-342900">
              <a:buFont typeface="+mj-lt"/>
              <a:buAutoNum type="arabicPeriod"/>
            </a:pPr>
            <a:r>
              <a:rPr lang="en-GB" sz="1400" dirty="0">
                <a:latin typeface="Arial" panose="020B0604020202020204" pitchFamily="34" charset="0"/>
                <a:cs typeface="Arial" panose="020B0604020202020204" pitchFamily="34" charset="0"/>
              </a:rPr>
              <a:t>The resulting dataset contained the processed data and records of treatment class membership, sex, and time of onset of participation in the experiment for each individual (as is required for processing in Eventnet).</a:t>
            </a:r>
          </a:p>
          <a:p>
            <a:pPr marL="342900" indent="-342900">
              <a:buFont typeface="+mj-lt"/>
              <a:buAutoNum type="arabicPeriod"/>
            </a:pPr>
            <a:r>
              <a:rPr lang="en-GB" sz="1400" dirty="0">
                <a:latin typeface="Arial" panose="020B0604020202020204" pitchFamily="34" charset="0"/>
                <a:cs typeface="Arial" panose="020B0604020202020204" pitchFamily="34" charset="0"/>
              </a:rPr>
              <a:t>From this dataset, permuted data is generated via data stream permutation. A single permuted ‘non-event’ was generated for each observed event.</a:t>
            </a:r>
          </a:p>
          <a:p>
            <a:pPr marL="342900" indent="-342900">
              <a:buFont typeface="+mj-lt"/>
              <a:buAutoNum type="arabicPeriod"/>
            </a:pPr>
            <a:r>
              <a:rPr lang="en-GB" sz="1400" dirty="0">
                <a:latin typeface="Arial" panose="020B0604020202020204" pitchFamily="34" charset="0"/>
                <a:cs typeface="Arial" panose="020B0604020202020204" pitchFamily="34" charset="0"/>
              </a:rPr>
              <a:t>The original data was spliced with the permuted data to produce hybrid datasets comprised of an alternating series of observed events and permuted ‘non-events’.</a:t>
            </a:r>
          </a:p>
          <a:p>
            <a:pPr marL="342900" indent="-342900">
              <a:buFont typeface="+mj-lt"/>
              <a:buAutoNum type="arabicPeriod"/>
            </a:pPr>
            <a:r>
              <a:rPr lang="en-GB" sz="1400" dirty="0">
                <a:latin typeface="Arial" panose="020B0604020202020204" pitchFamily="34" charset="0"/>
                <a:cs typeface="Arial" panose="020B0604020202020204" pitchFamily="34" charset="0"/>
              </a:rPr>
              <a:t>These hybrid datasets were processed in Eventnet. </a:t>
            </a:r>
          </a:p>
          <a:p>
            <a:pPr marL="342900" indent="-342900">
              <a:buFont typeface="+mj-lt"/>
              <a:buAutoNum type="arabicPeriod"/>
            </a:pPr>
            <a:r>
              <a:rPr lang="en-GB" sz="1400" dirty="0">
                <a:latin typeface="Arial" panose="020B0604020202020204" pitchFamily="34" charset="0"/>
                <a:cs typeface="Arial" panose="020B0604020202020204" pitchFamily="34" charset="0"/>
              </a:rPr>
              <a:t>Eventnet calculated the time-varying covariates to be used in REM analysis. Updated versions of the ‘hybrid’ datasets were produced.</a:t>
            </a:r>
          </a:p>
          <a:p>
            <a:pPr marL="342900" indent="-342900">
              <a:buFont typeface="+mj-lt"/>
              <a:buAutoNum type="arabicPeriod"/>
            </a:pPr>
            <a:r>
              <a:rPr lang="en-GB" sz="1400" dirty="0">
                <a:latin typeface="Arial" panose="020B0604020202020204" pitchFamily="34" charset="0"/>
                <a:cs typeface="Arial" panose="020B0604020202020204" pitchFamily="34" charset="0"/>
              </a:rPr>
              <a:t>REM analyses were performed in R.</a:t>
            </a:r>
          </a:p>
          <a:p>
            <a:pPr marL="342900" indent="-342900">
              <a:buFont typeface="+mj-lt"/>
              <a:buAutoNum type="arabicPeriod"/>
            </a:pPr>
            <a:r>
              <a:rPr lang="en-GB" sz="1400" dirty="0">
                <a:latin typeface="Arial" panose="020B0604020202020204" pitchFamily="34" charset="0"/>
                <a:cs typeface="Arial" panose="020B0604020202020204" pitchFamily="34" charset="0"/>
              </a:rPr>
              <a:t>Model coefficients and predicted values were stored from each REM. Quantiles of coefficient distributions were used to assess the magnitude and direction of each effect.</a:t>
            </a:r>
          </a:p>
        </p:txBody>
      </p:sp>
    </p:spTree>
    <p:extLst>
      <p:ext uri="{BB962C8B-B14F-4D97-AF65-F5344CB8AC3E}">
        <p14:creationId xmlns:p14="http://schemas.microsoft.com/office/powerpoint/2010/main" val="43247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859E14-9269-C423-E921-D002823C0D27}"/>
              </a:ext>
            </a:extLst>
          </p:cNvPr>
          <p:cNvSpPr txBox="1">
            <a:spLocks/>
          </p:cNvSpPr>
          <p:nvPr/>
        </p:nvSpPr>
        <p:spPr>
          <a:xfrm>
            <a:off x="2309647" y="-54587"/>
            <a:ext cx="7443880" cy="768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latin typeface="Arial" panose="020B0604020202020204" pitchFamily="34" charset="0"/>
                <a:cs typeface="Arial" panose="020B0604020202020204" pitchFamily="34" charset="0"/>
              </a:rPr>
              <a:t>Where to find the files for each stage of the analysis </a:t>
            </a:r>
            <a:endParaRPr lang="en-GB" sz="2400" i="1"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4F45F4F6-9BA1-D521-D624-8F03291E87B5}"/>
              </a:ext>
            </a:extLst>
          </p:cNvPr>
          <p:cNvGrpSpPr/>
          <p:nvPr/>
        </p:nvGrpSpPr>
        <p:grpSpPr>
          <a:xfrm>
            <a:off x="555882" y="678972"/>
            <a:ext cx="11080235" cy="2219853"/>
            <a:chOff x="548660" y="1763147"/>
            <a:chExt cx="11080235" cy="2219853"/>
          </a:xfrm>
        </p:grpSpPr>
        <p:sp>
          <p:nvSpPr>
            <p:cNvPr id="6" name="TextBox 5">
              <a:extLst>
                <a:ext uri="{FF2B5EF4-FFF2-40B4-BE49-F238E27FC236}">
                  <a16:creationId xmlns:a16="http://schemas.microsoft.com/office/drawing/2014/main" id="{071D3C65-375C-2317-151D-55E31E0147DC}"/>
                </a:ext>
              </a:extLst>
            </p:cNvPr>
            <p:cNvSpPr txBox="1"/>
            <p:nvPr/>
          </p:nvSpPr>
          <p:spPr>
            <a:xfrm>
              <a:off x="548660" y="2228674"/>
              <a:ext cx="1177872" cy="923330"/>
            </a:xfrm>
            <a:prstGeom prst="rect">
              <a:avLst/>
            </a:prstGeom>
            <a:noFill/>
            <a:ln>
              <a:solidFill>
                <a:schemeClr val="tx1"/>
              </a:solidFill>
            </a:ln>
          </p:spPr>
          <p:txBody>
            <a:bodyPr wrap="square" rtlCol="0">
              <a:spAutoFit/>
            </a:bodyPr>
            <a:lstStyle/>
            <a:p>
              <a:r>
                <a:rPr lang="en-GB" dirty="0">
                  <a:latin typeface="Arial" panose="020B0604020202020204" pitchFamily="34" charset="0"/>
                  <a:cs typeface="Arial" panose="020B0604020202020204" pitchFamily="34" charset="0"/>
                </a:rPr>
                <a:t>Raw RFID data</a:t>
              </a:r>
            </a:p>
          </p:txBody>
        </p:sp>
        <p:cxnSp>
          <p:nvCxnSpPr>
            <p:cNvPr id="7" name="Straight Arrow Connector 6">
              <a:extLst>
                <a:ext uri="{FF2B5EF4-FFF2-40B4-BE49-F238E27FC236}">
                  <a16:creationId xmlns:a16="http://schemas.microsoft.com/office/drawing/2014/main" id="{81A3EFE7-588C-AD8D-924A-917DBA77AB07}"/>
                </a:ext>
              </a:extLst>
            </p:cNvPr>
            <p:cNvCxnSpPr>
              <a:cxnSpLocks/>
            </p:cNvCxnSpPr>
            <p:nvPr/>
          </p:nvCxnSpPr>
          <p:spPr>
            <a:xfrm>
              <a:off x="1735316" y="2551837"/>
              <a:ext cx="11486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4A33415-822A-30FE-80E6-654E19D232CA}"/>
                </a:ext>
              </a:extLst>
            </p:cNvPr>
            <p:cNvSpPr txBox="1"/>
            <p:nvPr/>
          </p:nvSpPr>
          <p:spPr>
            <a:xfrm>
              <a:off x="2883980" y="2228674"/>
              <a:ext cx="1177872" cy="1077218"/>
            </a:xfrm>
            <a:prstGeom prst="rect">
              <a:avLst/>
            </a:prstGeom>
            <a:noFill/>
            <a:ln>
              <a:solidFill>
                <a:schemeClr val="tx1"/>
              </a:solidFill>
            </a:ln>
          </p:spPr>
          <p:txBody>
            <a:bodyPr wrap="square" rtlCol="0">
              <a:spAutoFit/>
            </a:bodyPr>
            <a:lstStyle/>
            <a:p>
              <a:r>
                <a:rPr lang="en-GB" sz="1600" dirty="0">
                  <a:latin typeface="Arial" panose="020B0604020202020204" pitchFamily="34" charset="0"/>
                  <a:cs typeface="Arial" panose="020B0604020202020204" pitchFamily="34" charset="0"/>
                </a:rPr>
                <a:t>Processed RFID data in REM format</a:t>
              </a:r>
            </a:p>
          </p:txBody>
        </p:sp>
        <p:cxnSp>
          <p:nvCxnSpPr>
            <p:cNvPr id="9" name="Straight Arrow Connector 8">
              <a:extLst>
                <a:ext uri="{FF2B5EF4-FFF2-40B4-BE49-F238E27FC236}">
                  <a16:creationId xmlns:a16="http://schemas.microsoft.com/office/drawing/2014/main" id="{F140CABC-5F9A-E697-DE5A-D9DFBD1BFFB8}"/>
                </a:ext>
              </a:extLst>
            </p:cNvPr>
            <p:cNvCxnSpPr/>
            <p:nvPr/>
          </p:nvCxnSpPr>
          <p:spPr>
            <a:xfrm flipV="1">
              <a:off x="4065723" y="2551839"/>
              <a:ext cx="114687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13D9C9EE-A85E-4E20-AFE7-E92D86884D35}"/>
                </a:ext>
              </a:extLst>
            </p:cNvPr>
            <p:cNvSpPr txBox="1"/>
            <p:nvPr/>
          </p:nvSpPr>
          <p:spPr>
            <a:xfrm>
              <a:off x="5209976" y="2228674"/>
              <a:ext cx="1177872" cy="923330"/>
            </a:xfrm>
            <a:prstGeom prst="rect">
              <a:avLst/>
            </a:prstGeom>
            <a:noFill/>
            <a:ln>
              <a:solidFill>
                <a:schemeClr val="tx1"/>
              </a:solidFill>
            </a:ln>
          </p:spPr>
          <p:txBody>
            <a:bodyPr wrap="square" rtlCol="0">
              <a:spAutoFit/>
            </a:bodyPr>
            <a:lstStyle/>
            <a:p>
              <a:r>
                <a:rPr lang="en-GB" dirty="0">
                  <a:latin typeface="Arial" panose="020B0604020202020204" pitchFamily="34" charset="0"/>
                  <a:cs typeface="Arial" panose="020B0604020202020204" pitchFamily="34" charset="0"/>
                </a:rPr>
                <a:t>Permuted REM datasets</a:t>
              </a:r>
            </a:p>
          </p:txBody>
        </p:sp>
        <p:cxnSp>
          <p:nvCxnSpPr>
            <p:cNvPr id="11" name="Straight Arrow Connector 10">
              <a:extLst>
                <a:ext uri="{FF2B5EF4-FFF2-40B4-BE49-F238E27FC236}">
                  <a16:creationId xmlns:a16="http://schemas.microsoft.com/office/drawing/2014/main" id="{A5A44E71-0053-F81B-CC50-991D8AC9605D}"/>
                </a:ext>
              </a:extLst>
            </p:cNvPr>
            <p:cNvCxnSpPr/>
            <p:nvPr/>
          </p:nvCxnSpPr>
          <p:spPr>
            <a:xfrm flipV="1">
              <a:off x="6390469" y="2551837"/>
              <a:ext cx="114687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41BC0B0-DA17-5129-55A2-5C77127BFB03}"/>
                </a:ext>
              </a:extLst>
            </p:cNvPr>
            <p:cNvSpPr txBox="1"/>
            <p:nvPr/>
          </p:nvSpPr>
          <p:spPr>
            <a:xfrm>
              <a:off x="7537053" y="2228674"/>
              <a:ext cx="1472484" cy="1754326"/>
            </a:xfrm>
            <a:prstGeom prst="rect">
              <a:avLst/>
            </a:prstGeom>
            <a:noFill/>
            <a:ln>
              <a:solidFill>
                <a:schemeClr val="tx1"/>
              </a:solidFill>
            </a:ln>
          </p:spPr>
          <p:txBody>
            <a:bodyPr wrap="square" rtlCol="0">
              <a:spAutoFit/>
            </a:bodyPr>
            <a:lstStyle/>
            <a:p>
              <a:r>
                <a:rPr lang="en-GB" dirty="0">
                  <a:latin typeface="Arial" panose="020B0604020202020204" pitchFamily="34" charset="0"/>
                  <a:cs typeface="Arial" panose="020B0604020202020204" pitchFamily="34" charset="0"/>
                </a:rPr>
                <a:t>Permuted REM datasets with time-varying covariates</a:t>
              </a:r>
            </a:p>
          </p:txBody>
        </p:sp>
        <p:cxnSp>
          <p:nvCxnSpPr>
            <p:cNvPr id="13" name="Straight Arrow Connector 12">
              <a:extLst>
                <a:ext uri="{FF2B5EF4-FFF2-40B4-BE49-F238E27FC236}">
                  <a16:creationId xmlns:a16="http://schemas.microsoft.com/office/drawing/2014/main" id="{0827447B-80BA-84A7-39FE-7AAF78418E59}"/>
                </a:ext>
              </a:extLst>
            </p:cNvPr>
            <p:cNvCxnSpPr>
              <a:cxnSpLocks/>
            </p:cNvCxnSpPr>
            <p:nvPr/>
          </p:nvCxnSpPr>
          <p:spPr>
            <a:xfrm>
              <a:off x="9009537" y="2551837"/>
              <a:ext cx="11625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BA1BA08-D559-8F01-DD8A-8FA0A03761D7}"/>
                </a:ext>
              </a:extLst>
            </p:cNvPr>
            <p:cNvSpPr txBox="1"/>
            <p:nvPr/>
          </p:nvSpPr>
          <p:spPr>
            <a:xfrm>
              <a:off x="10172055" y="2228674"/>
              <a:ext cx="1456840" cy="1754326"/>
            </a:xfrm>
            <a:prstGeom prst="rect">
              <a:avLst/>
            </a:prstGeom>
            <a:noFill/>
            <a:ln>
              <a:solidFill>
                <a:schemeClr val="tx1"/>
              </a:solidFill>
            </a:ln>
          </p:spPr>
          <p:txBody>
            <a:bodyPr wrap="square" rtlCol="0">
              <a:spAutoFit/>
            </a:bodyPr>
            <a:lstStyle/>
            <a:p>
              <a:r>
                <a:rPr lang="en-GB" dirty="0">
                  <a:latin typeface="Arial" panose="020B0604020202020204" pitchFamily="34" charset="0"/>
                  <a:cs typeface="Arial" panose="020B0604020202020204" pitchFamily="34" charset="0"/>
                </a:rPr>
                <a:t>Distributions of REM coefficients and predicted values</a:t>
              </a:r>
            </a:p>
          </p:txBody>
        </p:sp>
        <p:sp>
          <p:nvSpPr>
            <p:cNvPr id="15" name="TextBox 14">
              <a:extLst>
                <a:ext uri="{FF2B5EF4-FFF2-40B4-BE49-F238E27FC236}">
                  <a16:creationId xmlns:a16="http://schemas.microsoft.com/office/drawing/2014/main" id="{19944EDA-E54A-1135-C9A4-B1C7D515C7BB}"/>
                </a:ext>
              </a:extLst>
            </p:cNvPr>
            <p:cNvSpPr txBox="1"/>
            <p:nvPr/>
          </p:nvSpPr>
          <p:spPr>
            <a:xfrm>
              <a:off x="2112934" y="1767008"/>
              <a:ext cx="325465" cy="369332"/>
            </a:xfrm>
            <a:prstGeom prst="rect">
              <a:avLst/>
            </a:prstGeom>
            <a:noFill/>
          </p:spPr>
          <p:txBody>
            <a:bodyPr wrap="square" rtlCol="0">
              <a:spAutoFit/>
            </a:bodyPr>
            <a:lstStyle/>
            <a:p>
              <a:r>
                <a:rPr lang="en-GB" b="1" dirty="0"/>
                <a:t>2</a:t>
              </a:r>
            </a:p>
          </p:txBody>
        </p:sp>
        <p:sp>
          <p:nvSpPr>
            <p:cNvPr id="16" name="TextBox 15">
              <a:extLst>
                <a:ext uri="{FF2B5EF4-FFF2-40B4-BE49-F238E27FC236}">
                  <a16:creationId xmlns:a16="http://schemas.microsoft.com/office/drawing/2014/main" id="{DE854927-DECD-C198-7F03-4AF75D9D2D00}"/>
                </a:ext>
              </a:extLst>
            </p:cNvPr>
            <p:cNvSpPr txBox="1"/>
            <p:nvPr/>
          </p:nvSpPr>
          <p:spPr>
            <a:xfrm>
              <a:off x="4440628" y="1763147"/>
              <a:ext cx="325465" cy="369332"/>
            </a:xfrm>
            <a:prstGeom prst="rect">
              <a:avLst/>
            </a:prstGeom>
            <a:noFill/>
          </p:spPr>
          <p:txBody>
            <a:bodyPr wrap="square" rtlCol="0">
              <a:spAutoFit/>
            </a:bodyPr>
            <a:lstStyle/>
            <a:p>
              <a:r>
                <a:rPr lang="en-GB" b="1" dirty="0"/>
                <a:t>4</a:t>
              </a:r>
            </a:p>
          </p:txBody>
        </p:sp>
        <p:sp>
          <p:nvSpPr>
            <p:cNvPr id="17" name="TextBox 16">
              <a:extLst>
                <a:ext uri="{FF2B5EF4-FFF2-40B4-BE49-F238E27FC236}">
                  <a16:creationId xmlns:a16="http://schemas.microsoft.com/office/drawing/2014/main" id="{C89D72C4-1E10-239A-9C25-613BECFB3B0C}"/>
                </a:ext>
              </a:extLst>
            </p:cNvPr>
            <p:cNvSpPr txBox="1"/>
            <p:nvPr/>
          </p:nvSpPr>
          <p:spPr>
            <a:xfrm>
              <a:off x="6801173" y="1763147"/>
              <a:ext cx="325465" cy="369332"/>
            </a:xfrm>
            <a:prstGeom prst="rect">
              <a:avLst/>
            </a:prstGeom>
            <a:noFill/>
          </p:spPr>
          <p:txBody>
            <a:bodyPr wrap="square" rtlCol="0">
              <a:spAutoFit/>
            </a:bodyPr>
            <a:lstStyle/>
            <a:p>
              <a:r>
                <a:rPr lang="en-GB" b="1" dirty="0"/>
                <a:t>6</a:t>
              </a:r>
            </a:p>
          </p:txBody>
        </p:sp>
        <p:sp>
          <p:nvSpPr>
            <p:cNvPr id="18" name="TextBox 17">
              <a:extLst>
                <a:ext uri="{FF2B5EF4-FFF2-40B4-BE49-F238E27FC236}">
                  <a16:creationId xmlns:a16="http://schemas.microsoft.com/office/drawing/2014/main" id="{2CB1276D-4BE9-9120-CF71-7C695E8EDCFA}"/>
                </a:ext>
              </a:extLst>
            </p:cNvPr>
            <p:cNvSpPr txBox="1"/>
            <p:nvPr/>
          </p:nvSpPr>
          <p:spPr>
            <a:xfrm>
              <a:off x="9428063" y="1763147"/>
              <a:ext cx="325465" cy="369332"/>
            </a:xfrm>
            <a:prstGeom prst="rect">
              <a:avLst/>
            </a:prstGeom>
            <a:noFill/>
          </p:spPr>
          <p:txBody>
            <a:bodyPr wrap="square" rtlCol="0">
              <a:spAutoFit/>
            </a:bodyPr>
            <a:lstStyle/>
            <a:p>
              <a:r>
                <a:rPr lang="en-GB" b="1" dirty="0"/>
                <a:t>8</a:t>
              </a:r>
            </a:p>
          </p:txBody>
        </p:sp>
        <p:sp>
          <p:nvSpPr>
            <p:cNvPr id="19" name="TextBox 18">
              <a:extLst>
                <a:ext uri="{FF2B5EF4-FFF2-40B4-BE49-F238E27FC236}">
                  <a16:creationId xmlns:a16="http://schemas.microsoft.com/office/drawing/2014/main" id="{F2671568-6684-EBBA-F0BC-76AF35845B75}"/>
                </a:ext>
              </a:extLst>
            </p:cNvPr>
            <p:cNvSpPr txBox="1"/>
            <p:nvPr/>
          </p:nvSpPr>
          <p:spPr>
            <a:xfrm>
              <a:off x="989308" y="1767008"/>
              <a:ext cx="325465" cy="369332"/>
            </a:xfrm>
            <a:prstGeom prst="rect">
              <a:avLst/>
            </a:prstGeom>
            <a:noFill/>
          </p:spPr>
          <p:txBody>
            <a:bodyPr wrap="square" rtlCol="0">
              <a:spAutoFit/>
            </a:bodyPr>
            <a:lstStyle/>
            <a:p>
              <a:r>
                <a:rPr lang="en-GB" b="1" dirty="0"/>
                <a:t>1</a:t>
              </a:r>
            </a:p>
          </p:txBody>
        </p:sp>
        <p:sp>
          <p:nvSpPr>
            <p:cNvPr id="20" name="TextBox 19">
              <a:extLst>
                <a:ext uri="{FF2B5EF4-FFF2-40B4-BE49-F238E27FC236}">
                  <a16:creationId xmlns:a16="http://schemas.microsoft.com/office/drawing/2014/main" id="{39490DCF-B4DA-5EE0-5309-CF8711EA932D}"/>
                </a:ext>
              </a:extLst>
            </p:cNvPr>
            <p:cNvSpPr txBox="1"/>
            <p:nvPr/>
          </p:nvSpPr>
          <p:spPr>
            <a:xfrm>
              <a:off x="3309628" y="1767008"/>
              <a:ext cx="325465" cy="369332"/>
            </a:xfrm>
            <a:prstGeom prst="rect">
              <a:avLst/>
            </a:prstGeom>
            <a:noFill/>
          </p:spPr>
          <p:txBody>
            <a:bodyPr wrap="square" rtlCol="0">
              <a:spAutoFit/>
            </a:bodyPr>
            <a:lstStyle/>
            <a:p>
              <a:r>
                <a:rPr lang="en-GB" b="1" dirty="0"/>
                <a:t>3</a:t>
              </a:r>
            </a:p>
          </p:txBody>
        </p:sp>
        <p:sp>
          <p:nvSpPr>
            <p:cNvPr id="21" name="TextBox 20">
              <a:extLst>
                <a:ext uri="{FF2B5EF4-FFF2-40B4-BE49-F238E27FC236}">
                  <a16:creationId xmlns:a16="http://schemas.microsoft.com/office/drawing/2014/main" id="{01CCC64C-BA14-3BE5-2AEA-4C630A92C17A}"/>
                </a:ext>
              </a:extLst>
            </p:cNvPr>
            <p:cNvSpPr txBox="1"/>
            <p:nvPr/>
          </p:nvSpPr>
          <p:spPr>
            <a:xfrm>
              <a:off x="5637322" y="1763147"/>
              <a:ext cx="325465" cy="369332"/>
            </a:xfrm>
            <a:prstGeom prst="rect">
              <a:avLst/>
            </a:prstGeom>
            <a:noFill/>
          </p:spPr>
          <p:txBody>
            <a:bodyPr wrap="square" rtlCol="0">
              <a:spAutoFit/>
            </a:bodyPr>
            <a:lstStyle/>
            <a:p>
              <a:r>
                <a:rPr lang="en-GB" b="1" dirty="0"/>
                <a:t>5</a:t>
              </a:r>
            </a:p>
          </p:txBody>
        </p:sp>
        <p:sp>
          <p:nvSpPr>
            <p:cNvPr id="22" name="TextBox 21">
              <a:extLst>
                <a:ext uri="{FF2B5EF4-FFF2-40B4-BE49-F238E27FC236}">
                  <a16:creationId xmlns:a16="http://schemas.microsoft.com/office/drawing/2014/main" id="{BA70446F-56E9-18D9-62C8-9F30E8940526}"/>
                </a:ext>
              </a:extLst>
            </p:cNvPr>
            <p:cNvSpPr txBox="1"/>
            <p:nvPr/>
          </p:nvSpPr>
          <p:spPr>
            <a:xfrm>
              <a:off x="8068269" y="1763147"/>
              <a:ext cx="325465" cy="369332"/>
            </a:xfrm>
            <a:prstGeom prst="rect">
              <a:avLst/>
            </a:prstGeom>
            <a:noFill/>
          </p:spPr>
          <p:txBody>
            <a:bodyPr wrap="square" rtlCol="0">
              <a:spAutoFit/>
            </a:bodyPr>
            <a:lstStyle/>
            <a:p>
              <a:r>
                <a:rPr lang="en-GB" b="1" dirty="0"/>
                <a:t>7</a:t>
              </a:r>
            </a:p>
          </p:txBody>
        </p:sp>
        <p:sp>
          <p:nvSpPr>
            <p:cNvPr id="23" name="TextBox 22">
              <a:extLst>
                <a:ext uri="{FF2B5EF4-FFF2-40B4-BE49-F238E27FC236}">
                  <a16:creationId xmlns:a16="http://schemas.microsoft.com/office/drawing/2014/main" id="{C654D2A5-B7B2-BC54-8599-3ABA0E125F75}"/>
                </a:ext>
              </a:extLst>
            </p:cNvPr>
            <p:cNvSpPr txBox="1"/>
            <p:nvPr/>
          </p:nvSpPr>
          <p:spPr>
            <a:xfrm>
              <a:off x="10681655" y="1763147"/>
              <a:ext cx="325465" cy="369332"/>
            </a:xfrm>
            <a:prstGeom prst="rect">
              <a:avLst/>
            </a:prstGeom>
            <a:noFill/>
          </p:spPr>
          <p:txBody>
            <a:bodyPr wrap="square" rtlCol="0">
              <a:spAutoFit/>
            </a:bodyPr>
            <a:lstStyle/>
            <a:p>
              <a:r>
                <a:rPr lang="en-GB" b="1" dirty="0"/>
                <a:t>9</a:t>
              </a:r>
            </a:p>
          </p:txBody>
        </p:sp>
      </p:grpSp>
      <p:sp>
        <p:nvSpPr>
          <p:cNvPr id="24" name="TextBox 23">
            <a:extLst>
              <a:ext uri="{FF2B5EF4-FFF2-40B4-BE49-F238E27FC236}">
                <a16:creationId xmlns:a16="http://schemas.microsoft.com/office/drawing/2014/main" id="{AAAAC6C2-4B0C-8235-4AAB-F6EA6663AA2C}"/>
              </a:ext>
            </a:extLst>
          </p:cNvPr>
          <p:cNvSpPr txBox="1"/>
          <p:nvPr/>
        </p:nvSpPr>
        <p:spPr>
          <a:xfrm>
            <a:off x="498692" y="3190993"/>
            <a:ext cx="11065789" cy="3416320"/>
          </a:xfrm>
          <a:prstGeom prst="rect">
            <a:avLst/>
          </a:prstGeom>
          <a:noFill/>
        </p:spPr>
        <p:txBody>
          <a:bodyPr wrap="square" rtlCol="0">
            <a:spAutoFit/>
          </a:bodyPr>
          <a:lstStyle/>
          <a:p>
            <a:pPr marL="342900" indent="-342900">
              <a:buFont typeface="+mj-lt"/>
              <a:buAutoNum type="arabicPeriod"/>
            </a:pPr>
            <a:r>
              <a:rPr lang="en-GB" sz="1200" dirty="0">
                <a:latin typeface="Arial" panose="020B0604020202020204" pitchFamily="34" charset="0"/>
                <a:cs typeface="Arial" panose="020B0604020202020204" pitchFamily="34" charset="0"/>
              </a:rPr>
              <a:t>Raw data files (.csv) available in ‘Cornish-Jackdaws/Data’ folder on Github (see Data.zip compressed folder). Note, the code used for programming the ‘Darwin Board’ microcomputers is available in the ‘Cornish-Jackdaws/Code/Darwin Board folder on Github (see ‘</a:t>
            </a:r>
            <a:r>
              <a:rPr lang="en-GB" sz="1200" dirty="0" err="1">
                <a:latin typeface="Arial" panose="020B0604020202020204" pitchFamily="34" charset="0"/>
                <a:cs typeface="Arial" panose="020B0604020202020204" pitchFamily="34" charset="0"/>
              </a:rPr>
              <a:t>dualfeeder.c</a:t>
            </a:r>
            <a:r>
              <a:rPr lang="en-GB" sz="1200" dirty="0">
                <a:latin typeface="Arial" panose="020B0604020202020204" pitchFamily="34" charset="0"/>
                <a:cs typeface="Arial" panose="020B0604020202020204" pitchFamily="34" charset="0"/>
              </a:rPr>
              <a:t>’).</a:t>
            </a:r>
          </a:p>
          <a:p>
            <a:pPr marL="342900" indent="-342900">
              <a:buFont typeface="+mj-lt"/>
              <a:buAutoNum type="arabicPeriod"/>
            </a:pPr>
            <a:r>
              <a:rPr lang="en-GB" sz="1200" dirty="0">
                <a:latin typeface="Arial" panose="020B0604020202020204" pitchFamily="34" charset="0"/>
                <a:cs typeface="Arial" panose="020B0604020202020204" pitchFamily="34" charset="0"/>
              </a:rPr>
              <a:t>See </a:t>
            </a:r>
            <a:r>
              <a:rPr lang="en-GB" sz="1200" dirty="0" err="1">
                <a:latin typeface="Arial" panose="020B0604020202020204" pitchFamily="34" charset="0"/>
                <a:cs typeface="Arial" panose="020B0604020202020204" pitchFamily="34" charset="0"/>
              </a:rPr>
              <a:t>MK_processing.R</a:t>
            </a:r>
            <a:r>
              <a:rPr lang="en-GB" sz="1200" dirty="0">
                <a:latin typeface="Arial" panose="020B0604020202020204" pitchFamily="34" charset="0"/>
                <a:cs typeface="Arial" panose="020B0604020202020204" pitchFamily="34" charset="0"/>
              </a:rPr>
              <a:t> script in ‘Cornish-Jackdaws/Code/Main scripts’ folder on Github. Bespoke functions used by this script (required) are in the ‘Cornish-Jackdaws/Code/Processing functions’ folder.</a:t>
            </a:r>
          </a:p>
          <a:p>
            <a:pPr marL="342900" indent="-342900">
              <a:buFont typeface="+mj-lt"/>
              <a:buAutoNum type="arabicPeriod"/>
            </a:pPr>
            <a:r>
              <a:rPr lang="en-GB" sz="1200" dirty="0">
                <a:latin typeface="Arial" panose="020B0604020202020204" pitchFamily="34" charset="0"/>
                <a:cs typeface="Arial" panose="020B0604020202020204" pitchFamily="34" charset="0"/>
              </a:rPr>
              <a:t>The complete processed dataset, in a format that is compatible with Eventnet, can be found in the ‘Cornish-Jackdaws/Data’ folder on Github as a .csv file (‘DB_REM_INPUT.csv’). A word document outlining the required data format for use with Eventnet is located the same folder (‘REM dataset structure and content.docx’). </a:t>
            </a:r>
          </a:p>
          <a:p>
            <a:pPr marL="342900" indent="-342900">
              <a:buFont typeface="+mj-lt"/>
              <a:buAutoNum type="arabicPeriod"/>
            </a:pPr>
            <a:r>
              <a:rPr lang="en-GB" sz="1200" dirty="0">
                <a:latin typeface="Arial" panose="020B0604020202020204" pitchFamily="34" charset="0"/>
                <a:cs typeface="Arial" panose="020B0604020202020204" pitchFamily="34" charset="0"/>
              </a:rPr>
              <a:t>See </a:t>
            </a:r>
            <a:r>
              <a:rPr lang="en-GB" sz="1200" dirty="0" err="1">
                <a:latin typeface="Arial" panose="020B0604020202020204" pitchFamily="34" charset="0"/>
                <a:cs typeface="Arial" panose="020B0604020202020204" pitchFamily="34" charset="0"/>
              </a:rPr>
              <a:t>MK_permutations.R</a:t>
            </a:r>
            <a:r>
              <a:rPr lang="en-GB" sz="1200" dirty="0">
                <a:latin typeface="Arial" panose="020B0604020202020204" pitchFamily="34" charset="0"/>
                <a:cs typeface="Arial" panose="020B0604020202020204" pitchFamily="34" charset="0"/>
              </a:rPr>
              <a:t> script in ‘Cornish-Jackdaws/Code/Main scripts’ folder on Github.</a:t>
            </a:r>
          </a:p>
          <a:p>
            <a:pPr marL="342900" indent="-342900">
              <a:buFont typeface="+mj-lt"/>
              <a:buAutoNum type="arabicPeriod"/>
            </a:pPr>
            <a:r>
              <a:rPr lang="en-GB" sz="1200" dirty="0">
                <a:latin typeface="Arial" panose="020B0604020202020204" pitchFamily="34" charset="0"/>
                <a:cs typeface="Arial" panose="020B0604020202020204" pitchFamily="34" charset="0"/>
              </a:rPr>
              <a:t>Examples can be found in ‘Cornish-Jackdaws/Data/Examples of permutation process output’. Note, not all of the 10,000 of these datasets used in the analysis are available on Github due to storage constraints.</a:t>
            </a:r>
          </a:p>
          <a:p>
            <a:pPr marL="342900" indent="-342900">
              <a:buFont typeface="+mj-lt"/>
              <a:buAutoNum type="arabicPeriod"/>
            </a:pPr>
            <a:r>
              <a:rPr lang="en-GB" sz="1200" dirty="0">
                <a:latin typeface="Arial" panose="020B0604020202020204" pitchFamily="34" charset="0"/>
                <a:cs typeface="Arial" panose="020B0604020202020204" pitchFamily="34" charset="0"/>
              </a:rPr>
              <a:t>Eventnet and Eventnet tutorials are available from </a:t>
            </a:r>
            <a:r>
              <a:rPr lang="en-GB" sz="1200" dirty="0">
                <a:effectLst/>
                <a:latin typeface="Arial" panose="020B0604020202020204" pitchFamily="34" charset="0"/>
                <a:ea typeface="Calibri" panose="020F0502020204030204" pitchFamily="34" charset="0"/>
                <a:cs typeface="Arial" panose="020B0604020202020204" pitchFamily="34" charset="0"/>
                <a:hlinkClick r:id="rId2"/>
              </a:rPr>
              <a:t>https://github.com/juergenlerner/eventnet</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mj-lt"/>
              <a:buAutoNum type="arabicPeriod"/>
            </a:pPr>
            <a:r>
              <a:rPr lang="en-GB" sz="1200" dirty="0">
                <a:latin typeface="Arial" panose="020B0604020202020204" pitchFamily="34" charset="0"/>
                <a:cs typeface="Arial" panose="020B0604020202020204" pitchFamily="34" charset="0"/>
              </a:rPr>
              <a:t>Examples can be found in ‘Cornish-Jackdaws/Data/Examples of Eventnet output’. Note, not all of the 10,000 of these datasets used in the analysis are available on Github due to storage constraints.</a:t>
            </a:r>
          </a:p>
          <a:p>
            <a:pPr marL="342900" indent="-342900">
              <a:buFont typeface="+mj-lt"/>
              <a:buAutoNum type="arabicPeriod"/>
            </a:pPr>
            <a:r>
              <a:rPr lang="en-GB" sz="1200" dirty="0">
                <a:latin typeface="Arial" panose="020B0604020202020204" pitchFamily="34" charset="0"/>
                <a:cs typeface="Arial" panose="020B0604020202020204" pitchFamily="34" charset="0"/>
              </a:rPr>
              <a:t>See MK_REMs.R script in ‘Cornish-Jackdaws/Code/Main scripts’ folder on Github. Bespoke functions used by this script (required) are in the ‘Cornish-Jackdaws/Code/Modelling functions’ folder.</a:t>
            </a:r>
          </a:p>
          <a:p>
            <a:pPr marL="342900" indent="-342900">
              <a:buFont typeface="+mj-lt"/>
              <a:buAutoNum type="arabicPeriod"/>
            </a:pPr>
            <a:r>
              <a:rPr lang="en-GB" sz="1200" dirty="0">
                <a:latin typeface="Arial" panose="020B0604020202020204" pitchFamily="34" charset="0"/>
                <a:cs typeface="Arial" panose="020B0604020202020204" pitchFamily="34" charset="0"/>
              </a:rPr>
              <a:t>Available as .RData files. REM coefficient distributions from each of the models available in ‘Cornish-Jackdaws/Data/REM output/Model coefficients’ folder on Github. Predicted value distributions (for the REMs from which figures were produced) available in ‘Cornish-Jackdaws/Data/REM output/Predicted values’ folder. </a:t>
            </a:r>
          </a:p>
        </p:txBody>
      </p:sp>
    </p:spTree>
    <p:extLst>
      <p:ext uri="{BB962C8B-B14F-4D97-AF65-F5344CB8AC3E}">
        <p14:creationId xmlns:p14="http://schemas.microsoft.com/office/powerpoint/2010/main" val="2031405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1800</TotalTime>
  <Words>673</Words>
  <Application>Microsoft Office PowerPoint</Application>
  <PresentationFormat>Widescreen</PresentationFormat>
  <Paragraphs>48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Workflow diagram for analyses in Selective adjustment of social associations and its influence on social networks in wild corvids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diagram for analyses in Selective adjustment of social associations and its influence on social networks in wild corvids</dc:title>
  <dc:creator>Michael Kings</dc:creator>
  <cp:lastModifiedBy>Michael Kings</cp:lastModifiedBy>
  <cp:revision>7</cp:revision>
  <dcterms:created xsi:type="dcterms:W3CDTF">2023-01-22T19:30:04Z</dcterms:created>
  <dcterms:modified xsi:type="dcterms:W3CDTF">2023-02-04T20:06:52Z</dcterms:modified>
</cp:coreProperties>
</file>