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64" r:id="rId3"/>
    <p:sldId id="361" r:id="rId4"/>
    <p:sldId id="397" r:id="rId5"/>
    <p:sldId id="399" r:id="rId6"/>
    <p:sldId id="398" r:id="rId7"/>
    <p:sldId id="373" r:id="rId8"/>
    <p:sldId id="362" r:id="rId9"/>
    <p:sldId id="367" r:id="rId10"/>
    <p:sldId id="400" r:id="rId11"/>
    <p:sldId id="357" r:id="rId12"/>
    <p:sldId id="407" r:id="rId13"/>
    <p:sldId id="412" r:id="rId14"/>
    <p:sldId id="409" r:id="rId15"/>
    <p:sldId id="410" r:id="rId16"/>
    <p:sldId id="413" r:id="rId17"/>
    <p:sldId id="411" r:id="rId18"/>
    <p:sldId id="414" r:id="rId19"/>
    <p:sldId id="401" r:id="rId20"/>
    <p:sldId id="346" r:id="rId21"/>
    <p:sldId id="258" r:id="rId22"/>
    <p:sldId id="402" r:id="rId23"/>
    <p:sldId id="403" r:id="rId24"/>
    <p:sldId id="404" r:id="rId25"/>
    <p:sldId id="406" r:id="rId26"/>
    <p:sldId id="405" r:id="rId27"/>
    <p:sldId id="417" r:id="rId28"/>
    <p:sldId id="41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showGuides="1">
      <p:cViewPr varScale="1">
        <p:scale>
          <a:sx n="83" d="100"/>
          <a:sy n="83" d="100"/>
        </p:scale>
        <p:origin x="456" y="77"/>
      </p:cViewPr>
      <p:guideLst>
        <p:guide orient="horz" pos="1992"/>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1833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1032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13398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9262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3233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0859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59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949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36069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997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10/30/2022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665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8CFF-EFAF-46EE-83AD-28A904FE1F93}" type="datetimeFigureOut">
              <a:rPr lang="en-US" smtClean="0"/>
              <a:t>10/30/2022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7150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533261" y="661481"/>
            <a:ext cx="9125480" cy="6008266"/>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10" name="Rounded Rectangle 48">
            <a:extLst>
              <a:ext uri="{FF2B5EF4-FFF2-40B4-BE49-F238E27FC236}">
                <a16:creationId xmlns:a16="http://schemas.microsoft.com/office/drawing/2014/main" id="{57BBAF86-DFA5-AECE-9859-78AEAAB6E4BC}"/>
              </a:ext>
            </a:extLst>
          </p:cNvPr>
          <p:cNvSpPr/>
          <p:nvPr/>
        </p:nvSpPr>
        <p:spPr>
          <a:xfrm>
            <a:off x="1514740" y="-27581"/>
            <a:ext cx="9144000" cy="780728"/>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a:r>
              <a:rPr lang="ru-RU"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1250"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666" dirty="0">
                <a:solidFill>
                  <a:schemeClr val="accent1">
                    <a:lumMod val="75000"/>
                  </a:schemeClr>
                </a:solidFill>
                <a:latin typeface="Arial" pitchFamily="34" charset="0"/>
                <a:cs typeface="Arial" pitchFamily="34" charset="0"/>
              </a:rPr>
              <a:t> </a:t>
            </a:r>
            <a:r>
              <a:rPr lang="ru-RU" sz="1666" dirty="0">
                <a:solidFill>
                  <a:schemeClr val="accent1">
                    <a:lumMod val="75000"/>
                  </a:schemeClr>
                </a:solidFill>
                <a:latin typeface="Arial" pitchFamily="34" charset="0"/>
                <a:cs typeface="Arial" pitchFamily="34" charset="0"/>
              </a:rPr>
              <a:t>                                  </a:t>
            </a:r>
            <a:r>
              <a:rPr lang="en-US" sz="1666" dirty="0">
                <a:solidFill>
                  <a:schemeClr val="accent1">
                    <a:lumMod val="75000"/>
                  </a:schemeClr>
                </a:solidFill>
                <a:latin typeface="Arial" pitchFamily="34" charset="0"/>
                <a:cs typeface="Arial" pitchFamily="34" charset="0"/>
              </a:rPr>
              <a:t>                         </a:t>
            </a:r>
            <a:r>
              <a:rPr lang="en-US" sz="1600" b="1" i="1" dirty="0">
                <a:solidFill>
                  <a:schemeClr val="tx1"/>
                </a:solidFill>
                <a:latin typeface="Arial" pitchFamily="34" charset="0"/>
                <a:cs typeface="Arial" pitchFamily="34" charset="0"/>
              </a:rPr>
              <a:t>Nadia Udler</a:t>
            </a:r>
            <a:endParaRPr lang="en-US" sz="1600" i="1" dirty="0">
              <a:solidFill>
                <a:schemeClr val="tx1"/>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3836343" y="1136342"/>
            <a:ext cx="4463311" cy="5518951"/>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7291948" y="1238053"/>
            <a:ext cx="956847" cy="556463"/>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6896952" y="5066069"/>
            <a:ext cx="1567460" cy="1420926"/>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3682681" y="1291868"/>
            <a:ext cx="1429163" cy="5099285"/>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4587746" y="1905611"/>
            <a:ext cx="3225800" cy="4042197"/>
          </a:xfrm>
          <a:prstGeom prst="rect">
            <a:avLst/>
          </a:prstGeom>
          <a:noFill/>
        </p:spPr>
        <p:txBody>
          <a:bodyPr wrap="square" rtlCol="0">
            <a:spAutoFit/>
          </a:bodyPr>
          <a:lstStyle/>
          <a:p>
            <a:r>
              <a:rPr lang="en-US" sz="1000" dirty="0">
                <a:latin typeface="Arial" panose="020B0604020202020204" pitchFamily="34" charset="0"/>
                <a:ea typeface="Times New Roman" panose="02020603050405020304" pitchFamily="18" charset="0"/>
                <a:cs typeface="Arial" panose="020B0604020202020204" pitchFamily="34" charset="0"/>
              </a:rPr>
              <a:t> </a:t>
            </a: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1125"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1125"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1125" b="1" dirty="0">
                <a:latin typeface="Arial" panose="020B0604020202020204" pitchFamily="34" charset="0"/>
                <a:ea typeface="Times New Roman" panose="02020603050405020304" pitchFamily="18" charset="0"/>
                <a:cs typeface="Arial" panose="020B0604020202020204" pitchFamily="34" charset="0"/>
              </a:rPr>
              <a:t>. </a:t>
            </a:r>
          </a:p>
          <a:p>
            <a:endParaRPr lang="en-US" sz="1042" dirty="0">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3940985" y="6241956"/>
            <a:ext cx="304092" cy="39018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4440532" y="6281235"/>
            <a:ext cx="218629" cy="36148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38323" y="975869"/>
            <a:ext cx="11031167" cy="741741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to come down from the top of the mountain</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3BF343-3E51-F203-F75C-977BB00781DC}"/>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Tree>
    <p:extLst>
      <p:ext uri="{BB962C8B-B14F-4D97-AF65-F5344CB8AC3E}">
        <p14:creationId xmlns:p14="http://schemas.microsoft.com/office/powerpoint/2010/main" val="5642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725192"/>
          </a:xfrm>
          <a:prstGeom prst="rect">
            <a:avLst/>
          </a:prstGeom>
          <a:noFill/>
        </p:spPr>
        <p:txBody>
          <a:bodyPr wrap="square" rtlCol="0">
            <a:spAutoFit/>
          </a:bodyPr>
          <a:lstStyle/>
          <a:p>
            <a:r>
              <a:rPr lang="en-US" sz="3200" b="1" dirty="0"/>
              <a:t>                               </a:t>
            </a:r>
            <a:r>
              <a:rPr lang="en-US" sz="3200" b="1" dirty="0">
                <a:latin typeface="Arial" panose="020B0604020202020204" pitchFamily="34" charset="0"/>
                <a:cs typeface="Arial" panose="020B0604020202020204" pitchFamily="34" charset="0"/>
              </a:rPr>
              <a:t>Our software</a:t>
            </a:r>
            <a:endParaRPr lang="en-US" sz="3200" b="1" dirty="0"/>
          </a:p>
          <a:p>
            <a:r>
              <a:rPr lang="en-US" sz="3200" b="1" dirty="0"/>
              <a:t>          why</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457200" indent="-457200">
              <a:buAutoNum type="arabicPeriod"/>
            </a:pPr>
            <a:endParaRPr lang="en-US" sz="2400" b="1" dirty="0">
              <a:solidFill>
                <a:srgbClr val="FF000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3200" b="1" dirty="0"/>
              <a:t>          how</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4413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848302"/>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Real word example from finance</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More complicated ( 100+ dimensions)</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Portfolio Selection</a:t>
            </a:r>
          </a:p>
          <a:p>
            <a:r>
              <a:rPr lang="en-US" sz="3200" b="1" dirty="0">
                <a:latin typeface="Arial" panose="020B0604020202020204" pitchFamily="34" charset="0"/>
                <a:cs typeface="Arial" panose="020B0604020202020204" pitchFamily="34" charset="0"/>
              </a:rPr>
              <a:t>    (standard problem in investment)</a:t>
            </a:r>
            <a:endParaRPr lang="en-US" sz="3200" b="1" dirty="0"/>
          </a:p>
          <a:p>
            <a:endParaRPr lang="en-US" sz="3200" b="1" dirty="0"/>
          </a:p>
          <a:p>
            <a:r>
              <a:rPr lang="en-US" sz="2400" b="1" dirty="0">
                <a:solidFill>
                  <a:srgbClr val="FF0000"/>
                </a:solidFill>
                <a:latin typeface="Arial" panose="020B0604020202020204" pitchFamily="34" charset="0"/>
                <a:cs typeface="Arial" panose="020B0604020202020204" pitchFamily="34" charset="0"/>
              </a:rPr>
              <a:t>In portfolio selection </a:t>
            </a:r>
            <a:r>
              <a:rPr lang="en-US" sz="2400" b="1" dirty="0">
                <a:latin typeface="Arial" panose="020B0604020202020204" pitchFamily="34" charset="0"/>
                <a:cs typeface="Arial" panose="020B0604020202020204" pitchFamily="34" charset="0"/>
              </a:rPr>
              <a:t>one finds/compares</a:t>
            </a:r>
            <a:r>
              <a:rPr lang="en-US" sz="3200" b="1" dirty="0"/>
              <a:t> </a:t>
            </a:r>
            <a:r>
              <a:rPr lang="en-US" sz="3200" b="1" i="1" dirty="0">
                <a:solidFill>
                  <a:srgbClr val="FF0000"/>
                </a:solidFill>
              </a:rPr>
              <a:t>investment</a:t>
            </a:r>
            <a:r>
              <a:rPr lang="en-US" sz="3200" b="1" dirty="0"/>
              <a:t> </a:t>
            </a:r>
            <a:r>
              <a:rPr lang="en-US" sz="2400" b="1" dirty="0"/>
              <a:t>strategies systematically! </a:t>
            </a:r>
          </a:p>
          <a:p>
            <a:r>
              <a:rPr lang="en-US" sz="3200" b="1" dirty="0"/>
              <a:t>Our software can do this, too!</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911332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86601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The portfolio selection problem is concerned with finding an optimal portfolio x of assets from a given set of n risky assets out of a pre-specified asset universe such that the requirements of the respective investor are met. In general, investors seek to optimize their portfolio in regard of the trade-off between return and risk, such that the meta optimization problem can be formulated as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minimize Risk(x)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maximize Return(x)</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rPr>
              <a:t>This bi-criteria optimization problem is commonly reduced to a single-criteria problem by just focusing on the risk and constraining the required mean, i.e. the investor sets a lower expected return target µ, minimize Risk(x) subject to Return(x) ≥ µ</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10363199" y="426272"/>
            <a:ext cx="1628519" cy="1750924"/>
          </a:xfrm>
          <a:prstGeom prst="rect">
            <a:avLst/>
          </a:prstGeom>
        </p:spPr>
      </p:pic>
    </p:spTree>
    <p:extLst>
      <p:ext uri="{BB962C8B-B14F-4D97-AF65-F5344CB8AC3E}">
        <p14:creationId xmlns:p14="http://schemas.microsoft.com/office/powerpoint/2010/main" val="383184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514126"/>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r>
              <a:rPr lang="en-US" sz="2000" b="1" dirty="0">
                <a:latin typeface="Arial" panose="020B0604020202020204" pitchFamily="34" charset="0"/>
                <a:cs typeface="Arial" panose="020B0604020202020204" pitchFamily="34" charset="0"/>
              </a:rPr>
              <a:t>Measure of risk: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L1: Mean Absolute Deviation (MAD)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L2: Standard Deviation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Linf</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Maxmin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Distribution based: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(value-at-Risk), </a:t>
            </a:r>
            <a:r>
              <a:rPr kumimoji="0" lang="en-US" sz="14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CVaR</a:t>
            </a: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(Expected shortfall), Omega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Entropy based: Rho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Risk Parity</a:t>
            </a:r>
          </a:p>
          <a:p>
            <a:pPr marR="0" lvl="0" algn="l" defTabSz="914400" rtl="0" eaLnBrk="1" fontAlgn="auto" latinLnBrk="0" hangingPunct="1">
              <a:lnSpc>
                <a:spcPct val="90000"/>
              </a:lnSpc>
              <a:spcBef>
                <a:spcPts val="100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 </a:t>
            </a:r>
          </a:p>
          <a:p>
            <a:pPr marR="0" lvl="0" algn="l" defTabSz="914400" rtl="0" eaLnBrk="1" fontAlgn="auto" latinLnBrk="0" hangingPunct="1">
              <a:lnSpc>
                <a:spcPct val="90000"/>
              </a:lnSpc>
              <a:spcBef>
                <a:spcPts val="1000"/>
              </a:spcBef>
              <a:spcAft>
                <a:spcPts val="0"/>
              </a:spcAft>
              <a:buClrTx/>
              <a:buSzTx/>
              <a:tabLst/>
              <a:defRPr/>
            </a:pPr>
            <a:r>
              <a:rPr kumimoji="0" lang="en-US" sz="2400" b="1" i="1"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b="1" i="1" u="none" strike="noStrike" kern="1200" cap="none" spc="0" normalizeH="0" baseline="0" noProof="0" dirty="0">
                <a:ln>
                  <a:noFill/>
                </a:ln>
                <a:solidFill>
                  <a:prstClr val="black"/>
                </a:solidFill>
                <a:effectLst/>
                <a:uLnTx/>
                <a:uFillTx/>
                <a:latin typeface="Calibri Light" panose="020F0302020204030204"/>
                <a:ea typeface="+mj-ea"/>
                <a:cs typeface="+mj-cs"/>
              </a:rPr>
              <a:t>Happy Marriage of L2 Risk and Assumption of Normality of Returns)</a:t>
            </a:r>
            <a:endParaRPr kumimoji="0" lang="en-US"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Portfolio Volatility as Measure of Risk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Returns of all market assets are assumed to be multivariate normal with the given vector of means and covariance matrix</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Solution is easy to find</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3227275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5139869"/>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a:t>
            </a:r>
          </a:p>
          <a:p>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 </a:t>
            </a:r>
          </a:p>
          <a:p>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Markowitz bullet                                                            Tangency portfolio</a:t>
            </a: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646159" y="469422"/>
            <a:ext cx="2241040" cy="2409484"/>
          </a:xfrm>
          <a:prstGeom prst="rect">
            <a:avLst/>
          </a:prstGeom>
        </p:spPr>
      </p:pic>
      <p:pic>
        <p:nvPicPr>
          <p:cNvPr id="7" name="Picture 2">
            <a:extLst>
              <a:ext uri="{FF2B5EF4-FFF2-40B4-BE49-F238E27FC236}">
                <a16:creationId xmlns:a16="http://schemas.microsoft.com/office/drawing/2014/main" id="{28770626-7763-53E7-B274-032F7866C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316" y="2878906"/>
            <a:ext cx="5280884" cy="26103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708C1498-DF9D-FA78-19A2-878C95FBE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4050" y="2897351"/>
            <a:ext cx="5027669" cy="2579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80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6370975"/>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r>
              <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rPr>
              <a:t>Classical approach - Mean Variance Optimization</a:t>
            </a:r>
          </a:p>
          <a:p>
            <a:endParaRPr lang="en-US" sz="3200" b="1" dirty="0">
              <a:solidFill>
                <a:prstClr val="black"/>
              </a:solidFill>
              <a:latin typeface="Calibri Light" panose="020F0302020204030204"/>
              <a:ea typeface="+mj-ea"/>
              <a:cs typeface="+mj-cs"/>
            </a:endParaRPr>
          </a:p>
          <a:p>
            <a:r>
              <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rPr>
              <a:t>Solving quadratic optimization problem poses numerical stability challenge</a:t>
            </a:r>
            <a:r>
              <a:rPr kumimoji="0" lang="en-US" sz="3200" b="1" i="0" u="none" strike="noStrike" kern="1200" cap="none" spc="0" normalizeH="0" baseline="0" noProof="0">
                <a:ln>
                  <a:noFill/>
                </a:ln>
                <a:solidFill>
                  <a:prstClr val="black"/>
                </a:solidFill>
                <a:effectLst/>
                <a:uLnTx/>
                <a:uFillTx/>
                <a:latin typeface="Calibri Light" panose="020F0302020204030204"/>
                <a:ea typeface="+mj-ea"/>
                <a:cs typeface="+mj-cs"/>
              </a:rPr>
              <a:t>! </a:t>
            </a:r>
            <a:endParaRPr kumimoji="0" lang="en-US" sz="3200" b="1" i="0" u="none" strike="noStrike" kern="1200" cap="none" spc="0" normalizeH="0" baseline="0" noProof="0" dirty="0">
              <a:ln>
                <a:noFill/>
              </a:ln>
              <a:solidFill>
                <a:prstClr val="black"/>
              </a:solidFill>
              <a:effectLst/>
              <a:uLnTx/>
              <a:uFillTx/>
              <a:latin typeface="Calibri Light" panose="020F0302020204030204"/>
              <a:ea typeface="+mj-ea"/>
              <a:cs typeface="+mj-cs"/>
            </a:endParaRPr>
          </a:p>
          <a:p>
            <a:endParaRPr lang="en-US" sz="3200" b="1" dirty="0">
              <a:solidFill>
                <a:prstClr val="black"/>
              </a:solidFill>
              <a:latin typeface="Calibri Light" panose="020F0302020204030204"/>
              <a:ea typeface="+mj-ea"/>
              <a:cs typeface="+mj-cs"/>
            </a:endParaRPr>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70053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833187"/>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r>
              <a:rPr lang="en-US" sz="2000" b="1" dirty="0">
                <a:latin typeface="Arial" panose="020B0604020202020204" pitchFamily="34" charset="0"/>
                <a:cs typeface="Arial" panose="020B0604020202020204" pitchFamily="34" charset="0"/>
              </a:rPr>
              <a:t>Ways to correct classical approach</a:t>
            </a:r>
          </a:p>
          <a:p>
            <a:r>
              <a:rPr lang="en-US" sz="2000" b="1" dirty="0">
                <a:latin typeface="Arial" panose="020B0604020202020204" pitchFamily="34" charset="0"/>
                <a:cs typeface="Arial" panose="020B0604020202020204" pitchFamily="34" charset="0"/>
              </a:rPr>
              <a:t>  </a:t>
            </a:r>
            <a:r>
              <a:rPr lang="en-US" sz="2000" dirty="0"/>
              <a:t>Relax the assumptions of joint normality of returns (possibly take into account higher moments)</a:t>
            </a:r>
          </a:p>
          <a:p>
            <a:r>
              <a:rPr lang="en-US" sz="2000" dirty="0"/>
              <a:t>Use another risk measure, e.g. MAD, or CVAR</a:t>
            </a:r>
          </a:p>
          <a:p>
            <a:r>
              <a:rPr lang="en-US" sz="2000" dirty="0"/>
              <a:t>Switching to L1 doesn’t help much, portfolios obtained using estimates from a limited set of scenarios are still performing poorly…</a:t>
            </a:r>
          </a:p>
          <a:p>
            <a:pPr marL="0" indent="0">
              <a:buNone/>
            </a:pPr>
            <a:r>
              <a:rPr lang="en-US" sz="2000" dirty="0"/>
              <a:t>One important technique used for practical portfolio purposes are risk-parity portfolios, where the assets are weighted such that they equally contribute risk to the overall risk of the portfolio. </a:t>
            </a:r>
          </a:p>
          <a:p>
            <a:pPr marL="0" indent="0" algn="l">
              <a:buNone/>
            </a:pPr>
            <a:r>
              <a:rPr lang="en-US" sz="2000" b="1" dirty="0">
                <a:solidFill>
                  <a:srgbClr val="202122"/>
                </a:solidFill>
              </a:rPr>
              <a:t>Within this approach the </a:t>
            </a:r>
            <a:r>
              <a:rPr lang="en-US" sz="2000" b="0" i="0" dirty="0">
                <a:solidFill>
                  <a:srgbClr val="202122"/>
                </a:solidFill>
                <a:effectLst/>
              </a:rPr>
              <a:t>focus is on allocation of risk, usually defined as volatility, rather than allocation of capital. The risk parity approach asserts that when asset allocations are adjusted (leveraged or deleveraged) to the same risk level, the risk parity portfolio can achieve a higher </a:t>
            </a:r>
            <a:r>
              <a:rPr lang="en-US" sz="2000" dirty="0"/>
              <a:t>Sharpe ratio</a:t>
            </a:r>
            <a:r>
              <a:rPr lang="en-US" sz="2000" b="0" i="0" dirty="0">
                <a:effectLst/>
              </a:rPr>
              <a:t> </a:t>
            </a:r>
            <a:r>
              <a:rPr lang="en-US" sz="2000" b="0" i="0" dirty="0">
                <a:solidFill>
                  <a:srgbClr val="202122"/>
                </a:solidFill>
                <a:effectLst/>
              </a:rPr>
              <a:t>and can be more resistant to market downturns than the traditional portfolio.</a:t>
            </a:r>
          </a:p>
          <a:p>
            <a:pPr marL="0" indent="0" algn="l">
              <a:buNone/>
            </a:pPr>
            <a:r>
              <a:rPr lang="en-US" sz="2000" b="0" i="0" dirty="0">
                <a:solidFill>
                  <a:srgbClr val="202122"/>
                </a:solidFill>
                <a:effectLst/>
              </a:rPr>
              <a:t>Roughly speaking, the approach of building a risk parity portfolio is similar to creating a minimum-variance portfolio subject to the constraint that each asset (or asset class, such as bonds, stocks, real estate, etc.) contributes equally to the portfolio overall volatility.</a:t>
            </a:r>
          </a:p>
          <a:p>
            <a:endParaRPr lang="en-US" sz="2000" dirty="0"/>
          </a:p>
          <a:p>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10168312" y="387927"/>
            <a:ext cx="1657151" cy="1781708"/>
          </a:xfrm>
          <a:prstGeom prst="rect">
            <a:avLst/>
          </a:prstGeom>
        </p:spPr>
      </p:pic>
    </p:spTree>
    <p:extLst>
      <p:ext uri="{BB962C8B-B14F-4D97-AF65-F5344CB8AC3E}">
        <p14:creationId xmlns:p14="http://schemas.microsoft.com/office/powerpoint/2010/main" val="4096054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8011424"/>
          </a:xfrm>
          <a:prstGeom prst="rect">
            <a:avLst/>
          </a:prstGeom>
          <a:noFill/>
        </p:spPr>
        <p:txBody>
          <a:bodyPr wrap="square" rtlCol="0">
            <a:spAutoFit/>
          </a:bodyPr>
          <a:lstStyle/>
          <a:p>
            <a:r>
              <a:rPr lang="en-US" sz="3200" b="1" dirty="0">
                <a:latin typeface="Arial" panose="020B0604020202020204" pitchFamily="34" charset="0"/>
                <a:cs typeface="Arial" panose="020B0604020202020204" pitchFamily="34" charset="0"/>
              </a:rPr>
              <a:t>           What is portfolio selection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is sometimes difficult to disentangle the formulation of an optimization problem and the technicalities of its solution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Approaches to portfolio optimization become more pragmatic: maybe we don’t need to seek the optimal solution, but rather find a good one…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As a result, there is a clear trend to use heuristic optimization methods, and we need a systematic way of generating and combining them…</a:t>
            </a: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endParaRPr lang="en-US" sz="2400" b="1" dirty="0">
              <a:solidFill>
                <a:srgbClr val="FF0000"/>
              </a:solidFill>
              <a:latin typeface="Arial" panose="020B0604020202020204" pitchFamily="34" charset="0"/>
              <a:cs typeface="Arial" panose="020B0604020202020204" pitchFamily="34" charset="0"/>
            </a:endParaRP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8" name="Picture 7">
            <a:extLst>
              <a:ext uri="{FF2B5EF4-FFF2-40B4-BE49-F238E27FC236}">
                <a16:creationId xmlns:a16="http://schemas.microsoft.com/office/drawing/2014/main" id="{CF00AE65-AB73-D87D-A49D-BC3E39CB6CAC}"/>
              </a:ext>
            </a:extLst>
          </p:cNvPr>
          <p:cNvPicPr>
            <a:picLocks noChangeAspect="1"/>
          </p:cNvPicPr>
          <p:nvPr/>
        </p:nvPicPr>
        <p:blipFill>
          <a:blip r:embed="rId2"/>
          <a:stretch>
            <a:fillRect/>
          </a:stretch>
        </p:blipFill>
        <p:spPr>
          <a:xfrm>
            <a:off x="9198907" y="617015"/>
            <a:ext cx="2792812" cy="3002729"/>
          </a:xfrm>
          <a:prstGeom prst="rect">
            <a:avLst/>
          </a:prstGeom>
        </p:spPr>
      </p:pic>
    </p:spTree>
    <p:extLst>
      <p:ext uri="{BB962C8B-B14F-4D97-AF65-F5344CB8AC3E}">
        <p14:creationId xmlns:p14="http://schemas.microsoft.com/office/powerpoint/2010/main" val="2023983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3046988"/>
          </a:xfrm>
          <a:prstGeom prst="rect">
            <a:avLst/>
          </a:prstGeom>
          <a:noFill/>
        </p:spPr>
        <p:txBody>
          <a:bodyPr wrap="square" rtlCol="0">
            <a:spAutoFit/>
          </a:bodyPr>
          <a:lstStyle/>
          <a:p>
            <a:r>
              <a:rPr lang="en-US" sz="3200" b="1" dirty="0"/>
              <a:t>                Next slides - </a:t>
            </a:r>
            <a:r>
              <a:rPr lang="en-US" sz="3200" b="1" dirty="0">
                <a:latin typeface="Arial" panose="020B0604020202020204" pitchFamily="34" charset="0"/>
                <a:cs typeface="Arial" panose="020B0604020202020204" pitchFamily="34" charset="0"/>
              </a:rPr>
              <a:t>More about our software</a:t>
            </a:r>
            <a:endParaRPr lang="en-US" sz="3200" b="1" dirty="0"/>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239656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183" y="3411120"/>
            <a:ext cx="1703556" cy="1741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77" y="3411120"/>
            <a:ext cx="1697464" cy="1697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253" y="3429000"/>
            <a:ext cx="1679584" cy="1679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4142742" y="1410658"/>
            <a:ext cx="478535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Goal: </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cover the entire surface</a:t>
            </a:r>
          </a:p>
          <a:p>
            <a:endParaRPr lang="ru-RU" sz="2400" dirty="0">
              <a:latin typeface="Arial" panose="020B0604020202020204" pitchFamily="34" charset="0"/>
              <a:cs typeface="Arial" panose="020B0604020202020204" pitchFamily="34" charset="0"/>
            </a:endParaRPr>
          </a:p>
          <a:p>
            <a:pPr marL="1423988"/>
            <a:r>
              <a:rPr lang="en-US" sz="2400" dirty="0">
                <a:latin typeface="Arial" panose="020B0604020202020204" pitchFamily="34" charset="0"/>
                <a:cs typeface="Arial" panose="020B0604020202020204" pitchFamily="34" charset="0"/>
              </a:rPr>
              <a:t>Possible strategies</a:t>
            </a:r>
            <a:endParaRPr lang="ru-RU"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3352191" y="5619202"/>
            <a:ext cx="213952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7347780" y="5660671"/>
            <a:ext cx="242086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90-degrees zigzag-like motion </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E3DCDC-CCDF-21A2-1C6E-3CE97169FE85}"/>
              </a:ext>
            </a:extLst>
          </p:cNvPr>
          <p:cNvSpPr txBox="1"/>
          <p:nvPr/>
        </p:nvSpPr>
        <p:spPr>
          <a:xfrm>
            <a:off x="9822648" y="5274645"/>
            <a:ext cx="21303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30-degrees zigzag-like motion </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37" y="1944214"/>
            <a:ext cx="2823647" cy="1938992"/>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 y="3883205"/>
            <a:ext cx="2731906" cy="2485997"/>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5303056" y="5334988"/>
            <a:ext cx="250450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9822648" y="3516551"/>
            <a:ext cx="1679584" cy="148660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2C3A5-2907-3E64-152C-62D68E1DB46C}"/>
              </a:ext>
            </a:extLst>
          </p:cNvPr>
          <p:cNvSpPr txBox="1"/>
          <p:nvPr/>
        </p:nvSpPr>
        <p:spPr>
          <a:xfrm>
            <a:off x="2035867" y="319944"/>
            <a:ext cx="10898372" cy="1323439"/>
          </a:xfrm>
          <a:prstGeom prst="rect">
            <a:avLst/>
          </a:prstGeom>
          <a:noFill/>
        </p:spPr>
        <p:txBody>
          <a:bodyPr wrap="square">
            <a:spAutoFit/>
          </a:bodyPr>
          <a:lstStyle/>
          <a:p>
            <a:r>
              <a:rPr lang="en-US" sz="4000" b="1" dirty="0"/>
              <a:t>Global optimization software library </a:t>
            </a:r>
          </a:p>
          <a:p>
            <a:r>
              <a:rPr lang="en-US" sz="4000" b="1" dirty="0"/>
              <a:t>for research and education</a:t>
            </a:r>
          </a:p>
        </p:txBody>
      </p:sp>
      <p:sp>
        <p:nvSpPr>
          <p:cNvPr id="5" name="TextBox 4">
            <a:extLst>
              <a:ext uri="{FF2B5EF4-FFF2-40B4-BE49-F238E27FC236}">
                <a16:creationId xmlns:a16="http://schemas.microsoft.com/office/drawing/2014/main" id="{775CCAD3-23A3-7B5E-1E8B-10DBABBE1949}"/>
              </a:ext>
            </a:extLst>
          </p:cNvPr>
          <p:cNvSpPr txBox="1"/>
          <p:nvPr/>
        </p:nvSpPr>
        <p:spPr>
          <a:xfrm>
            <a:off x="1276658" y="1748293"/>
            <a:ext cx="11047228"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b="1"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690563" lvl="1" indent="276225">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a:t>
            </a:r>
          </a:p>
          <a:p>
            <a:pPr marL="862013" lvl="1"/>
            <a:r>
              <a:rPr lang="en-US" b="1" dirty="0">
                <a:latin typeface="Arial" panose="020B0604020202020204" pitchFamily="34" charset="0"/>
                <a:ea typeface="Times New Roman" panose="02020603050405020304" pitchFamily="18" charset="0"/>
                <a:cs typeface="Arial" panose="020B0604020202020204" pitchFamily="34" charset="0"/>
              </a:rPr>
              <a:t>     of derivatives of objective function</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2222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117475">
              <a:buFont typeface="Wingdings" panose="05000000000000000000" pitchFamily="2" charset="2"/>
              <a:buChar char="§"/>
            </a:pPr>
            <a:r>
              <a:rPr 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  to </a:t>
            </a:r>
            <a:r>
              <a:rPr lang="en-US" b="1"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966788" lvl="1" indent="-2349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 </a:t>
            </a:r>
          </a:p>
        </p:txBody>
      </p:sp>
      <p:grpSp>
        <p:nvGrpSpPr>
          <p:cNvPr id="2" name="Group 1">
            <a:extLst>
              <a:ext uri="{FF2B5EF4-FFF2-40B4-BE49-F238E27FC236}">
                <a16:creationId xmlns:a16="http://schemas.microsoft.com/office/drawing/2014/main" id="{7B8074CF-DAD8-7E52-29AF-C6389FC30CFB}"/>
              </a:ext>
            </a:extLst>
          </p:cNvPr>
          <p:cNvGrpSpPr/>
          <p:nvPr/>
        </p:nvGrpSpPr>
        <p:grpSpPr>
          <a:xfrm>
            <a:off x="0" y="-31898"/>
            <a:ext cx="12248707" cy="6889897"/>
            <a:chOff x="0" y="1"/>
            <a:chExt cx="12207310" cy="6857999"/>
          </a:xfrm>
        </p:grpSpPr>
        <p:sp>
          <p:nvSpPr>
            <p:cNvPr id="4" name="TextBox 3">
              <a:extLst>
                <a:ext uri="{FF2B5EF4-FFF2-40B4-BE49-F238E27FC236}">
                  <a16:creationId xmlns:a16="http://schemas.microsoft.com/office/drawing/2014/main" id="{C4A2D7C2-F1AD-87C0-325C-FF40BF9D3605}"/>
                </a:ext>
              </a:extLst>
            </p:cNvPr>
            <p:cNvSpPr txBox="1"/>
            <p:nvPr/>
          </p:nvSpPr>
          <p:spPr>
            <a:xfrm>
              <a:off x="1208095" y="2378015"/>
              <a:ext cx="10262903"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278C17C6-5522-1C6F-0162-245F34FA81DD}"/>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BCF7C8E3-D05D-D75D-0398-4A2EAF9AC69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DB78ABD-67A3-79D2-857D-96B65ADB73D5}"/>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AF04C77E-12A6-538B-D29C-FF426BF781BB}"/>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60498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888165" y="649489"/>
            <a:ext cx="10173216" cy="6801862"/>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800" b="1" dirty="0">
                <a:latin typeface="Arial" panose="020B0604020202020204" pitchFamily="34" charset="0"/>
                <a:cs typeface="Arial" panose="020B0604020202020204" pitchFamily="34" charset="0"/>
              </a:rPr>
              <a:t> 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pPr marL="1881188"/>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862013"/>
            <a:endParaRPr lang="en-US" sz="2800" b="1" dirty="0">
              <a:latin typeface="Arial" panose="020B0604020202020204" pitchFamily="34" charset="0"/>
              <a:ea typeface="Times New Roman" panose="02020603050405020304" pitchFamily="18" charset="0"/>
              <a:cs typeface="Arial" panose="020B0604020202020204" pitchFamily="34" charset="0"/>
            </a:endParaRP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Optimization lies at the heart of machine learning and data science.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One of the most relevant problems in machine learning is automatic selection of optimization algorithm depending on the objective.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This is necessary in many applications such as robotics, simulating biological or chemical processes, trading strategies optimization, to name a few. </a:t>
            </a:r>
          </a:p>
          <a:p>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89410EC7-0D65-4DD4-B6FA-6FAF57519234}"/>
              </a:ext>
            </a:extLst>
          </p:cNvPr>
          <p:cNvGrpSpPr/>
          <p:nvPr/>
        </p:nvGrpSpPr>
        <p:grpSpPr>
          <a:xfrm>
            <a:off x="0" y="0"/>
            <a:ext cx="12192000" cy="6858000"/>
            <a:chOff x="0" y="1"/>
            <a:chExt cx="12207310" cy="6857999"/>
          </a:xfrm>
        </p:grpSpPr>
        <p:sp>
          <p:nvSpPr>
            <p:cNvPr id="5" name="TextBox 4">
              <a:extLst>
                <a:ext uri="{FF2B5EF4-FFF2-40B4-BE49-F238E27FC236}">
                  <a16:creationId xmlns:a16="http://schemas.microsoft.com/office/drawing/2014/main" id="{90FF63CF-A847-A47A-F0C4-FA3A11BAB554}"/>
                </a:ext>
              </a:extLst>
            </p:cNvPr>
            <p:cNvSpPr txBox="1"/>
            <p:nvPr/>
          </p:nvSpPr>
          <p:spPr>
            <a:xfrm>
              <a:off x="1233495" y="316152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6F1D3606-8108-658C-8DAA-958712C0AF2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6AA31699-140E-C5DC-27B0-705585D84B41}"/>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FA6CD817-EF6E-1220-9DCC-2F78155E3506}"/>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90303633-3BFE-E231-9ECD-ABAA52E47D70}"/>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9461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196347" y="774126"/>
            <a:ext cx="9337708" cy="4401205"/>
          </a:xfrm>
          <a:prstGeom prst="rect">
            <a:avLst/>
          </a:prstGeom>
          <a:noFill/>
        </p:spPr>
        <p:txBody>
          <a:bodyPr wrap="square">
            <a:spAutoFit/>
          </a:bodyPr>
          <a:lstStyle/>
          <a:p>
            <a:pPr algn="ctr"/>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800" b="1" dirty="0">
                <a:latin typeface="Arial" panose="020B0604020202020204" pitchFamily="34" charset="0"/>
                <a:ea typeface="Times New Roman" panose="02020603050405020304" pitchFamily="18" charset="0"/>
                <a:cs typeface="Arial" panose="020B0604020202020204" pitchFamily="34" charset="0"/>
              </a:rPr>
              <a:t>Optimization methods in this library work with all objectives including very onerous ones, such as black box functions and functions given by computer code, and the convergence of methods is guaranteed</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76B953BB-FFFB-009C-067D-0F39009AEDBA}"/>
              </a:ext>
            </a:extLst>
          </p:cNvPr>
          <p:cNvGrpSpPr/>
          <p:nvPr/>
        </p:nvGrpSpPr>
        <p:grpSpPr>
          <a:xfrm>
            <a:off x="-38100" y="1"/>
            <a:ext cx="12192000" cy="6857999"/>
            <a:chOff x="0" y="1"/>
            <a:chExt cx="12207310" cy="6857999"/>
          </a:xfrm>
        </p:grpSpPr>
        <p:sp>
          <p:nvSpPr>
            <p:cNvPr id="5" name="TextBox 4">
              <a:extLst>
                <a:ext uri="{FF2B5EF4-FFF2-40B4-BE49-F238E27FC236}">
                  <a16:creationId xmlns:a16="http://schemas.microsoft.com/office/drawing/2014/main" id="{9E0F1E29-8F39-7785-F1E5-DC338B246D67}"/>
                </a:ext>
              </a:extLst>
            </p:cNvPr>
            <p:cNvSpPr txBox="1"/>
            <p:nvPr/>
          </p:nvSpPr>
          <p:spPr>
            <a:xfrm>
              <a:off x="861618" y="3651837"/>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3D2DB448-252A-9E8B-0B49-D98AF12D534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4B4A03D4-15C1-794D-EAAD-7F374C15ABA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29D6FF42-3468-43E3-A2FB-095351549A93}"/>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567BB5F8-5BB9-0E59-24C4-0C7754095D91}"/>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726511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835839" y="664862"/>
            <a:ext cx="8520320" cy="3662541"/>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marL="1084263" indent="-117475"/>
            <a:r>
              <a:rPr lang="en-US" sz="2800" b="1" dirty="0">
                <a:latin typeface="Arial" panose="020B0604020202020204" pitchFamily="34" charset="0"/>
                <a:cs typeface="Arial" panose="020B0604020202020204" pitchFamily="34" charset="0"/>
              </a:rPr>
              <a:t>Connecting Introductory example</a:t>
            </a:r>
          </a:p>
          <a:p>
            <a:pPr marL="1084263" indent="-117475"/>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This library allows to create customized derivative free learning algorithms with desired properties by combining building blocks from this library or other Python libraries. </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966755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093428"/>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Minimization – most important class in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Its methods are building blocks for creating your own optimization strategies.</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Attributes                        Methods</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4" name="TextBox 3">
            <a:extLst>
              <a:ext uri="{FF2B5EF4-FFF2-40B4-BE49-F238E27FC236}">
                <a16:creationId xmlns:a16="http://schemas.microsoft.com/office/drawing/2014/main" id="{4716448F-A626-3457-AB6F-0A67F590288D}"/>
              </a:ext>
            </a:extLst>
          </p:cNvPr>
          <p:cNvSpPr txBox="1"/>
          <p:nvPr/>
        </p:nvSpPr>
        <p:spPr>
          <a:xfrm>
            <a:off x="1390154" y="4258434"/>
            <a:ext cx="2269979"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dim</a:t>
            </a:r>
          </a:p>
          <a:p>
            <a:r>
              <a:rPr lang="en-US" sz="1600" b="1" dirty="0">
                <a:latin typeface="Arial" panose="020B0604020202020204" pitchFamily="34" charset="0"/>
                <a:cs typeface="Arial" panose="020B0604020202020204" pitchFamily="34" charset="0"/>
              </a:rPr>
              <a:t>distribution</a:t>
            </a:r>
          </a:p>
          <a:p>
            <a:r>
              <a:rPr lang="en-US" sz="1600" b="1" dirty="0" err="1">
                <a:latin typeface="Arial" panose="020B0604020202020204" pitchFamily="34" charset="0"/>
                <a:cs typeface="Arial" panose="020B0604020202020204" pitchFamily="34" charset="0"/>
              </a:rPr>
              <a:t>initial_guess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n_max_iterations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n_points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objective_function</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step_size</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toleranc</a:t>
            </a:r>
            <a:r>
              <a:rPr lang="en-US" sz="1600" dirty="0">
                <a:latin typeface="Arial" panose="020B0604020202020204" pitchFamily="34" charset="0"/>
                <a:cs typeface="Arial" panose="020B0604020202020204" pitchFamily="34" charset="0"/>
              </a:rPr>
              <a:t>e</a:t>
            </a:r>
          </a:p>
        </p:txBody>
      </p:sp>
      <p:sp>
        <p:nvSpPr>
          <p:cNvPr id="10" name="TextBox 9">
            <a:extLst>
              <a:ext uri="{FF2B5EF4-FFF2-40B4-BE49-F238E27FC236}">
                <a16:creationId xmlns:a16="http://schemas.microsoft.com/office/drawing/2014/main" id="{8B6D397A-0C6D-0F61-0520-1F2E0A18955E}"/>
              </a:ext>
            </a:extLst>
          </p:cNvPr>
          <p:cNvSpPr txBox="1"/>
          <p:nvPr/>
        </p:nvSpPr>
        <p:spPr>
          <a:xfrm>
            <a:off x="5202358" y="4315234"/>
            <a:ext cx="3110369" cy="196977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Initialize() </a:t>
            </a:r>
          </a:p>
          <a:p>
            <a:r>
              <a:rPr lang="en-US" sz="1600" b="1" dirty="0">
                <a:latin typeface="Arial" panose="020B0604020202020204" pitchFamily="34" charset="0"/>
                <a:cs typeface="Arial" panose="020B0604020202020204" pitchFamily="34" charset="0"/>
              </a:rPr>
              <a:t> contract()</a:t>
            </a:r>
          </a:p>
          <a:p>
            <a:r>
              <a:rPr lang="en-US" sz="1600" b="1" dirty="0">
                <a:latin typeface="Arial" panose="020B0604020202020204" pitchFamily="34" charset="0"/>
                <a:cs typeface="Arial" panose="020B0604020202020204" pitchFamily="34" charset="0"/>
              </a:rPr>
              <a:t> reflect()</a:t>
            </a:r>
          </a:p>
          <a:p>
            <a:r>
              <a:rPr lang="en-US" sz="1600" b="1" dirty="0">
                <a:latin typeface="Arial" panose="020B0604020202020204" pitchFamily="34" charset="0"/>
                <a:cs typeface="Arial" panose="020B0604020202020204" pitchFamily="34" charset="0"/>
              </a:rPr>
              <a:t> shrink()</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update_m</a:t>
            </a:r>
            <a:r>
              <a:rPr lang="en-US" sz="1600" b="1"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update_c</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stop()</a:t>
            </a:r>
          </a:p>
          <a:p>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926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524315"/>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A new strategy should be created as follows: </a:t>
            </a:r>
          </a:p>
          <a:p>
            <a:r>
              <a:rPr lang="en-US" sz="2800" b="1" dirty="0">
                <a:latin typeface="Arial" panose="020B0604020202020204" pitchFamily="34" charset="0"/>
                <a:ea typeface="Times New Roman" panose="02020603050405020304" pitchFamily="18" charset="0"/>
                <a:cs typeface="Arial" panose="020B0604020202020204" pitchFamily="34" charset="0"/>
              </a:rPr>
              <a:t>Create a class that inherits from Minimization class.</a:t>
            </a:r>
          </a:p>
          <a:p>
            <a:r>
              <a:rPr lang="en-US" sz="2800" b="1" dirty="0">
                <a:latin typeface="Arial" panose="020B0604020202020204" pitchFamily="34" charset="0"/>
                <a:ea typeface="Times New Roman" panose="02020603050405020304" pitchFamily="18" charset="0"/>
                <a:cs typeface="Arial" panose="020B0604020202020204" pitchFamily="34" charset="0"/>
              </a:rPr>
              <a:t>Add a method that implements your strategy. It should rely on building blocks from Minimization class that can be used as is or be overwritten.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2615103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059581" y="664862"/>
            <a:ext cx="9296578" cy="2369880"/>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For example, below is the code that implements </a:t>
            </a:r>
            <a:r>
              <a:rPr lang="en-US" sz="2800" b="1" dirty="0" err="1">
                <a:latin typeface="Arial" panose="020B0604020202020204" pitchFamily="34" charset="0"/>
                <a:ea typeface="Times New Roman" panose="02020603050405020304" pitchFamily="18" charset="0"/>
                <a:cs typeface="Arial" panose="020B0604020202020204" pitchFamily="34" charset="0"/>
              </a:rPr>
              <a:t>NM_minimization</a:t>
            </a:r>
            <a:r>
              <a:rPr lang="en-US" sz="2800" b="1" dirty="0">
                <a:latin typeface="Arial" panose="020B0604020202020204" pitchFamily="34" charset="0"/>
                <a:ea typeface="Times New Roman" panose="02020603050405020304" pitchFamily="18" charset="0"/>
                <a:cs typeface="Arial" panose="020B0604020202020204" pitchFamily="34" charset="0"/>
              </a:rPr>
              <a:t> strategy</a:t>
            </a: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pic>
        <p:nvPicPr>
          <p:cNvPr id="4" name="Picture 3">
            <a:extLst>
              <a:ext uri="{FF2B5EF4-FFF2-40B4-BE49-F238E27FC236}">
                <a16:creationId xmlns:a16="http://schemas.microsoft.com/office/drawing/2014/main" id="{5DDBD6BF-CC08-C480-E1AD-72402D631147}"/>
              </a:ext>
            </a:extLst>
          </p:cNvPr>
          <p:cNvPicPr>
            <a:picLocks noChangeAspect="1"/>
          </p:cNvPicPr>
          <p:nvPr/>
        </p:nvPicPr>
        <p:blipFill>
          <a:blip r:embed="rId2"/>
          <a:stretch>
            <a:fillRect/>
          </a:stretch>
        </p:blipFill>
        <p:spPr>
          <a:xfrm>
            <a:off x="1232111" y="1963432"/>
            <a:ext cx="5429503" cy="3852012"/>
          </a:xfrm>
          <a:prstGeom prst="rect">
            <a:avLst/>
          </a:prstGeom>
        </p:spPr>
      </p:pic>
    </p:spTree>
    <p:extLst>
      <p:ext uri="{BB962C8B-B14F-4D97-AF65-F5344CB8AC3E}">
        <p14:creationId xmlns:p14="http://schemas.microsoft.com/office/powerpoint/2010/main" val="1982430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grpSp>
        <p:nvGrpSpPr>
          <p:cNvPr id="20" name="Group 19">
            <a:extLst>
              <a:ext uri="{FF2B5EF4-FFF2-40B4-BE49-F238E27FC236}">
                <a16:creationId xmlns:a16="http://schemas.microsoft.com/office/drawing/2014/main" id="{E1FD64B5-C4D9-A501-03A5-37EFB09A63C0}"/>
              </a:ext>
            </a:extLst>
          </p:cNvPr>
          <p:cNvGrpSpPr/>
          <p:nvPr/>
        </p:nvGrpSpPr>
        <p:grpSpPr>
          <a:xfrm>
            <a:off x="1313122" y="1497099"/>
            <a:ext cx="6810153" cy="4688728"/>
            <a:chOff x="887819" y="1377146"/>
            <a:chExt cx="6810153" cy="4688728"/>
          </a:xfrm>
        </p:grpSpPr>
        <p:grpSp>
          <p:nvGrpSpPr>
            <p:cNvPr id="12" name="Group 11">
              <a:extLst>
                <a:ext uri="{FF2B5EF4-FFF2-40B4-BE49-F238E27FC236}">
                  <a16:creationId xmlns:a16="http://schemas.microsoft.com/office/drawing/2014/main" id="{43D30F56-7977-014F-F93B-455A6403B3FF}"/>
                </a:ext>
              </a:extLst>
            </p:cNvPr>
            <p:cNvGrpSpPr/>
            <p:nvPr/>
          </p:nvGrpSpPr>
          <p:grpSpPr>
            <a:xfrm>
              <a:off x="887819" y="1377146"/>
              <a:ext cx="6810153" cy="4688728"/>
              <a:chOff x="611372" y="1483471"/>
              <a:chExt cx="6810153" cy="4688728"/>
            </a:xfrm>
          </p:grpSpPr>
          <p:cxnSp>
            <p:nvCxnSpPr>
              <p:cNvPr id="3" name="Straight Arrow Connector 2">
                <a:extLst>
                  <a:ext uri="{FF2B5EF4-FFF2-40B4-BE49-F238E27FC236}">
                    <a16:creationId xmlns:a16="http://schemas.microsoft.com/office/drawing/2014/main" id="{8856E829-8C87-F662-BE7E-4FE4CDDBB733}"/>
                  </a:ext>
                </a:extLst>
              </p:cNvPr>
              <p:cNvCxnSpPr>
                <a:cxnSpLocks/>
              </p:cNvCxnSpPr>
              <p:nvPr/>
            </p:nvCxnSpPr>
            <p:spPr>
              <a:xfrm>
                <a:off x="611372" y="6172199"/>
                <a:ext cx="6810153" cy="0"/>
              </a:xfrm>
              <a:prstGeom prst="straightConnector1">
                <a:avLst/>
              </a:prstGeom>
              <a:ln w="19050">
                <a:solidFill>
                  <a:schemeClr val="tx1"/>
                </a:solidFill>
                <a:headEnd w="med" len="lg"/>
                <a:tailEnd type="triangle" w="lg" len="lg"/>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7B969A0-7019-EF46-4905-E5EB69376321}"/>
                  </a:ext>
                </a:extLst>
              </p:cNvPr>
              <p:cNvCxnSpPr>
                <a:cxnSpLocks/>
              </p:cNvCxnSpPr>
              <p:nvPr/>
            </p:nvCxnSpPr>
            <p:spPr>
              <a:xfrm flipV="1">
                <a:off x="611372" y="1483471"/>
                <a:ext cx="0" cy="4688728"/>
              </a:xfrm>
              <a:prstGeom prst="straightConnector1">
                <a:avLst/>
              </a:prstGeom>
              <a:ln w="19050">
                <a:solidFill>
                  <a:schemeClr val="tx1"/>
                </a:solidFill>
                <a:headEnd w="med" len="lg"/>
                <a:tailEnd type="triangle" w="lg" len="lg"/>
              </a:ln>
            </p:spPr>
            <p:style>
              <a:lnRef idx="1">
                <a:schemeClr val="accent1"/>
              </a:lnRef>
              <a:fillRef idx="0">
                <a:schemeClr val="accent1"/>
              </a:fillRef>
              <a:effectRef idx="0">
                <a:schemeClr val="accent1"/>
              </a:effectRef>
              <a:fontRef idx="minor">
                <a:schemeClr val="tx1"/>
              </a:fontRef>
            </p:style>
          </p:cxnSp>
        </p:grpSp>
        <p:sp>
          <p:nvSpPr>
            <p:cNvPr id="13" name="Oval 12">
              <a:extLst>
                <a:ext uri="{FF2B5EF4-FFF2-40B4-BE49-F238E27FC236}">
                  <a16:creationId xmlns:a16="http://schemas.microsoft.com/office/drawing/2014/main" id="{9A8A8892-8CA7-6BF5-1E57-8C5971169ABE}"/>
                </a:ext>
              </a:extLst>
            </p:cNvPr>
            <p:cNvSpPr/>
            <p:nvPr/>
          </p:nvSpPr>
          <p:spPr>
            <a:xfrm>
              <a:off x="5522297" y="2847875"/>
              <a:ext cx="1147405" cy="1162249"/>
            </a:xfrm>
            <a:prstGeom prst="ellipse">
              <a:avLst/>
            </a:prstGeom>
            <a:scene3d>
              <a:camera prst="orthographicFront"/>
              <a:lightRig rig="threePt" dir="t"/>
            </a:scene3d>
            <a:sp3d>
              <a:bevelB prst="angle"/>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13">
              <a:extLst>
                <a:ext uri="{FF2B5EF4-FFF2-40B4-BE49-F238E27FC236}">
                  <a16:creationId xmlns:a16="http://schemas.microsoft.com/office/drawing/2014/main" id="{ACAD26C9-E51A-66CF-3DA8-7E8C13A23388}"/>
                </a:ext>
              </a:extLst>
            </p:cNvPr>
            <p:cNvSpPr/>
            <p:nvPr/>
          </p:nvSpPr>
          <p:spPr>
            <a:xfrm>
              <a:off x="2752306" y="3426173"/>
              <a:ext cx="1167993" cy="1167901"/>
            </a:xfrm>
            <a:prstGeom prst="ellipse">
              <a:avLst/>
            </a:prstGeom>
            <a:solidFill>
              <a:srgbClr val="00B05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15" name="Oval 14">
              <a:extLst>
                <a:ext uri="{FF2B5EF4-FFF2-40B4-BE49-F238E27FC236}">
                  <a16:creationId xmlns:a16="http://schemas.microsoft.com/office/drawing/2014/main" id="{27F4B302-0C95-2A4B-3CC1-6E2CF3928845}"/>
                </a:ext>
              </a:extLst>
            </p:cNvPr>
            <p:cNvSpPr/>
            <p:nvPr/>
          </p:nvSpPr>
          <p:spPr>
            <a:xfrm>
              <a:off x="4116331" y="1870570"/>
              <a:ext cx="1167993" cy="1167901"/>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6" name="Oval 15">
              <a:extLst>
                <a:ext uri="{FF2B5EF4-FFF2-40B4-BE49-F238E27FC236}">
                  <a16:creationId xmlns:a16="http://schemas.microsoft.com/office/drawing/2014/main" id="{F58BFA64-3C4C-BB65-1D84-1CD3E09E5783}"/>
                </a:ext>
              </a:extLst>
            </p:cNvPr>
            <p:cNvSpPr/>
            <p:nvPr/>
          </p:nvSpPr>
          <p:spPr>
            <a:xfrm>
              <a:off x="6195597" y="1570426"/>
              <a:ext cx="1167993" cy="1167901"/>
            </a:xfrm>
            <a:prstGeom prst="ellipse">
              <a:avLst/>
            </a:prstGeom>
            <a:solidFill>
              <a:srgbClr val="FFFF0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9" name="Oval 18">
              <a:extLst>
                <a:ext uri="{FF2B5EF4-FFF2-40B4-BE49-F238E27FC236}">
                  <a16:creationId xmlns:a16="http://schemas.microsoft.com/office/drawing/2014/main" id="{272836D0-8210-298A-EEBB-51D13A3E9C37}"/>
                </a:ext>
              </a:extLst>
            </p:cNvPr>
            <p:cNvSpPr/>
            <p:nvPr/>
          </p:nvSpPr>
          <p:spPr>
            <a:xfrm>
              <a:off x="2057654" y="2485026"/>
              <a:ext cx="764514" cy="784363"/>
            </a:xfrm>
            <a:prstGeom prst="ellipse">
              <a:avLst/>
            </a:prstGeom>
            <a:scene3d>
              <a:camera prst="orthographicFront"/>
              <a:lightRig rig="threePt" dir="t"/>
            </a:scene3d>
            <a:sp3d>
              <a:bevelB prst="angle"/>
            </a:sp3d>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30" name="Group 29">
            <a:extLst>
              <a:ext uri="{FF2B5EF4-FFF2-40B4-BE49-F238E27FC236}">
                <a16:creationId xmlns:a16="http://schemas.microsoft.com/office/drawing/2014/main" id="{E2488D62-0A49-C3BA-C4D9-502F09C25818}"/>
              </a:ext>
            </a:extLst>
          </p:cNvPr>
          <p:cNvGrpSpPr/>
          <p:nvPr/>
        </p:nvGrpSpPr>
        <p:grpSpPr>
          <a:xfrm>
            <a:off x="9133367" y="3397531"/>
            <a:ext cx="2569351" cy="2201478"/>
            <a:chOff x="8972399" y="1695957"/>
            <a:chExt cx="2569351" cy="2201478"/>
          </a:xfrm>
        </p:grpSpPr>
        <p:sp>
          <p:nvSpPr>
            <p:cNvPr id="21" name="TextBox 20">
              <a:extLst>
                <a:ext uri="{FF2B5EF4-FFF2-40B4-BE49-F238E27FC236}">
                  <a16:creationId xmlns:a16="http://schemas.microsoft.com/office/drawing/2014/main" id="{93BA4C32-A97D-8C9A-B9C0-8DC8CF3C9E08}"/>
                </a:ext>
              </a:extLst>
            </p:cNvPr>
            <p:cNvSpPr txBox="1"/>
            <p:nvPr/>
          </p:nvSpPr>
          <p:spPr>
            <a:xfrm>
              <a:off x="9182301" y="1695957"/>
              <a:ext cx="2149546" cy="461665"/>
            </a:xfrm>
            <a:prstGeom prst="rect">
              <a:avLst/>
            </a:prstGeom>
            <a:noFill/>
            <a:ln w="12700">
              <a:solidFill>
                <a:schemeClr val="tx1">
                  <a:alpha val="99000"/>
                </a:schemeClr>
              </a:solidFill>
            </a:ln>
          </p:spPr>
          <p:txBody>
            <a:bodyPr wrap="square" rtlCol="0">
              <a:spAutoFit/>
            </a:bodyPr>
            <a:lstStyle/>
            <a:p>
              <a:r>
                <a:rPr lang="en-US" sz="2400" dirty="0"/>
                <a:t>        </a:t>
              </a:r>
              <a:r>
                <a:rPr lang="en-US" sz="2400" b="1" dirty="0"/>
                <a:t>LEGEND</a:t>
              </a:r>
            </a:p>
          </p:txBody>
        </p:sp>
        <p:sp>
          <p:nvSpPr>
            <p:cNvPr id="24" name="TextBox 23">
              <a:extLst>
                <a:ext uri="{FF2B5EF4-FFF2-40B4-BE49-F238E27FC236}">
                  <a16:creationId xmlns:a16="http://schemas.microsoft.com/office/drawing/2014/main" id="{245680B2-4477-FFC4-86E0-E1AC72712E74}"/>
                </a:ext>
              </a:extLst>
            </p:cNvPr>
            <p:cNvSpPr txBox="1"/>
            <p:nvPr/>
          </p:nvSpPr>
          <p:spPr>
            <a:xfrm>
              <a:off x="8972399" y="3435770"/>
              <a:ext cx="2569351" cy="461665"/>
            </a:xfrm>
            <a:prstGeom prst="rect">
              <a:avLst/>
            </a:prstGeom>
            <a:solidFill>
              <a:schemeClr val="accent1"/>
            </a:solidFill>
            <a:ln w="12700">
              <a:solidFill>
                <a:schemeClr val="tx1">
                  <a:alpha val="99000"/>
                </a:schemeClr>
              </a:solidFill>
            </a:ln>
          </p:spPr>
          <p:txBody>
            <a:bodyPr wrap="square" rtlCol="0">
              <a:spAutoFit/>
            </a:bodyPr>
            <a:lstStyle/>
            <a:p>
              <a:r>
                <a:rPr lang="en-US" sz="2400" b="1" dirty="0"/>
                <a:t>SGD</a:t>
              </a:r>
            </a:p>
          </p:txBody>
        </p:sp>
        <p:sp>
          <p:nvSpPr>
            <p:cNvPr id="25" name="TextBox 24">
              <a:extLst>
                <a:ext uri="{FF2B5EF4-FFF2-40B4-BE49-F238E27FC236}">
                  <a16:creationId xmlns:a16="http://schemas.microsoft.com/office/drawing/2014/main" id="{CD58E6FF-4306-2766-AF10-D9FEB1701E5F}"/>
                </a:ext>
              </a:extLst>
            </p:cNvPr>
            <p:cNvSpPr txBox="1"/>
            <p:nvPr/>
          </p:nvSpPr>
          <p:spPr>
            <a:xfrm>
              <a:off x="8972399" y="2250340"/>
              <a:ext cx="2569351" cy="461665"/>
            </a:xfrm>
            <a:prstGeom prst="rect">
              <a:avLst/>
            </a:prstGeom>
            <a:solidFill>
              <a:srgbClr val="FFFF00"/>
            </a:solidFill>
            <a:ln w="12700">
              <a:solidFill>
                <a:schemeClr val="tx1">
                  <a:alpha val="99000"/>
                </a:schemeClr>
              </a:solidFill>
            </a:ln>
          </p:spPr>
          <p:txBody>
            <a:bodyPr wrap="square" rtlCol="0">
              <a:spAutoFit/>
            </a:bodyPr>
            <a:lstStyle/>
            <a:p>
              <a:r>
                <a:rPr lang="en-US" sz="2400" b="1" dirty="0" err="1"/>
                <a:t>Nelder</a:t>
              </a:r>
              <a:r>
                <a:rPr lang="en-US" sz="2400" b="1" dirty="0"/>
                <a:t> Mead</a:t>
              </a:r>
            </a:p>
          </p:txBody>
        </p:sp>
        <p:sp>
          <p:nvSpPr>
            <p:cNvPr id="26" name="TextBox 25">
              <a:extLst>
                <a:ext uri="{FF2B5EF4-FFF2-40B4-BE49-F238E27FC236}">
                  <a16:creationId xmlns:a16="http://schemas.microsoft.com/office/drawing/2014/main" id="{B17BE978-6551-8E8D-B268-68E5836966F0}"/>
                </a:ext>
              </a:extLst>
            </p:cNvPr>
            <p:cNvSpPr txBox="1"/>
            <p:nvPr/>
          </p:nvSpPr>
          <p:spPr>
            <a:xfrm>
              <a:off x="8972399" y="2858308"/>
              <a:ext cx="2569351" cy="461665"/>
            </a:xfrm>
            <a:prstGeom prst="rect">
              <a:avLst/>
            </a:prstGeom>
            <a:solidFill>
              <a:srgbClr val="00B050"/>
            </a:solidFill>
            <a:ln w="12700">
              <a:solidFill>
                <a:schemeClr val="tx1">
                  <a:alpha val="99000"/>
                </a:schemeClr>
              </a:solidFill>
            </a:ln>
          </p:spPr>
          <p:txBody>
            <a:bodyPr wrap="square" rtlCol="0">
              <a:spAutoFit/>
            </a:bodyPr>
            <a:lstStyle/>
            <a:p>
              <a:r>
                <a:rPr lang="en-US" sz="2400" b="1" dirty="0">
                  <a:cs typeface="Arial" panose="020B0604020202020204" pitchFamily="34" charset="0"/>
                </a:rPr>
                <a:t>Hooke Jeeves</a:t>
              </a:r>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547491" y="294853"/>
            <a:ext cx="7510131" cy="523220"/>
          </a:xfrm>
          <a:prstGeom prst="rect">
            <a:avLst/>
          </a:prstGeom>
          <a:noFill/>
        </p:spPr>
        <p:txBody>
          <a:bodyPr wrap="square" rtlCol="0">
            <a:spAutoFit/>
          </a:bodyPr>
          <a:lstStyle/>
          <a:p>
            <a:r>
              <a:rPr lang="ru-RU" dirty="0"/>
              <a:t> </a:t>
            </a:r>
            <a:r>
              <a:rPr lang="en-US" sz="2800" b="1" dirty="0">
                <a:latin typeface="Arial" panose="020B0604020202020204" pitchFamily="34" charset="0"/>
                <a:cs typeface="Arial" panose="020B0604020202020204" pitchFamily="34" charset="0"/>
              </a:rPr>
              <a:t>Optimization methods classification</a:t>
            </a:r>
          </a:p>
        </p:txBody>
      </p:sp>
    </p:spTree>
    <p:extLst>
      <p:ext uri="{BB962C8B-B14F-4D97-AF65-F5344CB8AC3E}">
        <p14:creationId xmlns:p14="http://schemas.microsoft.com/office/powerpoint/2010/main" val="2466670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31" name="TextBox 30">
            <a:extLst>
              <a:ext uri="{FF2B5EF4-FFF2-40B4-BE49-F238E27FC236}">
                <a16:creationId xmlns:a16="http://schemas.microsoft.com/office/drawing/2014/main" id="{3808D818-8E7C-800C-9C15-D767F2941C42}"/>
              </a:ext>
            </a:extLst>
          </p:cNvPr>
          <p:cNvSpPr txBox="1"/>
          <p:nvPr/>
        </p:nvSpPr>
        <p:spPr>
          <a:xfrm>
            <a:off x="2547491" y="294853"/>
            <a:ext cx="7510131" cy="523220"/>
          </a:xfrm>
          <a:prstGeom prst="rect">
            <a:avLst/>
          </a:prstGeom>
          <a:noFill/>
        </p:spPr>
        <p:txBody>
          <a:bodyPr wrap="square" rtlCol="0">
            <a:spAutoFit/>
          </a:bodyPr>
          <a:lstStyle/>
          <a:p>
            <a:r>
              <a:rPr lang="ru-RU" dirty="0"/>
              <a:t> </a:t>
            </a:r>
            <a:r>
              <a:rPr lang="en-US" sz="2800" b="1" dirty="0">
                <a:latin typeface="Arial" panose="020B0604020202020204" pitchFamily="34" charset="0"/>
                <a:cs typeface="Arial" panose="020B0604020202020204" pitchFamily="34" charset="0"/>
              </a:rPr>
              <a:t>Optimization methods classification</a:t>
            </a:r>
          </a:p>
        </p:txBody>
      </p:sp>
      <p:pic>
        <p:nvPicPr>
          <p:cNvPr id="17" name="Picture 16">
            <a:extLst>
              <a:ext uri="{FF2B5EF4-FFF2-40B4-BE49-F238E27FC236}">
                <a16:creationId xmlns:a16="http://schemas.microsoft.com/office/drawing/2014/main" id="{34C021AE-DD10-52DC-0783-E008629E8D01}"/>
              </a:ext>
            </a:extLst>
          </p:cNvPr>
          <p:cNvPicPr>
            <a:picLocks noChangeAspect="1"/>
          </p:cNvPicPr>
          <p:nvPr/>
        </p:nvPicPr>
        <p:blipFill>
          <a:blip r:embed="rId2"/>
          <a:stretch>
            <a:fillRect/>
          </a:stretch>
        </p:blipFill>
        <p:spPr>
          <a:xfrm>
            <a:off x="1801092" y="1112926"/>
            <a:ext cx="7440522" cy="4974283"/>
          </a:xfrm>
          <a:prstGeom prst="rect">
            <a:avLst/>
          </a:prstGeom>
        </p:spPr>
      </p:pic>
    </p:spTree>
    <p:extLst>
      <p:ext uri="{BB962C8B-B14F-4D97-AF65-F5344CB8AC3E}">
        <p14:creationId xmlns:p14="http://schemas.microsoft.com/office/powerpoint/2010/main" val="42633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1" name="TextBox 10">
            <a:extLst>
              <a:ext uri="{FF2B5EF4-FFF2-40B4-BE49-F238E27FC236}">
                <a16:creationId xmlns:a16="http://schemas.microsoft.com/office/drawing/2014/main" id="{8399525E-D129-032A-5D01-17CA29A339E9}"/>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323568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Possible Answer: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1. Let user to navigate the vacuum cleaner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Have several buttons on the vacuum cleaner to let the user to switch between the strategies (automatic VC)</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3. Let vacuum cleaner choose the best strategy ( AI solution)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Do you have more questions</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0" name="TextBox 9">
            <a:extLst>
              <a:ext uri="{FF2B5EF4-FFF2-40B4-BE49-F238E27FC236}">
                <a16:creationId xmlns:a16="http://schemas.microsoft.com/office/drawing/2014/main" id="{32521036-7250-06F0-0E88-882F19F29C53}"/>
              </a:ext>
            </a:extLst>
          </p:cNvPr>
          <p:cNvSpPr txBox="1"/>
          <p:nvPr/>
        </p:nvSpPr>
        <p:spPr>
          <a:xfrm>
            <a:off x="348197" y="94283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8120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TextBox 7">
            <a:extLst>
              <a:ext uri="{FF2B5EF4-FFF2-40B4-BE49-F238E27FC236}">
                <a16:creationId xmlns:a16="http://schemas.microsoft.com/office/drawing/2014/main" id="{BC5BE8BD-E38E-37CB-9DCA-08FE1C29303D}"/>
              </a:ext>
            </a:extLst>
          </p:cNvPr>
          <p:cNvSpPr txBox="1"/>
          <p:nvPr/>
        </p:nvSpPr>
        <p:spPr>
          <a:xfrm>
            <a:off x="3931549" y="2775643"/>
            <a:ext cx="4976037" cy="523220"/>
          </a:xfrm>
          <a:prstGeom prst="rect">
            <a:avLst/>
          </a:prstGeom>
          <a:noFill/>
        </p:spPr>
        <p:txBody>
          <a:bodyPr wrap="square" rtlCol="0">
            <a:spAutoFit/>
          </a:bodyPr>
          <a:lstStyle/>
          <a:p>
            <a:r>
              <a:rPr lang="en-US" sz="2800" b="1" dirty="0"/>
              <a:t>Questions about first  example?</a:t>
            </a:r>
          </a:p>
        </p:txBody>
      </p:sp>
      <p:pic>
        <p:nvPicPr>
          <p:cNvPr id="10" name="Picture 9">
            <a:extLst>
              <a:ext uri="{FF2B5EF4-FFF2-40B4-BE49-F238E27FC236}">
                <a16:creationId xmlns:a16="http://schemas.microsoft.com/office/drawing/2014/main" id="{CA956E9F-DBE7-2FBE-30EA-B3E4F9F3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7" y="1524858"/>
            <a:ext cx="4314137" cy="4565224"/>
          </a:xfrm>
          <a:prstGeom prst="rect">
            <a:avLst/>
          </a:prstGeom>
        </p:spPr>
      </p:pic>
      <p:sp>
        <p:nvSpPr>
          <p:cNvPr id="2" name="TextBox 1">
            <a:extLst>
              <a:ext uri="{FF2B5EF4-FFF2-40B4-BE49-F238E27FC236}">
                <a16:creationId xmlns:a16="http://schemas.microsoft.com/office/drawing/2014/main" id="{B1CB3601-4946-A427-CBD0-969609C0DA48}"/>
              </a:ext>
            </a:extLst>
          </p:cNvPr>
          <p:cNvSpPr txBox="1"/>
          <p:nvPr/>
        </p:nvSpPr>
        <p:spPr>
          <a:xfrm>
            <a:off x="536087" y="69344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14583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19889" y="1600481"/>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780907" y="2772716"/>
            <a:ext cx="1329029" cy="2321172"/>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9167141" y="1603546"/>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510812" y="5870029"/>
            <a:ext cx="1882949" cy="369332"/>
            <a:chOff x="3483482" y="993816"/>
            <a:chExt cx="1882949"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3182511" y="1627382"/>
            <a:ext cx="2509728" cy="4133945"/>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071481" y="1610517"/>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6453219" y="2781503"/>
            <a:ext cx="1663440" cy="2268443"/>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9568050" y="2824630"/>
            <a:ext cx="1322769" cy="2315577"/>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9479466" y="2810103"/>
            <a:ext cx="1329029" cy="2321172"/>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9646397" y="2844567"/>
            <a:ext cx="1663440" cy="2268443"/>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775176" y="908074"/>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nvGrpSpPr>
          <p:cNvPr id="27" name="Group 26">
            <a:extLst>
              <a:ext uri="{FF2B5EF4-FFF2-40B4-BE49-F238E27FC236}">
                <a16:creationId xmlns:a16="http://schemas.microsoft.com/office/drawing/2014/main" id="{466E85CF-F815-F5ED-9077-D65BF19BA621}"/>
              </a:ext>
            </a:extLst>
          </p:cNvPr>
          <p:cNvGrpSpPr/>
          <p:nvPr/>
        </p:nvGrpSpPr>
        <p:grpSpPr>
          <a:xfrm>
            <a:off x="549825" y="5887730"/>
            <a:ext cx="1843936" cy="369332"/>
            <a:chOff x="3522495" y="1011517"/>
            <a:chExt cx="1843936"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522495" y="1011517"/>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pic>
        <p:nvPicPr>
          <p:cNvPr id="22" name="Picture 21">
            <a:extLst>
              <a:ext uri="{FF2B5EF4-FFF2-40B4-BE49-F238E27FC236}">
                <a16:creationId xmlns:a16="http://schemas.microsoft.com/office/drawing/2014/main" id="{CDDAE85B-E2E7-12D6-7DAB-F114466DA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02921" y="1451581"/>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BF1FA15D-A0CF-C4F8-CCE7-9C18DCEFE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3378172" y="1467784"/>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BD01FFBC-F637-F7B2-C447-B1D48891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373087" y="1482433"/>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26D19908-894D-B1D2-D5AC-B7ED0AFDB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9351191" y="1461545"/>
            <a:ext cx="2437400" cy="4066567"/>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13A875B-3F5F-11D5-189D-12A0EB580DA6}"/>
              </a:ext>
            </a:extLst>
          </p:cNvPr>
          <p:cNvGrpSpPr/>
          <p:nvPr/>
        </p:nvGrpSpPr>
        <p:grpSpPr>
          <a:xfrm>
            <a:off x="3570767" y="1932559"/>
            <a:ext cx="1308097" cy="3059194"/>
            <a:chOff x="6487794" y="2651247"/>
            <a:chExt cx="1322769" cy="2315577"/>
          </a:xfrm>
        </p:grpSpPr>
        <p:cxnSp>
          <p:nvCxnSpPr>
            <p:cNvPr id="40" name="Straight Arrow Connector 39">
              <a:extLst>
                <a:ext uri="{FF2B5EF4-FFF2-40B4-BE49-F238E27FC236}">
                  <a16:creationId xmlns:a16="http://schemas.microsoft.com/office/drawing/2014/main" id="{900B1DD7-0685-B433-4DEC-1F5CC8897295}"/>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E1DD8E-204A-C8B5-9FAE-F7D702C6AA81}"/>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F02F69-4BC9-5F37-3654-1B712DD3A6D0}"/>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D133A-B2F3-0F80-A97E-A00B9EC1D9D5}"/>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6A6E01-5788-424F-AC69-7EE54A7272EC}"/>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F098FF-3DA0-9885-D7D2-4A5FA88159F8}"/>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C441E-3D4C-13CB-1B3C-9333A5CBD03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326C24-5DD6-D4F7-846F-DE171C7F673E}"/>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4" name="Group 1113">
            <a:extLst>
              <a:ext uri="{FF2B5EF4-FFF2-40B4-BE49-F238E27FC236}">
                <a16:creationId xmlns:a16="http://schemas.microsoft.com/office/drawing/2014/main" id="{76B9EAA1-EEF8-C76B-4F9B-AF39B166A450}"/>
              </a:ext>
            </a:extLst>
          </p:cNvPr>
          <p:cNvGrpSpPr/>
          <p:nvPr/>
        </p:nvGrpSpPr>
        <p:grpSpPr>
          <a:xfrm>
            <a:off x="842202" y="1904239"/>
            <a:ext cx="1171248" cy="2984414"/>
            <a:chOff x="969210" y="1649967"/>
            <a:chExt cx="1171248" cy="2984414"/>
          </a:xfrm>
        </p:grpSpPr>
        <p:grpSp>
          <p:nvGrpSpPr>
            <p:cNvPr id="55" name="Group 54">
              <a:extLst>
                <a:ext uri="{FF2B5EF4-FFF2-40B4-BE49-F238E27FC236}">
                  <a16:creationId xmlns:a16="http://schemas.microsoft.com/office/drawing/2014/main" id="{CB18CB51-FDD6-E2B6-0400-6D2DD2ED9F1E}"/>
                </a:ext>
              </a:extLst>
            </p:cNvPr>
            <p:cNvGrpSpPr/>
            <p:nvPr/>
          </p:nvGrpSpPr>
          <p:grpSpPr>
            <a:xfrm>
              <a:off x="1100225" y="1649967"/>
              <a:ext cx="1040233" cy="1902788"/>
              <a:chOff x="7899976" y="2615609"/>
              <a:chExt cx="786824" cy="1785181"/>
            </a:xfrm>
          </p:grpSpPr>
          <p:cxnSp>
            <p:nvCxnSpPr>
              <p:cNvPr id="56" name="Straight Arrow Connector 55">
                <a:extLst>
                  <a:ext uri="{FF2B5EF4-FFF2-40B4-BE49-F238E27FC236}">
                    <a16:creationId xmlns:a16="http://schemas.microsoft.com/office/drawing/2014/main" id="{381783D8-5E0A-30CF-6B64-298886E07702}"/>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CC954-7632-718E-6DA5-DAFF5F696089}"/>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464438-FDB1-6540-7C1B-C7B3EF14FF87}"/>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BC9BE0-DF3D-9E50-7B78-3186A588476C}"/>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6" name="Straight Arrow Connector 1035">
              <a:extLst>
                <a:ext uri="{FF2B5EF4-FFF2-40B4-BE49-F238E27FC236}">
                  <a16:creationId xmlns:a16="http://schemas.microsoft.com/office/drawing/2014/main" id="{CB45AF18-6ED8-9CC2-15A5-6CF04B9FFC65}"/>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41E71664-8679-9C27-0698-FE5D4D939D3E}"/>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3" name="Group 1122">
            <a:extLst>
              <a:ext uri="{FF2B5EF4-FFF2-40B4-BE49-F238E27FC236}">
                <a16:creationId xmlns:a16="http://schemas.microsoft.com/office/drawing/2014/main" id="{094397AC-EEE5-ECAA-B1FB-3FB92343860C}"/>
              </a:ext>
            </a:extLst>
          </p:cNvPr>
          <p:cNvGrpSpPr/>
          <p:nvPr/>
        </p:nvGrpSpPr>
        <p:grpSpPr>
          <a:xfrm>
            <a:off x="6601611" y="1924785"/>
            <a:ext cx="1821386" cy="2941706"/>
            <a:chOff x="6688293" y="1649966"/>
            <a:chExt cx="1821386" cy="2941706"/>
          </a:xfrm>
        </p:grpSpPr>
        <p:cxnSp>
          <p:nvCxnSpPr>
            <p:cNvPr id="1066" name="Straight Arrow Connector 1065">
              <a:extLst>
                <a:ext uri="{FF2B5EF4-FFF2-40B4-BE49-F238E27FC236}">
                  <a16:creationId xmlns:a16="http://schemas.microsoft.com/office/drawing/2014/main" id="{313C60E6-1657-7C82-A9CD-3F52174CE007}"/>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03EA4B8-03F7-D730-8E28-D739173AA4BD}"/>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38004A7D-3FBB-552A-B1B1-6578E58FCF0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2A8CDA3-EC6F-9C56-958C-54B52310536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E6FE85B9-520A-6BB7-CE79-C31DDBB130DE}"/>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C1406D5F-612D-FF4F-5F07-DF98761A785F}"/>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CF5888F4-5375-BA00-F5F2-FAF4AFEB96DE}"/>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5" name="Group 1104">
            <a:extLst>
              <a:ext uri="{FF2B5EF4-FFF2-40B4-BE49-F238E27FC236}">
                <a16:creationId xmlns:a16="http://schemas.microsoft.com/office/drawing/2014/main" id="{4E3160FC-982D-D841-B759-78F0E71A92BB}"/>
              </a:ext>
            </a:extLst>
          </p:cNvPr>
          <p:cNvGrpSpPr/>
          <p:nvPr/>
        </p:nvGrpSpPr>
        <p:grpSpPr>
          <a:xfrm>
            <a:off x="9566861" y="1955267"/>
            <a:ext cx="1308097" cy="3059194"/>
            <a:chOff x="6487794" y="2651247"/>
            <a:chExt cx="1322769" cy="2315577"/>
          </a:xfrm>
        </p:grpSpPr>
        <p:cxnSp>
          <p:nvCxnSpPr>
            <p:cNvPr id="1106" name="Straight Arrow Connector 1105">
              <a:extLst>
                <a:ext uri="{FF2B5EF4-FFF2-40B4-BE49-F238E27FC236}">
                  <a16:creationId xmlns:a16="http://schemas.microsoft.com/office/drawing/2014/main" id="{09F7DEFD-0CF4-83A7-9628-0D6FDB03FCD8}"/>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ACC9E83C-FBC1-CB41-A5CA-544C4BD82AC2}"/>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F5FCE70A-CB3E-86C4-D2BC-8CDF615064EF}"/>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04AC6562-9C9B-0ED2-5BC2-B13E5CCBACC4}"/>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4F093FC4-7011-2D26-A942-BE04640CF3D5}"/>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340D75FA-C2EC-03E4-BCB7-3DC22B928816}"/>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58EC3467-60DA-213F-4BCA-49A05E2CB6C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7C2025F1-E03B-39DF-910E-E621CA2F4E0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EEB77523-C11E-86E9-0523-101803A1F0EB}"/>
              </a:ext>
            </a:extLst>
          </p:cNvPr>
          <p:cNvGrpSpPr/>
          <p:nvPr/>
        </p:nvGrpSpPr>
        <p:grpSpPr>
          <a:xfrm>
            <a:off x="9557434" y="1907517"/>
            <a:ext cx="1171248" cy="2984414"/>
            <a:chOff x="969210" y="1649967"/>
            <a:chExt cx="1171248" cy="2984414"/>
          </a:xfrm>
        </p:grpSpPr>
        <p:grpSp>
          <p:nvGrpSpPr>
            <p:cNvPr id="1116" name="Group 1115">
              <a:extLst>
                <a:ext uri="{FF2B5EF4-FFF2-40B4-BE49-F238E27FC236}">
                  <a16:creationId xmlns:a16="http://schemas.microsoft.com/office/drawing/2014/main" id="{D722881F-8A9B-4C43-BEA4-ED67522D3876}"/>
                </a:ext>
              </a:extLst>
            </p:cNvPr>
            <p:cNvGrpSpPr/>
            <p:nvPr/>
          </p:nvGrpSpPr>
          <p:grpSpPr>
            <a:xfrm>
              <a:off x="1100225" y="1649967"/>
              <a:ext cx="1040233" cy="1902788"/>
              <a:chOff x="7899976" y="2615609"/>
              <a:chExt cx="786824" cy="1785181"/>
            </a:xfrm>
          </p:grpSpPr>
          <p:cxnSp>
            <p:nvCxnSpPr>
              <p:cNvPr id="1119" name="Straight Arrow Connector 1118">
                <a:extLst>
                  <a:ext uri="{FF2B5EF4-FFF2-40B4-BE49-F238E27FC236}">
                    <a16:creationId xmlns:a16="http://schemas.microsoft.com/office/drawing/2014/main" id="{C0B5C874-7C9F-9BCD-E3A6-E81A8EEC2D7E}"/>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CD856AD5-19B2-58BB-45EE-0AEC443BDE9F}"/>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1" name="Straight Arrow Connector 1120">
                <a:extLst>
                  <a:ext uri="{FF2B5EF4-FFF2-40B4-BE49-F238E27FC236}">
                    <a16:creationId xmlns:a16="http://schemas.microsoft.com/office/drawing/2014/main" id="{7EED7BFD-9543-8181-0279-377D11CA5EB0}"/>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2" name="Straight Arrow Connector 1121">
                <a:extLst>
                  <a:ext uri="{FF2B5EF4-FFF2-40B4-BE49-F238E27FC236}">
                    <a16:creationId xmlns:a16="http://schemas.microsoft.com/office/drawing/2014/main" id="{13DABBB4-6233-855B-1E5E-1BFF6FD88B3D}"/>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7" name="Straight Arrow Connector 1116">
              <a:extLst>
                <a:ext uri="{FF2B5EF4-FFF2-40B4-BE49-F238E27FC236}">
                  <a16:creationId xmlns:a16="http://schemas.microsoft.com/office/drawing/2014/main" id="{7D34A2CA-B9A1-AA4A-38D3-5B8E6CE1AEB6}"/>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1DE60B11-068D-3567-C9DA-59AFA6C4445A}"/>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4" name="Group 1123">
            <a:extLst>
              <a:ext uri="{FF2B5EF4-FFF2-40B4-BE49-F238E27FC236}">
                <a16:creationId xmlns:a16="http://schemas.microsoft.com/office/drawing/2014/main" id="{F46EBA7B-FC8E-2CAD-B185-D85BBDFD94D5}"/>
              </a:ext>
            </a:extLst>
          </p:cNvPr>
          <p:cNvGrpSpPr/>
          <p:nvPr/>
        </p:nvGrpSpPr>
        <p:grpSpPr>
          <a:xfrm>
            <a:off x="9779174" y="1924785"/>
            <a:ext cx="1821386" cy="2941706"/>
            <a:chOff x="6688293" y="1649966"/>
            <a:chExt cx="1821386" cy="2941706"/>
          </a:xfrm>
        </p:grpSpPr>
        <p:cxnSp>
          <p:nvCxnSpPr>
            <p:cNvPr id="1125" name="Straight Arrow Connector 1124">
              <a:extLst>
                <a:ext uri="{FF2B5EF4-FFF2-40B4-BE49-F238E27FC236}">
                  <a16:creationId xmlns:a16="http://schemas.microsoft.com/office/drawing/2014/main" id="{4134BE8F-C95B-7FE0-52B7-46568FCFFD2C}"/>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C5DADC20-7678-C100-1DB1-8FD7946F4BC3}"/>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7" name="Straight Arrow Connector 1126">
              <a:extLst>
                <a:ext uri="{FF2B5EF4-FFF2-40B4-BE49-F238E27FC236}">
                  <a16:creationId xmlns:a16="http://schemas.microsoft.com/office/drawing/2014/main" id="{6482BAA1-C4D3-17C9-2241-B875B6E11D8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8" name="Straight Arrow Connector 1127">
              <a:extLst>
                <a:ext uri="{FF2B5EF4-FFF2-40B4-BE49-F238E27FC236}">
                  <a16:creationId xmlns:a16="http://schemas.microsoft.com/office/drawing/2014/main" id="{DA1298FD-9CA8-47DB-493D-3EA0B15BED9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Straight Arrow Connector 1128">
              <a:extLst>
                <a:ext uri="{FF2B5EF4-FFF2-40B4-BE49-F238E27FC236}">
                  <a16:creationId xmlns:a16="http://schemas.microsoft.com/office/drawing/2014/main" id="{48950620-63E1-811E-F840-EDC26098DC8F}"/>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Straight Arrow Connector 1129">
              <a:extLst>
                <a:ext uri="{FF2B5EF4-FFF2-40B4-BE49-F238E27FC236}">
                  <a16:creationId xmlns:a16="http://schemas.microsoft.com/office/drawing/2014/main" id="{DC885326-3CC1-1F0E-606C-088EF7D88B3C}"/>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1" name="Straight Arrow Connector 1130">
              <a:extLst>
                <a:ext uri="{FF2B5EF4-FFF2-40B4-BE49-F238E27FC236}">
                  <a16:creationId xmlns:a16="http://schemas.microsoft.com/office/drawing/2014/main" id="{45E90ECC-B4FF-DD75-08C1-0F0F5C0D17AB}"/>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2BBFD32-2D67-9910-C6C0-FB084A50402D}"/>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7" name="TextBox 6">
            <a:extLst>
              <a:ext uri="{FF2B5EF4-FFF2-40B4-BE49-F238E27FC236}">
                <a16:creationId xmlns:a16="http://schemas.microsoft.com/office/drawing/2014/main" id="{B0698C54-4034-9D3F-97E1-903A78F2D785}"/>
              </a:ext>
            </a:extLst>
          </p:cNvPr>
          <p:cNvSpPr txBox="1"/>
          <p:nvPr/>
        </p:nvSpPr>
        <p:spPr>
          <a:xfrm>
            <a:off x="1155330" y="880718"/>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376238405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5336</TotalTime>
  <Words>1520</Words>
  <Application>Microsoft Office PowerPoint</Application>
  <PresentationFormat>Widescreen</PresentationFormat>
  <Paragraphs>344</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dc:creator>
  <cp:lastModifiedBy>Nadia Udler</cp:lastModifiedBy>
  <cp:revision>236</cp:revision>
  <dcterms:created xsi:type="dcterms:W3CDTF">2022-09-18T00:35:41Z</dcterms:created>
  <dcterms:modified xsi:type="dcterms:W3CDTF">2022-10-30T20:57:20Z</dcterms:modified>
</cp:coreProperties>
</file>