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6" r:id="rId2"/>
    <p:sldId id="364" r:id="rId3"/>
    <p:sldId id="361" r:id="rId4"/>
    <p:sldId id="397" r:id="rId5"/>
    <p:sldId id="399" r:id="rId6"/>
    <p:sldId id="398" r:id="rId7"/>
    <p:sldId id="373" r:id="rId8"/>
    <p:sldId id="362" r:id="rId9"/>
    <p:sldId id="367" r:id="rId10"/>
    <p:sldId id="400" r:id="rId11"/>
    <p:sldId id="357" r:id="rId12"/>
    <p:sldId id="401" r:id="rId13"/>
    <p:sldId id="346" r:id="rId14"/>
    <p:sldId id="258" r:id="rId15"/>
    <p:sldId id="402" r:id="rId16"/>
    <p:sldId id="403" r:id="rId17"/>
    <p:sldId id="404" r:id="rId18"/>
    <p:sldId id="406" r:id="rId19"/>
    <p:sldId id="40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showGuides="1">
      <p:cViewPr varScale="1">
        <p:scale>
          <a:sx n="83" d="100"/>
          <a:sy n="83" d="100"/>
        </p:scale>
        <p:origin x="456" y="77"/>
      </p:cViewPr>
      <p:guideLst>
        <p:guide orient="horz" pos="1992"/>
        <p:guide pos="3816"/>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12AD7-03A9-7918-028D-0F0DF51BC5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87E32A-7D1D-578F-72BE-9B279CDF31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6E201C-CBA3-CB36-12F0-E73CE0910C34}"/>
              </a:ext>
            </a:extLst>
          </p:cNvPr>
          <p:cNvSpPr>
            <a:spLocks noGrp="1"/>
          </p:cNvSpPr>
          <p:nvPr>
            <p:ph type="dt" sz="half" idx="10"/>
          </p:nvPr>
        </p:nvSpPr>
        <p:spPr/>
        <p:txBody>
          <a:bodyPr/>
          <a:lstStyle/>
          <a:p>
            <a:fld id="{C6298CFF-EFAF-46EE-83AD-28A904FE1F93}" type="datetimeFigureOut">
              <a:rPr lang="en-US" smtClean="0"/>
              <a:t>10/2/2022</a:t>
            </a:fld>
            <a:endParaRPr lang="en-US"/>
          </a:p>
        </p:txBody>
      </p:sp>
      <p:sp>
        <p:nvSpPr>
          <p:cNvPr id="5" name="Footer Placeholder 4">
            <a:extLst>
              <a:ext uri="{FF2B5EF4-FFF2-40B4-BE49-F238E27FC236}">
                <a16:creationId xmlns:a16="http://schemas.microsoft.com/office/drawing/2014/main" id="{F71B1828-4DA7-0961-DC96-3122F9E36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0D319-DD5C-C0FE-3043-0F930C018177}"/>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418330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BF66A-5DB3-6253-9E10-F3D20ADBC6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9D7345-D0ED-FE7F-A4AB-0B4B2DD189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72164E-C77F-0E2C-B445-F1C686E86946}"/>
              </a:ext>
            </a:extLst>
          </p:cNvPr>
          <p:cNvSpPr>
            <a:spLocks noGrp="1"/>
          </p:cNvSpPr>
          <p:nvPr>
            <p:ph type="dt" sz="half" idx="10"/>
          </p:nvPr>
        </p:nvSpPr>
        <p:spPr/>
        <p:txBody>
          <a:bodyPr/>
          <a:lstStyle/>
          <a:p>
            <a:fld id="{C6298CFF-EFAF-46EE-83AD-28A904FE1F93}" type="datetimeFigureOut">
              <a:rPr lang="en-US" smtClean="0"/>
              <a:t>10/2/2022</a:t>
            </a:fld>
            <a:endParaRPr lang="en-US"/>
          </a:p>
        </p:txBody>
      </p:sp>
      <p:sp>
        <p:nvSpPr>
          <p:cNvPr id="5" name="Footer Placeholder 4">
            <a:extLst>
              <a:ext uri="{FF2B5EF4-FFF2-40B4-BE49-F238E27FC236}">
                <a16:creationId xmlns:a16="http://schemas.microsoft.com/office/drawing/2014/main" id="{37746957-BB2A-26B8-2DB0-2F9F42DA4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4FA4C-BA08-4532-1999-8548295222E0}"/>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810328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78CD9D-0E4F-1A43-F4C0-DA0E7A14CA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BC402D-0F12-C6C0-93B0-D339C5B712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6EBB49-73FF-F843-3FD5-E3F8249BE647}"/>
              </a:ext>
            </a:extLst>
          </p:cNvPr>
          <p:cNvSpPr>
            <a:spLocks noGrp="1"/>
          </p:cNvSpPr>
          <p:nvPr>
            <p:ph type="dt" sz="half" idx="10"/>
          </p:nvPr>
        </p:nvSpPr>
        <p:spPr/>
        <p:txBody>
          <a:bodyPr/>
          <a:lstStyle/>
          <a:p>
            <a:fld id="{C6298CFF-EFAF-46EE-83AD-28A904FE1F93}" type="datetimeFigureOut">
              <a:rPr lang="en-US" smtClean="0"/>
              <a:t>10/2/2022</a:t>
            </a:fld>
            <a:endParaRPr lang="en-US"/>
          </a:p>
        </p:txBody>
      </p:sp>
      <p:sp>
        <p:nvSpPr>
          <p:cNvPr id="5" name="Footer Placeholder 4">
            <a:extLst>
              <a:ext uri="{FF2B5EF4-FFF2-40B4-BE49-F238E27FC236}">
                <a16:creationId xmlns:a16="http://schemas.microsoft.com/office/drawing/2014/main" id="{F22693D0-45E6-E751-512C-AAF9CED3A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FB667-85DE-A3A4-7286-B083A98CAB44}"/>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133987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03F22-C19A-342A-30AA-699CC2FAF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28E6BC-2ADA-8DCD-03DA-78A48D41C3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38CC8D-F708-BEC6-23D0-6570891E148A}"/>
              </a:ext>
            </a:extLst>
          </p:cNvPr>
          <p:cNvSpPr>
            <a:spLocks noGrp="1"/>
          </p:cNvSpPr>
          <p:nvPr>
            <p:ph type="dt" sz="half" idx="10"/>
          </p:nvPr>
        </p:nvSpPr>
        <p:spPr/>
        <p:txBody>
          <a:bodyPr/>
          <a:lstStyle/>
          <a:p>
            <a:fld id="{C6298CFF-EFAF-46EE-83AD-28A904FE1F93}" type="datetimeFigureOut">
              <a:rPr lang="en-US" smtClean="0"/>
              <a:t>10/2/2022</a:t>
            </a:fld>
            <a:endParaRPr lang="en-US"/>
          </a:p>
        </p:txBody>
      </p:sp>
      <p:sp>
        <p:nvSpPr>
          <p:cNvPr id="5" name="Footer Placeholder 4">
            <a:extLst>
              <a:ext uri="{FF2B5EF4-FFF2-40B4-BE49-F238E27FC236}">
                <a16:creationId xmlns:a16="http://schemas.microsoft.com/office/drawing/2014/main" id="{80DF63D9-E89B-1005-5525-260652CEA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8A663-4B49-D46D-D50C-657595EA0B91}"/>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1926200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6F79-7D32-780D-D538-3577586CED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F4BC11-CF5F-8C9C-1021-010567FB01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692BA0-C9E8-E92D-BE21-815743408CDC}"/>
              </a:ext>
            </a:extLst>
          </p:cNvPr>
          <p:cNvSpPr>
            <a:spLocks noGrp="1"/>
          </p:cNvSpPr>
          <p:nvPr>
            <p:ph type="dt" sz="half" idx="10"/>
          </p:nvPr>
        </p:nvSpPr>
        <p:spPr/>
        <p:txBody>
          <a:bodyPr/>
          <a:lstStyle/>
          <a:p>
            <a:fld id="{C6298CFF-EFAF-46EE-83AD-28A904FE1F93}" type="datetimeFigureOut">
              <a:rPr lang="en-US" smtClean="0"/>
              <a:t>10/2/2022</a:t>
            </a:fld>
            <a:endParaRPr lang="en-US"/>
          </a:p>
        </p:txBody>
      </p:sp>
      <p:sp>
        <p:nvSpPr>
          <p:cNvPr id="5" name="Footer Placeholder 4">
            <a:extLst>
              <a:ext uri="{FF2B5EF4-FFF2-40B4-BE49-F238E27FC236}">
                <a16:creationId xmlns:a16="http://schemas.microsoft.com/office/drawing/2014/main" id="{62504DCF-D27B-2582-FCC0-E5CCF8CD3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BE7EC-047F-B40B-8796-91042BBD83B3}"/>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32333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B10E-7C08-BBE0-7371-43DE9A47A2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062397-C3B2-4F47-C5A4-454242F6F6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1C7F3B-5B84-3447-A7F0-F052A2563D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1FAE15-6701-9750-34A4-DC2101A0BA73}"/>
              </a:ext>
            </a:extLst>
          </p:cNvPr>
          <p:cNvSpPr>
            <a:spLocks noGrp="1"/>
          </p:cNvSpPr>
          <p:nvPr>
            <p:ph type="dt" sz="half" idx="10"/>
          </p:nvPr>
        </p:nvSpPr>
        <p:spPr/>
        <p:txBody>
          <a:bodyPr/>
          <a:lstStyle/>
          <a:p>
            <a:fld id="{C6298CFF-EFAF-46EE-83AD-28A904FE1F93}" type="datetimeFigureOut">
              <a:rPr lang="en-US" smtClean="0"/>
              <a:t>10/2/2022</a:t>
            </a:fld>
            <a:endParaRPr lang="en-US"/>
          </a:p>
        </p:txBody>
      </p:sp>
      <p:sp>
        <p:nvSpPr>
          <p:cNvPr id="6" name="Footer Placeholder 5">
            <a:extLst>
              <a:ext uri="{FF2B5EF4-FFF2-40B4-BE49-F238E27FC236}">
                <a16:creationId xmlns:a16="http://schemas.microsoft.com/office/drawing/2014/main" id="{0CB319DA-F7C9-6EB7-CD85-8695C93C7B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ED2C0-DD4E-E405-AA81-4B598701D151}"/>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085976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430B-BFB4-8823-9DBD-95251137C7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B4C178-4C85-7BC6-7536-F6C04F4168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9D16E-0232-3008-50BE-FF3D04E126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D3F39C-A992-54EF-4C26-32FA1DAA43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5A2B3E-FA81-3A26-2175-43EA70FB0D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A18D5C-15AC-926E-30F5-C5BD180F66F5}"/>
              </a:ext>
            </a:extLst>
          </p:cNvPr>
          <p:cNvSpPr>
            <a:spLocks noGrp="1"/>
          </p:cNvSpPr>
          <p:nvPr>
            <p:ph type="dt" sz="half" idx="10"/>
          </p:nvPr>
        </p:nvSpPr>
        <p:spPr/>
        <p:txBody>
          <a:bodyPr/>
          <a:lstStyle/>
          <a:p>
            <a:fld id="{C6298CFF-EFAF-46EE-83AD-28A904FE1F93}" type="datetimeFigureOut">
              <a:rPr lang="en-US" smtClean="0"/>
              <a:t>10/2/2022</a:t>
            </a:fld>
            <a:endParaRPr lang="en-US"/>
          </a:p>
        </p:txBody>
      </p:sp>
      <p:sp>
        <p:nvSpPr>
          <p:cNvPr id="8" name="Footer Placeholder 7">
            <a:extLst>
              <a:ext uri="{FF2B5EF4-FFF2-40B4-BE49-F238E27FC236}">
                <a16:creationId xmlns:a16="http://schemas.microsoft.com/office/drawing/2014/main" id="{682F9635-F407-234B-5F46-B9D2DF02A9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3C4425-F4AB-9D1E-65FF-A3F5F117FD8D}"/>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95997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AB6D-3362-335A-BA50-1F330B1A08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D4F091-D997-3331-FAB6-9EC29D5B9450}"/>
              </a:ext>
            </a:extLst>
          </p:cNvPr>
          <p:cNvSpPr>
            <a:spLocks noGrp="1"/>
          </p:cNvSpPr>
          <p:nvPr>
            <p:ph type="dt" sz="half" idx="10"/>
          </p:nvPr>
        </p:nvSpPr>
        <p:spPr/>
        <p:txBody>
          <a:bodyPr/>
          <a:lstStyle/>
          <a:p>
            <a:fld id="{C6298CFF-EFAF-46EE-83AD-28A904FE1F93}" type="datetimeFigureOut">
              <a:rPr lang="en-US" smtClean="0"/>
              <a:t>10/2/2022</a:t>
            </a:fld>
            <a:endParaRPr lang="en-US"/>
          </a:p>
        </p:txBody>
      </p:sp>
      <p:sp>
        <p:nvSpPr>
          <p:cNvPr id="4" name="Footer Placeholder 3">
            <a:extLst>
              <a:ext uri="{FF2B5EF4-FFF2-40B4-BE49-F238E27FC236}">
                <a16:creationId xmlns:a16="http://schemas.microsoft.com/office/drawing/2014/main" id="{788588A3-A2C9-B147-749F-8CC746E43E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5961AD-19D0-923B-B20D-BB739CC38BA5}"/>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99494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3B376C-76FB-05B1-F2C0-5AF7A070CF68}"/>
              </a:ext>
            </a:extLst>
          </p:cNvPr>
          <p:cNvSpPr>
            <a:spLocks noGrp="1"/>
          </p:cNvSpPr>
          <p:nvPr>
            <p:ph type="dt" sz="half" idx="10"/>
          </p:nvPr>
        </p:nvSpPr>
        <p:spPr/>
        <p:txBody>
          <a:bodyPr/>
          <a:lstStyle/>
          <a:p>
            <a:fld id="{C6298CFF-EFAF-46EE-83AD-28A904FE1F93}" type="datetimeFigureOut">
              <a:rPr lang="en-US" smtClean="0"/>
              <a:t>10/2/2022</a:t>
            </a:fld>
            <a:endParaRPr lang="en-US"/>
          </a:p>
        </p:txBody>
      </p:sp>
      <p:sp>
        <p:nvSpPr>
          <p:cNvPr id="3" name="Footer Placeholder 2">
            <a:extLst>
              <a:ext uri="{FF2B5EF4-FFF2-40B4-BE49-F238E27FC236}">
                <a16:creationId xmlns:a16="http://schemas.microsoft.com/office/drawing/2014/main" id="{6A7C457E-2021-E245-C839-34B3AA7B0F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8C7362-4EED-4787-7914-BBB410113720}"/>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1360692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43EF-D106-8795-A281-8480226BB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1B9EDF-C1F3-1C2D-5E01-7149D9AB62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BDE168-82F3-940A-B840-47CB3967B1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0A3EBE-343B-4B92-20ED-35F4AAC54A97}"/>
              </a:ext>
            </a:extLst>
          </p:cNvPr>
          <p:cNvSpPr>
            <a:spLocks noGrp="1"/>
          </p:cNvSpPr>
          <p:nvPr>
            <p:ph type="dt" sz="half" idx="10"/>
          </p:nvPr>
        </p:nvSpPr>
        <p:spPr/>
        <p:txBody>
          <a:bodyPr/>
          <a:lstStyle/>
          <a:p>
            <a:fld id="{C6298CFF-EFAF-46EE-83AD-28A904FE1F93}" type="datetimeFigureOut">
              <a:rPr lang="en-US" smtClean="0"/>
              <a:t>10/2/2022</a:t>
            </a:fld>
            <a:endParaRPr lang="en-US"/>
          </a:p>
        </p:txBody>
      </p:sp>
      <p:sp>
        <p:nvSpPr>
          <p:cNvPr id="6" name="Footer Placeholder 5">
            <a:extLst>
              <a:ext uri="{FF2B5EF4-FFF2-40B4-BE49-F238E27FC236}">
                <a16:creationId xmlns:a16="http://schemas.microsoft.com/office/drawing/2014/main" id="{D35E94A1-9BC2-7393-DF52-4B4D71D23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C2A11-0380-4ADF-D906-CB4ABC7C0B75}"/>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1499745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52320-A4A5-4494-B7BC-DA8F3506B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C2D27-C8CA-138A-21F4-5AEF8C12DB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595F95-C5CF-5ED4-9FFC-8447F3AE9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B7572-83A6-DCA2-83A8-D08152FA20F2}"/>
              </a:ext>
            </a:extLst>
          </p:cNvPr>
          <p:cNvSpPr>
            <a:spLocks noGrp="1"/>
          </p:cNvSpPr>
          <p:nvPr>
            <p:ph type="dt" sz="half" idx="10"/>
          </p:nvPr>
        </p:nvSpPr>
        <p:spPr/>
        <p:txBody>
          <a:bodyPr/>
          <a:lstStyle/>
          <a:p>
            <a:fld id="{C6298CFF-EFAF-46EE-83AD-28A904FE1F93}" type="datetimeFigureOut">
              <a:rPr lang="en-US" smtClean="0"/>
              <a:t>10/2/2022</a:t>
            </a:fld>
            <a:endParaRPr lang="en-US"/>
          </a:p>
        </p:txBody>
      </p:sp>
      <p:sp>
        <p:nvSpPr>
          <p:cNvPr id="6" name="Footer Placeholder 5">
            <a:extLst>
              <a:ext uri="{FF2B5EF4-FFF2-40B4-BE49-F238E27FC236}">
                <a16:creationId xmlns:a16="http://schemas.microsoft.com/office/drawing/2014/main" id="{375ED095-5FD5-0E51-3818-08E8A65DC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70B45A-A785-5C3A-967D-9828AEE98FFD}"/>
              </a:ext>
            </a:extLst>
          </p:cNvPr>
          <p:cNvSpPr>
            <a:spLocks noGrp="1"/>
          </p:cNvSpPr>
          <p:nvPr>
            <p:ph type="sldNum" sz="quarter" idx="12"/>
          </p:nvPr>
        </p:nvSpPr>
        <p:spPr/>
        <p:txBody>
          <a:bodyPr/>
          <a:lstStyle/>
          <a:p>
            <a:fld id="{E5C5E483-84D6-4F71-82AB-C387E4F4D04B}" type="slidenum">
              <a:rPr lang="en-US" smtClean="0"/>
              <a:t>‹#›</a:t>
            </a:fld>
            <a:endParaRPr lang="en-US"/>
          </a:p>
        </p:txBody>
      </p:sp>
    </p:spTree>
    <p:extLst>
      <p:ext uri="{BB962C8B-B14F-4D97-AF65-F5344CB8AC3E}">
        <p14:creationId xmlns:p14="http://schemas.microsoft.com/office/powerpoint/2010/main" val="2866552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501377-C0E0-F6DB-CBAF-C199BDC262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2B072D-D00D-5235-1810-F9AB8C507E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D2BC1-E793-52FB-046E-356BF33008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298CFF-EFAF-46EE-83AD-28A904FE1F93}" type="datetimeFigureOut">
              <a:rPr lang="en-US" smtClean="0"/>
              <a:t>10/2/2022</a:t>
            </a:fld>
            <a:endParaRPr lang="en-US"/>
          </a:p>
        </p:txBody>
      </p:sp>
      <p:sp>
        <p:nvSpPr>
          <p:cNvPr id="5" name="Footer Placeholder 4">
            <a:extLst>
              <a:ext uri="{FF2B5EF4-FFF2-40B4-BE49-F238E27FC236}">
                <a16:creationId xmlns:a16="http://schemas.microsoft.com/office/drawing/2014/main" id="{45CAF12B-292F-3A14-692C-92866667FD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A16751-9EDE-2DFF-1202-45ADE88D75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5E483-84D6-4F71-82AB-C387E4F4D04B}" type="slidenum">
              <a:rPr lang="en-US" smtClean="0"/>
              <a:t>‹#›</a:t>
            </a:fld>
            <a:endParaRPr lang="en-US"/>
          </a:p>
        </p:txBody>
      </p:sp>
    </p:spTree>
    <p:extLst>
      <p:ext uri="{BB962C8B-B14F-4D97-AF65-F5344CB8AC3E}">
        <p14:creationId xmlns:p14="http://schemas.microsoft.com/office/powerpoint/2010/main" val="171506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fif"/><Relationship Id="rId5" Type="http://schemas.openxmlformats.org/officeDocument/2006/relationships/image" Target="../media/image4.jfi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Rectangle 251">
            <a:extLst>
              <a:ext uri="{FF2B5EF4-FFF2-40B4-BE49-F238E27FC236}">
                <a16:creationId xmlns:a16="http://schemas.microsoft.com/office/drawing/2014/main" id="{AF2EDF20-335E-96CB-7405-CFE6285057E1}"/>
              </a:ext>
            </a:extLst>
          </p:cNvPr>
          <p:cNvSpPr/>
          <p:nvPr/>
        </p:nvSpPr>
        <p:spPr>
          <a:xfrm>
            <a:off x="1533261" y="661481"/>
            <a:ext cx="9125480" cy="6008266"/>
          </a:xfrm>
          <a:prstGeom prst="rect">
            <a:avLst/>
          </a:prstGeom>
          <a:solidFill>
            <a:schemeClr val="accent6">
              <a:lumMod val="75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110" name="Rounded Rectangle 48">
            <a:extLst>
              <a:ext uri="{FF2B5EF4-FFF2-40B4-BE49-F238E27FC236}">
                <a16:creationId xmlns:a16="http://schemas.microsoft.com/office/drawing/2014/main" id="{57BBAF86-DFA5-AECE-9859-78AEAAB6E4BC}"/>
              </a:ext>
            </a:extLst>
          </p:cNvPr>
          <p:cNvSpPr/>
          <p:nvPr/>
        </p:nvSpPr>
        <p:spPr>
          <a:xfrm>
            <a:off x="1514740" y="-27581"/>
            <a:ext cx="9144000" cy="780728"/>
          </a:xfrm>
          <a:prstGeom prst="roundRect">
            <a:avLst>
              <a:gd name="adj" fmla="val 0"/>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434096" rtl="0" eaLnBrk="1" latinLnBrk="0" hangingPunct="1">
              <a:defRPr sz="10700" kern="1200">
                <a:solidFill>
                  <a:schemeClr val="lt1"/>
                </a:solidFill>
                <a:latin typeface="+mn-lt"/>
                <a:ea typeface="+mn-ea"/>
                <a:cs typeface="+mn-cs"/>
              </a:defRPr>
            </a:lvl1pPr>
            <a:lvl2pPr marL="2717048" algn="l" defTabSz="5434096" rtl="0" eaLnBrk="1" latinLnBrk="0" hangingPunct="1">
              <a:defRPr sz="10700" kern="1200">
                <a:solidFill>
                  <a:schemeClr val="lt1"/>
                </a:solidFill>
                <a:latin typeface="+mn-lt"/>
                <a:ea typeface="+mn-ea"/>
                <a:cs typeface="+mn-cs"/>
              </a:defRPr>
            </a:lvl2pPr>
            <a:lvl3pPr marL="5434096" algn="l" defTabSz="5434096" rtl="0" eaLnBrk="1" latinLnBrk="0" hangingPunct="1">
              <a:defRPr sz="10700" kern="1200">
                <a:solidFill>
                  <a:schemeClr val="lt1"/>
                </a:solidFill>
                <a:latin typeface="+mn-lt"/>
                <a:ea typeface="+mn-ea"/>
                <a:cs typeface="+mn-cs"/>
              </a:defRPr>
            </a:lvl3pPr>
            <a:lvl4pPr marL="8151144" algn="l" defTabSz="5434096" rtl="0" eaLnBrk="1" latinLnBrk="0" hangingPunct="1">
              <a:defRPr sz="10700" kern="1200">
                <a:solidFill>
                  <a:schemeClr val="lt1"/>
                </a:solidFill>
                <a:latin typeface="+mn-lt"/>
                <a:ea typeface="+mn-ea"/>
                <a:cs typeface="+mn-cs"/>
              </a:defRPr>
            </a:lvl4pPr>
            <a:lvl5pPr marL="10868193" algn="l" defTabSz="5434096" rtl="0" eaLnBrk="1" latinLnBrk="0" hangingPunct="1">
              <a:defRPr sz="10700" kern="1200">
                <a:solidFill>
                  <a:schemeClr val="lt1"/>
                </a:solidFill>
                <a:latin typeface="+mn-lt"/>
                <a:ea typeface="+mn-ea"/>
                <a:cs typeface="+mn-cs"/>
              </a:defRPr>
            </a:lvl5pPr>
            <a:lvl6pPr marL="13585241" algn="l" defTabSz="5434096" rtl="0" eaLnBrk="1" latinLnBrk="0" hangingPunct="1">
              <a:defRPr sz="10700" kern="1200">
                <a:solidFill>
                  <a:schemeClr val="lt1"/>
                </a:solidFill>
                <a:latin typeface="+mn-lt"/>
                <a:ea typeface="+mn-ea"/>
                <a:cs typeface="+mn-cs"/>
              </a:defRPr>
            </a:lvl6pPr>
            <a:lvl7pPr marL="16302289" algn="l" defTabSz="5434096" rtl="0" eaLnBrk="1" latinLnBrk="0" hangingPunct="1">
              <a:defRPr sz="10700" kern="1200">
                <a:solidFill>
                  <a:schemeClr val="lt1"/>
                </a:solidFill>
                <a:latin typeface="+mn-lt"/>
                <a:ea typeface="+mn-ea"/>
                <a:cs typeface="+mn-cs"/>
              </a:defRPr>
            </a:lvl7pPr>
            <a:lvl8pPr marL="19019337" algn="l" defTabSz="5434096" rtl="0" eaLnBrk="1" latinLnBrk="0" hangingPunct="1">
              <a:defRPr sz="10700" kern="1200">
                <a:solidFill>
                  <a:schemeClr val="lt1"/>
                </a:solidFill>
                <a:latin typeface="+mn-lt"/>
                <a:ea typeface="+mn-ea"/>
                <a:cs typeface="+mn-cs"/>
              </a:defRPr>
            </a:lvl8pPr>
            <a:lvl9pPr marL="21736385" algn="l" defTabSz="5434096" rtl="0" eaLnBrk="1" latinLnBrk="0" hangingPunct="1">
              <a:defRPr sz="10700" kern="1200">
                <a:solidFill>
                  <a:schemeClr val="lt1"/>
                </a:solidFill>
                <a:latin typeface="+mn-lt"/>
                <a:ea typeface="+mn-ea"/>
                <a:cs typeface="+mn-cs"/>
              </a:defRPr>
            </a:lvl9pPr>
          </a:lstStyle>
          <a:p>
            <a:pPr algn="ctr"/>
            <a:r>
              <a:rPr lang="ru-RU"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  </a:t>
            </a:r>
            <a:r>
              <a:rPr lang="en-US" sz="2000" b="1" dirty="0">
                <a:solidFill>
                  <a:schemeClr val="tx1"/>
                </a:solidFill>
                <a:latin typeface="Arial" panose="020B0604020202020204" pitchFamily="34" charset="0"/>
                <a:ea typeface="Times New Roman" panose="02020603050405020304" pitchFamily="18" charset="0"/>
                <a:cs typeface="Arial" panose="020B0604020202020204" pitchFamily="34" charset="0"/>
              </a:rPr>
              <a:t>Global optimization software library for research and education</a:t>
            </a:r>
            <a:r>
              <a:rPr lang="en-US" sz="1250" dirty="0">
                <a:solidFill>
                  <a:srgbClr val="555555"/>
                </a:solidFill>
                <a:latin typeface="Arial" panose="020B0604020202020204" pitchFamily="34" charset="0"/>
                <a:ea typeface="Times New Roman" panose="02020603050405020304" pitchFamily="18" charset="0"/>
                <a:cs typeface="Arial" panose="020B0604020202020204" pitchFamily="34" charset="0"/>
              </a:rPr>
              <a:t>	</a:t>
            </a:r>
            <a:r>
              <a:rPr lang="en-US" sz="1666" dirty="0">
                <a:solidFill>
                  <a:schemeClr val="accent1">
                    <a:lumMod val="75000"/>
                  </a:schemeClr>
                </a:solidFill>
                <a:latin typeface="Arial" pitchFamily="34" charset="0"/>
                <a:cs typeface="Arial" pitchFamily="34" charset="0"/>
              </a:rPr>
              <a:t> </a:t>
            </a:r>
            <a:r>
              <a:rPr lang="ru-RU" sz="1666" dirty="0">
                <a:solidFill>
                  <a:schemeClr val="accent1">
                    <a:lumMod val="75000"/>
                  </a:schemeClr>
                </a:solidFill>
                <a:latin typeface="Arial" pitchFamily="34" charset="0"/>
                <a:cs typeface="Arial" pitchFamily="34" charset="0"/>
              </a:rPr>
              <a:t>                                  </a:t>
            </a:r>
            <a:r>
              <a:rPr lang="en-US" sz="1666" dirty="0">
                <a:solidFill>
                  <a:schemeClr val="accent1">
                    <a:lumMod val="75000"/>
                  </a:schemeClr>
                </a:solidFill>
                <a:latin typeface="Arial" pitchFamily="34" charset="0"/>
                <a:cs typeface="Arial" pitchFamily="34" charset="0"/>
              </a:rPr>
              <a:t>                         </a:t>
            </a:r>
            <a:r>
              <a:rPr lang="en-US" sz="1600" b="1" i="1" dirty="0">
                <a:solidFill>
                  <a:schemeClr val="tx1"/>
                </a:solidFill>
                <a:latin typeface="Arial" pitchFamily="34" charset="0"/>
                <a:cs typeface="Arial" pitchFamily="34" charset="0"/>
              </a:rPr>
              <a:t>Nadia Udler</a:t>
            </a:r>
            <a:endParaRPr lang="en-US" sz="1600" i="1" dirty="0">
              <a:solidFill>
                <a:schemeClr val="tx1"/>
              </a:solidFill>
              <a:latin typeface="Arial" pitchFamily="34" charset="0"/>
              <a:cs typeface="Arial" pitchFamily="34" charset="0"/>
            </a:endParaRPr>
          </a:p>
        </p:txBody>
      </p:sp>
      <p:sp>
        <p:nvSpPr>
          <p:cNvPr id="253" name="Oval 252">
            <a:extLst>
              <a:ext uri="{FF2B5EF4-FFF2-40B4-BE49-F238E27FC236}">
                <a16:creationId xmlns:a16="http://schemas.microsoft.com/office/drawing/2014/main" id="{F690BF0F-B49D-DBEF-8749-6B41923B2576}"/>
              </a:ext>
              <a:ext uri="{C183D7F6-B498-43B3-948B-1728B52AA6E4}">
                <adec:decorative xmlns:adec="http://schemas.microsoft.com/office/drawing/2017/decorative" val="1"/>
              </a:ext>
            </a:extLst>
          </p:cNvPr>
          <p:cNvSpPr/>
          <p:nvPr/>
        </p:nvSpPr>
        <p:spPr>
          <a:xfrm rot="10800000">
            <a:off x="3836343" y="1136342"/>
            <a:ext cx="4463311" cy="5518951"/>
          </a:xfrm>
          <a:prstGeom prst="ellipse">
            <a:avLst/>
          </a:prstGeom>
          <a:gradFill flip="none" rotWithShape="1">
            <a:gsLst>
              <a:gs pos="0">
                <a:schemeClr val="accent1">
                  <a:lumMod val="0"/>
                  <a:lumOff val="100000"/>
                </a:schemeClr>
              </a:gs>
              <a:gs pos="3000">
                <a:schemeClr val="accent1">
                  <a:lumMod val="0"/>
                  <a:lumOff val="100000"/>
                </a:schemeClr>
              </a:gs>
              <a:gs pos="97000">
                <a:schemeClr val="accent1">
                  <a:lumMod val="10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Segoe UI Light"/>
            </a:endParaRPr>
          </a:p>
        </p:txBody>
      </p:sp>
      <p:grpSp>
        <p:nvGrpSpPr>
          <p:cNvPr id="150" name="Group 149">
            <a:extLst>
              <a:ext uri="{FF2B5EF4-FFF2-40B4-BE49-F238E27FC236}">
                <a16:creationId xmlns:a16="http://schemas.microsoft.com/office/drawing/2014/main" id="{C5C72098-0CA2-300C-F9E0-145362D87827}"/>
              </a:ext>
            </a:extLst>
          </p:cNvPr>
          <p:cNvGrpSpPr/>
          <p:nvPr/>
        </p:nvGrpSpPr>
        <p:grpSpPr>
          <a:xfrm rot="21000617">
            <a:off x="7291948" y="1238053"/>
            <a:ext cx="956847" cy="556463"/>
            <a:chOff x="449854" y="16150340"/>
            <a:chExt cx="5773032" cy="4821831"/>
          </a:xfr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p:grpSpPr>
        <p:sp>
          <p:nvSpPr>
            <p:cNvPr id="151" name="Oval 150">
              <a:extLst>
                <a:ext uri="{FF2B5EF4-FFF2-40B4-BE49-F238E27FC236}">
                  <a16:creationId xmlns:a16="http://schemas.microsoft.com/office/drawing/2014/main" id="{6B681CE6-F502-9E06-33EA-C7A14DC65EFD}"/>
                </a:ext>
                <a:ext uri="{C183D7F6-B498-43B3-948B-1728B52AA6E4}">
                  <adec:decorative xmlns:adec="http://schemas.microsoft.com/office/drawing/2017/decorative" val="1"/>
                </a:ext>
              </a:extLst>
            </p:cNvPr>
            <p:cNvSpPr/>
            <p:nvPr/>
          </p:nvSpPr>
          <p:spPr>
            <a:xfrm rot="6117770">
              <a:off x="2447415" y="18083691"/>
              <a:ext cx="2572773" cy="3204188"/>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58" name="Oval 157">
              <a:extLst>
                <a:ext uri="{FF2B5EF4-FFF2-40B4-BE49-F238E27FC236}">
                  <a16:creationId xmlns:a16="http://schemas.microsoft.com/office/drawing/2014/main" id="{FEB77C46-430F-9F9B-32BC-3363B2AE0020}"/>
                </a:ext>
                <a:ext uri="{C183D7F6-B498-43B3-948B-1728B52AA6E4}">
                  <adec:decorative xmlns:adec="http://schemas.microsoft.com/office/drawing/2017/decorative" val="1"/>
                </a:ext>
              </a:extLst>
            </p:cNvPr>
            <p:cNvSpPr/>
            <p:nvPr/>
          </p:nvSpPr>
          <p:spPr>
            <a:xfrm rot="9248518">
              <a:off x="1328776" y="16150340"/>
              <a:ext cx="1298443" cy="320418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59" name="Oval 158">
              <a:extLst>
                <a:ext uri="{FF2B5EF4-FFF2-40B4-BE49-F238E27FC236}">
                  <a16:creationId xmlns:a16="http://schemas.microsoft.com/office/drawing/2014/main" id="{FD724850-5565-3D7F-FA0F-C1CF97DD0ACA}"/>
                </a:ext>
                <a:ext uri="{C183D7F6-B498-43B3-948B-1728B52AA6E4}">
                  <adec:decorative xmlns:adec="http://schemas.microsoft.com/office/drawing/2017/decorative" val="1"/>
                </a:ext>
              </a:extLst>
            </p:cNvPr>
            <p:cNvSpPr/>
            <p:nvPr/>
          </p:nvSpPr>
          <p:spPr>
            <a:xfrm rot="6117770">
              <a:off x="73555" y="18358628"/>
              <a:ext cx="2720143" cy="1967545"/>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62" name="Oval 161">
              <a:extLst>
                <a:ext uri="{FF2B5EF4-FFF2-40B4-BE49-F238E27FC236}">
                  <a16:creationId xmlns:a16="http://schemas.microsoft.com/office/drawing/2014/main" id="{01AA657E-DFC4-3E01-94A4-185F49476CAF}"/>
                </a:ext>
                <a:ext uri="{C183D7F6-B498-43B3-948B-1728B52AA6E4}">
                  <adec:decorative xmlns:adec="http://schemas.microsoft.com/office/drawing/2017/decorative" val="1"/>
                </a:ext>
              </a:extLst>
            </p:cNvPr>
            <p:cNvSpPr/>
            <p:nvPr/>
          </p:nvSpPr>
          <p:spPr>
            <a:xfrm rot="3009952">
              <a:off x="2293165" y="16498868"/>
              <a:ext cx="2635002" cy="2354120"/>
            </a:xfrm>
            <a:prstGeom prst="ellipse">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64" name="Oval 163">
              <a:extLst>
                <a:ext uri="{FF2B5EF4-FFF2-40B4-BE49-F238E27FC236}">
                  <a16:creationId xmlns:a16="http://schemas.microsoft.com/office/drawing/2014/main" id="{95DAA9A0-3A4C-ED35-E6D5-0CB6B3A1AD86}"/>
                </a:ext>
                <a:ext uri="{C183D7F6-B498-43B3-948B-1728B52AA6E4}">
                  <adec:decorative xmlns:adec="http://schemas.microsoft.com/office/drawing/2017/decorative" val="1"/>
                </a:ext>
              </a:extLst>
            </p:cNvPr>
            <p:cNvSpPr/>
            <p:nvPr/>
          </p:nvSpPr>
          <p:spPr>
            <a:xfrm rot="976762">
              <a:off x="3975213" y="17793030"/>
              <a:ext cx="2247673" cy="229695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grpSp>
      <p:grpSp>
        <p:nvGrpSpPr>
          <p:cNvPr id="172" name="Group 171">
            <a:extLst>
              <a:ext uri="{FF2B5EF4-FFF2-40B4-BE49-F238E27FC236}">
                <a16:creationId xmlns:a16="http://schemas.microsoft.com/office/drawing/2014/main" id="{C837DB9E-5F9B-E50F-BD3A-B55D3053F3F7}"/>
              </a:ext>
            </a:extLst>
          </p:cNvPr>
          <p:cNvGrpSpPr/>
          <p:nvPr/>
        </p:nvGrpSpPr>
        <p:grpSpPr>
          <a:xfrm rot="21000617">
            <a:off x="6896952" y="5066069"/>
            <a:ext cx="1567460" cy="1420926"/>
            <a:chOff x="-2876796" y="10430253"/>
            <a:chExt cx="9457097" cy="12312533"/>
          </a:xfrm>
        </p:grpSpPr>
        <p:sp>
          <p:nvSpPr>
            <p:cNvPr id="173" name="Oval 172">
              <a:extLst>
                <a:ext uri="{FF2B5EF4-FFF2-40B4-BE49-F238E27FC236}">
                  <a16:creationId xmlns:a16="http://schemas.microsoft.com/office/drawing/2014/main" id="{7E2CC1A9-F828-8A67-A03E-75D3BE07912F}"/>
                </a:ext>
                <a:ext uri="{C183D7F6-B498-43B3-948B-1728B52AA6E4}">
                  <adec:decorative xmlns:adec="http://schemas.microsoft.com/office/drawing/2017/decorative" val="1"/>
                </a:ext>
              </a:extLst>
            </p:cNvPr>
            <p:cNvSpPr/>
            <p:nvPr/>
          </p:nvSpPr>
          <p:spPr>
            <a:xfrm rot="6117770">
              <a:off x="-2561089" y="19394765"/>
              <a:ext cx="2572773" cy="3204188"/>
            </a:xfrm>
            <a:prstGeom prst="ellipse">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75" name="Oval 174">
              <a:extLst>
                <a:ext uri="{FF2B5EF4-FFF2-40B4-BE49-F238E27FC236}">
                  <a16:creationId xmlns:a16="http://schemas.microsoft.com/office/drawing/2014/main" id="{C9270A9C-2980-094B-5F67-376535401B30}"/>
                </a:ext>
                <a:ext uri="{C183D7F6-B498-43B3-948B-1728B52AA6E4}">
                  <adec:decorative xmlns:adec="http://schemas.microsoft.com/office/drawing/2017/decorative" val="1"/>
                </a:ext>
              </a:extLst>
            </p:cNvPr>
            <p:cNvSpPr/>
            <p:nvPr/>
          </p:nvSpPr>
          <p:spPr>
            <a:xfrm rot="9248518">
              <a:off x="3636264" y="19538599"/>
              <a:ext cx="1298444" cy="3204187"/>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76" name="Oval 175">
              <a:extLst>
                <a:ext uri="{FF2B5EF4-FFF2-40B4-BE49-F238E27FC236}">
                  <a16:creationId xmlns:a16="http://schemas.microsoft.com/office/drawing/2014/main" id="{50BB96C7-7CD7-68DB-CFA2-C3FB5D8E72E6}"/>
                </a:ext>
                <a:ext uri="{C183D7F6-B498-43B3-948B-1728B52AA6E4}">
                  <adec:decorative xmlns:adec="http://schemas.microsoft.com/office/drawing/2017/decorative" val="1"/>
                </a:ext>
              </a:extLst>
            </p:cNvPr>
            <p:cNvSpPr/>
            <p:nvPr/>
          </p:nvSpPr>
          <p:spPr>
            <a:xfrm rot="6117770">
              <a:off x="739756" y="16604262"/>
              <a:ext cx="2720143" cy="1967545"/>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77" name="Oval 176">
              <a:extLst>
                <a:ext uri="{FF2B5EF4-FFF2-40B4-BE49-F238E27FC236}">
                  <a16:creationId xmlns:a16="http://schemas.microsoft.com/office/drawing/2014/main" id="{489849B4-702C-4779-6CB7-FFAC7BA4FA90}"/>
                </a:ext>
                <a:ext uri="{C183D7F6-B498-43B3-948B-1728B52AA6E4}">
                  <adec:decorative xmlns:adec="http://schemas.microsoft.com/office/drawing/2017/decorative" val="1"/>
                </a:ext>
              </a:extLst>
            </p:cNvPr>
            <p:cNvSpPr/>
            <p:nvPr/>
          </p:nvSpPr>
          <p:spPr>
            <a:xfrm rot="3009952">
              <a:off x="3735264" y="15417894"/>
              <a:ext cx="2635002" cy="2354120"/>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78" name="Oval 177">
              <a:extLst>
                <a:ext uri="{FF2B5EF4-FFF2-40B4-BE49-F238E27FC236}">
                  <a16:creationId xmlns:a16="http://schemas.microsoft.com/office/drawing/2014/main" id="{114F507F-C9EC-3AC4-5A30-588616E1F407}"/>
                </a:ext>
                <a:ext uri="{C183D7F6-B498-43B3-948B-1728B52AA6E4}">
                  <adec:decorative xmlns:adec="http://schemas.microsoft.com/office/drawing/2017/decorative" val="1"/>
                </a:ext>
              </a:extLst>
            </p:cNvPr>
            <p:cNvSpPr/>
            <p:nvPr/>
          </p:nvSpPr>
          <p:spPr>
            <a:xfrm rot="976762">
              <a:off x="4332628" y="10430253"/>
              <a:ext cx="2247673" cy="2296952"/>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grpSp>
      <p:grpSp>
        <p:nvGrpSpPr>
          <p:cNvPr id="179" name="Group 178">
            <a:extLst>
              <a:ext uri="{FF2B5EF4-FFF2-40B4-BE49-F238E27FC236}">
                <a16:creationId xmlns:a16="http://schemas.microsoft.com/office/drawing/2014/main" id="{D4B72EC1-2964-9A05-3C6F-D9C225301381}"/>
              </a:ext>
            </a:extLst>
          </p:cNvPr>
          <p:cNvGrpSpPr/>
          <p:nvPr/>
        </p:nvGrpSpPr>
        <p:grpSpPr>
          <a:xfrm rot="20572594">
            <a:off x="3682681" y="1291868"/>
            <a:ext cx="1429163" cy="5099285"/>
            <a:chOff x="-3834972" y="16358427"/>
            <a:chExt cx="8622698" cy="44186045"/>
          </a:xfrm>
        </p:grpSpPr>
        <p:sp>
          <p:nvSpPr>
            <p:cNvPr id="180" name="Oval 179">
              <a:extLst>
                <a:ext uri="{FF2B5EF4-FFF2-40B4-BE49-F238E27FC236}">
                  <a16:creationId xmlns:a16="http://schemas.microsoft.com/office/drawing/2014/main" id="{784C6293-774F-4640-9145-70B4E9F9530C}"/>
                </a:ext>
                <a:ext uri="{C183D7F6-B498-43B3-948B-1728B52AA6E4}">
                  <adec:decorative xmlns:adec="http://schemas.microsoft.com/office/drawing/2017/decorative" val="1"/>
                </a:ext>
              </a:extLst>
            </p:cNvPr>
            <p:cNvSpPr/>
            <p:nvPr/>
          </p:nvSpPr>
          <p:spPr>
            <a:xfrm rot="6117770">
              <a:off x="-167761" y="22902772"/>
              <a:ext cx="2572772" cy="3204188"/>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81" name="Oval 180">
              <a:extLst>
                <a:ext uri="{FF2B5EF4-FFF2-40B4-BE49-F238E27FC236}">
                  <a16:creationId xmlns:a16="http://schemas.microsoft.com/office/drawing/2014/main" id="{7450D6C6-0148-244E-2F50-642BD1D596B6}"/>
                </a:ext>
                <a:ext uri="{C183D7F6-B498-43B3-948B-1728B52AA6E4}">
                  <adec:decorative xmlns:adec="http://schemas.microsoft.com/office/drawing/2017/decorative" val="1"/>
                </a:ext>
              </a:extLst>
            </p:cNvPr>
            <p:cNvSpPr/>
            <p:nvPr/>
          </p:nvSpPr>
          <p:spPr>
            <a:xfrm rot="9248518">
              <a:off x="-2321402" y="57340283"/>
              <a:ext cx="1298444" cy="3204189"/>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82" name="Oval 181">
              <a:extLst>
                <a:ext uri="{FF2B5EF4-FFF2-40B4-BE49-F238E27FC236}">
                  <a16:creationId xmlns:a16="http://schemas.microsoft.com/office/drawing/2014/main" id="{6E413971-3C1D-E9D6-9546-5F4730BB835A}"/>
                </a:ext>
                <a:ext uri="{C183D7F6-B498-43B3-948B-1728B52AA6E4}">
                  <adec:decorative xmlns:adec="http://schemas.microsoft.com/office/drawing/2017/decorative" val="1"/>
                </a:ext>
              </a:extLst>
            </p:cNvPr>
            <p:cNvSpPr/>
            <p:nvPr/>
          </p:nvSpPr>
          <p:spPr>
            <a:xfrm rot="6117770">
              <a:off x="73555" y="18358628"/>
              <a:ext cx="2720143" cy="1967545"/>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83" name="Oval 182">
              <a:extLst>
                <a:ext uri="{FF2B5EF4-FFF2-40B4-BE49-F238E27FC236}">
                  <a16:creationId xmlns:a16="http://schemas.microsoft.com/office/drawing/2014/main" id="{3DE26E83-2D3B-895F-F7EC-0B629B9C27F4}"/>
                </a:ext>
                <a:ext uri="{C183D7F6-B498-43B3-948B-1728B52AA6E4}">
                  <adec:decorative xmlns:adec="http://schemas.microsoft.com/office/drawing/2017/decorative" val="1"/>
                </a:ext>
              </a:extLst>
            </p:cNvPr>
            <p:cNvSpPr/>
            <p:nvPr/>
          </p:nvSpPr>
          <p:spPr>
            <a:xfrm rot="3009952">
              <a:off x="2293165" y="16498868"/>
              <a:ext cx="2635002" cy="2354120"/>
            </a:xfrm>
            <a:prstGeom prst="ellipse">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184" name="Oval 183">
              <a:extLst>
                <a:ext uri="{FF2B5EF4-FFF2-40B4-BE49-F238E27FC236}">
                  <a16:creationId xmlns:a16="http://schemas.microsoft.com/office/drawing/2014/main" id="{542BBF79-9925-9ACE-ADB9-60DE4290EF44}"/>
                </a:ext>
                <a:ext uri="{C183D7F6-B498-43B3-948B-1728B52AA6E4}">
                  <adec:decorative xmlns:adec="http://schemas.microsoft.com/office/drawing/2017/decorative" val="1"/>
                </a:ext>
              </a:extLst>
            </p:cNvPr>
            <p:cNvSpPr/>
            <p:nvPr/>
          </p:nvSpPr>
          <p:spPr>
            <a:xfrm rot="976762">
              <a:off x="-3834972" y="49174372"/>
              <a:ext cx="2247673" cy="2296951"/>
            </a:xfrm>
            <a:prstGeom prst="ellipse">
              <a:avLst/>
            </a:prstGeom>
            <a:gradFill flip="none" rotWithShape="1">
              <a:gsLst>
                <a:gs pos="0">
                  <a:schemeClr val="accent6">
                    <a:lumMod val="67000"/>
                  </a:schemeClr>
                </a:gs>
                <a:gs pos="37000">
                  <a:schemeClr val="accent6">
                    <a:lumMod val="97000"/>
                    <a:lumOff val="3000"/>
                  </a:schemeClr>
                </a:gs>
                <a:gs pos="80000">
                  <a:schemeClr val="accent6">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grpSp>
      <p:sp>
        <p:nvSpPr>
          <p:cNvPr id="133" name="TextBox 132">
            <a:extLst>
              <a:ext uri="{FF2B5EF4-FFF2-40B4-BE49-F238E27FC236}">
                <a16:creationId xmlns:a16="http://schemas.microsoft.com/office/drawing/2014/main" id="{BB2198A6-5703-B6CC-5086-46C426F9E667}"/>
              </a:ext>
            </a:extLst>
          </p:cNvPr>
          <p:cNvSpPr txBox="1"/>
          <p:nvPr/>
        </p:nvSpPr>
        <p:spPr>
          <a:xfrm>
            <a:off x="4587746" y="1905611"/>
            <a:ext cx="3225800" cy="4042197"/>
          </a:xfrm>
          <a:prstGeom prst="rect">
            <a:avLst/>
          </a:prstGeom>
          <a:noFill/>
        </p:spPr>
        <p:txBody>
          <a:bodyPr wrap="square" rtlCol="0">
            <a:spAutoFit/>
          </a:bodyPr>
          <a:lstStyle/>
          <a:p>
            <a:r>
              <a:rPr lang="en-US" sz="1000" dirty="0">
                <a:latin typeface="Arial" panose="020B0604020202020204" pitchFamily="34" charset="0"/>
                <a:ea typeface="Times New Roman" panose="02020603050405020304" pitchFamily="18" charset="0"/>
                <a:cs typeface="Arial" panose="020B0604020202020204" pitchFamily="34" charset="0"/>
              </a:rPr>
              <a:t> </a:t>
            </a: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142852"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Created for students and researchers</a:t>
            </a:r>
          </a:p>
          <a:p>
            <a:pPr marL="142852" indent="-142852">
              <a:buFontTx/>
              <a:buChar char="-"/>
            </a:pPr>
            <a:endParaRPr lang="en-US" sz="1125" dirty="0">
              <a:solidFill>
                <a:srgbClr val="500050"/>
              </a:solidFill>
              <a:latin typeface="Arial" panose="020B0604020202020204" pitchFamily="34" charset="0"/>
              <a:ea typeface="Times New Roman" panose="02020603050405020304" pitchFamily="18" charset="0"/>
              <a:cs typeface="Arial" panose="020B0604020202020204" pitchFamily="34" charset="0"/>
            </a:endParaRPr>
          </a:p>
          <a:p>
            <a:pPr marL="142852" indent="-142852">
              <a:buFontTx/>
              <a:buChar char="-"/>
            </a:pPr>
            <a:r>
              <a:rPr lang="en-US" sz="1125" dirty="0">
                <a:solidFill>
                  <a:srgbClr val="500050"/>
                </a:solidFill>
                <a:latin typeface="Arial" panose="020B0604020202020204" pitchFamily="34" charset="0"/>
                <a:ea typeface="Times New Roman" panose="02020603050405020304" pitchFamily="18" charset="0"/>
                <a:cs typeface="Arial" panose="020B0604020202020204" pitchFamily="34" charset="0"/>
              </a:rPr>
              <a:t>Has its roots in </a:t>
            </a:r>
            <a:r>
              <a:rPr lang="en-US" sz="1125" dirty="0">
                <a:latin typeface="Arial" panose="020B0604020202020204" pitchFamily="34" charset="0"/>
                <a:ea typeface="Times New Roman" panose="02020603050405020304" pitchFamily="18" charset="0"/>
                <a:cs typeface="Arial" panose="020B0604020202020204" pitchFamily="34" charset="0"/>
              </a:rPr>
              <a:t>potential theory</a:t>
            </a:r>
          </a:p>
          <a:p>
            <a:pPr marL="142852"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142852"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Optimization methods with desired properties are created  based on basic modules, by varying parameters of generalized algorithm</a:t>
            </a:r>
          </a:p>
          <a:p>
            <a:pPr marL="142852"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142852"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Allows</a:t>
            </a:r>
          </a:p>
          <a:p>
            <a:pPr marL="142852"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238087" lvl="1"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to design optimization methods with guaranteed convergence but without the use of derivatives of objective function</a:t>
            </a:r>
          </a:p>
          <a:p>
            <a:pPr marL="238087" lvl="1"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238087" lvl="1"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to compare existing optimization methods</a:t>
            </a:r>
          </a:p>
          <a:p>
            <a:pPr marL="238087" lvl="1"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238087" lvl="1" indent="-142852">
              <a:buFontTx/>
              <a:buChar char="-"/>
            </a:pPr>
            <a:r>
              <a:rPr lang="en-US" sz="1125" dirty="0">
                <a:solidFill>
                  <a:srgbClr val="222222"/>
                </a:solidFill>
                <a:latin typeface="Arial" panose="020B0604020202020204" pitchFamily="34" charset="0"/>
                <a:ea typeface="Times New Roman" panose="02020603050405020304" pitchFamily="18" charset="0"/>
                <a:cs typeface="Arial" panose="020B0604020202020204" pitchFamily="34" charset="0"/>
              </a:rPr>
              <a:t>to </a:t>
            </a:r>
            <a:r>
              <a:rPr lang="en-US" sz="1125" dirty="0">
                <a:latin typeface="Arial" panose="020B0604020202020204" pitchFamily="34" charset="0"/>
                <a:ea typeface="Times New Roman" panose="02020603050405020304" pitchFamily="18" charset="0"/>
                <a:cs typeface="Arial" panose="020B0604020202020204" pitchFamily="34" charset="0"/>
              </a:rPr>
              <a:t>understand principles of learning algorithms</a:t>
            </a:r>
          </a:p>
          <a:p>
            <a:pPr marL="238087" lvl="1" indent="-142852">
              <a:buFontTx/>
              <a:buChar char="-"/>
            </a:pPr>
            <a:endParaRPr lang="en-US" sz="1125" dirty="0">
              <a:latin typeface="Arial" panose="020B0604020202020204" pitchFamily="34" charset="0"/>
              <a:ea typeface="Times New Roman" panose="02020603050405020304" pitchFamily="18" charset="0"/>
              <a:cs typeface="Arial" panose="020B0604020202020204" pitchFamily="34" charset="0"/>
            </a:endParaRPr>
          </a:p>
          <a:p>
            <a:pPr marL="238087" lvl="1" indent="-142852">
              <a:buFontTx/>
              <a:buChar char="-"/>
            </a:pPr>
            <a:r>
              <a:rPr lang="en-US" sz="1125" dirty="0">
                <a:latin typeface="Arial" panose="020B0604020202020204" pitchFamily="34" charset="0"/>
                <a:ea typeface="Times New Roman" panose="02020603050405020304" pitchFamily="18" charset="0"/>
                <a:cs typeface="Arial" panose="020B0604020202020204" pitchFamily="34" charset="0"/>
              </a:rPr>
              <a:t>to design custom variations or hybrids of known heuristic optimization methods</a:t>
            </a:r>
            <a:r>
              <a:rPr lang="en-US" sz="1125" b="1" dirty="0">
                <a:latin typeface="Arial" panose="020B0604020202020204" pitchFamily="34" charset="0"/>
                <a:ea typeface="Times New Roman" panose="02020603050405020304" pitchFamily="18" charset="0"/>
                <a:cs typeface="Arial" panose="020B0604020202020204" pitchFamily="34" charset="0"/>
              </a:rPr>
              <a:t>. </a:t>
            </a:r>
          </a:p>
          <a:p>
            <a:endParaRPr lang="en-US" sz="1042" dirty="0">
              <a:latin typeface="Arial" panose="020B0604020202020204" pitchFamily="34" charset="0"/>
              <a:cs typeface="Arial" panose="020B0604020202020204" pitchFamily="34" charset="0"/>
            </a:endParaRPr>
          </a:p>
        </p:txBody>
      </p:sp>
      <p:sp>
        <p:nvSpPr>
          <p:cNvPr id="333" name="Oval 332">
            <a:extLst>
              <a:ext uri="{FF2B5EF4-FFF2-40B4-BE49-F238E27FC236}">
                <a16:creationId xmlns:a16="http://schemas.microsoft.com/office/drawing/2014/main" id="{0A385A78-927E-D2E7-26A2-76959FA0D924}"/>
              </a:ext>
              <a:ext uri="{C183D7F6-B498-43B3-948B-1728B52AA6E4}">
                <adec:decorative xmlns:adec="http://schemas.microsoft.com/office/drawing/2017/decorative" val="1"/>
              </a:ext>
            </a:extLst>
          </p:cNvPr>
          <p:cNvSpPr/>
          <p:nvPr/>
        </p:nvSpPr>
        <p:spPr>
          <a:xfrm rot="2410569">
            <a:off x="3940985" y="6241956"/>
            <a:ext cx="304092" cy="390182"/>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
        <p:nvSpPr>
          <p:cNvPr id="334" name="Oval 333">
            <a:extLst>
              <a:ext uri="{FF2B5EF4-FFF2-40B4-BE49-F238E27FC236}">
                <a16:creationId xmlns:a16="http://schemas.microsoft.com/office/drawing/2014/main" id="{5405B9B8-E156-2240-D72E-4CC737C40354}"/>
              </a:ext>
              <a:ext uri="{C183D7F6-B498-43B3-948B-1728B52AA6E4}">
                <adec:decorative xmlns:adec="http://schemas.microsoft.com/office/drawing/2017/decorative" val="1"/>
              </a:ext>
            </a:extLst>
          </p:cNvPr>
          <p:cNvSpPr/>
          <p:nvPr/>
        </p:nvSpPr>
        <p:spPr>
          <a:xfrm rot="2410569" flipH="1">
            <a:off x="4440532" y="6281235"/>
            <a:ext cx="218629" cy="361483"/>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02"/>
            <a:endParaRPr lang="en-US" sz="933" dirty="0">
              <a:solidFill>
                <a:prstClr val="white"/>
              </a:solidFill>
              <a:latin typeface="Segoe UI Light"/>
            </a:endParaRPr>
          </a:p>
        </p:txBody>
      </p:sp>
    </p:spTree>
    <p:extLst>
      <p:ext uri="{BB962C8B-B14F-4D97-AF65-F5344CB8AC3E}">
        <p14:creationId xmlns:p14="http://schemas.microsoft.com/office/powerpoint/2010/main" val="251110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638323" y="975869"/>
            <a:ext cx="11031167" cy="7417415"/>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  what are important things to consider if the user has to come up with best strategy to come down from the top of the mountain</a:t>
            </a:r>
          </a:p>
          <a:p>
            <a:endParaRPr lang="en-US" sz="2800" b="1" dirty="0">
              <a:latin typeface="Arial" panose="020B0604020202020204" pitchFamily="34" charset="0"/>
              <a:cs typeface="Arial" panose="020B0604020202020204" pitchFamily="34" charset="0"/>
            </a:endParaRPr>
          </a:p>
          <a:p>
            <a:pPr marL="514350" indent="-514350">
              <a:buAutoNum type="arabicPeriod"/>
            </a:pPr>
            <a:r>
              <a:rPr lang="en-US" sz="2800" b="1" dirty="0">
                <a:latin typeface="Arial" panose="020B0604020202020204" pitchFamily="34" charset="0"/>
                <a:cs typeface="Arial" panose="020B0604020202020204" pitchFamily="34" charset="0"/>
              </a:rPr>
              <a:t>What is the goal </a:t>
            </a:r>
          </a:p>
          <a:p>
            <a:pPr marL="514350" indent="-514350">
              <a:buAutoNum type="arabicPeriod"/>
            </a:pPr>
            <a:r>
              <a:rPr lang="en-US" sz="2800" b="1" dirty="0">
                <a:latin typeface="Arial" panose="020B0604020202020204" pitchFamily="34" charset="0"/>
                <a:cs typeface="Arial" panose="020B0604020202020204" pitchFamily="34" charset="0"/>
              </a:rPr>
              <a:t>What are the constraints</a:t>
            </a:r>
          </a:p>
          <a:p>
            <a:pPr marL="514350" indent="-514350">
              <a:buAutoNum type="arabicPeriod"/>
            </a:pPr>
            <a:r>
              <a:rPr lang="en-US" sz="2800" b="1" dirty="0">
                <a:latin typeface="Arial" panose="020B0604020202020204" pitchFamily="34" charset="0"/>
                <a:cs typeface="Arial" panose="020B0604020202020204" pitchFamily="34" charset="0"/>
              </a:rPr>
              <a:t>What is the surface</a:t>
            </a:r>
          </a:p>
          <a:p>
            <a:pPr marL="514350" indent="-514350">
              <a:buAutoNum type="arabicPeriod"/>
            </a:pPr>
            <a:r>
              <a:rPr lang="en-US" sz="2800" b="1" dirty="0">
                <a:latin typeface="Arial" panose="020B0604020202020204" pitchFamily="34" charset="0"/>
                <a:cs typeface="Arial" panose="020B0604020202020204" pitchFamily="34" charset="0"/>
              </a:rPr>
              <a:t>……</a:t>
            </a:r>
          </a:p>
          <a:p>
            <a:pPr marL="514350" indent="-514350">
              <a:buAutoNum type="arabicPeriod"/>
            </a:pPr>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How easy is it to judge if selected strategy is the best? Or good enough? Or better than the other strategy? </a:t>
            </a:r>
            <a:r>
              <a:rPr lang="en-US" sz="2800" b="1" dirty="0">
                <a:solidFill>
                  <a:srgbClr val="FF0000"/>
                </a:solidFill>
                <a:latin typeface="Arial" panose="020B0604020202020204" pitchFamily="34" charset="0"/>
                <a:cs typeface="Arial" panose="020B0604020202020204" pitchFamily="34" charset="0"/>
              </a:rPr>
              <a:t>It would be nice to have a systematic approach to compare strategies!</a:t>
            </a:r>
          </a:p>
          <a:p>
            <a:pPr marL="514350" indent="-514350">
              <a:buAutoNum type="arabicPeriod"/>
            </a:pPr>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73BF343-3E51-F203-F75C-977BB00781DC}"/>
              </a:ext>
            </a:extLst>
          </p:cNvPr>
          <p:cNvSpPr txBox="1"/>
          <p:nvPr/>
        </p:nvSpPr>
        <p:spPr>
          <a:xfrm>
            <a:off x="3130905" y="28412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optimal path </a:t>
            </a:r>
          </a:p>
        </p:txBody>
      </p:sp>
    </p:spTree>
    <p:extLst>
      <p:ext uri="{BB962C8B-B14F-4D97-AF65-F5344CB8AC3E}">
        <p14:creationId xmlns:p14="http://schemas.microsoft.com/office/powerpoint/2010/main" val="564299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7725192"/>
          </a:xfrm>
          <a:prstGeom prst="rect">
            <a:avLst/>
          </a:prstGeom>
          <a:noFill/>
        </p:spPr>
        <p:txBody>
          <a:bodyPr wrap="square" rtlCol="0">
            <a:spAutoFit/>
          </a:bodyPr>
          <a:lstStyle/>
          <a:p>
            <a:r>
              <a:rPr lang="en-US" sz="3200" b="1" dirty="0"/>
              <a:t>                               </a:t>
            </a:r>
            <a:r>
              <a:rPr lang="en-US" sz="3200" b="1" dirty="0">
                <a:latin typeface="Arial" panose="020B0604020202020204" pitchFamily="34" charset="0"/>
                <a:cs typeface="Arial" panose="020B0604020202020204" pitchFamily="34" charset="0"/>
              </a:rPr>
              <a:t>Our software</a:t>
            </a:r>
            <a:endParaRPr lang="en-US" sz="3200" b="1" dirty="0"/>
          </a:p>
          <a:p>
            <a:r>
              <a:rPr lang="en-US" sz="3200" b="1" dirty="0"/>
              <a:t>          why</a:t>
            </a:r>
          </a:p>
          <a:p>
            <a:pPr marL="457200" indent="-457200">
              <a:buAutoNum type="arabicPeriod"/>
            </a:pPr>
            <a:r>
              <a:rPr lang="en-US" sz="2400" b="1" dirty="0">
                <a:solidFill>
                  <a:srgbClr val="FF0000"/>
                </a:solidFill>
                <a:latin typeface="Arial" panose="020B0604020202020204" pitchFamily="34" charset="0"/>
                <a:cs typeface="Arial" panose="020B0604020202020204" pitchFamily="34" charset="0"/>
              </a:rPr>
              <a:t>It would be nice to have a systematic approach to compare strategies!</a:t>
            </a:r>
          </a:p>
          <a:p>
            <a:pPr marL="457200" indent="-457200">
              <a:buAutoNum type="arabicPeriod"/>
            </a:pPr>
            <a:r>
              <a:rPr lang="en-US" sz="2400" b="1" dirty="0">
                <a:solidFill>
                  <a:srgbClr val="FF0000"/>
                </a:solidFill>
                <a:latin typeface="Arial" panose="020B0604020202020204" pitchFamily="34" charset="0"/>
                <a:cs typeface="Arial" panose="020B0604020202020204" pitchFamily="34" charset="0"/>
              </a:rPr>
              <a:t>It would be nice to have a way to teach someone to apply and compare such strategies!</a:t>
            </a:r>
          </a:p>
          <a:p>
            <a:pPr marL="457200" indent="-457200">
              <a:buAutoNum type="arabicPeriod"/>
            </a:pPr>
            <a:endParaRPr lang="en-US" sz="2400" b="1" dirty="0">
              <a:solidFill>
                <a:srgbClr val="FF0000"/>
              </a:solidFill>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a:p>
            <a:r>
              <a:rPr lang="en-US" sz="3200" b="1" dirty="0"/>
              <a:t>          how</a:t>
            </a:r>
          </a:p>
          <a:p>
            <a:pPr marL="457200" indent="-457200">
              <a:buAutoNum type="arabicPeriod"/>
            </a:pPr>
            <a:r>
              <a:rPr lang="en-US" sz="2400" b="1" dirty="0">
                <a:solidFill>
                  <a:srgbClr val="FF0000"/>
                </a:solidFill>
                <a:latin typeface="Arial" panose="020B0604020202020204" pitchFamily="34" charset="0"/>
                <a:cs typeface="Arial" panose="020B0604020202020204" pitchFamily="34" charset="0"/>
              </a:rPr>
              <a:t>Our software is based on the systematic approach to construct global optimization methods ( in other words, strategies)</a:t>
            </a:r>
          </a:p>
          <a:p>
            <a:pPr marL="457200" indent="-457200">
              <a:buAutoNum type="arabicPeriod"/>
            </a:pPr>
            <a:r>
              <a:rPr lang="en-US" sz="2400" b="1" dirty="0">
                <a:solidFill>
                  <a:srgbClr val="FF0000"/>
                </a:solidFill>
                <a:latin typeface="Arial" panose="020B0604020202020204" pitchFamily="34" charset="0"/>
                <a:cs typeface="Arial" panose="020B0604020202020204" pitchFamily="34" charset="0"/>
              </a:rPr>
              <a:t>Our software allows to construct your own strategy based on standard modules provided in the library</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Tree>
    <p:extLst>
      <p:ext uri="{BB962C8B-B14F-4D97-AF65-F5344CB8AC3E}">
        <p14:creationId xmlns:p14="http://schemas.microsoft.com/office/powerpoint/2010/main" val="3441302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7E6E50-4AA3-9544-0543-579B95163859}"/>
              </a:ext>
            </a:extLst>
          </p:cNvPr>
          <p:cNvSpPr txBox="1"/>
          <p:nvPr/>
        </p:nvSpPr>
        <p:spPr>
          <a:xfrm>
            <a:off x="1003004" y="612844"/>
            <a:ext cx="10185991" cy="3046988"/>
          </a:xfrm>
          <a:prstGeom prst="rect">
            <a:avLst/>
          </a:prstGeom>
          <a:noFill/>
        </p:spPr>
        <p:txBody>
          <a:bodyPr wrap="square" rtlCol="0">
            <a:spAutoFit/>
          </a:bodyPr>
          <a:lstStyle/>
          <a:p>
            <a:r>
              <a:rPr lang="en-US" sz="3200" b="1" dirty="0"/>
              <a:t>                Next slides - </a:t>
            </a:r>
            <a:r>
              <a:rPr lang="en-US" sz="3200" b="1" dirty="0">
                <a:latin typeface="Arial" panose="020B0604020202020204" pitchFamily="34" charset="0"/>
                <a:cs typeface="Arial" panose="020B0604020202020204" pitchFamily="34" charset="0"/>
              </a:rPr>
              <a:t>More about our software</a:t>
            </a:r>
            <a:endParaRPr lang="en-US" sz="3200" b="1" dirty="0"/>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Tree>
    <p:extLst>
      <p:ext uri="{BB962C8B-B14F-4D97-AF65-F5344CB8AC3E}">
        <p14:creationId xmlns:p14="http://schemas.microsoft.com/office/powerpoint/2010/main" val="3239656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52C3A5-2907-3E64-152C-62D68E1DB46C}"/>
              </a:ext>
            </a:extLst>
          </p:cNvPr>
          <p:cNvSpPr txBox="1"/>
          <p:nvPr/>
        </p:nvSpPr>
        <p:spPr>
          <a:xfrm>
            <a:off x="2035867" y="319944"/>
            <a:ext cx="10898372" cy="1323439"/>
          </a:xfrm>
          <a:prstGeom prst="rect">
            <a:avLst/>
          </a:prstGeom>
          <a:noFill/>
        </p:spPr>
        <p:txBody>
          <a:bodyPr wrap="square">
            <a:spAutoFit/>
          </a:bodyPr>
          <a:lstStyle/>
          <a:p>
            <a:r>
              <a:rPr lang="en-US" sz="4000" b="1" dirty="0"/>
              <a:t>Global optimization software library </a:t>
            </a:r>
          </a:p>
          <a:p>
            <a:r>
              <a:rPr lang="en-US" sz="4000" b="1" dirty="0"/>
              <a:t>for research and education</a:t>
            </a:r>
          </a:p>
        </p:txBody>
      </p:sp>
      <p:sp>
        <p:nvSpPr>
          <p:cNvPr id="5" name="TextBox 4">
            <a:extLst>
              <a:ext uri="{FF2B5EF4-FFF2-40B4-BE49-F238E27FC236}">
                <a16:creationId xmlns:a16="http://schemas.microsoft.com/office/drawing/2014/main" id="{775CCAD3-23A3-7B5E-1E8B-10DBABBE1949}"/>
              </a:ext>
            </a:extLst>
          </p:cNvPr>
          <p:cNvSpPr txBox="1"/>
          <p:nvPr/>
        </p:nvSpPr>
        <p:spPr>
          <a:xfrm>
            <a:off x="1276658" y="1748293"/>
            <a:ext cx="11047228" cy="4801314"/>
          </a:xfrm>
          <a:prstGeom prst="rect">
            <a:avLst/>
          </a:prstGeom>
          <a:noFill/>
        </p:spPr>
        <p:txBody>
          <a:bodyPr wrap="square">
            <a:spAutoFit/>
          </a:bodyPr>
          <a:lstStyle/>
          <a:p>
            <a:pPr marL="342900" indent="-342900">
              <a:buFont typeface="Wingdings" panose="05000000000000000000" pitchFamily="2" charset="2"/>
              <a:buChar char="Ø"/>
            </a:pPr>
            <a:r>
              <a:rPr lang="en-US" b="1" dirty="0">
                <a:latin typeface="Arial" panose="020B0604020202020204" pitchFamily="34" charset="0"/>
                <a:ea typeface="Times New Roman" panose="02020603050405020304" pitchFamily="18" charset="0"/>
                <a:cs typeface="Arial" panose="020B0604020202020204" pitchFamily="34" charset="0"/>
              </a:rPr>
              <a:t>Created for students and researchers</a:t>
            </a:r>
          </a:p>
          <a:p>
            <a:pPr marL="142852" indent="-142852">
              <a:buFontTx/>
              <a:buChar char="-"/>
            </a:pPr>
            <a:endParaRPr lang="en-US" b="1" dirty="0">
              <a:solidFill>
                <a:srgbClr val="500050"/>
              </a:solidFill>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en-US" b="1" dirty="0">
                <a:solidFill>
                  <a:srgbClr val="500050"/>
                </a:solidFill>
                <a:latin typeface="Arial" panose="020B0604020202020204" pitchFamily="34" charset="0"/>
                <a:ea typeface="Times New Roman" panose="02020603050405020304" pitchFamily="18" charset="0"/>
                <a:cs typeface="Arial" panose="020B0604020202020204" pitchFamily="34" charset="0"/>
              </a:rPr>
              <a:t>Has its roots in </a:t>
            </a:r>
            <a:r>
              <a:rPr lang="en-US" b="1" dirty="0">
                <a:latin typeface="Arial" panose="020B0604020202020204" pitchFamily="34" charset="0"/>
                <a:ea typeface="Times New Roman" panose="02020603050405020304" pitchFamily="18" charset="0"/>
                <a:cs typeface="Arial" panose="020B0604020202020204" pitchFamily="34" charset="0"/>
              </a:rPr>
              <a:t>potential theory</a:t>
            </a:r>
          </a:p>
          <a:p>
            <a:pPr marL="142852"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en-US" b="1" dirty="0">
                <a:latin typeface="Arial" panose="020B0604020202020204" pitchFamily="34" charset="0"/>
                <a:ea typeface="Times New Roman" panose="02020603050405020304" pitchFamily="18" charset="0"/>
                <a:cs typeface="Arial" panose="020B0604020202020204" pitchFamily="34" charset="0"/>
              </a:rPr>
              <a:t>Optimization methods with desired properties are created  based on basic modules, by varying parameters of generalized algorithm</a:t>
            </a:r>
          </a:p>
          <a:p>
            <a:pPr marL="142852" indent="-142852">
              <a:buFontTx/>
              <a:buChar char="-"/>
            </a:pPr>
            <a:endParaRPr lang="en-US" dirty="0">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Wingdings" panose="05000000000000000000" pitchFamily="2" charset="2"/>
              <a:buChar char="Ø"/>
            </a:pPr>
            <a:r>
              <a:rPr lang="en-US" b="1" dirty="0">
                <a:latin typeface="Arial" panose="020B0604020202020204" pitchFamily="34" charset="0"/>
                <a:ea typeface="Times New Roman" panose="02020603050405020304" pitchFamily="18" charset="0"/>
                <a:cs typeface="Arial" panose="020B0604020202020204" pitchFamily="34" charset="0"/>
              </a:rPr>
              <a:t>Allows:</a:t>
            </a:r>
          </a:p>
          <a:p>
            <a:pPr marL="142852"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690563" lvl="1" indent="276225">
              <a:buFont typeface="Wingdings" panose="05000000000000000000" pitchFamily="2" charset="2"/>
              <a:buChar char="§"/>
            </a:pPr>
            <a:r>
              <a:rPr lang="en-US" b="1" dirty="0">
                <a:latin typeface="Arial" panose="020B0604020202020204" pitchFamily="34" charset="0"/>
                <a:ea typeface="Times New Roman" panose="02020603050405020304" pitchFamily="18" charset="0"/>
                <a:cs typeface="Arial" panose="020B0604020202020204" pitchFamily="34" charset="0"/>
              </a:rPr>
              <a:t>to design optimization methods with guaranteed convergence but without the use </a:t>
            </a:r>
          </a:p>
          <a:p>
            <a:pPr marL="862013" lvl="1"/>
            <a:r>
              <a:rPr lang="en-US" b="1" dirty="0">
                <a:latin typeface="Arial" panose="020B0604020202020204" pitchFamily="34" charset="0"/>
                <a:ea typeface="Times New Roman" panose="02020603050405020304" pitchFamily="18" charset="0"/>
                <a:cs typeface="Arial" panose="020B0604020202020204" pitchFamily="34" charset="0"/>
              </a:rPr>
              <a:t>     of derivatives of objective function</a:t>
            </a:r>
          </a:p>
          <a:p>
            <a:pPr marL="238087" lvl="1"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744538" lvl="1" indent="222250">
              <a:buFont typeface="Wingdings" panose="05000000000000000000" pitchFamily="2" charset="2"/>
              <a:buChar char="§"/>
            </a:pPr>
            <a:r>
              <a:rPr lang="en-US" b="1" dirty="0">
                <a:latin typeface="Arial" panose="020B0604020202020204" pitchFamily="34" charset="0"/>
                <a:ea typeface="Times New Roman" panose="02020603050405020304" pitchFamily="18" charset="0"/>
                <a:cs typeface="Arial" panose="020B0604020202020204" pitchFamily="34" charset="0"/>
              </a:rPr>
              <a:t>to compare existing optimization methods</a:t>
            </a:r>
          </a:p>
          <a:p>
            <a:pPr marL="238087" lvl="1"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744538" lvl="1" indent="117475">
              <a:buFont typeface="Wingdings" panose="05000000000000000000" pitchFamily="2" charset="2"/>
              <a:buChar char="§"/>
            </a:pPr>
            <a:r>
              <a:rPr lang="en-US" b="1" dirty="0">
                <a:solidFill>
                  <a:srgbClr val="222222"/>
                </a:solidFill>
                <a:latin typeface="Arial" panose="020B0604020202020204" pitchFamily="34" charset="0"/>
                <a:ea typeface="Times New Roman" panose="02020603050405020304" pitchFamily="18" charset="0"/>
                <a:cs typeface="Arial" panose="020B0604020202020204" pitchFamily="34" charset="0"/>
              </a:rPr>
              <a:t>  to </a:t>
            </a:r>
            <a:r>
              <a:rPr lang="en-US" b="1" dirty="0">
                <a:latin typeface="Arial" panose="020B0604020202020204" pitchFamily="34" charset="0"/>
                <a:ea typeface="Times New Roman" panose="02020603050405020304" pitchFamily="18" charset="0"/>
                <a:cs typeface="Arial" panose="020B0604020202020204" pitchFamily="34" charset="0"/>
              </a:rPr>
              <a:t>understand principles of learning algorithms</a:t>
            </a:r>
          </a:p>
          <a:p>
            <a:pPr marL="238087" lvl="1" indent="-142852">
              <a:buFontTx/>
              <a:buChar char="-"/>
            </a:pPr>
            <a:endParaRPr lang="en-US" b="1" dirty="0">
              <a:latin typeface="Arial" panose="020B0604020202020204" pitchFamily="34" charset="0"/>
              <a:ea typeface="Times New Roman" panose="02020603050405020304" pitchFamily="18" charset="0"/>
              <a:cs typeface="Arial" panose="020B0604020202020204" pitchFamily="34" charset="0"/>
            </a:endParaRPr>
          </a:p>
          <a:p>
            <a:pPr marL="966788" lvl="1" indent="-234950">
              <a:buFont typeface="Wingdings" panose="05000000000000000000" pitchFamily="2" charset="2"/>
              <a:buChar char="§"/>
            </a:pPr>
            <a:r>
              <a:rPr lang="en-US" b="1" dirty="0">
                <a:latin typeface="Arial" panose="020B0604020202020204" pitchFamily="34" charset="0"/>
                <a:ea typeface="Times New Roman" panose="02020603050405020304" pitchFamily="18" charset="0"/>
                <a:cs typeface="Arial" panose="020B0604020202020204" pitchFamily="34" charset="0"/>
              </a:rPr>
              <a:t>to design custom variations or hybrids of known heuristic optimization methods. </a:t>
            </a:r>
          </a:p>
        </p:txBody>
      </p:sp>
      <p:grpSp>
        <p:nvGrpSpPr>
          <p:cNvPr id="2" name="Group 1">
            <a:extLst>
              <a:ext uri="{FF2B5EF4-FFF2-40B4-BE49-F238E27FC236}">
                <a16:creationId xmlns:a16="http://schemas.microsoft.com/office/drawing/2014/main" id="{7B8074CF-DAD8-7E52-29AF-C6389FC30CFB}"/>
              </a:ext>
            </a:extLst>
          </p:cNvPr>
          <p:cNvGrpSpPr/>
          <p:nvPr/>
        </p:nvGrpSpPr>
        <p:grpSpPr>
          <a:xfrm>
            <a:off x="0" y="-31898"/>
            <a:ext cx="12248707" cy="6889897"/>
            <a:chOff x="0" y="1"/>
            <a:chExt cx="12207310" cy="6857999"/>
          </a:xfrm>
        </p:grpSpPr>
        <p:sp>
          <p:nvSpPr>
            <p:cNvPr id="4" name="TextBox 3">
              <a:extLst>
                <a:ext uri="{FF2B5EF4-FFF2-40B4-BE49-F238E27FC236}">
                  <a16:creationId xmlns:a16="http://schemas.microsoft.com/office/drawing/2014/main" id="{C4A2D7C2-F1AD-87C0-325C-FF40BF9D3605}"/>
                </a:ext>
              </a:extLst>
            </p:cNvPr>
            <p:cNvSpPr txBox="1"/>
            <p:nvPr/>
          </p:nvSpPr>
          <p:spPr>
            <a:xfrm>
              <a:off x="1208095" y="2378015"/>
              <a:ext cx="10262903"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278C17C6-5522-1C6F-0162-245F34FA81DD}"/>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BCF7C8E3-D05D-D75D-0398-4A2EAF9AC69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DB78ABD-67A3-79D2-857D-96B65ADB73D5}"/>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AF04C77E-12A6-538B-D29C-FF426BF781BB}"/>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1604982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888165" y="649489"/>
            <a:ext cx="10173216" cy="6801862"/>
          </a:xfrm>
          <a:prstGeom prst="rect">
            <a:avLst/>
          </a:prstGeom>
          <a:noFill/>
        </p:spPr>
        <p:txBody>
          <a:bodyPr wrap="square">
            <a:spAutoFit/>
          </a:bodyPr>
          <a:lstStyle/>
          <a:p>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p>
          <a:p>
            <a:pPr algn="ctr"/>
            <a:r>
              <a:rPr lang="en-US" sz="2800" b="1" dirty="0">
                <a:latin typeface="Arial" panose="020B0604020202020204" pitchFamily="34" charset="0"/>
                <a:cs typeface="Arial" panose="020B0604020202020204" pitchFamily="34" charset="0"/>
              </a:rPr>
              <a:t> Connecting Introductory example</a:t>
            </a:r>
          </a:p>
          <a:p>
            <a:pPr algn="ctr"/>
            <a:r>
              <a:rPr lang="en-US" sz="2800" b="1" dirty="0">
                <a:latin typeface="Arial" panose="020B0604020202020204" pitchFamily="34" charset="0"/>
                <a:cs typeface="Arial" panose="020B0604020202020204" pitchFamily="34" charset="0"/>
              </a:rPr>
              <a:t> with general intent of our software </a:t>
            </a:r>
            <a:r>
              <a:rPr lang="en-US" sz="2800" b="1" dirty="0" err="1">
                <a:latin typeface="Arial" panose="020B0604020202020204" pitchFamily="34" charset="0"/>
                <a:cs typeface="Arial" panose="020B0604020202020204" pitchFamily="34" charset="0"/>
              </a:rPr>
              <a:t>MinPy</a:t>
            </a:r>
            <a:endParaRPr lang="en-US" sz="2800" b="1" dirty="0">
              <a:latin typeface="Arial" panose="020B0604020202020204" pitchFamily="34" charset="0"/>
              <a:cs typeface="Arial" panose="020B0604020202020204" pitchFamily="34" charset="0"/>
            </a:endParaRPr>
          </a:p>
          <a:p>
            <a:pPr marL="1881188"/>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pPr marL="862013"/>
            <a:endParaRPr lang="en-US" sz="2800" b="1" dirty="0">
              <a:latin typeface="Arial" panose="020B0604020202020204" pitchFamily="34" charset="0"/>
              <a:ea typeface="Times New Roman" panose="02020603050405020304" pitchFamily="18" charset="0"/>
              <a:cs typeface="Arial" panose="020B0604020202020204" pitchFamily="34" charset="0"/>
            </a:endParaRPr>
          </a:p>
          <a:p>
            <a:pPr marL="862013"/>
            <a:r>
              <a:rPr lang="en-US" sz="2800" b="1" dirty="0">
                <a:latin typeface="Arial" panose="020B0604020202020204" pitchFamily="34" charset="0"/>
                <a:ea typeface="Times New Roman" panose="02020603050405020304" pitchFamily="18" charset="0"/>
                <a:cs typeface="Arial" panose="020B0604020202020204" pitchFamily="34" charset="0"/>
              </a:rPr>
              <a:t>Optimization lies at the heart of machine learning and data science. </a:t>
            </a:r>
          </a:p>
          <a:p>
            <a:pPr marL="862013"/>
            <a:r>
              <a:rPr lang="en-US" sz="2800" b="1" dirty="0">
                <a:latin typeface="Arial" panose="020B0604020202020204" pitchFamily="34" charset="0"/>
                <a:ea typeface="Times New Roman" panose="02020603050405020304" pitchFamily="18" charset="0"/>
                <a:cs typeface="Arial" panose="020B0604020202020204" pitchFamily="34" charset="0"/>
              </a:rPr>
              <a:t>One of the most relevant problems in machine learning is automatic selection of optimization algorithm depending on the objective. </a:t>
            </a:r>
          </a:p>
          <a:p>
            <a:pPr marL="862013"/>
            <a:r>
              <a:rPr lang="en-US" sz="2800" b="1" dirty="0">
                <a:latin typeface="Arial" panose="020B0604020202020204" pitchFamily="34" charset="0"/>
                <a:ea typeface="Times New Roman" panose="02020603050405020304" pitchFamily="18" charset="0"/>
                <a:cs typeface="Arial" panose="020B0604020202020204" pitchFamily="34" charset="0"/>
              </a:rPr>
              <a:t>This is necessary in many applications such as robotics, simulating biological or chemical processes, trading strategies optimization, to name a few. </a:t>
            </a:r>
          </a:p>
          <a:p>
            <a:endParaRPr lang="en-US" sz="2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r>
              <a:rPr lang="ru-RU"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p>
        </p:txBody>
      </p:sp>
      <p:grpSp>
        <p:nvGrpSpPr>
          <p:cNvPr id="2" name="Group 1">
            <a:extLst>
              <a:ext uri="{FF2B5EF4-FFF2-40B4-BE49-F238E27FC236}">
                <a16:creationId xmlns:a16="http://schemas.microsoft.com/office/drawing/2014/main" id="{89410EC7-0D65-4DD4-B6FA-6FAF57519234}"/>
              </a:ext>
            </a:extLst>
          </p:cNvPr>
          <p:cNvGrpSpPr/>
          <p:nvPr/>
        </p:nvGrpSpPr>
        <p:grpSpPr>
          <a:xfrm>
            <a:off x="0" y="0"/>
            <a:ext cx="12192000" cy="6858000"/>
            <a:chOff x="0" y="1"/>
            <a:chExt cx="12207310" cy="6857999"/>
          </a:xfrm>
        </p:grpSpPr>
        <p:sp>
          <p:nvSpPr>
            <p:cNvPr id="5" name="TextBox 4">
              <a:extLst>
                <a:ext uri="{FF2B5EF4-FFF2-40B4-BE49-F238E27FC236}">
                  <a16:creationId xmlns:a16="http://schemas.microsoft.com/office/drawing/2014/main" id="{90FF63CF-A847-A47A-F0C4-FA3A11BAB554}"/>
                </a:ext>
              </a:extLst>
            </p:cNvPr>
            <p:cNvSpPr txBox="1"/>
            <p:nvPr/>
          </p:nvSpPr>
          <p:spPr>
            <a:xfrm>
              <a:off x="1233495" y="3161524"/>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6F1D3606-8108-658C-8DAA-958712C0AF29}"/>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6AA31699-140E-C5DC-27B0-705585D84B41}"/>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FA6CD817-EF6E-1220-9DCC-2F78155E3506}"/>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90303633-3BFE-E231-9ECD-ABAA52E47D70}"/>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394616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1196347" y="774126"/>
            <a:ext cx="9337708" cy="4401205"/>
          </a:xfrm>
          <a:prstGeom prst="rect">
            <a:avLst/>
          </a:prstGeom>
          <a:noFill/>
        </p:spPr>
        <p:txBody>
          <a:bodyPr wrap="square">
            <a:spAutoFit/>
          </a:bodyPr>
          <a:lstStyle/>
          <a:p>
            <a:pPr algn="ctr"/>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latin typeface="Arial" panose="020B0604020202020204" pitchFamily="34" charset="0"/>
                <a:cs typeface="Arial" panose="020B0604020202020204" pitchFamily="34" charset="0"/>
              </a:rPr>
              <a:t>Connecting Introductory example</a:t>
            </a:r>
          </a:p>
          <a:p>
            <a:pPr algn="ctr"/>
            <a:r>
              <a:rPr lang="en-US" sz="2800" b="1" dirty="0">
                <a:latin typeface="Arial" panose="020B0604020202020204" pitchFamily="34" charset="0"/>
                <a:cs typeface="Arial" panose="020B0604020202020204" pitchFamily="34" charset="0"/>
              </a:rPr>
              <a:t> with general intent of our software </a:t>
            </a:r>
            <a:r>
              <a:rPr lang="en-US" sz="2800" b="1" dirty="0" err="1">
                <a:latin typeface="Arial" panose="020B0604020202020204" pitchFamily="34" charset="0"/>
                <a:cs typeface="Arial" panose="020B0604020202020204" pitchFamily="34" charset="0"/>
              </a:rPr>
              <a:t>MinPy</a:t>
            </a:r>
            <a:endParaRPr lang="en-US" sz="2800" b="1" dirty="0">
              <a:latin typeface="Arial" panose="020B0604020202020204" pitchFamily="34" charset="0"/>
              <a:cs typeface="Arial" panose="020B0604020202020204" pitchFamily="34"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800" b="1" dirty="0">
              <a:latin typeface="Times New Roman" panose="02020603050405020304" pitchFamily="18" charset="0"/>
              <a:ea typeface="Times New Roman" panose="02020603050405020304" pitchFamily="18" charset="0"/>
              <a:cs typeface="Times New Roman" panose="02020603050405020304" pitchFamily="18" charset="0"/>
            </a:endParaRPr>
          </a:p>
          <a:p>
            <a:pPr marL="457200"/>
            <a:r>
              <a:rPr lang="en-US" sz="2800" b="1" dirty="0">
                <a:latin typeface="Arial" panose="020B0604020202020204" pitchFamily="34" charset="0"/>
                <a:ea typeface="Times New Roman" panose="02020603050405020304" pitchFamily="18" charset="0"/>
                <a:cs typeface="Arial" panose="020B0604020202020204" pitchFamily="34" charset="0"/>
              </a:rPr>
              <a:t>Optimization methods in this library work with all objectives including very onerous ones, such as black box functions and functions given by computer code, and the convergence of methods is guaranteed</a:t>
            </a:r>
            <a:r>
              <a:rPr lang="en-US" sz="2800" b="1" dirty="0">
                <a:latin typeface="Times New Roman" panose="02020603050405020304" pitchFamily="18" charset="0"/>
                <a:ea typeface="Times New Roman" panose="02020603050405020304" pitchFamily="18" charset="0"/>
                <a:cs typeface="Times New Roman" panose="02020603050405020304" pitchFamily="18" charset="0"/>
              </a:rPr>
              <a:t>. </a:t>
            </a:r>
          </a:p>
          <a:p>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endParaRPr lang="ru-RU" sz="2000" b="1" dirty="0">
              <a:latin typeface="Times New Roman" panose="02020603050405020304" pitchFamily="18" charset="0"/>
              <a:ea typeface="Times New Roman" panose="02020603050405020304" pitchFamily="18" charset="0"/>
              <a:cs typeface="Times New Roman" panose="02020603050405020304" pitchFamily="18" charset="0"/>
            </a:endParaRPr>
          </a:p>
          <a:p>
            <a:r>
              <a:rPr lang="ru-RU"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p>
        </p:txBody>
      </p:sp>
      <p:grpSp>
        <p:nvGrpSpPr>
          <p:cNvPr id="2" name="Group 1">
            <a:extLst>
              <a:ext uri="{FF2B5EF4-FFF2-40B4-BE49-F238E27FC236}">
                <a16:creationId xmlns:a16="http://schemas.microsoft.com/office/drawing/2014/main" id="{76B953BB-FFFB-009C-067D-0F39009AEDBA}"/>
              </a:ext>
            </a:extLst>
          </p:cNvPr>
          <p:cNvGrpSpPr/>
          <p:nvPr/>
        </p:nvGrpSpPr>
        <p:grpSpPr>
          <a:xfrm>
            <a:off x="-38100" y="1"/>
            <a:ext cx="12192000" cy="6857999"/>
            <a:chOff x="0" y="1"/>
            <a:chExt cx="12207310" cy="6857999"/>
          </a:xfrm>
        </p:grpSpPr>
        <p:sp>
          <p:nvSpPr>
            <p:cNvPr id="5" name="TextBox 4">
              <a:extLst>
                <a:ext uri="{FF2B5EF4-FFF2-40B4-BE49-F238E27FC236}">
                  <a16:creationId xmlns:a16="http://schemas.microsoft.com/office/drawing/2014/main" id="{9E0F1E29-8F39-7785-F1E5-DC338B246D67}"/>
                </a:ext>
              </a:extLst>
            </p:cNvPr>
            <p:cNvSpPr txBox="1"/>
            <p:nvPr/>
          </p:nvSpPr>
          <p:spPr>
            <a:xfrm>
              <a:off x="861618" y="3651837"/>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3D2DB448-252A-9E8B-0B49-D98AF12D5349}"/>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4B4A03D4-15C1-794D-EAAD-7F374C15ABA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29D6FF42-3468-43E3-A2FB-095351549A93}"/>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567BB5F8-5BB9-0E59-24C4-0C7754095D91}"/>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3726511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1835839" y="664862"/>
            <a:ext cx="8520320" cy="3662541"/>
          </a:xfrm>
          <a:prstGeom prst="rect">
            <a:avLst/>
          </a:prstGeom>
          <a:noFill/>
        </p:spPr>
        <p:txBody>
          <a:bodyPr wrap="square">
            <a:spAutoFit/>
          </a:bodyPr>
          <a:lstStyle/>
          <a:p>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p>
          <a:p>
            <a:pPr marL="1084263" indent="-117475"/>
            <a:r>
              <a:rPr lang="en-US" sz="2800" b="1" dirty="0">
                <a:latin typeface="Arial" panose="020B0604020202020204" pitchFamily="34" charset="0"/>
                <a:cs typeface="Arial" panose="020B0604020202020204" pitchFamily="34" charset="0"/>
              </a:rPr>
              <a:t>Connecting Introductory example</a:t>
            </a:r>
          </a:p>
          <a:p>
            <a:pPr marL="1084263" indent="-117475"/>
            <a:r>
              <a:rPr lang="en-US" sz="2800" b="1" dirty="0">
                <a:latin typeface="Arial" panose="020B0604020202020204" pitchFamily="34" charset="0"/>
                <a:cs typeface="Arial" panose="020B0604020202020204" pitchFamily="34" charset="0"/>
              </a:rPr>
              <a:t> with general intent of our software </a:t>
            </a:r>
            <a:r>
              <a:rPr lang="en-US" sz="2800" b="1" dirty="0" err="1">
                <a:latin typeface="Arial" panose="020B0604020202020204" pitchFamily="34" charset="0"/>
                <a:cs typeface="Arial" panose="020B0604020202020204" pitchFamily="34" charset="0"/>
              </a:rPr>
              <a:t>MinPy</a:t>
            </a:r>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ea typeface="Times New Roman" panose="02020603050405020304" pitchFamily="18" charset="0"/>
              <a:cs typeface="Arial" panose="020B0604020202020204" pitchFamily="34" charset="0"/>
            </a:endParaRPr>
          </a:p>
          <a:p>
            <a:r>
              <a:rPr lang="en-US" sz="2800" b="1" dirty="0">
                <a:latin typeface="Arial" panose="020B0604020202020204" pitchFamily="34" charset="0"/>
                <a:ea typeface="Times New Roman" panose="02020603050405020304" pitchFamily="18" charset="0"/>
                <a:cs typeface="Arial" panose="020B0604020202020204" pitchFamily="34" charset="0"/>
              </a:rPr>
              <a:t>This library allows to create customized derivative free learning algorithms with desired properties by combining building blocks from this library or other Python libraries. </a:t>
            </a:r>
          </a:p>
          <a:p>
            <a:r>
              <a:rPr lang="ru-RU" sz="2800" b="1" dirty="0">
                <a:latin typeface="Arial" panose="020B0604020202020204" pitchFamily="34" charset="0"/>
                <a:ea typeface="Times New Roman" panose="02020603050405020304" pitchFamily="18"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5" name="TextBox 4">
              <a:extLst>
                <a:ext uri="{FF2B5EF4-FFF2-40B4-BE49-F238E27FC236}">
                  <a16:creationId xmlns:a16="http://schemas.microsoft.com/office/drawing/2014/main" id="{50FBE970-0B1F-B9A1-6DFF-0389425C32F0}"/>
                </a:ext>
              </a:extLst>
            </p:cNvPr>
            <p:cNvSpPr txBox="1"/>
            <p:nvPr/>
          </p:nvSpPr>
          <p:spPr>
            <a:xfrm>
              <a:off x="1060912" y="2936310"/>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1966755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959203" y="610134"/>
            <a:ext cx="9296578" cy="4093428"/>
          </a:xfrm>
          <a:prstGeom prst="rect">
            <a:avLst/>
          </a:prstGeom>
          <a:noFill/>
        </p:spPr>
        <p:txBody>
          <a:bodyPr wrap="square">
            <a:spAutoFit/>
          </a:bodyPr>
          <a:lstStyle/>
          <a:p>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p>
          <a:p>
            <a:r>
              <a:rPr lang="en-US" sz="2800" b="1" dirty="0">
                <a:latin typeface="Arial" panose="020B0604020202020204" pitchFamily="34" charset="0"/>
                <a:ea typeface="Times New Roman" panose="02020603050405020304" pitchFamily="18" charset="0"/>
                <a:cs typeface="Arial" panose="020B0604020202020204" pitchFamily="34" charset="0"/>
              </a:rPr>
              <a:t>                           </a:t>
            </a:r>
            <a:r>
              <a:rPr lang="en-US" sz="2800" b="1" dirty="0" err="1">
                <a:latin typeface="Arial" panose="020B0604020202020204" pitchFamily="34" charset="0"/>
                <a:ea typeface="Times New Roman" panose="02020603050405020304" pitchFamily="18" charset="0"/>
                <a:cs typeface="Arial" panose="020B0604020202020204" pitchFamily="34" charset="0"/>
              </a:rPr>
              <a:t>MinPy</a:t>
            </a:r>
            <a:r>
              <a:rPr lang="en-US" sz="2800" b="1" dirty="0">
                <a:latin typeface="Arial" panose="020B0604020202020204" pitchFamily="34" charset="0"/>
                <a:ea typeface="Times New Roman" panose="02020603050405020304" pitchFamily="18" charset="0"/>
                <a:cs typeface="Arial" panose="020B0604020202020204" pitchFamily="34" charset="0"/>
              </a:rPr>
              <a:t> code Organization</a:t>
            </a: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r>
              <a:rPr lang="en-US" sz="2800" b="1" dirty="0">
                <a:latin typeface="Arial" panose="020B0604020202020204" pitchFamily="34" charset="0"/>
                <a:ea typeface="Times New Roman" panose="02020603050405020304" pitchFamily="18" charset="0"/>
                <a:cs typeface="Arial" panose="020B0604020202020204" pitchFamily="34" charset="0"/>
              </a:rPr>
              <a:t>Minimization – most important class in </a:t>
            </a:r>
            <a:r>
              <a:rPr lang="en-US" sz="2800" b="1" dirty="0" err="1">
                <a:latin typeface="Arial" panose="020B0604020202020204" pitchFamily="34" charset="0"/>
                <a:ea typeface="Times New Roman" panose="02020603050405020304" pitchFamily="18" charset="0"/>
                <a:cs typeface="Arial" panose="020B0604020202020204" pitchFamily="34" charset="0"/>
              </a:rPr>
              <a:t>MinPy</a:t>
            </a:r>
            <a:r>
              <a:rPr lang="en-US" sz="2800" b="1" dirty="0">
                <a:latin typeface="Arial" panose="020B0604020202020204" pitchFamily="34" charset="0"/>
                <a:ea typeface="Times New Roman" panose="02020603050405020304" pitchFamily="18" charset="0"/>
                <a:cs typeface="Arial" panose="020B0604020202020204" pitchFamily="34" charset="0"/>
              </a:rPr>
              <a:t>. </a:t>
            </a:r>
          </a:p>
          <a:p>
            <a:r>
              <a:rPr lang="en-US" sz="2800" b="1" dirty="0">
                <a:latin typeface="Arial" panose="020B0604020202020204" pitchFamily="34" charset="0"/>
                <a:ea typeface="Times New Roman" panose="02020603050405020304" pitchFamily="18" charset="0"/>
                <a:cs typeface="Arial" panose="020B0604020202020204" pitchFamily="34" charset="0"/>
              </a:rPr>
              <a:t>Its methods are building blocks for creating your own optimization strategies.</a:t>
            </a: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r>
              <a:rPr lang="en-US" sz="2800" b="1" dirty="0">
                <a:latin typeface="Arial" panose="020B0604020202020204" pitchFamily="34" charset="0"/>
                <a:ea typeface="Times New Roman" panose="02020603050405020304" pitchFamily="18" charset="0"/>
                <a:cs typeface="Arial" panose="020B0604020202020204" pitchFamily="34" charset="0"/>
              </a:rPr>
              <a:t> </a:t>
            </a:r>
          </a:p>
          <a:p>
            <a:r>
              <a:rPr lang="en-US" sz="2800" b="1" dirty="0">
                <a:latin typeface="Arial" panose="020B0604020202020204" pitchFamily="34" charset="0"/>
                <a:ea typeface="Times New Roman" panose="02020603050405020304" pitchFamily="18" charset="0"/>
                <a:cs typeface="Arial" panose="020B0604020202020204" pitchFamily="34" charset="0"/>
              </a:rPr>
              <a:t>Attributes                        Methods</a:t>
            </a:r>
          </a:p>
          <a:p>
            <a:r>
              <a:rPr lang="ru-RU" sz="2800" b="1" dirty="0">
                <a:latin typeface="Arial" panose="020B0604020202020204" pitchFamily="34" charset="0"/>
                <a:ea typeface="Times New Roman" panose="02020603050405020304" pitchFamily="18"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5" name="TextBox 4">
              <a:extLst>
                <a:ext uri="{FF2B5EF4-FFF2-40B4-BE49-F238E27FC236}">
                  <a16:creationId xmlns:a16="http://schemas.microsoft.com/office/drawing/2014/main" id="{50FBE970-0B1F-B9A1-6DFF-0389425C32F0}"/>
                </a:ext>
              </a:extLst>
            </p:cNvPr>
            <p:cNvSpPr txBox="1"/>
            <p:nvPr/>
          </p:nvSpPr>
          <p:spPr>
            <a:xfrm>
              <a:off x="960409" y="2782404"/>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
        <p:nvSpPr>
          <p:cNvPr id="4" name="TextBox 3">
            <a:extLst>
              <a:ext uri="{FF2B5EF4-FFF2-40B4-BE49-F238E27FC236}">
                <a16:creationId xmlns:a16="http://schemas.microsoft.com/office/drawing/2014/main" id="{4716448F-A626-3457-AB6F-0A67F590288D}"/>
              </a:ext>
            </a:extLst>
          </p:cNvPr>
          <p:cNvSpPr txBox="1"/>
          <p:nvPr/>
        </p:nvSpPr>
        <p:spPr>
          <a:xfrm>
            <a:off x="1390154" y="4258434"/>
            <a:ext cx="2269979" cy="2062103"/>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dim</a:t>
            </a:r>
          </a:p>
          <a:p>
            <a:r>
              <a:rPr lang="en-US" sz="1600" b="1" dirty="0">
                <a:latin typeface="Arial" panose="020B0604020202020204" pitchFamily="34" charset="0"/>
                <a:cs typeface="Arial" panose="020B0604020202020204" pitchFamily="34" charset="0"/>
              </a:rPr>
              <a:t>distribution</a:t>
            </a:r>
          </a:p>
          <a:p>
            <a:r>
              <a:rPr lang="en-US" sz="1600" b="1" dirty="0" err="1">
                <a:latin typeface="Arial" panose="020B0604020202020204" pitchFamily="34" charset="0"/>
                <a:cs typeface="Arial" panose="020B0604020202020204" pitchFamily="34" charset="0"/>
              </a:rPr>
              <a:t>initial_guess</a:t>
            </a:r>
            <a:endParaRPr lang="en-US" sz="1600" b="1" dirty="0">
              <a:latin typeface="Arial" panose="020B0604020202020204" pitchFamily="34" charset="0"/>
              <a:cs typeface="Arial" panose="020B0604020202020204" pitchFamily="34" charset="0"/>
            </a:endParaRPr>
          </a:p>
          <a:p>
            <a:r>
              <a:rPr lang="en-US" sz="1600" b="1" dirty="0" err="1">
                <a:latin typeface="Arial" panose="020B0604020202020204" pitchFamily="34" charset="0"/>
                <a:cs typeface="Arial" panose="020B0604020202020204" pitchFamily="34" charset="0"/>
              </a:rPr>
              <a:t>n_max_iterations</a:t>
            </a:r>
            <a:endParaRPr lang="en-US" sz="1600" b="1" dirty="0">
              <a:latin typeface="Arial" panose="020B0604020202020204" pitchFamily="34" charset="0"/>
              <a:cs typeface="Arial" panose="020B0604020202020204" pitchFamily="34" charset="0"/>
            </a:endParaRPr>
          </a:p>
          <a:p>
            <a:r>
              <a:rPr lang="en-US" sz="1600" b="1" dirty="0" err="1">
                <a:latin typeface="Arial" panose="020B0604020202020204" pitchFamily="34" charset="0"/>
                <a:cs typeface="Arial" panose="020B0604020202020204" pitchFamily="34" charset="0"/>
              </a:rPr>
              <a:t>n_points</a:t>
            </a:r>
            <a:endParaRPr lang="en-US" sz="1600" b="1" dirty="0">
              <a:latin typeface="Arial" panose="020B0604020202020204" pitchFamily="34" charset="0"/>
              <a:cs typeface="Arial" panose="020B0604020202020204" pitchFamily="34" charset="0"/>
            </a:endParaRPr>
          </a:p>
          <a:p>
            <a:r>
              <a:rPr lang="en-US" sz="1600" b="1" dirty="0" err="1">
                <a:latin typeface="Arial" panose="020B0604020202020204" pitchFamily="34" charset="0"/>
                <a:cs typeface="Arial" panose="020B0604020202020204" pitchFamily="34" charset="0"/>
              </a:rPr>
              <a:t>objective_function</a:t>
            </a:r>
            <a:endParaRPr lang="en-US" sz="1600" b="1" dirty="0">
              <a:latin typeface="Arial" panose="020B0604020202020204" pitchFamily="34" charset="0"/>
              <a:cs typeface="Arial" panose="020B0604020202020204" pitchFamily="34" charset="0"/>
            </a:endParaRPr>
          </a:p>
          <a:p>
            <a:r>
              <a:rPr lang="en-US" sz="1600" b="1" dirty="0" err="1">
                <a:latin typeface="Arial" panose="020B0604020202020204" pitchFamily="34" charset="0"/>
                <a:cs typeface="Arial" panose="020B0604020202020204" pitchFamily="34" charset="0"/>
              </a:rPr>
              <a:t>step_size</a:t>
            </a:r>
            <a:endParaRPr lang="en-US" sz="1600"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toleranc</a:t>
            </a:r>
            <a:r>
              <a:rPr lang="en-US" sz="1600" dirty="0">
                <a:latin typeface="Arial" panose="020B0604020202020204" pitchFamily="34" charset="0"/>
                <a:cs typeface="Arial" panose="020B0604020202020204" pitchFamily="34" charset="0"/>
              </a:rPr>
              <a:t>e</a:t>
            </a:r>
          </a:p>
        </p:txBody>
      </p:sp>
      <p:sp>
        <p:nvSpPr>
          <p:cNvPr id="10" name="TextBox 9">
            <a:extLst>
              <a:ext uri="{FF2B5EF4-FFF2-40B4-BE49-F238E27FC236}">
                <a16:creationId xmlns:a16="http://schemas.microsoft.com/office/drawing/2014/main" id="{8B6D397A-0C6D-0F61-0520-1F2E0A18955E}"/>
              </a:ext>
            </a:extLst>
          </p:cNvPr>
          <p:cNvSpPr txBox="1"/>
          <p:nvPr/>
        </p:nvSpPr>
        <p:spPr>
          <a:xfrm>
            <a:off x="5202358" y="4315234"/>
            <a:ext cx="3110369" cy="196977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Initialize() </a:t>
            </a:r>
          </a:p>
          <a:p>
            <a:r>
              <a:rPr lang="en-US" sz="1600" b="1" dirty="0">
                <a:latin typeface="Arial" panose="020B0604020202020204" pitchFamily="34" charset="0"/>
                <a:cs typeface="Arial" panose="020B0604020202020204" pitchFamily="34" charset="0"/>
              </a:rPr>
              <a:t> contract()</a:t>
            </a:r>
          </a:p>
          <a:p>
            <a:r>
              <a:rPr lang="en-US" sz="1600" b="1" dirty="0">
                <a:latin typeface="Arial" panose="020B0604020202020204" pitchFamily="34" charset="0"/>
                <a:cs typeface="Arial" panose="020B0604020202020204" pitchFamily="34" charset="0"/>
              </a:rPr>
              <a:t> reflect()</a:t>
            </a:r>
          </a:p>
          <a:p>
            <a:r>
              <a:rPr lang="en-US" sz="1600" b="1" dirty="0">
                <a:latin typeface="Arial" panose="020B0604020202020204" pitchFamily="34" charset="0"/>
                <a:cs typeface="Arial" panose="020B0604020202020204" pitchFamily="34" charset="0"/>
              </a:rPr>
              <a:t> shrink()</a:t>
            </a:r>
          </a:p>
          <a:p>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update_m</a:t>
            </a:r>
            <a:r>
              <a:rPr lang="en-US" sz="1600" b="1" dirty="0">
                <a:latin typeface="Arial" panose="020B0604020202020204" pitchFamily="34" charset="0"/>
                <a:cs typeface="Arial" panose="020B0604020202020204" pitchFamily="34" charset="0"/>
              </a:rPr>
              <a:t>()                                    </a:t>
            </a:r>
          </a:p>
          <a:p>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update_c</a:t>
            </a:r>
            <a:r>
              <a:rPr lang="en-US" sz="1600" b="1" dirty="0">
                <a:latin typeface="Arial" panose="020B0604020202020204" pitchFamily="34" charset="0"/>
                <a:cs typeface="Arial" panose="020B0604020202020204" pitchFamily="34" charset="0"/>
              </a:rPr>
              <a:t>()</a:t>
            </a:r>
          </a:p>
          <a:p>
            <a:r>
              <a:rPr lang="en-US" sz="1600" b="1" dirty="0">
                <a:latin typeface="Arial" panose="020B0604020202020204" pitchFamily="34" charset="0"/>
                <a:cs typeface="Arial" panose="020B0604020202020204" pitchFamily="34" charset="0"/>
              </a:rPr>
              <a:t> stop()</a:t>
            </a:r>
          </a:p>
          <a:p>
            <a:endParaRPr lang="en-US" sz="1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2926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959203" y="610134"/>
            <a:ext cx="9296578" cy="4524315"/>
          </a:xfrm>
          <a:prstGeom prst="rect">
            <a:avLst/>
          </a:prstGeom>
          <a:noFill/>
        </p:spPr>
        <p:txBody>
          <a:bodyPr wrap="square">
            <a:spAutoFit/>
          </a:bodyPr>
          <a:lstStyle/>
          <a:p>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p>
          <a:p>
            <a:r>
              <a:rPr lang="en-US" sz="2800" b="1" dirty="0">
                <a:latin typeface="Arial" panose="020B0604020202020204" pitchFamily="34" charset="0"/>
                <a:ea typeface="Times New Roman" panose="02020603050405020304" pitchFamily="18" charset="0"/>
                <a:cs typeface="Arial" panose="020B0604020202020204" pitchFamily="34" charset="0"/>
              </a:rPr>
              <a:t>                           </a:t>
            </a:r>
            <a:r>
              <a:rPr lang="en-US" sz="2800" b="1" dirty="0" err="1">
                <a:latin typeface="Arial" panose="020B0604020202020204" pitchFamily="34" charset="0"/>
                <a:ea typeface="Times New Roman" panose="02020603050405020304" pitchFamily="18" charset="0"/>
                <a:cs typeface="Arial" panose="020B0604020202020204" pitchFamily="34" charset="0"/>
              </a:rPr>
              <a:t>MinPy</a:t>
            </a:r>
            <a:r>
              <a:rPr lang="en-US" sz="2800" b="1" dirty="0">
                <a:latin typeface="Arial" panose="020B0604020202020204" pitchFamily="34" charset="0"/>
                <a:ea typeface="Times New Roman" panose="02020603050405020304" pitchFamily="18" charset="0"/>
                <a:cs typeface="Arial" panose="020B0604020202020204" pitchFamily="34" charset="0"/>
              </a:rPr>
              <a:t> code Organization</a:t>
            </a: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r>
              <a:rPr lang="en-US" sz="2800" b="1" dirty="0">
                <a:latin typeface="Arial" panose="020B0604020202020204" pitchFamily="34" charset="0"/>
                <a:ea typeface="Times New Roman" panose="02020603050405020304" pitchFamily="18" charset="0"/>
                <a:cs typeface="Arial" panose="020B0604020202020204" pitchFamily="34" charset="0"/>
              </a:rPr>
              <a:t>A new strategy should be created as follows: </a:t>
            </a:r>
          </a:p>
          <a:p>
            <a:r>
              <a:rPr lang="en-US" sz="2800" b="1" dirty="0">
                <a:latin typeface="Arial" panose="020B0604020202020204" pitchFamily="34" charset="0"/>
                <a:ea typeface="Times New Roman" panose="02020603050405020304" pitchFamily="18" charset="0"/>
                <a:cs typeface="Arial" panose="020B0604020202020204" pitchFamily="34" charset="0"/>
              </a:rPr>
              <a:t>Create a class that inherits from Minimization class.</a:t>
            </a:r>
          </a:p>
          <a:p>
            <a:r>
              <a:rPr lang="en-US" sz="2800" b="1" dirty="0">
                <a:latin typeface="Arial" panose="020B0604020202020204" pitchFamily="34" charset="0"/>
                <a:ea typeface="Times New Roman" panose="02020603050405020304" pitchFamily="18" charset="0"/>
                <a:cs typeface="Arial" panose="020B0604020202020204" pitchFamily="34" charset="0"/>
              </a:rPr>
              <a:t>Add a method that implements your strategy. It should rely on building blocks from Minimization class that can be used as is or be overwritten. </a:t>
            </a: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r>
              <a:rPr lang="ru-RU" sz="2800" b="1" dirty="0">
                <a:latin typeface="Arial" panose="020B0604020202020204" pitchFamily="34" charset="0"/>
                <a:ea typeface="Times New Roman" panose="02020603050405020304" pitchFamily="18"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5" name="TextBox 4">
              <a:extLst>
                <a:ext uri="{FF2B5EF4-FFF2-40B4-BE49-F238E27FC236}">
                  <a16:creationId xmlns:a16="http://schemas.microsoft.com/office/drawing/2014/main" id="{50FBE970-0B1F-B9A1-6DFF-0389425C32F0}"/>
                </a:ext>
              </a:extLst>
            </p:cNvPr>
            <p:cNvSpPr txBox="1"/>
            <p:nvPr/>
          </p:nvSpPr>
          <p:spPr>
            <a:xfrm>
              <a:off x="960409" y="2782404"/>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spTree>
    <p:extLst>
      <p:ext uri="{BB962C8B-B14F-4D97-AF65-F5344CB8AC3E}">
        <p14:creationId xmlns:p14="http://schemas.microsoft.com/office/powerpoint/2010/main" val="2615103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182D6-21D5-EA78-420B-EC66565F7ABC}"/>
              </a:ext>
            </a:extLst>
          </p:cNvPr>
          <p:cNvSpPr txBox="1"/>
          <p:nvPr/>
        </p:nvSpPr>
        <p:spPr>
          <a:xfrm>
            <a:off x="1059581" y="664862"/>
            <a:ext cx="9296578" cy="2369880"/>
          </a:xfrm>
          <a:prstGeom prst="rect">
            <a:avLst/>
          </a:prstGeom>
          <a:noFill/>
        </p:spPr>
        <p:txBody>
          <a:bodyPr wrap="square">
            <a:spAutoFit/>
          </a:bodyPr>
          <a:lstStyle/>
          <a:p>
            <a:r>
              <a:rPr lang="ru-RU" sz="800" b="1" dirty="0">
                <a:latin typeface="Times New Roman" panose="02020603050405020304" pitchFamily="18" charset="0"/>
                <a:ea typeface="Times New Roman" panose="02020603050405020304" pitchFamily="18" charset="0"/>
                <a:cs typeface="Times New Roman" panose="02020603050405020304" pitchFamily="18" charset="0"/>
              </a:rPr>
              <a:t> </a:t>
            </a:r>
          </a:p>
          <a:p>
            <a:r>
              <a:rPr lang="en-US" sz="2800" b="1" dirty="0">
                <a:latin typeface="Arial" panose="020B0604020202020204" pitchFamily="34" charset="0"/>
                <a:ea typeface="Times New Roman" panose="02020603050405020304" pitchFamily="18" charset="0"/>
                <a:cs typeface="Arial" panose="020B0604020202020204" pitchFamily="34" charset="0"/>
              </a:rPr>
              <a:t>For example, below is the code that implements </a:t>
            </a:r>
            <a:r>
              <a:rPr lang="en-US" sz="2800" b="1" dirty="0" err="1">
                <a:latin typeface="Arial" panose="020B0604020202020204" pitchFamily="34" charset="0"/>
                <a:ea typeface="Times New Roman" panose="02020603050405020304" pitchFamily="18" charset="0"/>
                <a:cs typeface="Arial" panose="020B0604020202020204" pitchFamily="34" charset="0"/>
              </a:rPr>
              <a:t>NM_minimization</a:t>
            </a:r>
            <a:r>
              <a:rPr lang="en-US" sz="2800" b="1" dirty="0">
                <a:latin typeface="Arial" panose="020B0604020202020204" pitchFamily="34" charset="0"/>
                <a:ea typeface="Times New Roman" panose="02020603050405020304" pitchFamily="18" charset="0"/>
                <a:cs typeface="Arial" panose="020B0604020202020204" pitchFamily="34" charset="0"/>
              </a:rPr>
              <a:t> strategy</a:t>
            </a:r>
          </a:p>
          <a:p>
            <a:r>
              <a:rPr lang="en-US" sz="2800" b="1" dirty="0">
                <a:latin typeface="Arial" panose="020B0604020202020204" pitchFamily="34" charset="0"/>
                <a:ea typeface="Times New Roman" panose="02020603050405020304" pitchFamily="18" charset="0"/>
                <a:cs typeface="Arial" panose="020B0604020202020204" pitchFamily="34" charset="0"/>
              </a:rPr>
              <a:t> </a:t>
            </a:r>
          </a:p>
          <a:p>
            <a:endParaRPr lang="en-US" sz="2800" b="1" dirty="0">
              <a:latin typeface="Arial" panose="020B0604020202020204" pitchFamily="34" charset="0"/>
              <a:ea typeface="Times New Roman" panose="02020603050405020304" pitchFamily="18" charset="0"/>
              <a:cs typeface="Arial" panose="020B0604020202020204" pitchFamily="34" charset="0"/>
            </a:endParaRPr>
          </a:p>
          <a:p>
            <a:r>
              <a:rPr lang="ru-RU" sz="2800" b="1" dirty="0">
                <a:latin typeface="Arial" panose="020B0604020202020204" pitchFamily="34" charset="0"/>
                <a:ea typeface="Times New Roman" panose="02020603050405020304" pitchFamily="18"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4CF61EE4-E7A2-6B86-1316-3B9B69D88FA6}"/>
              </a:ext>
            </a:extLst>
          </p:cNvPr>
          <p:cNvGrpSpPr/>
          <p:nvPr/>
        </p:nvGrpSpPr>
        <p:grpSpPr>
          <a:xfrm>
            <a:off x="0" y="0"/>
            <a:ext cx="12191999" cy="6858000"/>
            <a:chOff x="0" y="1"/>
            <a:chExt cx="12207310" cy="6857999"/>
          </a:xfrm>
        </p:grpSpPr>
        <p:sp>
          <p:nvSpPr>
            <p:cNvPr id="5" name="TextBox 4">
              <a:extLst>
                <a:ext uri="{FF2B5EF4-FFF2-40B4-BE49-F238E27FC236}">
                  <a16:creationId xmlns:a16="http://schemas.microsoft.com/office/drawing/2014/main" id="{50FBE970-0B1F-B9A1-6DFF-0389425C32F0}"/>
                </a:ext>
              </a:extLst>
            </p:cNvPr>
            <p:cNvSpPr txBox="1"/>
            <p:nvPr/>
          </p:nvSpPr>
          <p:spPr>
            <a:xfrm>
              <a:off x="1060912" y="2936310"/>
              <a:ext cx="10185991" cy="3046988"/>
            </a:xfrm>
            <a:prstGeom prst="rect">
              <a:avLst/>
            </a:prstGeom>
            <a:noFill/>
          </p:spPr>
          <p:txBody>
            <a:bodyPr wrap="square" rtlCol="0">
              <a:spAutoFit/>
            </a:bodyPr>
            <a:lstStyle/>
            <a:p>
              <a:r>
                <a:rPr lang="en-US" sz="3200" b="1" dirty="0"/>
                <a:t>                </a:t>
              </a:r>
            </a:p>
            <a:p>
              <a:endParaRPr lang="en-US" sz="3200" b="1" dirty="0"/>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3200" b="1" dirty="0">
                  <a:latin typeface="Arial" panose="020B0604020202020204" pitchFamily="34" charset="0"/>
                  <a:cs typeface="Arial" panose="020B0604020202020204" pitchFamily="34" charset="0"/>
                </a:rPr>
                <a:t> </a:t>
              </a:r>
            </a:p>
          </p:txBody>
        </p:sp>
        <p:sp>
          <p:nvSpPr>
            <p:cNvPr id="6" name="Arrow: Pentagon 5">
              <a:extLst>
                <a:ext uri="{FF2B5EF4-FFF2-40B4-BE49-F238E27FC236}">
                  <a16:creationId xmlns:a16="http://schemas.microsoft.com/office/drawing/2014/main" id="{AFA82373-78C4-4C28-D50E-AA4248D2A0B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7" name="Arrow: Pentagon 6">
              <a:extLst>
                <a:ext uri="{FF2B5EF4-FFF2-40B4-BE49-F238E27FC236}">
                  <a16:creationId xmlns:a16="http://schemas.microsoft.com/office/drawing/2014/main" id="{0A974EEF-EEE5-EE45-DB1E-8B2D7A6FA275}"/>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Arrow: Pentagon 7">
              <a:extLst>
                <a:ext uri="{FF2B5EF4-FFF2-40B4-BE49-F238E27FC236}">
                  <a16:creationId xmlns:a16="http://schemas.microsoft.com/office/drawing/2014/main" id="{9BFB7247-B664-1E80-9A13-D605901FDE02}"/>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9" name="Arrow: Pentagon 8">
              <a:extLst>
                <a:ext uri="{FF2B5EF4-FFF2-40B4-BE49-F238E27FC236}">
                  <a16:creationId xmlns:a16="http://schemas.microsoft.com/office/drawing/2014/main" id="{1C19C0B5-96E1-2C95-8F7E-1CC95C022203}"/>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pic>
        <p:nvPicPr>
          <p:cNvPr id="4" name="Picture 3">
            <a:extLst>
              <a:ext uri="{FF2B5EF4-FFF2-40B4-BE49-F238E27FC236}">
                <a16:creationId xmlns:a16="http://schemas.microsoft.com/office/drawing/2014/main" id="{5DDBD6BF-CC08-C480-E1AD-72402D631147}"/>
              </a:ext>
            </a:extLst>
          </p:cNvPr>
          <p:cNvPicPr>
            <a:picLocks noChangeAspect="1"/>
          </p:cNvPicPr>
          <p:nvPr/>
        </p:nvPicPr>
        <p:blipFill>
          <a:blip r:embed="rId2"/>
          <a:stretch>
            <a:fillRect/>
          </a:stretch>
        </p:blipFill>
        <p:spPr>
          <a:xfrm>
            <a:off x="1232111" y="1963432"/>
            <a:ext cx="5429503" cy="3852012"/>
          </a:xfrm>
          <a:prstGeom prst="rect">
            <a:avLst/>
          </a:prstGeom>
        </p:spPr>
      </p:pic>
    </p:spTree>
    <p:extLst>
      <p:ext uri="{BB962C8B-B14F-4D97-AF65-F5344CB8AC3E}">
        <p14:creationId xmlns:p14="http://schemas.microsoft.com/office/powerpoint/2010/main" val="1982430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7" name="Picture 8" descr="Png File - Spiral, Transparent Png - 980x980(#456439) - PngFind">
            <a:extLst>
              <a:ext uri="{FF2B5EF4-FFF2-40B4-BE49-F238E27FC236}">
                <a16:creationId xmlns:a16="http://schemas.microsoft.com/office/drawing/2014/main" id="{88D9196B-A109-FCD6-6599-6BBAF81E5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2183" y="3411120"/>
            <a:ext cx="1703556" cy="17414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Free Spiral Png, Download Free Spiral Png png images, Free ClipArts on  Clipart Library">
            <a:extLst>
              <a:ext uri="{FF2B5EF4-FFF2-40B4-BE49-F238E27FC236}">
                <a16:creationId xmlns:a16="http://schemas.microsoft.com/office/drawing/2014/main" id="{0895AA66-8CFA-25F7-8635-CB7B7EB708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477" y="3411120"/>
            <a:ext cx="1697464" cy="16974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квадратный спираль свободный вектор | Загрузите это сейчас!">
            <a:extLst>
              <a:ext uri="{FF2B5EF4-FFF2-40B4-BE49-F238E27FC236}">
                <a16:creationId xmlns:a16="http://schemas.microsoft.com/office/drawing/2014/main" id="{BF9B9F0E-95C0-CEF5-263E-7843909437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6253" y="3429000"/>
            <a:ext cx="1679584" cy="167958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3B244E4-E7A9-2495-7CB0-364186B29F83}"/>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sp>
        <p:nvSpPr>
          <p:cNvPr id="12" name="TextBox 11">
            <a:extLst>
              <a:ext uri="{FF2B5EF4-FFF2-40B4-BE49-F238E27FC236}">
                <a16:creationId xmlns:a16="http://schemas.microsoft.com/office/drawing/2014/main" id="{A8FF6B51-E18D-F87E-94A3-1D1707118D59}"/>
              </a:ext>
            </a:extLst>
          </p:cNvPr>
          <p:cNvSpPr txBox="1"/>
          <p:nvPr/>
        </p:nvSpPr>
        <p:spPr>
          <a:xfrm>
            <a:off x="4142742" y="1410658"/>
            <a:ext cx="4785358" cy="1200329"/>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Goal: </a:t>
            </a:r>
            <a:r>
              <a:rPr lang="ru-RU"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cover the entire surface</a:t>
            </a:r>
          </a:p>
          <a:p>
            <a:endParaRPr lang="ru-RU" sz="2400" dirty="0">
              <a:latin typeface="Arial" panose="020B0604020202020204" pitchFamily="34" charset="0"/>
              <a:cs typeface="Arial" panose="020B0604020202020204" pitchFamily="34" charset="0"/>
            </a:endParaRPr>
          </a:p>
          <a:p>
            <a:pPr marL="1423988"/>
            <a:r>
              <a:rPr lang="en-US" sz="2400" dirty="0">
                <a:latin typeface="Arial" panose="020B0604020202020204" pitchFamily="34" charset="0"/>
                <a:cs typeface="Arial" panose="020B0604020202020204" pitchFamily="34" charset="0"/>
              </a:rPr>
              <a:t>Possible strategies</a:t>
            </a:r>
            <a:endParaRPr lang="ru-RU" sz="24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22CCE9C-8BF8-008F-C27F-5D14B853E524}"/>
              </a:ext>
            </a:extLst>
          </p:cNvPr>
          <p:cNvSpPr txBox="1"/>
          <p:nvPr/>
        </p:nvSpPr>
        <p:spPr>
          <a:xfrm>
            <a:off x="3352191" y="5619202"/>
            <a:ext cx="2139524" cy="923330"/>
          </a:xfrm>
          <a:prstGeom prst="rect">
            <a:avLst/>
          </a:prstGeom>
          <a:noFill/>
        </p:spPr>
        <p:txBody>
          <a:bodyPr wrap="square">
            <a:spAutoFit/>
          </a:bodyPr>
          <a:lstStyle/>
          <a:p>
            <a:pPr marL="52388"/>
            <a:r>
              <a:rPr lang="en-US" sz="1800" dirty="0">
                <a:latin typeface="Arial" panose="020B0604020202020204" pitchFamily="34" charset="0"/>
                <a:cs typeface="Arial" panose="020B0604020202020204" pitchFamily="34" charset="0"/>
              </a:rPr>
              <a:t>Spiral-like motion from inside</a:t>
            </a:r>
          </a:p>
          <a:p>
            <a:pPr marL="52388"/>
            <a:endParaRPr lang="ru-RU" sz="1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63C6F5D9-63E7-D2E7-F2DF-9428929B26ED}"/>
              </a:ext>
            </a:extLst>
          </p:cNvPr>
          <p:cNvSpPr txBox="1"/>
          <p:nvPr/>
        </p:nvSpPr>
        <p:spPr>
          <a:xfrm>
            <a:off x="7347780" y="5660671"/>
            <a:ext cx="2420861"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90-degrees zigzag-like motion </a:t>
            </a:r>
            <a:endParaRPr lang="en-US" sz="18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66E3DCDC-CCDF-21A2-1C6E-3CE97169FE85}"/>
              </a:ext>
            </a:extLst>
          </p:cNvPr>
          <p:cNvSpPr txBox="1"/>
          <p:nvPr/>
        </p:nvSpPr>
        <p:spPr>
          <a:xfrm>
            <a:off x="9822648" y="5274645"/>
            <a:ext cx="2130358"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30-degrees zigzag-like motion </a:t>
            </a:r>
            <a:endParaRPr lang="en-US" sz="1800" dirty="0">
              <a:latin typeface="Arial" panose="020B0604020202020204" pitchFamily="34" charset="0"/>
              <a:cs typeface="Arial" panose="020B0604020202020204" pitchFamily="34" charset="0"/>
            </a:endParaRPr>
          </a:p>
          <a:p>
            <a:r>
              <a:rPr lang="ru-RU" sz="1800" dirty="0">
                <a:latin typeface="Arial" panose="020B0604020202020204" pitchFamily="34" charset="0"/>
                <a:cs typeface="Arial" panose="020B0604020202020204" pitchFamily="34" charset="0"/>
              </a:rPr>
              <a:t> </a:t>
            </a:r>
          </a:p>
        </p:txBody>
      </p:sp>
      <p:sp>
        <p:nvSpPr>
          <p:cNvPr id="18" name="TextBox 17">
            <a:extLst>
              <a:ext uri="{FF2B5EF4-FFF2-40B4-BE49-F238E27FC236}">
                <a16:creationId xmlns:a16="http://schemas.microsoft.com/office/drawing/2014/main" id="{B095FF08-D55D-7156-5A04-9637EB630D8F}"/>
              </a:ext>
            </a:extLst>
          </p:cNvPr>
          <p:cNvSpPr txBox="1"/>
          <p:nvPr/>
        </p:nvSpPr>
        <p:spPr>
          <a:xfrm>
            <a:off x="332887" y="880588"/>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pic>
        <p:nvPicPr>
          <p:cNvPr id="23" name="Picture 22">
            <a:extLst>
              <a:ext uri="{FF2B5EF4-FFF2-40B4-BE49-F238E27FC236}">
                <a16:creationId xmlns:a16="http://schemas.microsoft.com/office/drawing/2014/main" id="{0D5DBC4D-E0B7-2DFE-3E81-690B1FF316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637" y="1944214"/>
            <a:ext cx="2823647" cy="1938992"/>
          </a:xfrm>
          <a:prstGeom prst="rect">
            <a:avLst/>
          </a:prstGeom>
        </p:spPr>
      </p:pic>
      <p:pic>
        <p:nvPicPr>
          <p:cNvPr id="2" name="Picture 1">
            <a:extLst>
              <a:ext uri="{FF2B5EF4-FFF2-40B4-BE49-F238E27FC236}">
                <a16:creationId xmlns:a16="http://schemas.microsoft.com/office/drawing/2014/main" id="{5398C3A2-3BFE-BCB6-93B7-F0082B0316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1379" y="3883205"/>
            <a:ext cx="2731906" cy="2485997"/>
          </a:xfrm>
          <a:prstGeom prst="rect">
            <a:avLst/>
          </a:prstGeom>
        </p:spPr>
      </p:pic>
      <p:sp>
        <p:nvSpPr>
          <p:cNvPr id="13" name="TextBox 12">
            <a:extLst>
              <a:ext uri="{FF2B5EF4-FFF2-40B4-BE49-F238E27FC236}">
                <a16:creationId xmlns:a16="http://schemas.microsoft.com/office/drawing/2014/main" id="{727E844F-0307-4E56-2829-0C390DADF711}"/>
              </a:ext>
            </a:extLst>
          </p:cNvPr>
          <p:cNvSpPr txBox="1"/>
          <p:nvPr/>
        </p:nvSpPr>
        <p:spPr>
          <a:xfrm>
            <a:off x="5303056" y="5334988"/>
            <a:ext cx="2504504" cy="923330"/>
          </a:xfrm>
          <a:prstGeom prst="rect">
            <a:avLst/>
          </a:prstGeom>
          <a:noFill/>
        </p:spPr>
        <p:txBody>
          <a:bodyPr wrap="square">
            <a:spAutoFit/>
          </a:bodyPr>
          <a:lstStyle/>
          <a:p>
            <a:pPr marL="52388"/>
            <a:r>
              <a:rPr lang="en-US" sz="1800" dirty="0">
                <a:latin typeface="Arial" panose="020B0604020202020204" pitchFamily="34" charset="0"/>
                <a:cs typeface="Arial" panose="020B0604020202020204" pitchFamily="34" charset="0"/>
              </a:rPr>
              <a:t>Spiral-like motion from inside</a:t>
            </a:r>
          </a:p>
          <a:p>
            <a:pPr marL="52388"/>
            <a:endParaRPr lang="ru-RU" sz="1800" dirty="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639DD9E-13C5-7F78-F609-D5344D0ABF20}"/>
              </a:ext>
            </a:extLst>
          </p:cNvPr>
          <p:cNvGrpSpPr/>
          <p:nvPr/>
        </p:nvGrpSpPr>
        <p:grpSpPr>
          <a:xfrm>
            <a:off x="9822648" y="3516551"/>
            <a:ext cx="1679584" cy="1486602"/>
            <a:chOff x="2024343" y="3969027"/>
            <a:chExt cx="3450113" cy="1851328"/>
          </a:xfrm>
        </p:grpSpPr>
        <p:cxnSp>
          <p:nvCxnSpPr>
            <p:cNvPr id="14" name="Straight Arrow Connector 13">
              <a:extLst>
                <a:ext uri="{FF2B5EF4-FFF2-40B4-BE49-F238E27FC236}">
                  <a16:creationId xmlns:a16="http://schemas.microsoft.com/office/drawing/2014/main" id="{AC076C7C-F56E-0076-072A-18ED8D48DE94}"/>
                </a:ext>
              </a:extLst>
            </p:cNvPr>
            <p:cNvCxnSpPr>
              <a:cxnSpLocks/>
            </p:cNvCxnSpPr>
            <p:nvPr/>
          </p:nvCxnSpPr>
          <p:spPr>
            <a:xfrm flipH="1" flipV="1">
              <a:off x="4999427" y="3969027"/>
              <a:ext cx="443866" cy="115779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EB00301-49F7-5665-A657-54D9A8B51792}"/>
                </a:ext>
              </a:extLst>
            </p:cNvPr>
            <p:cNvCxnSpPr>
              <a:cxnSpLocks/>
            </p:cNvCxnSpPr>
            <p:nvPr/>
          </p:nvCxnSpPr>
          <p:spPr>
            <a:xfrm>
              <a:off x="2090093" y="4024423"/>
              <a:ext cx="1758446" cy="1795932"/>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C13842A-53B2-A103-3E11-DE572D104E92}"/>
                </a:ext>
              </a:extLst>
            </p:cNvPr>
            <p:cNvCxnSpPr>
              <a:cxnSpLocks/>
            </p:cNvCxnSpPr>
            <p:nvPr/>
          </p:nvCxnSpPr>
          <p:spPr>
            <a:xfrm flipH="1" flipV="1">
              <a:off x="2061953" y="3970413"/>
              <a:ext cx="951428" cy="177890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9B6E6D2-3165-8199-6282-6E1ACCC79AC2}"/>
                </a:ext>
              </a:extLst>
            </p:cNvPr>
            <p:cNvCxnSpPr>
              <a:cxnSpLocks/>
              <a:stCxn id="24" idx="1"/>
            </p:cNvCxnSpPr>
            <p:nvPr/>
          </p:nvCxnSpPr>
          <p:spPr>
            <a:xfrm>
              <a:off x="2024343" y="4896016"/>
              <a:ext cx="1037472" cy="924339"/>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E8177C4-160B-4248-1F0E-2CDA0935F2E8}"/>
                </a:ext>
              </a:extLst>
            </p:cNvPr>
            <p:cNvSpPr/>
            <p:nvPr/>
          </p:nvSpPr>
          <p:spPr>
            <a:xfrm>
              <a:off x="2024343" y="3971677"/>
              <a:ext cx="3450113" cy="184867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51D85398-758E-ED09-1A8D-2C7617407774}"/>
                </a:ext>
              </a:extLst>
            </p:cNvPr>
            <p:cNvCxnSpPr>
              <a:cxnSpLocks/>
            </p:cNvCxnSpPr>
            <p:nvPr/>
          </p:nvCxnSpPr>
          <p:spPr>
            <a:xfrm flipH="1" flipV="1">
              <a:off x="3580389" y="3969031"/>
              <a:ext cx="939772" cy="1823091"/>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29C12BD-C8C4-3C39-B2DE-E4F61BF19E19}"/>
                </a:ext>
              </a:extLst>
            </p:cNvPr>
            <p:cNvCxnSpPr>
              <a:cxnSpLocks/>
            </p:cNvCxnSpPr>
            <p:nvPr/>
          </p:nvCxnSpPr>
          <p:spPr>
            <a:xfrm>
              <a:off x="2870112" y="3969032"/>
              <a:ext cx="1650049" cy="1851323"/>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EA5F322-7156-3D06-2901-7E30ECC23B52}"/>
                </a:ext>
              </a:extLst>
            </p:cNvPr>
            <p:cNvCxnSpPr>
              <a:cxnSpLocks/>
            </p:cNvCxnSpPr>
            <p:nvPr/>
          </p:nvCxnSpPr>
          <p:spPr>
            <a:xfrm flipH="1" flipV="1">
              <a:off x="2828529" y="3969033"/>
              <a:ext cx="980702" cy="178028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8619913-033B-6E14-3095-D7B4A151AFFD}"/>
                </a:ext>
              </a:extLst>
            </p:cNvPr>
            <p:cNvCxnSpPr>
              <a:cxnSpLocks/>
            </p:cNvCxnSpPr>
            <p:nvPr/>
          </p:nvCxnSpPr>
          <p:spPr>
            <a:xfrm>
              <a:off x="4334762" y="3969028"/>
              <a:ext cx="1127480" cy="1215557"/>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894DE26-E332-3620-9CD9-5FE1E4F104F8}"/>
                </a:ext>
              </a:extLst>
            </p:cNvPr>
            <p:cNvCxnSpPr>
              <a:cxnSpLocks/>
            </p:cNvCxnSpPr>
            <p:nvPr/>
          </p:nvCxnSpPr>
          <p:spPr>
            <a:xfrm flipH="1" flipV="1">
              <a:off x="4327804" y="3969029"/>
              <a:ext cx="857510" cy="1823093"/>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13C1E40-219C-124D-EE52-66469DEC7B95}"/>
                </a:ext>
              </a:extLst>
            </p:cNvPr>
            <p:cNvCxnSpPr>
              <a:cxnSpLocks/>
            </p:cNvCxnSpPr>
            <p:nvPr/>
          </p:nvCxnSpPr>
          <p:spPr>
            <a:xfrm>
              <a:off x="3587347" y="3969030"/>
              <a:ext cx="1639002" cy="1851325"/>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6007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3015575" y="2220346"/>
            <a:ext cx="10914435" cy="3108543"/>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  How to choose a strategy</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DBFE7F-61FF-EAF7-1819-3C9833B682FE}"/>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pic>
        <p:nvPicPr>
          <p:cNvPr id="9" name="Picture 8">
            <a:extLst>
              <a:ext uri="{FF2B5EF4-FFF2-40B4-BE49-F238E27FC236}">
                <a16:creationId xmlns:a16="http://schemas.microsoft.com/office/drawing/2014/main" id="{BFEAFEA9-4D47-D464-3072-E08D6A480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928" y="1692088"/>
            <a:ext cx="4314137" cy="4565224"/>
          </a:xfrm>
          <a:prstGeom prst="rect">
            <a:avLst/>
          </a:prstGeom>
        </p:spPr>
      </p:pic>
      <p:sp>
        <p:nvSpPr>
          <p:cNvPr id="11" name="TextBox 10">
            <a:extLst>
              <a:ext uri="{FF2B5EF4-FFF2-40B4-BE49-F238E27FC236}">
                <a16:creationId xmlns:a16="http://schemas.microsoft.com/office/drawing/2014/main" id="{8399525E-D129-032A-5D01-17CA29A339E9}"/>
              </a:ext>
            </a:extLst>
          </p:cNvPr>
          <p:cNvSpPr txBox="1"/>
          <p:nvPr/>
        </p:nvSpPr>
        <p:spPr>
          <a:xfrm>
            <a:off x="332887" y="880588"/>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3235684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622570" y="1481708"/>
            <a:ext cx="11031167" cy="6986528"/>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  How to choose a strategy</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Possible Answer:</a:t>
            </a:r>
          </a:p>
          <a:p>
            <a:endParaRPr lang="ru-RU"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1. Let user to navigate the vacuum cleaner</a:t>
            </a:r>
          </a:p>
          <a:p>
            <a:endParaRPr lang="ru-RU"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2. Have several buttons on the vacuum cleaner to let the user to switch between the strategies (automatic VC)</a:t>
            </a: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3. Let vacuum cleaner choose the best strategy ( AI solution)</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DBFE7F-61FF-EAF7-1819-3C9833B682FE}"/>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sp>
        <p:nvSpPr>
          <p:cNvPr id="9" name="TextBox 8">
            <a:extLst>
              <a:ext uri="{FF2B5EF4-FFF2-40B4-BE49-F238E27FC236}">
                <a16:creationId xmlns:a16="http://schemas.microsoft.com/office/drawing/2014/main" id="{4CF9BDE5-2057-DD54-7C16-B45C4342A2DE}"/>
              </a:ext>
            </a:extLst>
          </p:cNvPr>
          <p:cNvSpPr txBox="1"/>
          <p:nvPr/>
        </p:nvSpPr>
        <p:spPr>
          <a:xfrm>
            <a:off x="332887" y="880588"/>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2784467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3015575" y="2220346"/>
            <a:ext cx="10914435" cy="3108543"/>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Do you have more questions</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a:t>
            </a:r>
            <a:endParaRPr lang="ru-RU" sz="2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DBFE7F-61FF-EAF7-1819-3C9833B682FE}"/>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pic>
        <p:nvPicPr>
          <p:cNvPr id="9" name="Picture 8">
            <a:extLst>
              <a:ext uri="{FF2B5EF4-FFF2-40B4-BE49-F238E27FC236}">
                <a16:creationId xmlns:a16="http://schemas.microsoft.com/office/drawing/2014/main" id="{BFEAFEA9-4D47-D464-3072-E08D6A480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928" y="1692088"/>
            <a:ext cx="4314137" cy="4565224"/>
          </a:xfrm>
          <a:prstGeom prst="rect">
            <a:avLst/>
          </a:prstGeom>
        </p:spPr>
      </p:pic>
      <p:sp>
        <p:nvSpPr>
          <p:cNvPr id="10" name="TextBox 9">
            <a:extLst>
              <a:ext uri="{FF2B5EF4-FFF2-40B4-BE49-F238E27FC236}">
                <a16:creationId xmlns:a16="http://schemas.microsoft.com/office/drawing/2014/main" id="{32521036-7250-06F0-0E88-882F19F29C53}"/>
              </a:ext>
            </a:extLst>
          </p:cNvPr>
          <p:cNvSpPr txBox="1"/>
          <p:nvPr/>
        </p:nvSpPr>
        <p:spPr>
          <a:xfrm>
            <a:off x="348197" y="942830"/>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2812005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2" name="TextBox 1">
            <a:extLst>
              <a:ext uri="{FF2B5EF4-FFF2-40B4-BE49-F238E27FC236}">
                <a16:creationId xmlns:a16="http://schemas.microsoft.com/office/drawing/2014/main" id="{2787B115-2C6A-5507-D75E-48DDC8830702}"/>
              </a:ext>
            </a:extLst>
          </p:cNvPr>
          <p:cNvSpPr txBox="1"/>
          <p:nvPr/>
        </p:nvSpPr>
        <p:spPr>
          <a:xfrm>
            <a:off x="622570" y="1481708"/>
            <a:ext cx="11031167" cy="6986528"/>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Question:  what are important things to consider if the user has to come up with best strategy </a:t>
            </a:r>
          </a:p>
          <a:p>
            <a:endParaRPr lang="en-US" sz="2800" b="1" dirty="0">
              <a:latin typeface="Arial" panose="020B0604020202020204" pitchFamily="34" charset="0"/>
              <a:cs typeface="Arial" panose="020B0604020202020204" pitchFamily="34" charset="0"/>
            </a:endParaRPr>
          </a:p>
          <a:p>
            <a:pPr marL="514350" indent="-514350">
              <a:buAutoNum type="arabicPeriod"/>
            </a:pPr>
            <a:r>
              <a:rPr lang="en-US" sz="2800" b="1" dirty="0">
                <a:latin typeface="Arial" panose="020B0604020202020204" pitchFamily="34" charset="0"/>
                <a:cs typeface="Arial" panose="020B0604020202020204" pitchFamily="34" charset="0"/>
              </a:rPr>
              <a:t>What is the goal </a:t>
            </a:r>
          </a:p>
          <a:p>
            <a:pPr marL="514350" indent="-514350">
              <a:buAutoNum type="arabicPeriod"/>
            </a:pPr>
            <a:r>
              <a:rPr lang="en-US" sz="2800" b="1" dirty="0">
                <a:latin typeface="Arial" panose="020B0604020202020204" pitchFamily="34" charset="0"/>
                <a:cs typeface="Arial" panose="020B0604020202020204" pitchFamily="34" charset="0"/>
              </a:rPr>
              <a:t>What are the constraints</a:t>
            </a:r>
          </a:p>
          <a:p>
            <a:pPr marL="514350" indent="-514350">
              <a:buAutoNum type="arabicPeriod"/>
            </a:pPr>
            <a:r>
              <a:rPr lang="en-US" sz="2800" b="1" dirty="0">
                <a:latin typeface="Arial" panose="020B0604020202020204" pitchFamily="34" charset="0"/>
                <a:cs typeface="Arial" panose="020B0604020202020204" pitchFamily="34" charset="0"/>
              </a:rPr>
              <a:t>What is the surface</a:t>
            </a:r>
          </a:p>
          <a:p>
            <a:pPr marL="514350" indent="-514350">
              <a:buAutoNum type="arabicPeriod"/>
            </a:pPr>
            <a:r>
              <a:rPr lang="en-US" sz="2800" b="1" dirty="0">
                <a:latin typeface="Arial" panose="020B0604020202020204" pitchFamily="34" charset="0"/>
                <a:cs typeface="Arial" panose="020B0604020202020204" pitchFamily="34" charset="0"/>
              </a:rPr>
              <a:t>……</a:t>
            </a:r>
          </a:p>
          <a:p>
            <a:pPr marL="514350" indent="-514350">
              <a:buAutoNum type="arabicPeriod"/>
            </a:pPr>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How easy is it to judge if selected strategy is the best? Or good enough? Or better than the other strategy? </a:t>
            </a:r>
            <a:r>
              <a:rPr lang="en-US" sz="2800" b="1" dirty="0">
                <a:solidFill>
                  <a:srgbClr val="FF0000"/>
                </a:solidFill>
                <a:latin typeface="Arial" panose="020B0604020202020204" pitchFamily="34" charset="0"/>
                <a:cs typeface="Arial" panose="020B0604020202020204" pitchFamily="34" charset="0"/>
              </a:rPr>
              <a:t>It would be nice to have a systematic approach to compare strategies!</a:t>
            </a:r>
          </a:p>
          <a:p>
            <a:pPr marL="514350" indent="-514350">
              <a:buAutoNum type="arabicPeriod"/>
            </a:pPr>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b="1" dirty="0">
              <a:latin typeface="Arial" panose="020B0604020202020204" pitchFamily="34" charset="0"/>
              <a:cs typeface="Arial" panose="020B0604020202020204" pitchFamily="34" charset="0"/>
            </a:endParaRPr>
          </a:p>
          <a:p>
            <a:endParaRPr lang="ru-RU" sz="2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EDBFE7F-61FF-EAF7-1819-3C9833B682FE}"/>
              </a:ext>
            </a:extLst>
          </p:cNvPr>
          <p:cNvSpPr txBox="1"/>
          <p:nvPr/>
        </p:nvSpPr>
        <p:spPr>
          <a:xfrm>
            <a:off x="2931290" y="31215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cleaning strategy</a:t>
            </a:r>
          </a:p>
        </p:txBody>
      </p:sp>
      <p:sp>
        <p:nvSpPr>
          <p:cNvPr id="9" name="TextBox 8">
            <a:extLst>
              <a:ext uri="{FF2B5EF4-FFF2-40B4-BE49-F238E27FC236}">
                <a16:creationId xmlns:a16="http://schemas.microsoft.com/office/drawing/2014/main" id="{B3285936-0822-D08E-44E4-F731F94D6E25}"/>
              </a:ext>
            </a:extLst>
          </p:cNvPr>
          <p:cNvSpPr txBox="1"/>
          <p:nvPr/>
        </p:nvSpPr>
        <p:spPr>
          <a:xfrm>
            <a:off x="332887" y="880588"/>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416279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8" name="TextBox 7">
            <a:extLst>
              <a:ext uri="{FF2B5EF4-FFF2-40B4-BE49-F238E27FC236}">
                <a16:creationId xmlns:a16="http://schemas.microsoft.com/office/drawing/2014/main" id="{BC5BE8BD-E38E-37CB-9DCA-08FE1C29303D}"/>
              </a:ext>
            </a:extLst>
          </p:cNvPr>
          <p:cNvSpPr txBox="1"/>
          <p:nvPr/>
        </p:nvSpPr>
        <p:spPr>
          <a:xfrm>
            <a:off x="3931549" y="2775643"/>
            <a:ext cx="4976037" cy="523220"/>
          </a:xfrm>
          <a:prstGeom prst="rect">
            <a:avLst/>
          </a:prstGeom>
          <a:noFill/>
        </p:spPr>
        <p:txBody>
          <a:bodyPr wrap="square" rtlCol="0">
            <a:spAutoFit/>
          </a:bodyPr>
          <a:lstStyle/>
          <a:p>
            <a:r>
              <a:rPr lang="en-US" sz="2800" b="1" dirty="0"/>
              <a:t>Questions about first  example?</a:t>
            </a:r>
          </a:p>
        </p:txBody>
      </p:sp>
      <p:pic>
        <p:nvPicPr>
          <p:cNvPr id="10" name="Picture 9">
            <a:extLst>
              <a:ext uri="{FF2B5EF4-FFF2-40B4-BE49-F238E27FC236}">
                <a16:creationId xmlns:a16="http://schemas.microsoft.com/office/drawing/2014/main" id="{CA956E9F-DBE7-2FBE-30EA-B3E4F9F3C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937" y="1524858"/>
            <a:ext cx="4314137" cy="4565224"/>
          </a:xfrm>
          <a:prstGeom prst="rect">
            <a:avLst/>
          </a:prstGeom>
        </p:spPr>
      </p:pic>
      <p:sp>
        <p:nvSpPr>
          <p:cNvPr id="2" name="TextBox 1">
            <a:extLst>
              <a:ext uri="{FF2B5EF4-FFF2-40B4-BE49-F238E27FC236}">
                <a16:creationId xmlns:a16="http://schemas.microsoft.com/office/drawing/2014/main" id="{B1CB3601-4946-A427-CBD0-969609C0DA48}"/>
              </a:ext>
            </a:extLst>
          </p:cNvPr>
          <p:cNvSpPr txBox="1"/>
          <p:nvPr/>
        </p:nvSpPr>
        <p:spPr>
          <a:xfrm>
            <a:off x="536087" y="693440"/>
            <a:ext cx="3509296" cy="369332"/>
          </a:xfrm>
          <a:prstGeom prst="rect">
            <a:avLst/>
          </a:prstGeom>
          <a:noFill/>
          <a:ln w="31750" cap="sq">
            <a:solidFill>
              <a:schemeClr val="accent3">
                <a:lumMod val="50000"/>
              </a:schemeClr>
            </a:solidFill>
            <a:prstDash val="solid"/>
            <a:bevel/>
          </a:ln>
        </p:spPr>
        <p:txBody>
          <a:bodyPr wrap="square" rtlCol="0">
            <a:spAutoFit/>
          </a:bodyPr>
          <a:lstStyle/>
          <a:p>
            <a:r>
              <a:rPr lang="ru-RU" b="1" dirty="0">
                <a:solidFill>
                  <a:schemeClr val="accent6">
                    <a:lumMod val="50000"/>
                  </a:schemeClr>
                </a:solidFill>
              </a:rPr>
              <a:t> </a:t>
            </a:r>
            <a:r>
              <a:rPr lang="en-US" b="1" dirty="0">
                <a:solidFill>
                  <a:schemeClr val="accent6">
                    <a:lumMod val="50000"/>
                  </a:schemeClr>
                </a:solidFill>
                <a:latin typeface="Arial" panose="020B0604020202020204" pitchFamily="34" charset="0"/>
                <a:cs typeface="Arial" panose="020B0604020202020204" pitchFamily="34" charset="0"/>
              </a:rPr>
              <a:t>Example 1 : Vacuum cleaners</a:t>
            </a:r>
          </a:p>
        </p:txBody>
      </p:sp>
    </p:spTree>
    <p:extLst>
      <p:ext uri="{BB962C8B-B14F-4D97-AF65-F5344CB8AC3E}">
        <p14:creationId xmlns:p14="http://schemas.microsoft.com/office/powerpoint/2010/main" val="1458356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pic>
        <p:nvPicPr>
          <p:cNvPr id="2" name="Picture 2">
            <a:extLst>
              <a:ext uri="{FF2B5EF4-FFF2-40B4-BE49-F238E27FC236}">
                <a16:creationId xmlns:a16="http://schemas.microsoft.com/office/drawing/2014/main" id="{714FF9E2-6BEA-4BBF-E0AC-F61600164E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419889" y="1600481"/>
            <a:ext cx="2509728" cy="413394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0EB10EEF-9A95-BFAF-E937-DF4D595B6A68}"/>
              </a:ext>
            </a:extLst>
          </p:cNvPr>
          <p:cNvGrpSpPr/>
          <p:nvPr/>
        </p:nvGrpSpPr>
        <p:grpSpPr>
          <a:xfrm>
            <a:off x="780907" y="2772716"/>
            <a:ext cx="1329029" cy="2321172"/>
            <a:chOff x="7681534" y="2615609"/>
            <a:chExt cx="1005266" cy="2177706"/>
          </a:xfrm>
        </p:grpSpPr>
        <p:cxnSp>
          <p:nvCxnSpPr>
            <p:cNvPr id="9" name="Straight Arrow Connector 8">
              <a:extLst>
                <a:ext uri="{FF2B5EF4-FFF2-40B4-BE49-F238E27FC236}">
                  <a16:creationId xmlns:a16="http://schemas.microsoft.com/office/drawing/2014/main" id="{A796BA0B-85A9-2CED-0C4A-B9023C54225A}"/>
                </a:ext>
              </a:extLst>
            </p:cNvPr>
            <p:cNvCxnSpPr>
              <a:cxnSpLocks/>
            </p:cNvCxnSpPr>
            <p:nvPr/>
          </p:nvCxnSpPr>
          <p:spPr>
            <a:xfrm flipH="1">
              <a:off x="8349431" y="2615609"/>
              <a:ext cx="337369" cy="7371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6461380-D03D-E0D9-E8F8-9002600943AD}"/>
                </a:ext>
              </a:extLst>
            </p:cNvPr>
            <p:cNvCxnSpPr>
              <a:cxnSpLocks/>
            </p:cNvCxnSpPr>
            <p:nvPr/>
          </p:nvCxnSpPr>
          <p:spPr>
            <a:xfrm flipH="1">
              <a:off x="7836195" y="3674433"/>
              <a:ext cx="191385" cy="3364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4A096E6-76A2-98FB-EB25-1C09C661EC37}"/>
                </a:ext>
              </a:extLst>
            </p:cNvPr>
            <p:cNvCxnSpPr>
              <a:cxnSpLocks/>
            </p:cNvCxnSpPr>
            <p:nvPr/>
          </p:nvCxnSpPr>
          <p:spPr>
            <a:xfrm flipH="1">
              <a:off x="8027581" y="3352800"/>
              <a:ext cx="321850" cy="2752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21F329C-94FA-66F4-93AE-D78F0AD4C4E3}"/>
                </a:ext>
              </a:extLst>
            </p:cNvPr>
            <p:cNvCxnSpPr>
              <a:cxnSpLocks/>
            </p:cNvCxnSpPr>
            <p:nvPr/>
          </p:nvCxnSpPr>
          <p:spPr>
            <a:xfrm flipH="1">
              <a:off x="7681534" y="4021172"/>
              <a:ext cx="150827" cy="7721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12" name="Picture 2">
            <a:extLst>
              <a:ext uri="{FF2B5EF4-FFF2-40B4-BE49-F238E27FC236}">
                <a16:creationId xmlns:a16="http://schemas.microsoft.com/office/drawing/2014/main" id="{66AD6C02-5165-B10D-A9BF-0DB629195A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9167141" y="1603546"/>
            <a:ext cx="2509728" cy="4133945"/>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466E85CF-F815-F5ED-9077-D65BF19BA621}"/>
              </a:ext>
            </a:extLst>
          </p:cNvPr>
          <p:cNvGrpSpPr/>
          <p:nvPr/>
        </p:nvGrpSpPr>
        <p:grpSpPr>
          <a:xfrm>
            <a:off x="510812" y="5870029"/>
            <a:ext cx="1882949" cy="369332"/>
            <a:chOff x="3483482" y="993816"/>
            <a:chExt cx="1882949" cy="369332"/>
          </a:xfrm>
        </p:grpSpPr>
        <p:cxnSp>
          <p:nvCxnSpPr>
            <p:cNvPr id="26" name="Straight Arrow Connector 25">
              <a:extLst>
                <a:ext uri="{FF2B5EF4-FFF2-40B4-BE49-F238E27FC236}">
                  <a16:creationId xmlns:a16="http://schemas.microsoft.com/office/drawing/2014/main" id="{FF902232-1C13-6C5D-4891-B55A563F5786}"/>
                </a:ext>
              </a:extLst>
            </p:cNvPr>
            <p:cNvCxnSpPr>
              <a:cxnSpLocks/>
            </p:cNvCxnSpPr>
            <p:nvPr/>
          </p:nvCxnSpPr>
          <p:spPr>
            <a:xfrm>
              <a:off x="5015090" y="1196183"/>
              <a:ext cx="351341" cy="68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F2C39E8-47D1-31C8-0460-467B0FB5B061}"/>
                </a:ext>
              </a:extLst>
            </p:cNvPr>
            <p:cNvSpPr txBox="1"/>
            <p:nvPr/>
          </p:nvSpPr>
          <p:spPr>
            <a:xfrm>
              <a:off x="3483482" y="993816"/>
              <a:ext cx="1579858" cy="369332"/>
            </a:xfrm>
            <a:prstGeom prst="rect">
              <a:avLst/>
            </a:prstGeom>
            <a:noFill/>
          </p:spPr>
          <p:txBody>
            <a:bodyPr wrap="square" rtlCol="0">
              <a:spAutoFit/>
            </a:bodyPr>
            <a:lstStyle/>
            <a:p>
              <a:r>
                <a:rPr lang="en-US" dirty="0"/>
                <a:t>        Strategy 1</a:t>
              </a:r>
            </a:p>
          </p:txBody>
        </p:sp>
      </p:grpSp>
      <p:grpSp>
        <p:nvGrpSpPr>
          <p:cNvPr id="28" name="Group 27">
            <a:extLst>
              <a:ext uri="{FF2B5EF4-FFF2-40B4-BE49-F238E27FC236}">
                <a16:creationId xmlns:a16="http://schemas.microsoft.com/office/drawing/2014/main" id="{7E49BD5F-87FD-E525-074E-FDE1754A73B1}"/>
              </a:ext>
            </a:extLst>
          </p:cNvPr>
          <p:cNvGrpSpPr/>
          <p:nvPr/>
        </p:nvGrpSpPr>
        <p:grpSpPr>
          <a:xfrm>
            <a:off x="3130905" y="5903423"/>
            <a:ext cx="1843936" cy="369332"/>
            <a:chOff x="3522495" y="1011517"/>
            <a:chExt cx="1843936" cy="369332"/>
          </a:xfrm>
        </p:grpSpPr>
        <p:cxnSp>
          <p:nvCxnSpPr>
            <p:cNvPr id="29" name="Straight Arrow Connector 28">
              <a:extLst>
                <a:ext uri="{FF2B5EF4-FFF2-40B4-BE49-F238E27FC236}">
                  <a16:creationId xmlns:a16="http://schemas.microsoft.com/office/drawing/2014/main" id="{DD720B16-A676-8C64-32BE-74B0ACF82073}"/>
                </a:ext>
              </a:extLst>
            </p:cNvPr>
            <p:cNvCxnSpPr>
              <a:cxnSpLocks/>
            </p:cNvCxnSpPr>
            <p:nvPr/>
          </p:nvCxnSpPr>
          <p:spPr>
            <a:xfrm>
              <a:off x="5015090" y="1196183"/>
              <a:ext cx="351341" cy="68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1BD563E-4B04-A4D3-D903-CDD619840DAD}"/>
                </a:ext>
              </a:extLst>
            </p:cNvPr>
            <p:cNvSpPr txBox="1"/>
            <p:nvPr/>
          </p:nvSpPr>
          <p:spPr>
            <a:xfrm>
              <a:off x="3522495" y="1011517"/>
              <a:ext cx="1579858" cy="369332"/>
            </a:xfrm>
            <a:prstGeom prst="rect">
              <a:avLst/>
            </a:prstGeom>
            <a:noFill/>
          </p:spPr>
          <p:txBody>
            <a:bodyPr wrap="square" rtlCol="0">
              <a:spAutoFit/>
            </a:bodyPr>
            <a:lstStyle/>
            <a:p>
              <a:r>
                <a:rPr lang="en-US" dirty="0"/>
                <a:t>        Strategy 2</a:t>
              </a:r>
            </a:p>
          </p:txBody>
        </p:sp>
      </p:grpSp>
      <p:grpSp>
        <p:nvGrpSpPr>
          <p:cNvPr id="31" name="Group 30">
            <a:extLst>
              <a:ext uri="{FF2B5EF4-FFF2-40B4-BE49-F238E27FC236}">
                <a16:creationId xmlns:a16="http://schemas.microsoft.com/office/drawing/2014/main" id="{7420A3DF-8DF0-7E45-14AB-CCB2A69A8C61}"/>
              </a:ext>
            </a:extLst>
          </p:cNvPr>
          <p:cNvGrpSpPr/>
          <p:nvPr/>
        </p:nvGrpSpPr>
        <p:grpSpPr>
          <a:xfrm>
            <a:off x="5711985" y="5894580"/>
            <a:ext cx="1843936" cy="369332"/>
            <a:chOff x="3522495" y="1011517"/>
            <a:chExt cx="1843936" cy="369332"/>
          </a:xfrm>
        </p:grpSpPr>
        <p:cxnSp>
          <p:nvCxnSpPr>
            <p:cNvPr id="32" name="Straight Arrow Connector 31">
              <a:extLst>
                <a:ext uri="{FF2B5EF4-FFF2-40B4-BE49-F238E27FC236}">
                  <a16:creationId xmlns:a16="http://schemas.microsoft.com/office/drawing/2014/main" id="{419B4226-1E69-BF11-4AA1-1C7CD8724D6F}"/>
                </a:ext>
              </a:extLst>
            </p:cNvPr>
            <p:cNvCxnSpPr>
              <a:cxnSpLocks/>
            </p:cNvCxnSpPr>
            <p:nvPr/>
          </p:nvCxnSpPr>
          <p:spPr>
            <a:xfrm>
              <a:off x="5015090" y="1196183"/>
              <a:ext cx="351341" cy="685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636B4EB-A360-3045-9DC7-45827430B461}"/>
                </a:ext>
              </a:extLst>
            </p:cNvPr>
            <p:cNvSpPr txBox="1"/>
            <p:nvPr/>
          </p:nvSpPr>
          <p:spPr>
            <a:xfrm>
              <a:off x="3522495" y="1011517"/>
              <a:ext cx="1579858" cy="369332"/>
            </a:xfrm>
            <a:prstGeom prst="rect">
              <a:avLst/>
            </a:prstGeom>
            <a:noFill/>
          </p:spPr>
          <p:txBody>
            <a:bodyPr wrap="square" rtlCol="0">
              <a:spAutoFit/>
            </a:bodyPr>
            <a:lstStyle/>
            <a:p>
              <a:r>
                <a:rPr lang="en-US" dirty="0"/>
                <a:t>        Strategy 3</a:t>
              </a:r>
            </a:p>
          </p:txBody>
        </p:sp>
      </p:grpSp>
      <p:grpSp>
        <p:nvGrpSpPr>
          <p:cNvPr id="1045" name="Group 1044">
            <a:extLst>
              <a:ext uri="{FF2B5EF4-FFF2-40B4-BE49-F238E27FC236}">
                <a16:creationId xmlns:a16="http://schemas.microsoft.com/office/drawing/2014/main" id="{A37F6F49-292B-5E7F-EC66-FBDA0319DD7F}"/>
              </a:ext>
            </a:extLst>
          </p:cNvPr>
          <p:cNvGrpSpPr/>
          <p:nvPr/>
        </p:nvGrpSpPr>
        <p:grpSpPr>
          <a:xfrm>
            <a:off x="3182511" y="1627382"/>
            <a:ext cx="2509728" cy="4133945"/>
            <a:chOff x="3185769" y="1591662"/>
            <a:chExt cx="2509728" cy="4133945"/>
          </a:xfrm>
        </p:grpSpPr>
        <p:pic>
          <p:nvPicPr>
            <p:cNvPr id="10" name="Picture 2">
              <a:extLst>
                <a:ext uri="{FF2B5EF4-FFF2-40B4-BE49-F238E27FC236}">
                  <a16:creationId xmlns:a16="http://schemas.microsoft.com/office/drawing/2014/main" id="{A148BB96-41E8-5A30-FED8-2B4DA31933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3185769" y="1591662"/>
              <a:ext cx="2509728" cy="4133945"/>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a:extLst>
                <a:ext uri="{FF2B5EF4-FFF2-40B4-BE49-F238E27FC236}">
                  <a16:creationId xmlns:a16="http://schemas.microsoft.com/office/drawing/2014/main" id="{198111D7-247D-8939-1E41-B6A6C03EEC64}"/>
                </a:ext>
              </a:extLst>
            </p:cNvPr>
            <p:cNvCxnSpPr>
              <a:cxnSpLocks/>
            </p:cNvCxnSpPr>
            <p:nvPr/>
          </p:nvCxnSpPr>
          <p:spPr>
            <a:xfrm>
              <a:off x="4859170" y="2754879"/>
              <a:ext cx="41162" cy="38493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E111E28-579F-634C-9ACE-3EDFDD9E684C}"/>
                </a:ext>
              </a:extLst>
            </p:cNvPr>
            <p:cNvCxnSpPr>
              <a:cxnSpLocks/>
            </p:cNvCxnSpPr>
            <p:nvPr/>
          </p:nvCxnSpPr>
          <p:spPr>
            <a:xfrm flipH="1">
              <a:off x="4544508" y="3139810"/>
              <a:ext cx="314662" cy="986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4F283CB-F002-CBAA-99C5-A3E5AB6FA2A9}"/>
                </a:ext>
              </a:extLst>
            </p:cNvPr>
            <p:cNvCxnSpPr>
              <a:cxnSpLocks/>
            </p:cNvCxnSpPr>
            <p:nvPr/>
          </p:nvCxnSpPr>
          <p:spPr>
            <a:xfrm flipH="1">
              <a:off x="4404090" y="3260712"/>
              <a:ext cx="167080" cy="2935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19DBE37-DA26-D3A0-DCEB-3CCB78DAF710}"/>
                </a:ext>
              </a:extLst>
            </p:cNvPr>
            <p:cNvCxnSpPr>
              <a:cxnSpLocks/>
            </p:cNvCxnSpPr>
            <p:nvPr/>
          </p:nvCxnSpPr>
          <p:spPr>
            <a:xfrm>
              <a:off x="4451910" y="3539412"/>
              <a:ext cx="231800" cy="262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83C3707-3C2F-0E3C-9DE5-6B404F38F897}"/>
                </a:ext>
              </a:extLst>
            </p:cNvPr>
            <p:cNvCxnSpPr>
              <a:cxnSpLocks/>
            </p:cNvCxnSpPr>
            <p:nvPr/>
          </p:nvCxnSpPr>
          <p:spPr>
            <a:xfrm flipH="1">
              <a:off x="4623500" y="3834902"/>
              <a:ext cx="25192" cy="49901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9FA454E-1BEF-9A01-D705-53B40BC8947F}"/>
                </a:ext>
              </a:extLst>
            </p:cNvPr>
            <p:cNvCxnSpPr>
              <a:cxnSpLocks/>
            </p:cNvCxnSpPr>
            <p:nvPr/>
          </p:nvCxnSpPr>
          <p:spPr>
            <a:xfrm flipH="1">
              <a:off x="4345600" y="4349609"/>
              <a:ext cx="261581" cy="2469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52EA611-CA01-0E97-C353-A0B6EF2A457D}"/>
                </a:ext>
              </a:extLst>
            </p:cNvPr>
            <p:cNvCxnSpPr>
              <a:cxnSpLocks/>
            </p:cNvCxnSpPr>
            <p:nvPr/>
          </p:nvCxnSpPr>
          <p:spPr>
            <a:xfrm flipH="1">
              <a:off x="3577563" y="4687805"/>
              <a:ext cx="339700" cy="3826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3BC7D84-3E68-7B09-B3FC-7F4380AA37F8}"/>
                </a:ext>
              </a:extLst>
            </p:cNvPr>
            <p:cNvCxnSpPr>
              <a:cxnSpLocks/>
            </p:cNvCxnSpPr>
            <p:nvPr/>
          </p:nvCxnSpPr>
          <p:spPr>
            <a:xfrm flipH="1">
              <a:off x="3924579" y="4596589"/>
              <a:ext cx="421021" cy="844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pic>
        <p:nvPicPr>
          <p:cNvPr id="11" name="Picture 2">
            <a:extLst>
              <a:ext uri="{FF2B5EF4-FFF2-40B4-BE49-F238E27FC236}">
                <a16:creationId xmlns:a16="http://schemas.microsoft.com/office/drawing/2014/main" id="{D0F52088-FF77-1887-8AEB-5C81EDCC97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8822" t="7817" r="-1201" b="44889"/>
          <a:stretch/>
        </p:blipFill>
        <p:spPr bwMode="auto">
          <a:xfrm>
            <a:off x="6071481" y="1610517"/>
            <a:ext cx="2509728" cy="4133945"/>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a:extLst>
              <a:ext uri="{FF2B5EF4-FFF2-40B4-BE49-F238E27FC236}">
                <a16:creationId xmlns:a16="http://schemas.microsoft.com/office/drawing/2014/main" id="{C6D683C7-CC33-3939-13EE-9990E30AD72A}"/>
              </a:ext>
            </a:extLst>
          </p:cNvPr>
          <p:cNvGrpSpPr/>
          <p:nvPr/>
        </p:nvGrpSpPr>
        <p:grpSpPr>
          <a:xfrm>
            <a:off x="6453219" y="2781503"/>
            <a:ext cx="1663440" cy="2268443"/>
            <a:chOff x="6237995" y="2824630"/>
            <a:chExt cx="1663440" cy="2268443"/>
          </a:xfrm>
        </p:grpSpPr>
        <p:cxnSp>
          <p:nvCxnSpPr>
            <p:cNvPr id="1039" name="Straight Arrow Connector 1038">
              <a:extLst>
                <a:ext uri="{FF2B5EF4-FFF2-40B4-BE49-F238E27FC236}">
                  <a16:creationId xmlns:a16="http://schemas.microsoft.com/office/drawing/2014/main" id="{FE93A37F-431D-3942-7824-3FC7E0190731}"/>
                </a:ext>
              </a:extLst>
            </p:cNvPr>
            <p:cNvCxnSpPr>
              <a:cxnSpLocks/>
            </p:cNvCxnSpPr>
            <p:nvPr/>
          </p:nvCxnSpPr>
          <p:spPr>
            <a:xfrm>
              <a:off x="7532650" y="2824630"/>
              <a:ext cx="262380" cy="31456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0" name="Straight Arrow Connector 1039">
              <a:extLst>
                <a:ext uri="{FF2B5EF4-FFF2-40B4-BE49-F238E27FC236}">
                  <a16:creationId xmlns:a16="http://schemas.microsoft.com/office/drawing/2014/main" id="{09A96444-0AC2-F7C2-36BC-7DE731926A0A}"/>
                </a:ext>
              </a:extLst>
            </p:cNvPr>
            <p:cNvCxnSpPr>
              <a:cxnSpLocks/>
            </p:cNvCxnSpPr>
            <p:nvPr/>
          </p:nvCxnSpPr>
          <p:spPr>
            <a:xfrm flipH="1">
              <a:off x="7107384" y="4549839"/>
              <a:ext cx="602963" cy="3650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1" name="Straight Arrow Connector 1040">
              <a:extLst>
                <a:ext uri="{FF2B5EF4-FFF2-40B4-BE49-F238E27FC236}">
                  <a16:creationId xmlns:a16="http://schemas.microsoft.com/office/drawing/2014/main" id="{C83CD70C-2025-CE5A-D096-ADBC28215246}"/>
                </a:ext>
              </a:extLst>
            </p:cNvPr>
            <p:cNvCxnSpPr>
              <a:cxnSpLocks/>
            </p:cNvCxnSpPr>
            <p:nvPr/>
          </p:nvCxnSpPr>
          <p:spPr>
            <a:xfrm>
              <a:off x="7795030" y="3175532"/>
              <a:ext cx="0" cy="4485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2" name="Straight Arrow Connector 1041">
              <a:extLst>
                <a:ext uri="{FF2B5EF4-FFF2-40B4-BE49-F238E27FC236}">
                  <a16:creationId xmlns:a16="http://schemas.microsoft.com/office/drawing/2014/main" id="{2416CA86-707C-53E5-7527-56EC8EF173EC}"/>
                </a:ext>
              </a:extLst>
            </p:cNvPr>
            <p:cNvCxnSpPr>
              <a:cxnSpLocks/>
            </p:cNvCxnSpPr>
            <p:nvPr/>
          </p:nvCxnSpPr>
          <p:spPr>
            <a:xfrm flipH="1">
              <a:off x="6237995" y="4914852"/>
              <a:ext cx="822882" cy="17822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3" name="Straight Arrow Connector 1042">
              <a:extLst>
                <a:ext uri="{FF2B5EF4-FFF2-40B4-BE49-F238E27FC236}">
                  <a16:creationId xmlns:a16="http://schemas.microsoft.com/office/drawing/2014/main" id="{9F01E592-3666-78CA-D0F9-20343320C997}"/>
                </a:ext>
              </a:extLst>
            </p:cNvPr>
            <p:cNvCxnSpPr>
              <a:cxnSpLocks/>
            </p:cNvCxnSpPr>
            <p:nvPr/>
          </p:nvCxnSpPr>
          <p:spPr>
            <a:xfrm flipH="1">
              <a:off x="7765531" y="4022426"/>
              <a:ext cx="123493" cy="5274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44" name="Straight Arrow Connector 1043">
              <a:extLst>
                <a:ext uri="{FF2B5EF4-FFF2-40B4-BE49-F238E27FC236}">
                  <a16:creationId xmlns:a16="http://schemas.microsoft.com/office/drawing/2014/main" id="{D91083C2-0C4C-63F7-97CA-FB9F1622EB04}"/>
                </a:ext>
              </a:extLst>
            </p:cNvPr>
            <p:cNvCxnSpPr>
              <a:cxnSpLocks/>
            </p:cNvCxnSpPr>
            <p:nvPr/>
          </p:nvCxnSpPr>
          <p:spPr>
            <a:xfrm>
              <a:off x="7791458" y="3650963"/>
              <a:ext cx="109977" cy="3338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46" name="Group 1045">
            <a:extLst>
              <a:ext uri="{FF2B5EF4-FFF2-40B4-BE49-F238E27FC236}">
                <a16:creationId xmlns:a16="http://schemas.microsoft.com/office/drawing/2014/main" id="{D6DF681A-6DD3-23FC-A354-BC29BE8F29FA}"/>
              </a:ext>
            </a:extLst>
          </p:cNvPr>
          <p:cNvGrpSpPr/>
          <p:nvPr/>
        </p:nvGrpSpPr>
        <p:grpSpPr>
          <a:xfrm>
            <a:off x="9568050" y="2824630"/>
            <a:ext cx="1322769" cy="2315577"/>
            <a:chOff x="6487794" y="2651247"/>
            <a:chExt cx="1322769" cy="2315577"/>
          </a:xfrm>
        </p:grpSpPr>
        <p:cxnSp>
          <p:nvCxnSpPr>
            <p:cNvPr id="1047" name="Straight Arrow Connector 1046">
              <a:extLst>
                <a:ext uri="{FF2B5EF4-FFF2-40B4-BE49-F238E27FC236}">
                  <a16:creationId xmlns:a16="http://schemas.microsoft.com/office/drawing/2014/main" id="{343C48D8-A1CB-35A1-8E3C-24FF3D68F86E}"/>
                </a:ext>
              </a:extLst>
            </p:cNvPr>
            <p:cNvCxnSpPr>
              <a:cxnSpLocks/>
            </p:cNvCxnSpPr>
            <p:nvPr/>
          </p:nvCxnSpPr>
          <p:spPr>
            <a:xfrm>
              <a:off x="7769401" y="2651247"/>
              <a:ext cx="41162" cy="38493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48" name="Straight Arrow Connector 1047">
              <a:extLst>
                <a:ext uri="{FF2B5EF4-FFF2-40B4-BE49-F238E27FC236}">
                  <a16:creationId xmlns:a16="http://schemas.microsoft.com/office/drawing/2014/main" id="{46CE0332-77B7-6FCB-3370-B116E969D2DA}"/>
                </a:ext>
              </a:extLst>
            </p:cNvPr>
            <p:cNvCxnSpPr>
              <a:cxnSpLocks/>
            </p:cNvCxnSpPr>
            <p:nvPr/>
          </p:nvCxnSpPr>
          <p:spPr>
            <a:xfrm flipH="1">
              <a:off x="7454739" y="3036178"/>
              <a:ext cx="314662" cy="986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49" name="Straight Arrow Connector 1048">
              <a:extLst>
                <a:ext uri="{FF2B5EF4-FFF2-40B4-BE49-F238E27FC236}">
                  <a16:creationId xmlns:a16="http://schemas.microsoft.com/office/drawing/2014/main" id="{6024A9BA-7DA1-6518-6C6D-19C9E31F86EB}"/>
                </a:ext>
              </a:extLst>
            </p:cNvPr>
            <p:cNvCxnSpPr>
              <a:cxnSpLocks/>
            </p:cNvCxnSpPr>
            <p:nvPr/>
          </p:nvCxnSpPr>
          <p:spPr>
            <a:xfrm flipH="1">
              <a:off x="7314321" y="3157080"/>
              <a:ext cx="167080" cy="2935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0" name="Straight Arrow Connector 1049">
              <a:extLst>
                <a:ext uri="{FF2B5EF4-FFF2-40B4-BE49-F238E27FC236}">
                  <a16:creationId xmlns:a16="http://schemas.microsoft.com/office/drawing/2014/main" id="{1CCCBEBE-42A4-6E7F-A34D-FA9EDA50B60D}"/>
                </a:ext>
              </a:extLst>
            </p:cNvPr>
            <p:cNvCxnSpPr>
              <a:cxnSpLocks/>
            </p:cNvCxnSpPr>
            <p:nvPr/>
          </p:nvCxnSpPr>
          <p:spPr>
            <a:xfrm>
              <a:off x="7362141" y="3435780"/>
              <a:ext cx="231800" cy="262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1" name="Straight Arrow Connector 1050">
              <a:extLst>
                <a:ext uri="{FF2B5EF4-FFF2-40B4-BE49-F238E27FC236}">
                  <a16:creationId xmlns:a16="http://schemas.microsoft.com/office/drawing/2014/main" id="{B34773F6-DD52-EEB6-C4DB-38DA2B153D24}"/>
                </a:ext>
              </a:extLst>
            </p:cNvPr>
            <p:cNvCxnSpPr>
              <a:cxnSpLocks/>
            </p:cNvCxnSpPr>
            <p:nvPr/>
          </p:nvCxnSpPr>
          <p:spPr>
            <a:xfrm flipH="1">
              <a:off x="7533731" y="3731270"/>
              <a:ext cx="25192" cy="49901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2" name="Straight Arrow Connector 1051">
              <a:extLst>
                <a:ext uri="{FF2B5EF4-FFF2-40B4-BE49-F238E27FC236}">
                  <a16:creationId xmlns:a16="http://schemas.microsoft.com/office/drawing/2014/main" id="{DC14B235-E367-FD22-F1A5-2B482CC45485}"/>
                </a:ext>
              </a:extLst>
            </p:cNvPr>
            <p:cNvCxnSpPr>
              <a:cxnSpLocks/>
            </p:cNvCxnSpPr>
            <p:nvPr/>
          </p:nvCxnSpPr>
          <p:spPr>
            <a:xfrm flipH="1">
              <a:off x="7255831" y="4245977"/>
              <a:ext cx="261581" cy="2469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3" name="Straight Arrow Connector 1052">
              <a:extLst>
                <a:ext uri="{FF2B5EF4-FFF2-40B4-BE49-F238E27FC236}">
                  <a16:creationId xmlns:a16="http://schemas.microsoft.com/office/drawing/2014/main" id="{17E5616E-C239-A0E8-3D6D-AB8CC6B75849}"/>
                </a:ext>
              </a:extLst>
            </p:cNvPr>
            <p:cNvCxnSpPr>
              <a:cxnSpLocks/>
            </p:cNvCxnSpPr>
            <p:nvPr/>
          </p:nvCxnSpPr>
          <p:spPr>
            <a:xfrm flipH="1">
              <a:off x="6487794" y="4584173"/>
              <a:ext cx="339700" cy="3826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54" name="Straight Arrow Connector 1053">
              <a:extLst>
                <a:ext uri="{FF2B5EF4-FFF2-40B4-BE49-F238E27FC236}">
                  <a16:creationId xmlns:a16="http://schemas.microsoft.com/office/drawing/2014/main" id="{880320D9-A8C4-5F26-7665-D9D42E4EAC16}"/>
                </a:ext>
              </a:extLst>
            </p:cNvPr>
            <p:cNvCxnSpPr>
              <a:cxnSpLocks/>
            </p:cNvCxnSpPr>
            <p:nvPr/>
          </p:nvCxnSpPr>
          <p:spPr>
            <a:xfrm flipH="1">
              <a:off x="6834810" y="4492957"/>
              <a:ext cx="421021" cy="844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55" name="Group 1054">
            <a:extLst>
              <a:ext uri="{FF2B5EF4-FFF2-40B4-BE49-F238E27FC236}">
                <a16:creationId xmlns:a16="http://schemas.microsoft.com/office/drawing/2014/main" id="{9103D4C0-675F-5382-1447-FF4B8B185E97}"/>
              </a:ext>
            </a:extLst>
          </p:cNvPr>
          <p:cNvGrpSpPr/>
          <p:nvPr/>
        </p:nvGrpSpPr>
        <p:grpSpPr>
          <a:xfrm>
            <a:off x="9479466" y="2810103"/>
            <a:ext cx="1329029" cy="2321172"/>
            <a:chOff x="7681534" y="2615609"/>
            <a:chExt cx="1005266" cy="2177706"/>
          </a:xfrm>
        </p:grpSpPr>
        <p:cxnSp>
          <p:nvCxnSpPr>
            <p:cNvPr id="1056" name="Straight Arrow Connector 1055">
              <a:extLst>
                <a:ext uri="{FF2B5EF4-FFF2-40B4-BE49-F238E27FC236}">
                  <a16:creationId xmlns:a16="http://schemas.microsoft.com/office/drawing/2014/main" id="{3D99B352-1838-DC76-70E3-3F65D2BF9730}"/>
                </a:ext>
              </a:extLst>
            </p:cNvPr>
            <p:cNvCxnSpPr>
              <a:cxnSpLocks/>
            </p:cNvCxnSpPr>
            <p:nvPr/>
          </p:nvCxnSpPr>
          <p:spPr>
            <a:xfrm flipH="1">
              <a:off x="8349431" y="2615609"/>
              <a:ext cx="337369" cy="73719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7" name="Straight Arrow Connector 1056">
              <a:extLst>
                <a:ext uri="{FF2B5EF4-FFF2-40B4-BE49-F238E27FC236}">
                  <a16:creationId xmlns:a16="http://schemas.microsoft.com/office/drawing/2014/main" id="{074B7696-D000-A990-5DD9-467B2E9DA1B4}"/>
                </a:ext>
              </a:extLst>
            </p:cNvPr>
            <p:cNvCxnSpPr>
              <a:cxnSpLocks/>
            </p:cNvCxnSpPr>
            <p:nvPr/>
          </p:nvCxnSpPr>
          <p:spPr>
            <a:xfrm flipH="1">
              <a:off x="7836195" y="3674433"/>
              <a:ext cx="191385" cy="3364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8" name="Straight Arrow Connector 1057">
              <a:extLst>
                <a:ext uri="{FF2B5EF4-FFF2-40B4-BE49-F238E27FC236}">
                  <a16:creationId xmlns:a16="http://schemas.microsoft.com/office/drawing/2014/main" id="{DCBE6548-1D6B-A7EF-A5B4-2DE137816048}"/>
                </a:ext>
              </a:extLst>
            </p:cNvPr>
            <p:cNvCxnSpPr>
              <a:cxnSpLocks/>
            </p:cNvCxnSpPr>
            <p:nvPr/>
          </p:nvCxnSpPr>
          <p:spPr>
            <a:xfrm flipH="1">
              <a:off x="8027581" y="3352800"/>
              <a:ext cx="321850" cy="2752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D50CDC66-6A32-8695-3AFF-D765FEFFD9ED}"/>
                </a:ext>
              </a:extLst>
            </p:cNvPr>
            <p:cNvCxnSpPr>
              <a:cxnSpLocks/>
            </p:cNvCxnSpPr>
            <p:nvPr/>
          </p:nvCxnSpPr>
          <p:spPr>
            <a:xfrm flipH="1">
              <a:off x="7681534" y="4021172"/>
              <a:ext cx="150827" cy="7721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7884BCDC-D7C8-3E2F-7091-FEEBCDF9DEE2}"/>
              </a:ext>
            </a:extLst>
          </p:cNvPr>
          <p:cNvGrpSpPr/>
          <p:nvPr/>
        </p:nvGrpSpPr>
        <p:grpSpPr>
          <a:xfrm>
            <a:off x="9646397" y="2844567"/>
            <a:ext cx="1663440" cy="2268443"/>
            <a:chOff x="6237995" y="2824630"/>
            <a:chExt cx="1663440" cy="2268443"/>
          </a:xfrm>
        </p:grpSpPr>
        <p:cxnSp>
          <p:nvCxnSpPr>
            <p:cNvPr id="55" name="Straight Arrow Connector 54">
              <a:extLst>
                <a:ext uri="{FF2B5EF4-FFF2-40B4-BE49-F238E27FC236}">
                  <a16:creationId xmlns:a16="http://schemas.microsoft.com/office/drawing/2014/main" id="{47072E66-9345-32D6-82AE-2634F4D64640}"/>
                </a:ext>
              </a:extLst>
            </p:cNvPr>
            <p:cNvCxnSpPr>
              <a:cxnSpLocks/>
            </p:cNvCxnSpPr>
            <p:nvPr/>
          </p:nvCxnSpPr>
          <p:spPr>
            <a:xfrm>
              <a:off x="7532650" y="2824630"/>
              <a:ext cx="262380" cy="31456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34352F1-BE51-3006-D753-D6BE87BE2670}"/>
                </a:ext>
              </a:extLst>
            </p:cNvPr>
            <p:cNvCxnSpPr>
              <a:cxnSpLocks/>
            </p:cNvCxnSpPr>
            <p:nvPr/>
          </p:nvCxnSpPr>
          <p:spPr>
            <a:xfrm flipH="1">
              <a:off x="7107384" y="4549839"/>
              <a:ext cx="602963" cy="3650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92DB24E-BE2D-A2B1-FB6F-C2C952DD254A}"/>
                </a:ext>
              </a:extLst>
            </p:cNvPr>
            <p:cNvCxnSpPr>
              <a:cxnSpLocks/>
            </p:cNvCxnSpPr>
            <p:nvPr/>
          </p:nvCxnSpPr>
          <p:spPr>
            <a:xfrm>
              <a:off x="7795030" y="3175532"/>
              <a:ext cx="0" cy="4485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17E7FC-C56B-B68A-1F58-554F0D78A10E}"/>
                </a:ext>
              </a:extLst>
            </p:cNvPr>
            <p:cNvCxnSpPr>
              <a:cxnSpLocks/>
            </p:cNvCxnSpPr>
            <p:nvPr/>
          </p:nvCxnSpPr>
          <p:spPr>
            <a:xfrm flipH="1">
              <a:off x="6237995" y="4914852"/>
              <a:ext cx="822882" cy="17822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10E2994-E491-1AE9-6479-7425CA174CD1}"/>
                </a:ext>
              </a:extLst>
            </p:cNvPr>
            <p:cNvCxnSpPr>
              <a:cxnSpLocks/>
            </p:cNvCxnSpPr>
            <p:nvPr/>
          </p:nvCxnSpPr>
          <p:spPr>
            <a:xfrm flipH="1">
              <a:off x="7765531" y="4022426"/>
              <a:ext cx="123493" cy="52741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C4C987D-6436-84D8-22CA-2D088C892ECC}"/>
                </a:ext>
              </a:extLst>
            </p:cNvPr>
            <p:cNvCxnSpPr>
              <a:cxnSpLocks/>
            </p:cNvCxnSpPr>
            <p:nvPr/>
          </p:nvCxnSpPr>
          <p:spPr>
            <a:xfrm>
              <a:off x="7791458" y="3650963"/>
              <a:ext cx="109977" cy="33387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A3E0506C-5DE0-5A37-E371-AEFF374F9B52}"/>
              </a:ext>
            </a:extLst>
          </p:cNvPr>
          <p:cNvSpPr txBox="1"/>
          <p:nvPr/>
        </p:nvSpPr>
        <p:spPr>
          <a:xfrm>
            <a:off x="3130905" y="28412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optimal path </a:t>
            </a:r>
          </a:p>
        </p:txBody>
      </p:sp>
      <p:sp>
        <p:nvSpPr>
          <p:cNvPr id="16" name="TextBox 15">
            <a:extLst>
              <a:ext uri="{FF2B5EF4-FFF2-40B4-BE49-F238E27FC236}">
                <a16:creationId xmlns:a16="http://schemas.microsoft.com/office/drawing/2014/main" id="{0A6199B0-4DDF-2353-2A49-07CFEDA92C45}"/>
              </a:ext>
            </a:extLst>
          </p:cNvPr>
          <p:cNvSpPr txBox="1"/>
          <p:nvPr/>
        </p:nvSpPr>
        <p:spPr>
          <a:xfrm>
            <a:off x="775176" y="908074"/>
            <a:ext cx="6547432" cy="369332"/>
          </a:xfrm>
          <a:prstGeom prst="rect">
            <a:avLst/>
          </a:prstGeom>
          <a:noFill/>
          <a:ln w="31750" cap="sq">
            <a:solidFill>
              <a:schemeClr val="accent3">
                <a:lumMod val="50000"/>
              </a:schemeClr>
            </a:solidFill>
            <a:prstDash val="solid"/>
            <a:bevel/>
          </a:ln>
        </p:spPr>
        <p:txBody>
          <a:bodyPr wrap="square" rtlCol="0">
            <a:spAutoFit/>
          </a:bodyPr>
          <a:lstStyle/>
          <a:p>
            <a:r>
              <a:rPr lang="en-US" b="1" dirty="0">
                <a:solidFill>
                  <a:schemeClr val="accent6">
                    <a:lumMod val="50000"/>
                  </a:schemeClr>
                </a:solidFill>
              </a:rPr>
              <a:t>Example 2: find the best path down from the top of the mountain</a:t>
            </a:r>
          </a:p>
        </p:txBody>
      </p:sp>
    </p:spTree>
    <p:extLst>
      <p:ext uri="{BB962C8B-B14F-4D97-AF65-F5344CB8AC3E}">
        <p14:creationId xmlns:p14="http://schemas.microsoft.com/office/powerpoint/2010/main" val="2912844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484399AF-E710-B33F-585A-687BAD711A75}"/>
              </a:ext>
            </a:extLst>
          </p:cNvPr>
          <p:cNvSpPr/>
          <p:nvPr/>
        </p:nvSpPr>
        <p:spPr>
          <a:xfrm rot="5400000">
            <a:off x="-3328859"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4" name="Arrow: Pentagon 3">
            <a:extLst>
              <a:ext uri="{FF2B5EF4-FFF2-40B4-BE49-F238E27FC236}">
                <a16:creationId xmlns:a16="http://schemas.microsoft.com/office/drawing/2014/main" id="{CED56621-166E-CA08-9E07-EF83912F8BC3}"/>
              </a:ext>
            </a:extLst>
          </p:cNvPr>
          <p:cNvSpPr/>
          <p:nvPr/>
        </p:nvSpPr>
        <p:spPr>
          <a:xfrm rot="5400000">
            <a:off x="8678171" y="3328861"/>
            <a:ext cx="6857998" cy="200280"/>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5" name="Arrow: Pentagon 4">
            <a:extLst>
              <a:ext uri="{FF2B5EF4-FFF2-40B4-BE49-F238E27FC236}">
                <a16:creationId xmlns:a16="http://schemas.microsoft.com/office/drawing/2014/main" id="{A46BDBD1-47CC-351C-55B5-6395ADBF0C1B}"/>
              </a:ext>
            </a:extLst>
          </p:cNvPr>
          <p:cNvSpPr/>
          <p:nvPr/>
        </p:nvSpPr>
        <p:spPr>
          <a:xfrm>
            <a:off x="200279" y="1"/>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sp>
        <p:nvSpPr>
          <p:cNvPr id="6" name="Arrow: Pentagon 5">
            <a:extLst>
              <a:ext uri="{FF2B5EF4-FFF2-40B4-BE49-F238E27FC236}">
                <a16:creationId xmlns:a16="http://schemas.microsoft.com/office/drawing/2014/main" id="{90699459-5EBC-7386-1BFC-9B9166BE4FDF}"/>
              </a:ext>
            </a:extLst>
          </p:cNvPr>
          <p:cNvSpPr/>
          <p:nvPr/>
        </p:nvSpPr>
        <p:spPr>
          <a:xfrm>
            <a:off x="200279" y="6626644"/>
            <a:ext cx="11907257" cy="231354"/>
          </a:xfrm>
          <a:prstGeom prst="homePlate">
            <a:avLst>
              <a:gd name="adj" fmla="val 1168"/>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5" dirty="0"/>
          </a:p>
        </p:txBody>
      </p:sp>
      <p:grpSp>
        <p:nvGrpSpPr>
          <p:cNvPr id="27" name="Group 26">
            <a:extLst>
              <a:ext uri="{FF2B5EF4-FFF2-40B4-BE49-F238E27FC236}">
                <a16:creationId xmlns:a16="http://schemas.microsoft.com/office/drawing/2014/main" id="{466E85CF-F815-F5ED-9077-D65BF19BA621}"/>
              </a:ext>
            </a:extLst>
          </p:cNvPr>
          <p:cNvGrpSpPr/>
          <p:nvPr/>
        </p:nvGrpSpPr>
        <p:grpSpPr>
          <a:xfrm>
            <a:off x="549825" y="5887730"/>
            <a:ext cx="1843936" cy="369332"/>
            <a:chOff x="3522495" y="1011517"/>
            <a:chExt cx="1843936" cy="369332"/>
          </a:xfrm>
        </p:grpSpPr>
        <p:cxnSp>
          <p:nvCxnSpPr>
            <p:cNvPr id="26" name="Straight Arrow Connector 25">
              <a:extLst>
                <a:ext uri="{FF2B5EF4-FFF2-40B4-BE49-F238E27FC236}">
                  <a16:creationId xmlns:a16="http://schemas.microsoft.com/office/drawing/2014/main" id="{FF902232-1C13-6C5D-4891-B55A563F5786}"/>
                </a:ext>
              </a:extLst>
            </p:cNvPr>
            <p:cNvCxnSpPr>
              <a:cxnSpLocks/>
            </p:cNvCxnSpPr>
            <p:nvPr/>
          </p:nvCxnSpPr>
          <p:spPr>
            <a:xfrm>
              <a:off x="5015090" y="1196183"/>
              <a:ext cx="351341" cy="68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F2C39E8-47D1-31C8-0460-467B0FB5B061}"/>
                </a:ext>
              </a:extLst>
            </p:cNvPr>
            <p:cNvSpPr txBox="1"/>
            <p:nvPr/>
          </p:nvSpPr>
          <p:spPr>
            <a:xfrm>
              <a:off x="3522495" y="1011517"/>
              <a:ext cx="1579858" cy="369332"/>
            </a:xfrm>
            <a:prstGeom prst="rect">
              <a:avLst/>
            </a:prstGeom>
            <a:noFill/>
          </p:spPr>
          <p:txBody>
            <a:bodyPr wrap="square" rtlCol="0">
              <a:spAutoFit/>
            </a:bodyPr>
            <a:lstStyle/>
            <a:p>
              <a:r>
                <a:rPr lang="en-US" dirty="0"/>
                <a:t>        Strategy 1</a:t>
              </a:r>
            </a:p>
          </p:txBody>
        </p:sp>
      </p:grpSp>
      <p:grpSp>
        <p:nvGrpSpPr>
          <p:cNvPr id="28" name="Group 27">
            <a:extLst>
              <a:ext uri="{FF2B5EF4-FFF2-40B4-BE49-F238E27FC236}">
                <a16:creationId xmlns:a16="http://schemas.microsoft.com/office/drawing/2014/main" id="{7E49BD5F-87FD-E525-074E-FDE1754A73B1}"/>
              </a:ext>
            </a:extLst>
          </p:cNvPr>
          <p:cNvGrpSpPr/>
          <p:nvPr/>
        </p:nvGrpSpPr>
        <p:grpSpPr>
          <a:xfrm>
            <a:off x="3130905" y="5903423"/>
            <a:ext cx="1843936" cy="369332"/>
            <a:chOff x="3522495" y="1011517"/>
            <a:chExt cx="1843936" cy="369332"/>
          </a:xfrm>
        </p:grpSpPr>
        <p:cxnSp>
          <p:nvCxnSpPr>
            <p:cNvPr id="29" name="Straight Arrow Connector 28">
              <a:extLst>
                <a:ext uri="{FF2B5EF4-FFF2-40B4-BE49-F238E27FC236}">
                  <a16:creationId xmlns:a16="http://schemas.microsoft.com/office/drawing/2014/main" id="{DD720B16-A676-8C64-32BE-74B0ACF82073}"/>
                </a:ext>
              </a:extLst>
            </p:cNvPr>
            <p:cNvCxnSpPr>
              <a:cxnSpLocks/>
            </p:cNvCxnSpPr>
            <p:nvPr/>
          </p:nvCxnSpPr>
          <p:spPr>
            <a:xfrm>
              <a:off x="5015090" y="1196183"/>
              <a:ext cx="351341" cy="685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1BD563E-4B04-A4D3-D903-CDD619840DAD}"/>
                </a:ext>
              </a:extLst>
            </p:cNvPr>
            <p:cNvSpPr txBox="1"/>
            <p:nvPr/>
          </p:nvSpPr>
          <p:spPr>
            <a:xfrm>
              <a:off x="3522495" y="1011517"/>
              <a:ext cx="1579858" cy="369332"/>
            </a:xfrm>
            <a:prstGeom prst="rect">
              <a:avLst/>
            </a:prstGeom>
            <a:noFill/>
          </p:spPr>
          <p:txBody>
            <a:bodyPr wrap="square" rtlCol="0">
              <a:spAutoFit/>
            </a:bodyPr>
            <a:lstStyle/>
            <a:p>
              <a:r>
                <a:rPr lang="en-US" dirty="0"/>
                <a:t>        Strategy 2</a:t>
              </a:r>
            </a:p>
          </p:txBody>
        </p:sp>
      </p:grpSp>
      <p:grpSp>
        <p:nvGrpSpPr>
          <p:cNvPr id="31" name="Group 30">
            <a:extLst>
              <a:ext uri="{FF2B5EF4-FFF2-40B4-BE49-F238E27FC236}">
                <a16:creationId xmlns:a16="http://schemas.microsoft.com/office/drawing/2014/main" id="{7420A3DF-8DF0-7E45-14AB-CCB2A69A8C61}"/>
              </a:ext>
            </a:extLst>
          </p:cNvPr>
          <p:cNvGrpSpPr/>
          <p:nvPr/>
        </p:nvGrpSpPr>
        <p:grpSpPr>
          <a:xfrm>
            <a:off x="5711985" y="5894580"/>
            <a:ext cx="1843936" cy="369332"/>
            <a:chOff x="3522495" y="1011517"/>
            <a:chExt cx="1843936" cy="369332"/>
          </a:xfrm>
        </p:grpSpPr>
        <p:cxnSp>
          <p:nvCxnSpPr>
            <p:cNvPr id="32" name="Straight Arrow Connector 31">
              <a:extLst>
                <a:ext uri="{FF2B5EF4-FFF2-40B4-BE49-F238E27FC236}">
                  <a16:creationId xmlns:a16="http://schemas.microsoft.com/office/drawing/2014/main" id="{419B4226-1E69-BF11-4AA1-1C7CD8724D6F}"/>
                </a:ext>
              </a:extLst>
            </p:cNvPr>
            <p:cNvCxnSpPr>
              <a:cxnSpLocks/>
            </p:cNvCxnSpPr>
            <p:nvPr/>
          </p:nvCxnSpPr>
          <p:spPr>
            <a:xfrm>
              <a:off x="5015090" y="1196183"/>
              <a:ext cx="351341" cy="685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636B4EB-A360-3045-9DC7-45827430B461}"/>
                </a:ext>
              </a:extLst>
            </p:cNvPr>
            <p:cNvSpPr txBox="1"/>
            <p:nvPr/>
          </p:nvSpPr>
          <p:spPr>
            <a:xfrm>
              <a:off x="3522495" y="1011517"/>
              <a:ext cx="1579858" cy="369332"/>
            </a:xfrm>
            <a:prstGeom prst="rect">
              <a:avLst/>
            </a:prstGeom>
            <a:noFill/>
          </p:spPr>
          <p:txBody>
            <a:bodyPr wrap="square" rtlCol="0">
              <a:spAutoFit/>
            </a:bodyPr>
            <a:lstStyle/>
            <a:p>
              <a:r>
                <a:rPr lang="en-US" dirty="0"/>
                <a:t>        Strategy 3</a:t>
              </a:r>
            </a:p>
          </p:txBody>
        </p:sp>
      </p:grpSp>
      <p:pic>
        <p:nvPicPr>
          <p:cNvPr id="22" name="Picture 21">
            <a:extLst>
              <a:ext uri="{FF2B5EF4-FFF2-40B4-BE49-F238E27FC236}">
                <a16:creationId xmlns:a16="http://schemas.microsoft.com/office/drawing/2014/main" id="{CDDAE85B-E2E7-12D6-7DAB-F114466DAD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0" t="22277" r="56340" b="46960"/>
          <a:stretch/>
        </p:blipFill>
        <p:spPr bwMode="auto">
          <a:xfrm>
            <a:off x="602921" y="1451581"/>
            <a:ext cx="2437400" cy="406656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BF1FA15D-A0CF-C4F8-CCE7-9C18DCEFE9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0" t="22277" r="56340" b="46960"/>
          <a:stretch/>
        </p:blipFill>
        <p:spPr bwMode="auto">
          <a:xfrm>
            <a:off x="3378172" y="1467784"/>
            <a:ext cx="2437400" cy="406656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a:extLst>
              <a:ext uri="{FF2B5EF4-FFF2-40B4-BE49-F238E27FC236}">
                <a16:creationId xmlns:a16="http://schemas.microsoft.com/office/drawing/2014/main" id="{BD01FFBC-F637-F7B2-C447-B1D488911E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0" t="22277" r="56340" b="46960"/>
          <a:stretch/>
        </p:blipFill>
        <p:spPr bwMode="auto">
          <a:xfrm>
            <a:off x="6373087" y="1482433"/>
            <a:ext cx="2437400" cy="406656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26D19908-894D-B1D2-D5AC-B7ED0AFDB4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0" t="22277" r="56340" b="46960"/>
          <a:stretch/>
        </p:blipFill>
        <p:spPr bwMode="auto">
          <a:xfrm>
            <a:off x="9351191" y="1461545"/>
            <a:ext cx="2437400" cy="4066567"/>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Group 38">
            <a:extLst>
              <a:ext uri="{FF2B5EF4-FFF2-40B4-BE49-F238E27FC236}">
                <a16:creationId xmlns:a16="http://schemas.microsoft.com/office/drawing/2014/main" id="{313A875B-3F5F-11D5-189D-12A0EB580DA6}"/>
              </a:ext>
            </a:extLst>
          </p:cNvPr>
          <p:cNvGrpSpPr/>
          <p:nvPr/>
        </p:nvGrpSpPr>
        <p:grpSpPr>
          <a:xfrm>
            <a:off x="3570767" y="1932559"/>
            <a:ext cx="1308097" cy="3059194"/>
            <a:chOff x="6487794" y="2651247"/>
            <a:chExt cx="1322769" cy="2315577"/>
          </a:xfrm>
        </p:grpSpPr>
        <p:cxnSp>
          <p:nvCxnSpPr>
            <p:cNvPr id="40" name="Straight Arrow Connector 39">
              <a:extLst>
                <a:ext uri="{FF2B5EF4-FFF2-40B4-BE49-F238E27FC236}">
                  <a16:creationId xmlns:a16="http://schemas.microsoft.com/office/drawing/2014/main" id="{900B1DD7-0685-B433-4DEC-1F5CC8897295}"/>
                </a:ext>
              </a:extLst>
            </p:cNvPr>
            <p:cNvCxnSpPr>
              <a:cxnSpLocks/>
            </p:cNvCxnSpPr>
            <p:nvPr/>
          </p:nvCxnSpPr>
          <p:spPr>
            <a:xfrm>
              <a:off x="7769401" y="2651247"/>
              <a:ext cx="41162" cy="38493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DE1DD8E-204A-C8B5-9FAE-F7D702C6AA81}"/>
                </a:ext>
              </a:extLst>
            </p:cNvPr>
            <p:cNvCxnSpPr>
              <a:cxnSpLocks/>
            </p:cNvCxnSpPr>
            <p:nvPr/>
          </p:nvCxnSpPr>
          <p:spPr>
            <a:xfrm flipH="1">
              <a:off x="7454739" y="3036178"/>
              <a:ext cx="314662" cy="986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9F02F69-4BC9-5F37-3654-1B712DD3A6D0}"/>
                </a:ext>
              </a:extLst>
            </p:cNvPr>
            <p:cNvCxnSpPr>
              <a:cxnSpLocks/>
            </p:cNvCxnSpPr>
            <p:nvPr/>
          </p:nvCxnSpPr>
          <p:spPr>
            <a:xfrm flipH="1">
              <a:off x="7314321" y="3157080"/>
              <a:ext cx="167080" cy="2935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AAD133A-B2F3-0F80-A97E-A00B9EC1D9D5}"/>
                </a:ext>
              </a:extLst>
            </p:cNvPr>
            <p:cNvCxnSpPr>
              <a:cxnSpLocks/>
            </p:cNvCxnSpPr>
            <p:nvPr/>
          </p:nvCxnSpPr>
          <p:spPr>
            <a:xfrm>
              <a:off x="7362141" y="3435780"/>
              <a:ext cx="231800" cy="262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36A6E01-5788-424F-AC69-7EE54A7272EC}"/>
                </a:ext>
              </a:extLst>
            </p:cNvPr>
            <p:cNvCxnSpPr>
              <a:cxnSpLocks/>
            </p:cNvCxnSpPr>
            <p:nvPr/>
          </p:nvCxnSpPr>
          <p:spPr>
            <a:xfrm flipH="1">
              <a:off x="7175450" y="3731270"/>
              <a:ext cx="383473" cy="40710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3F098FF-3DA0-9885-D7D2-4A5FA88159F8}"/>
                </a:ext>
              </a:extLst>
            </p:cNvPr>
            <p:cNvCxnSpPr>
              <a:cxnSpLocks/>
            </p:cNvCxnSpPr>
            <p:nvPr/>
          </p:nvCxnSpPr>
          <p:spPr>
            <a:xfrm>
              <a:off x="7215601" y="4177538"/>
              <a:ext cx="40230" cy="3154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8AC441E-3D4C-13CB-1B3C-9333A5CBD033}"/>
                </a:ext>
              </a:extLst>
            </p:cNvPr>
            <p:cNvCxnSpPr>
              <a:cxnSpLocks/>
            </p:cNvCxnSpPr>
            <p:nvPr/>
          </p:nvCxnSpPr>
          <p:spPr>
            <a:xfrm flipH="1">
              <a:off x="6487794" y="4584173"/>
              <a:ext cx="339700" cy="3826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C326C24-5DD6-D4F7-846F-DE171C7F673E}"/>
                </a:ext>
              </a:extLst>
            </p:cNvPr>
            <p:cNvCxnSpPr>
              <a:cxnSpLocks/>
            </p:cNvCxnSpPr>
            <p:nvPr/>
          </p:nvCxnSpPr>
          <p:spPr>
            <a:xfrm flipH="1">
              <a:off x="6834810" y="4492957"/>
              <a:ext cx="421021" cy="844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14" name="Group 1113">
            <a:extLst>
              <a:ext uri="{FF2B5EF4-FFF2-40B4-BE49-F238E27FC236}">
                <a16:creationId xmlns:a16="http://schemas.microsoft.com/office/drawing/2014/main" id="{76B9EAA1-EEF8-C76B-4F9B-AF39B166A450}"/>
              </a:ext>
            </a:extLst>
          </p:cNvPr>
          <p:cNvGrpSpPr/>
          <p:nvPr/>
        </p:nvGrpSpPr>
        <p:grpSpPr>
          <a:xfrm>
            <a:off x="842202" y="1904239"/>
            <a:ext cx="1171248" cy="2984414"/>
            <a:chOff x="969210" y="1649967"/>
            <a:chExt cx="1171248" cy="2984414"/>
          </a:xfrm>
        </p:grpSpPr>
        <p:grpSp>
          <p:nvGrpSpPr>
            <p:cNvPr id="55" name="Group 54">
              <a:extLst>
                <a:ext uri="{FF2B5EF4-FFF2-40B4-BE49-F238E27FC236}">
                  <a16:creationId xmlns:a16="http://schemas.microsoft.com/office/drawing/2014/main" id="{CB18CB51-FDD6-E2B6-0400-6D2DD2ED9F1E}"/>
                </a:ext>
              </a:extLst>
            </p:cNvPr>
            <p:cNvGrpSpPr/>
            <p:nvPr/>
          </p:nvGrpSpPr>
          <p:grpSpPr>
            <a:xfrm>
              <a:off x="1100225" y="1649967"/>
              <a:ext cx="1040233" cy="1902788"/>
              <a:chOff x="7899976" y="2615609"/>
              <a:chExt cx="786824" cy="1785181"/>
            </a:xfrm>
          </p:grpSpPr>
          <p:cxnSp>
            <p:nvCxnSpPr>
              <p:cNvPr id="56" name="Straight Arrow Connector 55">
                <a:extLst>
                  <a:ext uri="{FF2B5EF4-FFF2-40B4-BE49-F238E27FC236}">
                    <a16:creationId xmlns:a16="http://schemas.microsoft.com/office/drawing/2014/main" id="{381783D8-5E0A-30CF-6B64-298886E07702}"/>
                  </a:ext>
                </a:extLst>
              </p:cNvPr>
              <p:cNvCxnSpPr>
                <a:cxnSpLocks/>
              </p:cNvCxnSpPr>
              <p:nvPr/>
            </p:nvCxnSpPr>
            <p:spPr>
              <a:xfrm flipH="1">
                <a:off x="8276817" y="2615609"/>
                <a:ext cx="409983" cy="4771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C4CC954-7632-718E-6DA5-DAFF5F696089}"/>
                  </a:ext>
                </a:extLst>
              </p:cNvPr>
              <p:cNvCxnSpPr>
                <a:cxnSpLocks/>
              </p:cNvCxnSpPr>
              <p:nvPr/>
            </p:nvCxnSpPr>
            <p:spPr>
              <a:xfrm flipH="1">
                <a:off x="8113008" y="3714741"/>
                <a:ext cx="135856" cy="3540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E464438-FDB1-6540-7C1B-C7B3EF14FF87}"/>
                  </a:ext>
                </a:extLst>
              </p:cNvPr>
              <p:cNvCxnSpPr>
                <a:cxnSpLocks/>
              </p:cNvCxnSpPr>
              <p:nvPr/>
            </p:nvCxnSpPr>
            <p:spPr>
              <a:xfrm>
                <a:off x="8276788" y="3128965"/>
                <a:ext cx="0" cy="5153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FBC9BE0-DF3D-9E50-7B78-3186A588476C}"/>
                  </a:ext>
                </a:extLst>
              </p:cNvPr>
              <p:cNvCxnSpPr>
                <a:cxnSpLocks/>
              </p:cNvCxnSpPr>
              <p:nvPr/>
            </p:nvCxnSpPr>
            <p:spPr>
              <a:xfrm flipH="1">
                <a:off x="7899976" y="4105960"/>
                <a:ext cx="213032" cy="294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36" name="Straight Arrow Connector 1035">
              <a:extLst>
                <a:ext uri="{FF2B5EF4-FFF2-40B4-BE49-F238E27FC236}">
                  <a16:creationId xmlns:a16="http://schemas.microsoft.com/office/drawing/2014/main" id="{CB45AF18-6ED8-9CC2-15A5-6CF04B9FFC65}"/>
                </a:ext>
              </a:extLst>
            </p:cNvPr>
            <p:cNvCxnSpPr>
              <a:cxnSpLocks/>
            </p:cNvCxnSpPr>
            <p:nvPr/>
          </p:nvCxnSpPr>
          <p:spPr>
            <a:xfrm flipH="1">
              <a:off x="969210" y="3608081"/>
              <a:ext cx="146754" cy="5197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7" name="Straight Arrow Connector 1036">
              <a:extLst>
                <a:ext uri="{FF2B5EF4-FFF2-40B4-BE49-F238E27FC236}">
                  <a16:creationId xmlns:a16="http://schemas.microsoft.com/office/drawing/2014/main" id="{41E71664-8679-9C27-0698-FE5D4D939D3E}"/>
                </a:ext>
              </a:extLst>
            </p:cNvPr>
            <p:cNvCxnSpPr>
              <a:cxnSpLocks/>
            </p:cNvCxnSpPr>
            <p:nvPr/>
          </p:nvCxnSpPr>
          <p:spPr>
            <a:xfrm>
              <a:off x="969210" y="4170526"/>
              <a:ext cx="51065" cy="4638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3" name="Group 1122">
            <a:extLst>
              <a:ext uri="{FF2B5EF4-FFF2-40B4-BE49-F238E27FC236}">
                <a16:creationId xmlns:a16="http://schemas.microsoft.com/office/drawing/2014/main" id="{094397AC-EEE5-ECAA-B1FB-3FB92343860C}"/>
              </a:ext>
            </a:extLst>
          </p:cNvPr>
          <p:cNvGrpSpPr/>
          <p:nvPr/>
        </p:nvGrpSpPr>
        <p:grpSpPr>
          <a:xfrm>
            <a:off x="6601611" y="1924785"/>
            <a:ext cx="1821386" cy="2941706"/>
            <a:chOff x="6688293" y="1649966"/>
            <a:chExt cx="1821386" cy="2941706"/>
          </a:xfrm>
        </p:grpSpPr>
        <p:cxnSp>
          <p:nvCxnSpPr>
            <p:cNvPr id="1066" name="Straight Arrow Connector 1065">
              <a:extLst>
                <a:ext uri="{FF2B5EF4-FFF2-40B4-BE49-F238E27FC236}">
                  <a16:creationId xmlns:a16="http://schemas.microsoft.com/office/drawing/2014/main" id="{313C60E6-1657-7C82-A9CD-3F52174CE007}"/>
                </a:ext>
              </a:extLst>
            </p:cNvPr>
            <p:cNvCxnSpPr>
              <a:cxnSpLocks/>
            </p:cNvCxnSpPr>
            <p:nvPr/>
          </p:nvCxnSpPr>
          <p:spPr>
            <a:xfrm>
              <a:off x="8208463" y="1965468"/>
              <a:ext cx="301216" cy="42815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67" name="Straight Arrow Connector 1066">
              <a:extLst>
                <a:ext uri="{FF2B5EF4-FFF2-40B4-BE49-F238E27FC236}">
                  <a16:creationId xmlns:a16="http://schemas.microsoft.com/office/drawing/2014/main" id="{303EA4B8-03F7-D730-8E28-D739173AA4BD}"/>
                </a:ext>
              </a:extLst>
            </p:cNvPr>
            <p:cNvCxnSpPr>
              <a:cxnSpLocks/>
            </p:cNvCxnSpPr>
            <p:nvPr/>
          </p:nvCxnSpPr>
          <p:spPr>
            <a:xfrm flipH="1">
              <a:off x="8099148" y="2898150"/>
              <a:ext cx="173166" cy="56400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68" name="Straight Arrow Connector 1067">
              <a:extLst>
                <a:ext uri="{FF2B5EF4-FFF2-40B4-BE49-F238E27FC236}">
                  <a16:creationId xmlns:a16="http://schemas.microsoft.com/office/drawing/2014/main" id="{38004A7D-3FBB-552A-B1B1-6578E58FCF07}"/>
                </a:ext>
              </a:extLst>
            </p:cNvPr>
            <p:cNvCxnSpPr>
              <a:cxnSpLocks/>
            </p:cNvCxnSpPr>
            <p:nvPr/>
          </p:nvCxnSpPr>
          <p:spPr>
            <a:xfrm flipH="1">
              <a:off x="7837450" y="3552755"/>
              <a:ext cx="261698" cy="65087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69" name="Straight Arrow Connector 1068">
              <a:extLst>
                <a:ext uri="{FF2B5EF4-FFF2-40B4-BE49-F238E27FC236}">
                  <a16:creationId xmlns:a16="http://schemas.microsoft.com/office/drawing/2014/main" id="{E2A8CDA3-EC6F-9C56-958C-54B523105365}"/>
                </a:ext>
              </a:extLst>
            </p:cNvPr>
            <p:cNvCxnSpPr>
              <a:cxnSpLocks/>
            </p:cNvCxnSpPr>
            <p:nvPr/>
          </p:nvCxnSpPr>
          <p:spPr>
            <a:xfrm>
              <a:off x="7837450" y="1649966"/>
              <a:ext cx="375110" cy="25427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77" name="Straight Arrow Connector 1076">
              <a:extLst>
                <a:ext uri="{FF2B5EF4-FFF2-40B4-BE49-F238E27FC236}">
                  <a16:creationId xmlns:a16="http://schemas.microsoft.com/office/drawing/2014/main" id="{E6FE85B9-520A-6BB7-CE79-C31DDBB130DE}"/>
                </a:ext>
              </a:extLst>
            </p:cNvPr>
            <p:cNvCxnSpPr>
              <a:cxnSpLocks/>
            </p:cNvCxnSpPr>
            <p:nvPr/>
          </p:nvCxnSpPr>
          <p:spPr>
            <a:xfrm flipH="1">
              <a:off x="8262381" y="2423897"/>
              <a:ext cx="247298" cy="43509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88" name="Straight Arrow Connector 1087">
              <a:extLst>
                <a:ext uri="{FF2B5EF4-FFF2-40B4-BE49-F238E27FC236}">
                  <a16:creationId xmlns:a16="http://schemas.microsoft.com/office/drawing/2014/main" id="{C1406D5F-612D-FF4F-5F07-DF98761A785F}"/>
                </a:ext>
              </a:extLst>
            </p:cNvPr>
            <p:cNvCxnSpPr>
              <a:cxnSpLocks/>
            </p:cNvCxnSpPr>
            <p:nvPr/>
          </p:nvCxnSpPr>
          <p:spPr>
            <a:xfrm flipH="1">
              <a:off x="7380250" y="4203626"/>
              <a:ext cx="444956" cy="15611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89" name="Straight Arrow Connector 1088">
              <a:extLst>
                <a:ext uri="{FF2B5EF4-FFF2-40B4-BE49-F238E27FC236}">
                  <a16:creationId xmlns:a16="http://schemas.microsoft.com/office/drawing/2014/main" id="{CF5888F4-5375-BA00-F5F2-FAF4AFEB96DE}"/>
                </a:ext>
              </a:extLst>
            </p:cNvPr>
            <p:cNvCxnSpPr>
              <a:cxnSpLocks/>
            </p:cNvCxnSpPr>
            <p:nvPr/>
          </p:nvCxnSpPr>
          <p:spPr>
            <a:xfrm flipH="1">
              <a:off x="6688293" y="4359744"/>
              <a:ext cx="691957" cy="23192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05" name="Group 1104">
            <a:extLst>
              <a:ext uri="{FF2B5EF4-FFF2-40B4-BE49-F238E27FC236}">
                <a16:creationId xmlns:a16="http://schemas.microsoft.com/office/drawing/2014/main" id="{4E3160FC-982D-D841-B759-78F0E71A92BB}"/>
              </a:ext>
            </a:extLst>
          </p:cNvPr>
          <p:cNvGrpSpPr/>
          <p:nvPr/>
        </p:nvGrpSpPr>
        <p:grpSpPr>
          <a:xfrm>
            <a:off x="9566861" y="1955267"/>
            <a:ext cx="1308097" cy="3059194"/>
            <a:chOff x="6487794" y="2651247"/>
            <a:chExt cx="1322769" cy="2315577"/>
          </a:xfrm>
        </p:grpSpPr>
        <p:cxnSp>
          <p:nvCxnSpPr>
            <p:cNvPr id="1106" name="Straight Arrow Connector 1105">
              <a:extLst>
                <a:ext uri="{FF2B5EF4-FFF2-40B4-BE49-F238E27FC236}">
                  <a16:creationId xmlns:a16="http://schemas.microsoft.com/office/drawing/2014/main" id="{09F7DEFD-0CF4-83A7-9628-0D6FDB03FCD8}"/>
                </a:ext>
              </a:extLst>
            </p:cNvPr>
            <p:cNvCxnSpPr>
              <a:cxnSpLocks/>
            </p:cNvCxnSpPr>
            <p:nvPr/>
          </p:nvCxnSpPr>
          <p:spPr>
            <a:xfrm>
              <a:off x="7769401" y="2651247"/>
              <a:ext cx="41162" cy="38493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07" name="Straight Arrow Connector 1106">
              <a:extLst>
                <a:ext uri="{FF2B5EF4-FFF2-40B4-BE49-F238E27FC236}">
                  <a16:creationId xmlns:a16="http://schemas.microsoft.com/office/drawing/2014/main" id="{ACC9E83C-FBC1-CB41-A5CA-544C4BD82AC2}"/>
                </a:ext>
              </a:extLst>
            </p:cNvPr>
            <p:cNvCxnSpPr>
              <a:cxnSpLocks/>
            </p:cNvCxnSpPr>
            <p:nvPr/>
          </p:nvCxnSpPr>
          <p:spPr>
            <a:xfrm flipH="1">
              <a:off x="7454739" y="3036178"/>
              <a:ext cx="314662" cy="986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08" name="Straight Arrow Connector 1107">
              <a:extLst>
                <a:ext uri="{FF2B5EF4-FFF2-40B4-BE49-F238E27FC236}">
                  <a16:creationId xmlns:a16="http://schemas.microsoft.com/office/drawing/2014/main" id="{F5FCE70A-CB3E-86C4-D2BC-8CDF615064EF}"/>
                </a:ext>
              </a:extLst>
            </p:cNvPr>
            <p:cNvCxnSpPr>
              <a:cxnSpLocks/>
            </p:cNvCxnSpPr>
            <p:nvPr/>
          </p:nvCxnSpPr>
          <p:spPr>
            <a:xfrm flipH="1">
              <a:off x="7314321" y="3157080"/>
              <a:ext cx="167080" cy="29356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09" name="Straight Arrow Connector 1108">
              <a:extLst>
                <a:ext uri="{FF2B5EF4-FFF2-40B4-BE49-F238E27FC236}">
                  <a16:creationId xmlns:a16="http://schemas.microsoft.com/office/drawing/2014/main" id="{04AC6562-9C9B-0ED2-5BC2-B13E5CCBACC4}"/>
                </a:ext>
              </a:extLst>
            </p:cNvPr>
            <p:cNvCxnSpPr>
              <a:cxnSpLocks/>
            </p:cNvCxnSpPr>
            <p:nvPr/>
          </p:nvCxnSpPr>
          <p:spPr>
            <a:xfrm>
              <a:off x="7362141" y="3435780"/>
              <a:ext cx="231800" cy="262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10" name="Straight Arrow Connector 1109">
              <a:extLst>
                <a:ext uri="{FF2B5EF4-FFF2-40B4-BE49-F238E27FC236}">
                  <a16:creationId xmlns:a16="http://schemas.microsoft.com/office/drawing/2014/main" id="{4F093FC4-7011-2D26-A942-BE04640CF3D5}"/>
                </a:ext>
              </a:extLst>
            </p:cNvPr>
            <p:cNvCxnSpPr>
              <a:cxnSpLocks/>
            </p:cNvCxnSpPr>
            <p:nvPr/>
          </p:nvCxnSpPr>
          <p:spPr>
            <a:xfrm flipH="1">
              <a:off x="7175450" y="3731270"/>
              <a:ext cx="383473" cy="40710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11" name="Straight Arrow Connector 1110">
              <a:extLst>
                <a:ext uri="{FF2B5EF4-FFF2-40B4-BE49-F238E27FC236}">
                  <a16:creationId xmlns:a16="http://schemas.microsoft.com/office/drawing/2014/main" id="{340D75FA-C2EC-03E4-BCB7-3DC22B928816}"/>
                </a:ext>
              </a:extLst>
            </p:cNvPr>
            <p:cNvCxnSpPr>
              <a:cxnSpLocks/>
            </p:cNvCxnSpPr>
            <p:nvPr/>
          </p:nvCxnSpPr>
          <p:spPr>
            <a:xfrm>
              <a:off x="7215601" y="4177538"/>
              <a:ext cx="40230" cy="3154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12" name="Straight Arrow Connector 1111">
              <a:extLst>
                <a:ext uri="{FF2B5EF4-FFF2-40B4-BE49-F238E27FC236}">
                  <a16:creationId xmlns:a16="http://schemas.microsoft.com/office/drawing/2014/main" id="{58EC3467-60DA-213F-4BCA-49A05E2CB6C3}"/>
                </a:ext>
              </a:extLst>
            </p:cNvPr>
            <p:cNvCxnSpPr>
              <a:cxnSpLocks/>
            </p:cNvCxnSpPr>
            <p:nvPr/>
          </p:nvCxnSpPr>
          <p:spPr>
            <a:xfrm flipH="1">
              <a:off x="6487794" y="4584173"/>
              <a:ext cx="339700" cy="38265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13" name="Straight Arrow Connector 1112">
              <a:extLst>
                <a:ext uri="{FF2B5EF4-FFF2-40B4-BE49-F238E27FC236}">
                  <a16:creationId xmlns:a16="http://schemas.microsoft.com/office/drawing/2014/main" id="{7C2025F1-E03B-39DF-910E-E621CA2F4E06}"/>
                </a:ext>
              </a:extLst>
            </p:cNvPr>
            <p:cNvCxnSpPr>
              <a:cxnSpLocks/>
            </p:cNvCxnSpPr>
            <p:nvPr/>
          </p:nvCxnSpPr>
          <p:spPr>
            <a:xfrm flipH="1">
              <a:off x="6834810" y="4492957"/>
              <a:ext cx="421021" cy="844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15" name="Group 1114">
            <a:extLst>
              <a:ext uri="{FF2B5EF4-FFF2-40B4-BE49-F238E27FC236}">
                <a16:creationId xmlns:a16="http://schemas.microsoft.com/office/drawing/2014/main" id="{EEB77523-C11E-86E9-0523-101803A1F0EB}"/>
              </a:ext>
            </a:extLst>
          </p:cNvPr>
          <p:cNvGrpSpPr/>
          <p:nvPr/>
        </p:nvGrpSpPr>
        <p:grpSpPr>
          <a:xfrm>
            <a:off x="9557434" y="1907517"/>
            <a:ext cx="1171248" cy="2984414"/>
            <a:chOff x="969210" y="1649967"/>
            <a:chExt cx="1171248" cy="2984414"/>
          </a:xfrm>
        </p:grpSpPr>
        <p:grpSp>
          <p:nvGrpSpPr>
            <p:cNvPr id="1116" name="Group 1115">
              <a:extLst>
                <a:ext uri="{FF2B5EF4-FFF2-40B4-BE49-F238E27FC236}">
                  <a16:creationId xmlns:a16="http://schemas.microsoft.com/office/drawing/2014/main" id="{D722881F-8A9B-4C43-BEA4-ED67522D3876}"/>
                </a:ext>
              </a:extLst>
            </p:cNvPr>
            <p:cNvGrpSpPr/>
            <p:nvPr/>
          </p:nvGrpSpPr>
          <p:grpSpPr>
            <a:xfrm>
              <a:off x="1100225" y="1649967"/>
              <a:ext cx="1040233" cy="1902788"/>
              <a:chOff x="7899976" y="2615609"/>
              <a:chExt cx="786824" cy="1785181"/>
            </a:xfrm>
          </p:grpSpPr>
          <p:cxnSp>
            <p:nvCxnSpPr>
              <p:cNvPr id="1119" name="Straight Arrow Connector 1118">
                <a:extLst>
                  <a:ext uri="{FF2B5EF4-FFF2-40B4-BE49-F238E27FC236}">
                    <a16:creationId xmlns:a16="http://schemas.microsoft.com/office/drawing/2014/main" id="{C0B5C874-7C9F-9BCD-E3A6-E81A8EEC2D7E}"/>
                  </a:ext>
                </a:extLst>
              </p:cNvPr>
              <p:cNvCxnSpPr>
                <a:cxnSpLocks/>
              </p:cNvCxnSpPr>
              <p:nvPr/>
            </p:nvCxnSpPr>
            <p:spPr>
              <a:xfrm flipH="1">
                <a:off x="8276817" y="2615609"/>
                <a:ext cx="409983" cy="4771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0" name="Straight Arrow Connector 1119">
                <a:extLst>
                  <a:ext uri="{FF2B5EF4-FFF2-40B4-BE49-F238E27FC236}">
                    <a16:creationId xmlns:a16="http://schemas.microsoft.com/office/drawing/2014/main" id="{CD856AD5-19B2-58BB-45EE-0AEC443BDE9F}"/>
                  </a:ext>
                </a:extLst>
              </p:cNvPr>
              <p:cNvCxnSpPr>
                <a:cxnSpLocks/>
              </p:cNvCxnSpPr>
              <p:nvPr/>
            </p:nvCxnSpPr>
            <p:spPr>
              <a:xfrm flipH="1">
                <a:off x="8113008" y="3714741"/>
                <a:ext cx="135856" cy="3540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1" name="Straight Arrow Connector 1120">
                <a:extLst>
                  <a:ext uri="{FF2B5EF4-FFF2-40B4-BE49-F238E27FC236}">
                    <a16:creationId xmlns:a16="http://schemas.microsoft.com/office/drawing/2014/main" id="{7EED7BFD-9543-8181-0279-377D11CA5EB0}"/>
                  </a:ext>
                </a:extLst>
              </p:cNvPr>
              <p:cNvCxnSpPr>
                <a:cxnSpLocks/>
              </p:cNvCxnSpPr>
              <p:nvPr/>
            </p:nvCxnSpPr>
            <p:spPr>
              <a:xfrm>
                <a:off x="8276788" y="3128965"/>
                <a:ext cx="0" cy="5153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2" name="Straight Arrow Connector 1121">
                <a:extLst>
                  <a:ext uri="{FF2B5EF4-FFF2-40B4-BE49-F238E27FC236}">
                    <a16:creationId xmlns:a16="http://schemas.microsoft.com/office/drawing/2014/main" id="{13DABBB4-6233-855B-1E5E-1BFF6FD88B3D}"/>
                  </a:ext>
                </a:extLst>
              </p:cNvPr>
              <p:cNvCxnSpPr>
                <a:cxnSpLocks/>
              </p:cNvCxnSpPr>
              <p:nvPr/>
            </p:nvCxnSpPr>
            <p:spPr>
              <a:xfrm flipH="1">
                <a:off x="7899976" y="4105960"/>
                <a:ext cx="213032" cy="294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17" name="Straight Arrow Connector 1116">
              <a:extLst>
                <a:ext uri="{FF2B5EF4-FFF2-40B4-BE49-F238E27FC236}">
                  <a16:creationId xmlns:a16="http://schemas.microsoft.com/office/drawing/2014/main" id="{7D34A2CA-B9A1-AA4A-38D3-5B8E6CE1AEB6}"/>
                </a:ext>
              </a:extLst>
            </p:cNvPr>
            <p:cNvCxnSpPr>
              <a:cxnSpLocks/>
            </p:cNvCxnSpPr>
            <p:nvPr/>
          </p:nvCxnSpPr>
          <p:spPr>
            <a:xfrm flipH="1">
              <a:off x="969210" y="3608081"/>
              <a:ext cx="146754" cy="5197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8" name="Straight Arrow Connector 1117">
              <a:extLst>
                <a:ext uri="{FF2B5EF4-FFF2-40B4-BE49-F238E27FC236}">
                  <a16:creationId xmlns:a16="http://schemas.microsoft.com/office/drawing/2014/main" id="{1DE60B11-068D-3567-C9DA-59AFA6C4445A}"/>
                </a:ext>
              </a:extLst>
            </p:cNvPr>
            <p:cNvCxnSpPr>
              <a:cxnSpLocks/>
            </p:cNvCxnSpPr>
            <p:nvPr/>
          </p:nvCxnSpPr>
          <p:spPr>
            <a:xfrm>
              <a:off x="969210" y="4170526"/>
              <a:ext cx="51065" cy="46385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4" name="Group 1123">
            <a:extLst>
              <a:ext uri="{FF2B5EF4-FFF2-40B4-BE49-F238E27FC236}">
                <a16:creationId xmlns:a16="http://schemas.microsoft.com/office/drawing/2014/main" id="{F46EBA7B-FC8E-2CAD-B185-D85BBDFD94D5}"/>
              </a:ext>
            </a:extLst>
          </p:cNvPr>
          <p:cNvGrpSpPr/>
          <p:nvPr/>
        </p:nvGrpSpPr>
        <p:grpSpPr>
          <a:xfrm>
            <a:off x="9779174" y="1924785"/>
            <a:ext cx="1821386" cy="2941706"/>
            <a:chOff x="6688293" y="1649966"/>
            <a:chExt cx="1821386" cy="2941706"/>
          </a:xfrm>
        </p:grpSpPr>
        <p:cxnSp>
          <p:nvCxnSpPr>
            <p:cNvPr id="1125" name="Straight Arrow Connector 1124">
              <a:extLst>
                <a:ext uri="{FF2B5EF4-FFF2-40B4-BE49-F238E27FC236}">
                  <a16:creationId xmlns:a16="http://schemas.microsoft.com/office/drawing/2014/main" id="{4134BE8F-C95B-7FE0-52B7-46568FCFFD2C}"/>
                </a:ext>
              </a:extLst>
            </p:cNvPr>
            <p:cNvCxnSpPr>
              <a:cxnSpLocks/>
            </p:cNvCxnSpPr>
            <p:nvPr/>
          </p:nvCxnSpPr>
          <p:spPr>
            <a:xfrm>
              <a:off x="8208463" y="1965468"/>
              <a:ext cx="301216" cy="42815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26" name="Straight Arrow Connector 1125">
              <a:extLst>
                <a:ext uri="{FF2B5EF4-FFF2-40B4-BE49-F238E27FC236}">
                  <a16:creationId xmlns:a16="http://schemas.microsoft.com/office/drawing/2014/main" id="{C5DADC20-7678-C100-1DB1-8FD7946F4BC3}"/>
                </a:ext>
              </a:extLst>
            </p:cNvPr>
            <p:cNvCxnSpPr>
              <a:cxnSpLocks/>
            </p:cNvCxnSpPr>
            <p:nvPr/>
          </p:nvCxnSpPr>
          <p:spPr>
            <a:xfrm flipH="1">
              <a:off x="8099148" y="2898150"/>
              <a:ext cx="173166" cy="56400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27" name="Straight Arrow Connector 1126">
              <a:extLst>
                <a:ext uri="{FF2B5EF4-FFF2-40B4-BE49-F238E27FC236}">
                  <a16:creationId xmlns:a16="http://schemas.microsoft.com/office/drawing/2014/main" id="{6482BAA1-C4D3-17C9-2241-B875B6E11D87}"/>
                </a:ext>
              </a:extLst>
            </p:cNvPr>
            <p:cNvCxnSpPr>
              <a:cxnSpLocks/>
            </p:cNvCxnSpPr>
            <p:nvPr/>
          </p:nvCxnSpPr>
          <p:spPr>
            <a:xfrm flipH="1">
              <a:off x="7837450" y="3552755"/>
              <a:ext cx="261698" cy="65087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28" name="Straight Arrow Connector 1127">
              <a:extLst>
                <a:ext uri="{FF2B5EF4-FFF2-40B4-BE49-F238E27FC236}">
                  <a16:creationId xmlns:a16="http://schemas.microsoft.com/office/drawing/2014/main" id="{DA1298FD-9CA8-47DB-493D-3EA0B15BED95}"/>
                </a:ext>
              </a:extLst>
            </p:cNvPr>
            <p:cNvCxnSpPr>
              <a:cxnSpLocks/>
            </p:cNvCxnSpPr>
            <p:nvPr/>
          </p:nvCxnSpPr>
          <p:spPr>
            <a:xfrm>
              <a:off x="7837450" y="1649966"/>
              <a:ext cx="375110" cy="25427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29" name="Straight Arrow Connector 1128">
              <a:extLst>
                <a:ext uri="{FF2B5EF4-FFF2-40B4-BE49-F238E27FC236}">
                  <a16:creationId xmlns:a16="http://schemas.microsoft.com/office/drawing/2014/main" id="{48950620-63E1-811E-F840-EDC26098DC8F}"/>
                </a:ext>
              </a:extLst>
            </p:cNvPr>
            <p:cNvCxnSpPr>
              <a:cxnSpLocks/>
            </p:cNvCxnSpPr>
            <p:nvPr/>
          </p:nvCxnSpPr>
          <p:spPr>
            <a:xfrm flipH="1">
              <a:off x="8262381" y="2423897"/>
              <a:ext cx="247298" cy="43509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30" name="Straight Arrow Connector 1129">
              <a:extLst>
                <a:ext uri="{FF2B5EF4-FFF2-40B4-BE49-F238E27FC236}">
                  <a16:creationId xmlns:a16="http://schemas.microsoft.com/office/drawing/2014/main" id="{DC885326-3CC1-1F0E-606C-088EF7D88B3C}"/>
                </a:ext>
              </a:extLst>
            </p:cNvPr>
            <p:cNvCxnSpPr>
              <a:cxnSpLocks/>
            </p:cNvCxnSpPr>
            <p:nvPr/>
          </p:nvCxnSpPr>
          <p:spPr>
            <a:xfrm flipH="1">
              <a:off x="7380250" y="4203626"/>
              <a:ext cx="444956" cy="15611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31" name="Straight Arrow Connector 1130">
              <a:extLst>
                <a:ext uri="{FF2B5EF4-FFF2-40B4-BE49-F238E27FC236}">
                  <a16:creationId xmlns:a16="http://schemas.microsoft.com/office/drawing/2014/main" id="{45E90ECC-B4FF-DD75-08C1-0F0F5C0D17AB}"/>
                </a:ext>
              </a:extLst>
            </p:cNvPr>
            <p:cNvCxnSpPr>
              <a:cxnSpLocks/>
            </p:cNvCxnSpPr>
            <p:nvPr/>
          </p:nvCxnSpPr>
          <p:spPr>
            <a:xfrm flipH="1">
              <a:off x="6688293" y="4359744"/>
              <a:ext cx="691957" cy="23192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B2BBFD32-2D67-9910-C6C0-FB084A50402D}"/>
              </a:ext>
            </a:extLst>
          </p:cNvPr>
          <p:cNvSpPr txBox="1"/>
          <p:nvPr/>
        </p:nvSpPr>
        <p:spPr>
          <a:xfrm>
            <a:off x="3130905" y="284127"/>
            <a:ext cx="8927823" cy="584775"/>
          </a:xfrm>
          <a:prstGeom prst="rect">
            <a:avLst/>
          </a:prstGeom>
          <a:noFill/>
        </p:spPr>
        <p:txBody>
          <a:bodyPr wrap="square">
            <a:spAutoFit/>
          </a:bodyPr>
          <a:lstStyle/>
          <a:p>
            <a:r>
              <a:rPr lang="en-US" sz="3200" dirty="0">
                <a:latin typeface="Arial" panose="020B0604020202020204" pitchFamily="34" charset="0"/>
                <a:cs typeface="Arial" panose="020B0604020202020204" pitchFamily="34" charset="0"/>
              </a:rPr>
              <a:t>Selecting optimal path </a:t>
            </a:r>
          </a:p>
        </p:txBody>
      </p:sp>
      <p:sp>
        <p:nvSpPr>
          <p:cNvPr id="7" name="TextBox 6">
            <a:extLst>
              <a:ext uri="{FF2B5EF4-FFF2-40B4-BE49-F238E27FC236}">
                <a16:creationId xmlns:a16="http://schemas.microsoft.com/office/drawing/2014/main" id="{B0698C54-4034-9D3F-97E1-903A78F2D785}"/>
              </a:ext>
            </a:extLst>
          </p:cNvPr>
          <p:cNvSpPr txBox="1"/>
          <p:nvPr/>
        </p:nvSpPr>
        <p:spPr>
          <a:xfrm>
            <a:off x="1155330" y="880718"/>
            <a:ext cx="6547432" cy="369332"/>
          </a:xfrm>
          <a:prstGeom prst="rect">
            <a:avLst/>
          </a:prstGeom>
          <a:noFill/>
          <a:ln w="31750" cap="sq">
            <a:solidFill>
              <a:schemeClr val="accent3">
                <a:lumMod val="50000"/>
              </a:schemeClr>
            </a:solidFill>
            <a:prstDash val="solid"/>
            <a:bevel/>
          </a:ln>
        </p:spPr>
        <p:txBody>
          <a:bodyPr wrap="square" rtlCol="0">
            <a:spAutoFit/>
          </a:bodyPr>
          <a:lstStyle/>
          <a:p>
            <a:r>
              <a:rPr lang="en-US" b="1" dirty="0">
                <a:solidFill>
                  <a:schemeClr val="accent6">
                    <a:lumMod val="50000"/>
                  </a:schemeClr>
                </a:solidFill>
              </a:rPr>
              <a:t>Example 2: find the best path down from the top of the mountain</a:t>
            </a:r>
          </a:p>
        </p:txBody>
      </p:sp>
    </p:spTree>
    <p:extLst>
      <p:ext uri="{BB962C8B-B14F-4D97-AF65-F5344CB8AC3E}">
        <p14:creationId xmlns:p14="http://schemas.microsoft.com/office/powerpoint/2010/main" val="3762384057"/>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4134</TotalTime>
  <Words>904</Words>
  <Application>Microsoft Office PowerPoint</Application>
  <PresentationFormat>Widescreen</PresentationFormat>
  <Paragraphs>241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Segoe UI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Sofya</dc:creator>
  <cp:lastModifiedBy>Nadia Udler</cp:lastModifiedBy>
  <cp:revision>220</cp:revision>
  <dcterms:created xsi:type="dcterms:W3CDTF">2022-09-18T00:35:41Z</dcterms:created>
  <dcterms:modified xsi:type="dcterms:W3CDTF">2022-10-02T23:48:10Z</dcterms:modified>
</cp:coreProperties>
</file>