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72"/>
  </p:notesMasterIdLst>
  <p:sldIdLst>
    <p:sldId id="396" r:id="rId3"/>
    <p:sldId id="435" r:id="rId4"/>
    <p:sldId id="397" r:id="rId5"/>
    <p:sldId id="398" r:id="rId6"/>
    <p:sldId id="437" r:id="rId7"/>
    <p:sldId id="440" r:id="rId8"/>
    <p:sldId id="433" r:id="rId9"/>
    <p:sldId id="256" r:id="rId10"/>
    <p:sldId id="287" r:id="rId11"/>
    <p:sldId id="434" r:id="rId12"/>
    <p:sldId id="356" r:id="rId13"/>
    <p:sldId id="357" r:id="rId14"/>
    <p:sldId id="375" r:id="rId15"/>
    <p:sldId id="344" r:id="rId16"/>
    <p:sldId id="431" r:id="rId17"/>
    <p:sldId id="346" r:id="rId18"/>
    <p:sldId id="358" r:id="rId19"/>
    <p:sldId id="359" r:id="rId20"/>
    <p:sldId id="383" r:id="rId21"/>
    <p:sldId id="360" r:id="rId22"/>
    <p:sldId id="362" r:id="rId23"/>
    <p:sldId id="363" r:id="rId24"/>
    <p:sldId id="364" r:id="rId25"/>
    <p:sldId id="399" r:id="rId26"/>
    <p:sldId id="365" r:id="rId27"/>
    <p:sldId id="376" r:id="rId28"/>
    <p:sldId id="377" r:id="rId29"/>
    <p:sldId id="378" r:id="rId30"/>
    <p:sldId id="379" r:id="rId31"/>
    <p:sldId id="380" r:id="rId32"/>
    <p:sldId id="382" r:id="rId33"/>
    <p:sldId id="366" r:id="rId34"/>
    <p:sldId id="367" r:id="rId35"/>
    <p:sldId id="368" r:id="rId36"/>
    <p:sldId id="369" r:id="rId37"/>
    <p:sldId id="381" r:id="rId38"/>
    <p:sldId id="347" r:id="rId39"/>
    <p:sldId id="348" r:id="rId40"/>
    <p:sldId id="349" r:id="rId41"/>
    <p:sldId id="350" r:id="rId42"/>
    <p:sldId id="351" r:id="rId43"/>
    <p:sldId id="352" r:id="rId44"/>
    <p:sldId id="315" r:id="rId45"/>
    <p:sldId id="429" r:id="rId46"/>
    <p:sldId id="415" r:id="rId47"/>
    <p:sldId id="316" r:id="rId48"/>
    <p:sldId id="320" r:id="rId49"/>
    <p:sldId id="416" r:id="rId50"/>
    <p:sldId id="321" r:id="rId51"/>
    <p:sldId id="323" r:id="rId52"/>
    <p:sldId id="322" r:id="rId53"/>
    <p:sldId id="324" r:id="rId54"/>
    <p:sldId id="319" r:id="rId55"/>
    <p:sldId id="419" r:id="rId56"/>
    <p:sldId id="420" r:id="rId57"/>
    <p:sldId id="421" r:id="rId58"/>
    <p:sldId id="422" r:id="rId59"/>
    <p:sldId id="423" r:id="rId60"/>
    <p:sldId id="424" r:id="rId61"/>
    <p:sldId id="425" r:id="rId62"/>
    <p:sldId id="426" r:id="rId63"/>
    <p:sldId id="427" r:id="rId64"/>
    <p:sldId id="281" r:id="rId65"/>
    <p:sldId id="400" r:id="rId66"/>
    <p:sldId id="401" r:id="rId67"/>
    <p:sldId id="402" r:id="rId68"/>
    <p:sldId id="264" r:id="rId69"/>
    <p:sldId id="273" r:id="rId70"/>
    <p:sldId id="430" r:id="rId71"/>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342856" algn="l" rtl="0" eaLnBrk="0" fontAlgn="base" hangingPunct="0">
      <a:spcBef>
        <a:spcPct val="0"/>
      </a:spcBef>
      <a:spcAft>
        <a:spcPct val="0"/>
      </a:spcAft>
      <a:defRPr kern="1200">
        <a:solidFill>
          <a:schemeClr val="tx1"/>
        </a:solidFill>
        <a:latin typeface="Arial" charset="0"/>
        <a:ea typeface="+mn-ea"/>
        <a:cs typeface="Arial" charset="0"/>
      </a:defRPr>
    </a:lvl2pPr>
    <a:lvl3pPr marL="685712" algn="l" rtl="0" eaLnBrk="0" fontAlgn="base" hangingPunct="0">
      <a:spcBef>
        <a:spcPct val="0"/>
      </a:spcBef>
      <a:spcAft>
        <a:spcPct val="0"/>
      </a:spcAft>
      <a:defRPr kern="1200">
        <a:solidFill>
          <a:schemeClr val="tx1"/>
        </a:solidFill>
        <a:latin typeface="Arial" charset="0"/>
        <a:ea typeface="+mn-ea"/>
        <a:cs typeface="Arial" charset="0"/>
      </a:defRPr>
    </a:lvl3pPr>
    <a:lvl4pPr marL="1028568" algn="l" rtl="0" eaLnBrk="0" fontAlgn="base" hangingPunct="0">
      <a:spcBef>
        <a:spcPct val="0"/>
      </a:spcBef>
      <a:spcAft>
        <a:spcPct val="0"/>
      </a:spcAft>
      <a:defRPr kern="1200">
        <a:solidFill>
          <a:schemeClr val="tx1"/>
        </a:solidFill>
        <a:latin typeface="Arial" charset="0"/>
        <a:ea typeface="+mn-ea"/>
        <a:cs typeface="Arial" charset="0"/>
      </a:defRPr>
    </a:lvl4pPr>
    <a:lvl5pPr marL="1371424" algn="l" rtl="0" eaLnBrk="0" fontAlgn="base" hangingPunct="0">
      <a:spcBef>
        <a:spcPct val="0"/>
      </a:spcBef>
      <a:spcAft>
        <a:spcPct val="0"/>
      </a:spcAft>
      <a:defRPr kern="1200">
        <a:solidFill>
          <a:schemeClr val="tx1"/>
        </a:solidFill>
        <a:latin typeface="Arial" charset="0"/>
        <a:ea typeface="+mn-ea"/>
        <a:cs typeface="Arial" charset="0"/>
      </a:defRPr>
    </a:lvl5pPr>
    <a:lvl6pPr marL="1714280" algn="l" defTabSz="685712" rtl="0" eaLnBrk="1" latinLnBrk="0" hangingPunct="1">
      <a:defRPr kern="1200">
        <a:solidFill>
          <a:schemeClr val="tx1"/>
        </a:solidFill>
        <a:latin typeface="Arial" charset="0"/>
        <a:ea typeface="+mn-ea"/>
        <a:cs typeface="Arial" charset="0"/>
      </a:defRPr>
    </a:lvl6pPr>
    <a:lvl7pPr marL="2057136" algn="l" defTabSz="685712" rtl="0" eaLnBrk="1" latinLnBrk="0" hangingPunct="1">
      <a:defRPr kern="1200">
        <a:solidFill>
          <a:schemeClr val="tx1"/>
        </a:solidFill>
        <a:latin typeface="Arial" charset="0"/>
        <a:ea typeface="+mn-ea"/>
        <a:cs typeface="Arial" charset="0"/>
      </a:defRPr>
    </a:lvl7pPr>
    <a:lvl8pPr marL="2399992" algn="l" defTabSz="685712" rtl="0" eaLnBrk="1" latinLnBrk="0" hangingPunct="1">
      <a:defRPr kern="1200">
        <a:solidFill>
          <a:schemeClr val="tx1"/>
        </a:solidFill>
        <a:latin typeface="Arial" charset="0"/>
        <a:ea typeface="+mn-ea"/>
        <a:cs typeface="Arial" charset="0"/>
      </a:defRPr>
    </a:lvl8pPr>
    <a:lvl9pPr marL="2742849" algn="l" defTabSz="685712"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740" userDrawn="1">
          <p15:clr>
            <a:srgbClr val="A4A3A4"/>
          </p15:clr>
        </p15:guide>
        <p15:guide id="2" pos="3513">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99" autoAdjust="0"/>
    <p:restoredTop sz="94718" autoAdjust="0"/>
  </p:normalViewPr>
  <p:slideViewPr>
    <p:cSldViewPr snapToGrid="0">
      <p:cViewPr varScale="1">
        <p:scale>
          <a:sx n="73" d="100"/>
          <a:sy n="73" d="100"/>
        </p:scale>
        <p:origin x="1046" y="62"/>
      </p:cViewPr>
      <p:guideLst>
        <p:guide orient="horz" pos="1740"/>
        <p:guide pos="351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21" d="100"/>
          <a:sy n="21" d="100"/>
        </p:scale>
        <p:origin x="3304" y="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A5500F-1B93-4FE5-A607-8BFFFE3D37A1}" type="datetimeFigureOut">
              <a:rPr lang="en-US" smtClean="0"/>
              <a:t>11/30/2022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19B35D-123C-4E26-94D5-B4A490059BD5}" type="slidenum">
              <a:rPr lang="en-US" smtClean="0"/>
              <a:t>‹#›</a:t>
            </a:fld>
            <a:endParaRPr lang="en-US"/>
          </a:p>
        </p:txBody>
      </p:sp>
    </p:spTree>
    <p:extLst>
      <p:ext uri="{BB962C8B-B14F-4D97-AF65-F5344CB8AC3E}">
        <p14:creationId xmlns:p14="http://schemas.microsoft.com/office/powerpoint/2010/main" val="62301572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2"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4" algn="l" defTabSz="914282" rtl="0" eaLnBrk="1" latinLnBrk="0" hangingPunct="1">
      <a:defRPr sz="1200" kern="1200">
        <a:solidFill>
          <a:schemeClr val="tx1"/>
        </a:solidFill>
        <a:latin typeface="+mn-lt"/>
        <a:ea typeface="+mn-ea"/>
        <a:cs typeface="+mn-cs"/>
      </a:defRPr>
    </a:lvl4pPr>
    <a:lvl5pPr marL="1828566" algn="l" defTabSz="914282" rtl="0" eaLnBrk="1" latinLnBrk="0" hangingPunct="1">
      <a:defRPr sz="1200" kern="1200">
        <a:solidFill>
          <a:schemeClr val="tx1"/>
        </a:solidFill>
        <a:latin typeface="+mn-lt"/>
        <a:ea typeface="+mn-ea"/>
        <a:cs typeface="+mn-cs"/>
      </a:defRPr>
    </a:lvl5pPr>
    <a:lvl6pPr marL="2285708" algn="l" defTabSz="914282" rtl="0" eaLnBrk="1" latinLnBrk="0" hangingPunct="1">
      <a:defRPr sz="1200" kern="1200">
        <a:solidFill>
          <a:schemeClr val="tx1"/>
        </a:solidFill>
        <a:latin typeface="+mn-lt"/>
        <a:ea typeface="+mn-ea"/>
        <a:cs typeface="+mn-cs"/>
      </a:defRPr>
    </a:lvl6pPr>
    <a:lvl7pPr marL="2742849" algn="l" defTabSz="914282" rtl="0" eaLnBrk="1" latinLnBrk="0" hangingPunct="1">
      <a:defRPr sz="1200" kern="1200">
        <a:solidFill>
          <a:schemeClr val="tx1"/>
        </a:solidFill>
        <a:latin typeface="+mn-lt"/>
        <a:ea typeface="+mn-ea"/>
        <a:cs typeface="+mn-cs"/>
      </a:defRPr>
    </a:lvl7pPr>
    <a:lvl8pPr marL="3199990" algn="l" defTabSz="914282" rtl="0" eaLnBrk="1" latinLnBrk="0" hangingPunct="1">
      <a:defRPr sz="1200" kern="1200">
        <a:solidFill>
          <a:schemeClr val="tx1"/>
        </a:solidFill>
        <a:latin typeface="+mn-lt"/>
        <a:ea typeface="+mn-ea"/>
        <a:cs typeface="+mn-cs"/>
      </a:defRPr>
    </a:lvl8pPr>
    <a:lvl9pPr marL="3657132"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9B35D-123C-4E26-94D5-B4A490059BD5}" type="slidenum">
              <a:rPr lang="en-US" smtClean="0"/>
              <a:t>7</a:t>
            </a:fld>
            <a:endParaRPr lang="en-US"/>
          </a:p>
        </p:txBody>
      </p:sp>
    </p:spTree>
    <p:extLst>
      <p:ext uri="{BB962C8B-B14F-4D97-AF65-F5344CB8AC3E}">
        <p14:creationId xmlns:p14="http://schemas.microsoft.com/office/powerpoint/2010/main" val="1974729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19B35D-123C-4E26-94D5-B4A490059BD5}" type="slidenum">
              <a:rPr lang="en-US" smtClean="0"/>
              <a:t>8</a:t>
            </a:fld>
            <a:endParaRPr lang="en-US"/>
          </a:p>
        </p:txBody>
      </p:sp>
    </p:spTree>
    <p:extLst>
      <p:ext uri="{BB962C8B-B14F-4D97-AF65-F5344CB8AC3E}">
        <p14:creationId xmlns:p14="http://schemas.microsoft.com/office/powerpoint/2010/main" val="199740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56" indent="0" algn="ctr">
              <a:buNone/>
              <a:defRPr sz="1500"/>
            </a:lvl2pPr>
            <a:lvl3pPr marL="685712" indent="0" algn="ctr">
              <a:buNone/>
              <a:defRPr sz="1400"/>
            </a:lvl3pPr>
            <a:lvl4pPr marL="1028568" indent="0" algn="ctr">
              <a:buNone/>
              <a:defRPr sz="1200"/>
            </a:lvl4pPr>
            <a:lvl5pPr marL="1371424" indent="0" algn="ctr">
              <a:buNone/>
              <a:defRPr sz="1200"/>
            </a:lvl5pPr>
            <a:lvl6pPr marL="1714280" indent="0" algn="ctr">
              <a:buNone/>
              <a:defRPr sz="1200"/>
            </a:lvl6pPr>
            <a:lvl7pPr marL="2057136" indent="0" algn="ctr">
              <a:buNone/>
              <a:defRPr sz="1200"/>
            </a:lvl7pPr>
            <a:lvl8pPr marL="2399992" indent="0" algn="ctr">
              <a:buNone/>
              <a:defRPr sz="1200"/>
            </a:lvl8pPr>
            <a:lvl9pPr marL="2742849"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105C4B9-40C7-4E30-9D17-6653047AD10A}" type="datetimeFigureOut">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5C79FBC-AA51-483A-9EE3-9C77C155305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6EAB8C7-2147-4FE7-83A8-7966998754FC}" type="datetimeFigureOut">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1190765-EA7F-4BF1-87F3-3A50AE87F6D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F6A26A2-93D1-40A4-B431-28D5F35FEB1A}" type="datetimeFigureOut">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73A89F6-B86C-4671-92E4-7273ECE2C6E0}"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93784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4016552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531513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401999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826775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699514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54165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73593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5895802-2140-4BE3-A9B9-0BBBBFA4B74E}" type="datetimeFigureOut">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59F70F2-AB9E-4DFD-898A-4CEBD811152B}"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19299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30789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11/30/2022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43999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6"/>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856" indent="0">
              <a:buNone/>
              <a:defRPr sz="1500">
                <a:solidFill>
                  <a:schemeClr val="tx1">
                    <a:tint val="75000"/>
                  </a:schemeClr>
                </a:solidFill>
              </a:defRPr>
            </a:lvl2pPr>
            <a:lvl3pPr marL="685712" indent="0">
              <a:buNone/>
              <a:defRPr sz="1400">
                <a:solidFill>
                  <a:schemeClr val="tx1">
                    <a:tint val="75000"/>
                  </a:schemeClr>
                </a:solidFill>
              </a:defRPr>
            </a:lvl3pPr>
            <a:lvl4pPr marL="1028568" indent="0">
              <a:buNone/>
              <a:defRPr sz="1200">
                <a:solidFill>
                  <a:schemeClr val="tx1">
                    <a:tint val="75000"/>
                  </a:schemeClr>
                </a:solidFill>
              </a:defRPr>
            </a:lvl4pPr>
            <a:lvl5pPr marL="1371424" indent="0">
              <a:buNone/>
              <a:defRPr sz="1200">
                <a:solidFill>
                  <a:schemeClr val="tx1">
                    <a:tint val="75000"/>
                  </a:schemeClr>
                </a:solidFill>
              </a:defRPr>
            </a:lvl5pPr>
            <a:lvl6pPr marL="1714280" indent="0">
              <a:buNone/>
              <a:defRPr sz="1200">
                <a:solidFill>
                  <a:schemeClr val="tx1">
                    <a:tint val="75000"/>
                  </a:schemeClr>
                </a:solidFill>
              </a:defRPr>
            </a:lvl6pPr>
            <a:lvl7pPr marL="2057136" indent="0">
              <a:buNone/>
              <a:defRPr sz="1200">
                <a:solidFill>
                  <a:schemeClr val="tx1">
                    <a:tint val="75000"/>
                  </a:schemeClr>
                </a:solidFill>
              </a:defRPr>
            </a:lvl7pPr>
            <a:lvl8pPr marL="2399992" indent="0">
              <a:buNone/>
              <a:defRPr sz="1200">
                <a:solidFill>
                  <a:schemeClr val="tx1">
                    <a:tint val="75000"/>
                  </a:schemeClr>
                </a:solidFill>
              </a:defRPr>
            </a:lvl8pPr>
            <a:lvl9pPr marL="2742849"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21506D72-A721-4933-B987-767C1B734671}" type="datetimeFigureOut">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86ADEE5-F2D1-48C9-93D2-F0886016E4CC}"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225C5D8-51CB-4AAA-B702-90F84E211678}" type="datetimeFigureOut">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9AEB22A-E2C0-4335-955D-94F3AB40A7B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56" indent="0">
              <a:buNone/>
              <a:defRPr sz="1500" b="1"/>
            </a:lvl2pPr>
            <a:lvl3pPr marL="685712" indent="0">
              <a:buNone/>
              <a:defRPr sz="1400" b="1"/>
            </a:lvl3pPr>
            <a:lvl4pPr marL="1028568" indent="0">
              <a:buNone/>
              <a:defRPr sz="1200" b="1"/>
            </a:lvl4pPr>
            <a:lvl5pPr marL="1371424" indent="0">
              <a:buNone/>
              <a:defRPr sz="1200" b="1"/>
            </a:lvl5pPr>
            <a:lvl6pPr marL="1714280" indent="0">
              <a:buNone/>
              <a:defRPr sz="1200" b="1"/>
            </a:lvl6pPr>
            <a:lvl7pPr marL="2057136" indent="0">
              <a:buNone/>
              <a:defRPr sz="1200" b="1"/>
            </a:lvl7pPr>
            <a:lvl8pPr marL="2399992" indent="0">
              <a:buNone/>
              <a:defRPr sz="1200" b="1"/>
            </a:lvl8pPr>
            <a:lvl9pPr marL="2742849"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2856" indent="0">
              <a:buNone/>
              <a:defRPr sz="1500" b="1"/>
            </a:lvl2pPr>
            <a:lvl3pPr marL="685712" indent="0">
              <a:buNone/>
              <a:defRPr sz="1400" b="1"/>
            </a:lvl3pPr>
            <a:lvl4pPr marL="1028568" indent="0">
              <a:buNone/>
              <a:defRPr sz="1200" b="1"/>
            </a:lvl4pPr>
            <a:lvl5pPr marL="1371424" indent="0">
              <a:buNone/>
              <a:defRPr sz="1200" b="1"/>
            </a:lvl5pPr>
            <a:lvl6pPr marL="1714280" indent="0">
              <a:buNone/>
              <a:defRPr sz="1200" b="1"/>
            </a:lvl6pPr>
            <a:lvl7pPr marL="2057136" indent="0">
              <a:buNone/>
              <a:defRPr sz="1200" b="1"/>
            </a:lvl7pPr>
            <a:lvl8pPr marL="2399992" indent="0">
              <a:buNone/>
              <a:defRPr sz="1200" b="1"/>
            </a:lvl8pPr>
            <a:lvl9pPr marL="2742849" indent="0">
              <a:buNone/>
              <a:defRPr sz="1200" b="1"/>
            </a:lvl9pPr>
          </a:lstStyle>
          <a:p>
            <a:pPr lvl="0"/>
            <a:r>
              <a:rPr lang="en-US"/>
              <a:t>Edit Master text styles</a:t>
            </a:r>
          </a:p>
        </p:txBody>
      </p:sp>
      <p:sp>
        <p:nvSpPr>
          <p:cNvPr id="6" name="Content Placeholder 5"/>
          <p:cNvSpPr>
            <a:spLocks noGrp="1"/>
          </p:cNvSpPr>
          <p:nvPr>
            <p:ph sz="quarter" idx="4"/>
          </p:nvPr>
        </p:nvSpPr>
        <p:spPr>
          <a:xfrm>
            <a:off x="4629152"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D84EAE-F130-4131-B7C0-56643F6C6795}" type="datetimeFigureOut">
              <a:rPr lang="en-US"/>
              <a:pPr>
                <a:defRPr/>
              </a:pPr>
              <a:t>11/30/2022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713781A5-180A-4057-A2EA-6F410204578B}"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421C26AE-2053-4285-9C35-DA3CFDFB566F}" type="datetimeFigureOut">
              <a:rPr lang="en-US"/>
              <a:pPr>
                <a:defRPr/>
              </a:pPr>
              <a:t>11/30/2022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417AA5D-B082-451D-BBAA-9A146C33823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D02BD3F-912A-4C3A-B334-39A266D0B717}" type="datetimeFigureOut">
              <a:rPr lang="en-US"/>
              <a:pPr>
                <a:defRPr/>
              </a:pPr>
              <a:t>11/30/2022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E855690E-F105-4C39-A392-E67636951BE9}"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56" indent="0">
              <a:buNone/>
              <a:defRPr sz="1100"/>
            </a:lvl2pPr>
            <a:lvl3pPr marL="685712" indent="0">
              <a:buNone/>
              <a:defRPr sz="900"/>
            </a:lvl3pPr>
            <a:lvl4pPr marL="1028568" indent="0">
              <a:buNone/>
              <a:defRPr sz="800"/>
            </a:lvl4pPr>
            <a:lvl5pPr marL="1371424" indent="0">
              <a:buNone/>
              <a:defRPr sz="800"/>
            </a:lvl5pPr>
            <a:lvl6pPr marL="1714280" indent="0">
              <a:buNone/>
              <a:defRPr sz="800"/>
            </a:lvl6pPr>
            <a:lvl7pPr marL="2057136" indent="0">
              <a:buNone/>
              <a:defRPr sz="800"/>
            </a:lvl7pPr>
            <a:lvl8pPr marL="2399992" indent="0">
              <a:buNone/>
              <a:defRPr sz="800"/>
            </a:lvl8pPr>
            <a:lvl9pPr marL="2742849" indent="0">
              <a:buNone/>
              <a:defRPr sz="8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ED138F2C-1DAE-4C95-AE04-158EBB49817C}" type="datetimeFigureOut">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2F69996-A55B-4C50-8DD7-D2B2A4C82100}"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71"/>
            <a:ext cx="4629150" cy="3655219"/>
          </a:xfrm>
        </p:spPr>
        <p:txBody>
          <a:bodyPr rtlCol="0">
            <a:normAutofit/>
          </a:bodyPr>
          <a:lstStyle>
            <a:lvl1pPr marL="0" indent="0">
              <a:buNone/>
              <a:defRPr sz="2400"/>
            </a:lvl1pPr>
            <a:lvl2pPr marL="342856" indent="0">
              <a:buNone/>
              <a:defRPr sz="2100"/>
            </a:lvl2pPr>
            <a:lvl3pPr marL="685712" indent="0">
              <a:buNone/>
              <a:defRPr sz="1800"/>
            </a:lvl3pPr>
            <a:lvl4pPr marL="1028568" indent="0">
              <a:buNone/>
              <a:defRPr sz="1500"/>
            </a:lvl4pPr>
            <a:lvl5pPr marL="1371424" indent="0">
              <a:buNone/>
              <a:defRPr sz="1500"/>
            </a:lvl5pPr>
            <a:lvl6pPr marL="1714280" indent="0">
              <a:buNone/>
              <a:defRPr sz="1500"/>
            </a:lvl6pPr>
            <a:lvl7pPr marL="2057136" indent="0">
              <a:buNone/>
              <a:defRPr sz="1500"/>
            </a:lvl7pPr>
            <a:lvl8pPr marL="2399992" indent="0">
              <a:buNone/>
              <a:defRPr sz="1500"/>
            </a:lvl8pPr>
            <a:lvl9pPr marL="2742849" indent="0">
              <a:buNone/>
              <a:defRPr sz="1500"/>
            </a:lvl9pPr>
          </a:lstStyle>
          <a:p>
            <a:pPr lvl="0"/>
            <a:endParaRPr lang="en-US" noProof="0"/>
          </a:p>
        </p:txBody>
      </p:sp>
      <p:sp>
        <p:nvSpPr>
          <p:cNvPr id="4" name="Text Placeholder 3"/>
          <p:cNvSpPr>
            <a:spLocks noGrp="1"/>
          </p:cNvSpPr>
          <p:nvPr>
            <p:ph type="body" sz="half" idx="2"/>
          </p:nvPr>
        </p:nvSpPr>
        <p:spPr>
          <a:xfrm>
            <a:off x="629841" y="1543051"/>
            <a:ext cx="2949178" cy="2858691"/>
          </a:xfrm>
        </p:spPr>
        <p:txBody>
          <a:bodyPr/>
          <a:lstStyle>
            <a:lvl1pPr marL="0" indent="0">
              <a:buNone/>
              <a:defRPr sz="1200"/>
            </a:lvl1pPr>
            <a:lvl2pPr marL="342856" indent="0">
              <a:buNone/>
              <a:defRPr sz="1100"/>
            </a:lvl2pPr>
            <a:lvl3pPr marL="685712" indent="0">
              <a:buNone/>
              <a:defRPr sz="900"/>
            </a:lvl3pPr>
            <a:lvl4pPr marL="1028568" indent="0">
              <a:buNone/>
              <a:defRPr sz="800"/>
            </a:lvl4pPr>
            <a:lvl5pPr marL="1371424" indent="0">
              <a:buNone/>
              <a:defRPr sz="800"/>
            </a:lvl5pPr>
            <a:lvl6pPr marL="1714280" indent="0">
              <a:buNone/>
              <a:defRPr sz="800"/>
            </a:lvl6pPr>
            <a:lvl7pPr marL="2057136" indent="0">
              <a:buNone/>
              <a:defRPr sz="800"/>
            </a:lvl7pPr>
            <a:lvl8pPr marL="2399992" indent="0">
              <a:buNone/>
              <a:defRPr sz="800"/>
            </a:lvl8pPr>
            <a:lvl9pPr marL="2742849" indent="0">
              <a:buNone/>
              <a:defRPr sz="8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C7BCABC-F96E-45BB-89A7-CA5D63FAA8D7}" type="datetimeFigureOut">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7F06CAF-AFA4-4111-8B97-FEF10301461B}"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CCCC">
            <a:alpha val="3600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3844"/>
            <a:ext cx="7886700" cy="994172"/>
          </a:xfrm>
          <a:prstGeom prst="rect">
            <a:avLst/>
          </a:prstGeom>
          <a:noFill/>
          <a:ln w="9525">
            <a:noFill/>
            <a:miter lim="800000"/>
            <a:headEnd/>
            <a:tailEnd/>
          </a:ln>
        </p:spPr>
        <p:txBody>
          <a:bodyPr vert="horz" wrap="square" lIns="68572" tIns="34286" rIns="68572" bIns="34286"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369219"/>
            <a:ext cx="7886700" cy="3263504"/>
          </a:xfrm>
          <a:prstGeom prst="rect">
            <a:avLst/>
          </a:prstGeom>
          <a:noFill/>
          <a:ln w="9525">
            <a:noFill/>
            <a:miter lim="800000"/>
            <a:headEnd/>
            <a:tailEnd/>
          </a:ln>
        </p:spPr>
        <p:txBody>
          <a:bodyPr vert="horz" wrap="square" lIns="68572" tIns="34286" rIns="68572" bIns="34286"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72" tIns="34286" rIns="68572" bIns="34286"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pPr>
              <a:defRPr/>
            </a:pPr>
            <a:fld id="{2F1950D0-9438-4A7E-9E88-EA2ED42A9D9F}" type="datetimeFigureOut">
              <a:rPr lang="en-US"/>
              <a:pPr>
                <a:defRPr/>
              </a:pPr>
              <a:t>11/30/2022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72" tIns="34286" rIns="68572" bIns="34286"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wrap="square" lIns="68572" tIns="34286" rIns="68572" bIns="34286" numCol="1" anchor="ctr" anchorCtr="0" compatLnSpc="1">
            <a:prstTxWarp prst="textNoShape">
              <a:avLst/>
            </a:prstTxWarp>
          </a:bodyPr>
          <a:lstStyle>
            <a:lvl1pPr algn="r" eaLnBrk="1" hangingPunct="1">
              <a:defRPr sz="900">
                <a:solidFill>
                  <a:srgbClr val="898989"/>
                </a:solidFill>
                <a:latin typeface="Calibri" pitchFamily="34" charset="0"/>
              </a:defRPr>
            </a:lvl1pPr>
          </a:lstStyle>
          <a:p>
            <a:fld id="{2703C071-3415-4C34-817D-086591CDD92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defRPr>
      </a:lvl2pPr>
      <a:lvl3pPr algn="l" rtl="0" eaLnBrk="0" fontAlgn="base" hangingPunct="0">
        <a:lnSpc>
          <a:spcPct val="90000"/>
        </a:lnSpc>
        <a:spcBef>
          <a:spcPct val="0"/>
        </a:spcBef>
        <a:spcAft>
          <a:spcPct val="0"/>
        </a:spcAft>
        <a:defRPr sz="3300">
          <a:solidFill>
            <a:schemeClr val="tx1"/>
          </a:solidFill>
          <a:latin typeface="Calibri Light" pitchFamily="34" charset="0"/>
        </a:defRPr>
      </a:lvl3pPr>
      <a:lvl4pPr algn="l" rtl="0" eaLnBrk="0" fontAlgn="base" hangingPunct="0">
        <a:lnSpc>
          <a:spcPct val="90000"/>
        </a:lnSpc>
        <a:spcBef>
          <a:spcPct val="0"/>
        </a:spcBef>
        <a:spcAft>
          <a:spcPct val="0"/>
        </a:spcAft>
        <a:defRPr sz="3300">
          <a:solidFill>
            <a:schemeClr val="tx1"/>
          </a:solidFill>
          <a:latin typeface="Calibri Light" pitchFamily="34" charset="0"/>
        </a:defRPr>
      </a:lvl4pPr>
      <a:lvl5pPr algn="l" rtl="0" eaLnBrk="0" fontAlgn="base" hangingPunct="0">
        <a:lnSpc>
          <a:spcPct val="90000"/>
        </a:lnSpc>
        <a:spcBef>
          <a:spcPct val="0"/>
        </a:spcBef>
        <a:spcAft>
          <a:spcPct val="0"/>
        </a:spcAft>
        <a:defRPr sz="3300">
          <a:solidFill>
            <a:schemeClr val="tx1"/>
          </a:solidFill>
          <a:latin typeface="Calibri Light" pitchFamily="34" charset="0"/>
        </a:defRPr>
      </a:lvl5pPr>
      <a:lvl6pPr marL="342856" algn="l" rtl="0" fontAlgn="base">
        <a:lnSpc>
          <a:spcPct val="90000"/>
        </a:lnSpc>
        <a:spcBef>
          <a:spcPct val="0"/>
        </a:spcBef>
        <a:spcAft>
          <a:spcPct val="0"/>
        </a:spcAft>
        <a:defRPr sz="3300">
          <a:solidFill>
            <a:schemeClr val="tx1"/>
          </a:solidFill>
          <a:latin typeface="Calibri Light" pitchFamily="34" charset="0"/>
        </a:defRPr>
      </a:lvl6pPr>
      <a:lvl7pPr marL="685712" algn="l" rtl="0" fontAlgn="base">
        <a:lnSpc>
          <a:spcPct val="90000"/>
        </a:lnSpc>
        <a:spcBef>
          <a:spcPct val="0"/>
        </a:spcBef>
        <a:spcAft>
          <a:spcPct val="0"/>
        </a:spcAft>
        <a:defRPr sz="3300">
          <a:solidFill>
            <a:schemeClr val="tx1"/>
          </a:solidFill>
          <a:latin typeface="Calibri Light" pitchFamily="34" charset="0"/>
        </a:defRPr>
      </a:lvl7pPr>
      <a:lvl8pPr marL="1028568" algn="l" rtl="0" fontAlgn="base">
        <a:lnSpc>
          <a:spcPct val="90000"/>
        </a:lnSpc>
        <a:spcBef>
          <a:spcPct val="0"/>
        </a:spcBef>
        <a:spcAft>
          <a:spcPct val="0"/>
        </a:spcAft>
        <a:defRPr sz="3300">
          <a:solidFill>
            <a:schemeClr val="tx1"/>
          </a:solidFill>
          <a:latin typeface="Calibri Light" pitchFamily="34" charset="0"/>
        </a:defRPr>
      </a:lvl8pPr>
      <a:lvl9pPr marL="1371424" algn="l" rtl="0" fontAlgn="base">
        <a:lnSpc>
          <a:spcPct val="90000"/>
        </a:lnSpc>
        <a:spcBef>
          <a:spcPct val="0"/>
        </a:spcBef>
        <a:spcAft>
          <a:spcPct val="0"/>
        </a:spcAft>
        <a:defRPr sz="3300">
          <a:solidFill>
            <a:schemeClr val="tx1"/>
          </a:solidFill>
          <a:latin typeface="Calibri Light" pitchFamily="34" charset="0"/>
        </a:defRPr>
      </a:lvl9pPr>
    </p:titleStyle>
    <p:bodyStyle>
      <a:lvl1pPr marL="171428" indent="-171428" algn="l"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284" indent="-171428" algn="l"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2pPr>
      <a:lvl3pPr marL="857140" indent="-171428" algn="l"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199996" indent="-171428" algn="l"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4pPr>
      <a:lvl5pPr marL="1542852" indent="-171428" algn="l"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5pPr>
      <a:lvl6pPr marL="1885708"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564"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20"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277"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712" rtl="0" eaLnBrk="1" latinLnBrk="0" hangingPunct="1">
        <a:defRPr sz="1400" kern="1200">
          <a:solidFill>
            <a:schemeClr val="tx1"/>
          </a:solidFill>
          <a:latin typeface="+mn-lt"/>
          <a:ea typeface="+mn-ea"/>
          <a:cs typeface="+mn-cs"/>
        </a:defRPr>
      </a:lvl1pPr>
      <a:lvl2pPr marL="342856" algn="l" defTabSz="685712" rtl="0" eaLnBrk="1" latinLnBrk="0" hangingPunct="1">
        <a:defRPr sz="1400" kern="1200">
          <a:solidFill>
            <a:schemeClr val="tx1"/>
          </a:solidFill>
          <a:latin typeface="+mn-lt"/>
          <a:ea typeface="+mn-ea"/>
          <a:cs typeface="+mn-cs"/>
        </a:defRPr>
      </a:lvl2pPr>
      <a:lvl3pPr marL="685712" algn="l" defTabSz="685712" rtl="0" eaLnBrk="1" latinLnBrk="0" hangingPunct="1">
        <a:defRPr sz="1400" kern="1200">
          <a:solidFill>
            <a:schemeClr val="tx1"/>
          </a:solidFill>
          <a:latin typeface="+mn-lt"/>
          <a:ea typeface="+mn-ea"/>
          <a:cs typeface="+mn-cs"/>
        </a:defRPr>
      </a:lvl3pPr>
      <a:lvl4pPr marL="1028568" algn="l" defTabSz="685712" rtl="0" eaLnBrk="1" latinLnBrk="0" hangingPunct="1">
        <a:defRPr sz="1400" kern="1200">
          <a:solidFill>
            <a:schemeClr val="tx1"/>
          </a:solidFill>
          <a:latin typeface="+mn-lt"/>
          <a:ea typeface="+mn-ea"/>
          <a:cs typeface="+mn-cs"/>
        </a:defRPr>
      </a:lvl4pPr>
      <a:lvl5pPr marL="1371424" algn="l" defTabSz="685712" rtl="0" eaLnBrk="1" latinLnBrk="0" hangingPunct="1">
        <a:defRPr sz="1400" kern="1200">
          <a:solidFill>
            <a:schemeClr val="tx1"/>
          </a:solidFill>
          <a:latin typeface="+mn-lt"/>
          <a:ea typeface="+mn-ea"/>
          <a:cs typeface="+mn-cs"/>
        </a:defRPr>
      </a:lvl5pPr>
      <a:lvl6pPr marL="1714280" algn="l" defTabSz="685712" rtl="0" eaLnBrk="1" latinLnBrk="0" hangingPunct="1">
        <a:defRPr sz="1400" kern="1200">
          <a:solidFill>
            <a:schemeClr val="tx1"/>
          </a:solidFill>
          <a:latin typeface="+mn-lt"/>
          <a:ea typeface="+mn-ea"/>
          <a:cs typeface="+mn-cs"/>
        </a:defRPr>
      </a:lvl6pPr>
      <a:lvl7pPr marL="2057136" algn="l" defTabSz="685712" rtl="0" eaLnBrk="1" latinLnBrk="0" hangingPunct="1">
        <a:defRPr sz="1400" kern="1200">
          <a:solidFill>
            <a:schemeClr val="tx1"/>
          </a:solidFill>
          <a:latin typeface="+mn-lt"/>
          <a:ea typeface="+mn-ea"/>
          <a:cs typeface="+mn-cs"/>
        </a:defRPr>
      </a:lvl7pPr>
      <a:lvl8pPr marL="2399992" algn="l" defTabSz="685712" rtl="0" eaLnBrk="1" latinLnBrk="0" hangingPunct="1">
        <a:defRPr sz="1400" kern="1200">
          <a:solidFill>
            <a:schemeClr val="tx1"/>
          </a:solidFill>
          <a:latin typeface="+mn-lt"/>
          <a:ea typeface="+mn-ea"/>
          <a:cs typeface="+mn-cs"/>
        </a:defRPr>
      </a:lvl8pPr>
      <a:lvl9pPr marL="2742849" algn="l" defTabSz="685712"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6298CFF-EFAF-46EE-83AD-28A904FE1F93}" type="datetimeFigureOut">
              <a:rPr lang="en-US" smtClean="0"/>
              <a:t>11/30/2022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392979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2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bin"/><Relationship Id="rId7" Type="http://schemas.openxmlformats.org/officeDocument/2006/relationships/image" Target="../media/image38.png"/><Relationship Id="rId1" Type="http://schemas.openxmlformats.org/officeDocument/2006/relationships/slideLayout" Target="../slideLayouts/slideLayout1.xml"/><Relationship Id="rId11" Type="http://schemas.openxmlformats.org/officeDocument/2006/relationships/image" Target="../media/image16.wmf"/><Relationship Id="rId10" Type="http://schemas.openxmlformats.org/officeDocument/2006/relationships/oleObject" Target="../embeddings/oleObject12.bin"/><Relationship Id="rId9"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1.x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1.xml"/><Relationship Id="rId6" Type="http://schemas.openxmlformats.org/officeDocument/2006/relationships/oleObject" Target="../embeddings/oleObject17.bin"/><Relationship Id="rId5" Type="http://schemas.openxmlformats.org/officeDocument/2006/relationships/image" Target="../media/image20.wmf"/><Relationship Id="rId4" Type="http://schemas.openxmlformats.org/officeDocument/2006/relationships/oleObject" Target="../embeddings/oleObject16.bin"/><Relationship Id="rId9" Type="http://schemas.openxmlformats.org/officeDocument/2006/relationships/image" Target="../media/image22.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9.bin"/><Relationship Id="rId1" Type="http://schemas.openxmlformats.org/officeDocument/2006/relationships/slideLayout" Target="../slideLayouts/slideLayout1.x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image" Target="../media/image2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3.bin"/><Relationship Id="rId7" Type="http://schemas.openxmlformats.org/officeDocument/2006/relationships/image" Target="../media/image54.png"/><Relationship Id="rId1" Type="http://schemas.openxmlformats.org/officeDocument/2006/relationships/slideLayout" Target="../slideLayouts/slideLayout1.xml"/><Relationship Id="rId11" Type="http://schemas.openxmlformats.org/officeDocument/2006/relationships/image" Target="../media/image28.wmf"/><Relationship Id="rId10" Type="http://schemas.openxmlformats.org/officeDocument/2006/relationships/oleObject" Target="../embeddings/oleObject24.bin"/><Relationship Id="rId9" Type="http://schemas.openxmlformats.org/officeDocument/2006/relationships/image" Target="../media/image2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7"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7"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6" Type="http://schemas.openxmlformats.org/officeDocument/2006/relationships/image" Target="../media/image60.png"/></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78.png"/><Relationship Id="rId7" Type="http://schemas.openxmlformats.org/officeDocument/2006/relationships/image" Target="../media/image35.wmf"/><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83.png"/><Relationship Id="rId7" Type="http://schemas.openxmlformats.org/officeDocument/2006/relationships/image" Target="../media/image38.wmf"/><Relationship Id="rId1" Type="http://schemas.openxmlformats.org/officeDocument/2006/relationships/slideLayout" Target="../slideLayouts/slideLayout7.xml"/><Relationship Id="rId6" Type="http://schemas.openxmlformats.org/officeDocument/2006/relationships/oleObject" Target="../embeddings/oleObject29.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9.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85.png"/><Relationship Id="rId7" Type="http://schemas.openxmlformats.org/officeDocument/2006/relationships/image" Target="../media/image42.wmf"/><Relationship Id="rId1" Type="http://schemas.openxmlformats.org/officeDocument/2006/relationships/slideLayout" Target="../slideLayouts/slideLayout7.xml"/><Relationship Id="rId6" Type="http://schemas.openxmlformats.org/officeDocument/2006/relationships/oleObject" Target="../embeddings/oleObject33.bin"/><Relationship Id="rId5" Type="http://schemas.openxmlformats.org/officeDocument/2006/relationships/image" Target="../media/image41.wmf"/><Relationship Id="rId4" Type="http://schemas.openxmlformats.org/officeDocument/2006/relationships/oleObject" Target="../embeddings/oleObject32.bin"/><Relationship Id="rId9" Type="http://schemas.openxmlformats.org/officeDocument/2006/relationships/image" Target="../media/image43.wmf"/></Relationships>
</file>

<file path=ppt/slides/_rels/slide5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44.wmf"/><Relationship Id="rId4"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7.wmf"/><Relationship Id="rId12" Type="http://schemas.openxmlformats.org/officeDocument/2006/relationships/oleObject" Target="../embeddings/oleObject41.bin"/><Relationship Id="rId17" Type="http://schemas.openxmlformats.org/officeDocument/2006/relationships/image" Target="../media/image52.wmf"/><Relationship Id="rId2" Type="http://schemas.openxmlformats.org/officeDocument/2006/relationships/oleObject" Target="../embeddings/oleObject36.bin"/><Relationship Id="rId16"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38.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8.wmf"/><Relationship Id="rId14" Type="http://schemas.openxmlformats.org/officeDocument/2006/relationships/oleObject" Target="../embeddings/oleObject42.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53.wmf"/><Relationship Id="rId7" Type="http://schemas.openxmlformats.org/officeDocument/2006/relationships/image" Target="../media/image55.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6.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65.wmf"/><Relationship Id="rId18" Type="http://schemas.openxmlformats.org/officeDocument/2006/relationships/oleObject" Target="../embeddings/oleObject56.bin"/><Relationship Id="rId26" Type="http://schemas.openxmlformats.org/officeDocument/2006/relationships/oleObject" Target="../embeddings/oleObject60.bin"/><Relationship Id="rId3" Type="http://schemas.openxmlformats.org/officeDocument/2006/relationships/image" Target="../media/image58.wmf"/><Relationship Id="rId21" Type="http://schemas.openxmlformats.org/officeDocument/2006/relationships/image" Target="../media/image69.wmf"/><Relationship Id="rId7" Type="http://schemas.openxmlformats.org/officeDocument/2006/relationships/image" Target="../media/image62.png"/><Relationship Id="rId12" Type="http://schemas.openxmlformats.org/officeDocument/2006/relationships/oleObject" Target="../embeddings/oleObject53.bin"/><Relationship Id="rId17" Type="http://schemas.openxmlformats.org/officeDocument/2006/relationships/image" Target="../media/image67.wmf"/><Relationship Id="rId25" Type="http://schemas.openxmlformats.org/officeDocument/2006/relationships/image" Target="../media/image71.wmf"/><Relationship Id="rId2" Type="http://schemas.openxmlformats.org/officeDocument/2006/relationships/oleObject" Target="../embeddings/oleObject49.bin"/><Relationship Id="rId16" Type="http://schemas.openxmlformats.org/officeDocument/2006/relationships/oleObject" Target="../embeddings/oleObject55.bin"/><Relationship Id="rId20"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4.wmf"/><Relationship Id="rId24" Type="http://schemas.openxmlformats.org/officeDocument/2006/relationships/oleObject" Target="../embeddings/oleObject59.bin"/><Relationship Id="rId5" Type="http://schemas.openxmlformats.org/officeDocument/2006/relationships/image" Target="../media/image59.wmf"/><Relationship Id="rId15" Type="http://schemas.openxmlformats.org/officeDocument/2006/relationships/image" Target="../media/image66.wmf"/><Relationship Id="rId23" Type="http://schemas.openxmlformats.org/officeDocument/2006/relationships/image" Target="../media/image70.wmf"/><Relationship Id="rId10" Type="http://schemas.openxmlformats.org/officeDocument/2006/relationships/oleObject" Target="../embeddings/oleObject52.bin"/><Relationship Id="rId19" Type="http://schemas.openxmlformats.org/officeDocument/2006/relationships/image" Target="../media/image68.wmf"/><Relationship Id="rId4" Type="http://schemas.openxmlformats.org/officeDocument/2006/relationships/oleObject" Target="../embeddings/oleObject50.bin"/><Relationship Id="rId9" Type="http://schemas.openxmlformats.org/officeDocument/2006/relationships/image" Target="../media/image63.wmf"/><Relationship Id="rId14" Type="http://schemas.openxmlformats.org/officeDocument/2006/relationships/oleObject" Target="../embeddings/oleObject54.bin"/><Relationship Id="rId22" Type="http://schemas.openxmlformats.org/officeDocument/2006/relationships/oleObject" Target="../embeddings/oleObject58.bin"/><Relationship Id="rId27" Type="http://schemas.openxmlformats.org/officeDocument/2006/relationships/image" Target="../media/image72.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61.bin"/><Relationship Id="rId1" Type="http://schemas.openxmlformats.org/officeDocument/2006/relationships/slideLayout" Target="../slideLayouts/slideLayout7.xml"/><Relationship Id="rId6" Type="http://schemas.openxmlformats.org/officeDocument/2006/relationships/oleObject" Target="../embeddings/oleObject63.bin"/><Relationship Id="rId11" Type="http://schemas.openxmlformats.org/officeDocument/2006/relationships/image" Target="../media/image76.wmf"/><Relationship Id="rId5" Type="http://schemas.openxmlformats.org/officeDocument/2006/relationships/image" Target="../media/image74.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7.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79.wmf"/><Relationship Id="rId12" Type="http://schemas.openxmlformats.org/officeDocument/2006/relationships/oleObject" Target="../embeddings/oleObject71.bin"/><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68.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73.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80.wmf"/><Relationship Id="rId14" Type="http://schemas.openxmlformats.org/officeDocument/2006/relationships/oleObject" Target="../embeddings/oleObject7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149946" y="496111"/>
            <a:ext cx="6844110" cy="4506200"/>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110" name="Rounded Rectangle 48">
            <a:extLst>
              <a:ext uri="{FF2B5EF4-FFF2-40B4-BE49-F238E27FC236}">
                <a16:creationId xmlns:a16="http://schemas.microsoft.com/office/drawing/2014/main" id="{57BBAF86-DFA5-AECE-9859-78AEAAB6E4BC}"/>
              </a:ext>
            </a:extLst>
          </p:cNvPr>
          <p:cNvSpPr/>
          <p:nvPr/>
        </p:nvSpPr>
        <p:spPr>
          <a:xfrm>
            <a:off x="1136055" y="-20686"/>
            <a:ext cx="6858000" cy="585546"/>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defTabSz="4075572" fontAlgn="auto">
              <a:spcBef>
                <a:spcPts val="0"/>
              </a:spcBef>
              <a:spcAft>
                <a:spcPts val="0"/>
              </a:spcAft>
            </a:pPr>
            <a:r>
              <a:rPr lang="ru-RU" sz="1500" b="1"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r>
              <a:rPr lang="en-US" sz="1500" b="1" dirty="0">
                <a:solidFill>
                  <a:prstClr val="black"/>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938"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250" dirty="0">
                <a:solidFill>
                  <a:srgbClr val="1CADE4">
                    <a:lumMod val="75000"/>
                  </a:srgbClr>
                </a:solidFill>
                <a:latin typeface="Arial" pitchFamily="34" charset="0"/>
                <a:cs typeface="Arial" pitchFamily="34" charset="0"/>
              </a:rPr>
              <a:t> </a:t>
            </a:r>
            <a:r>
              <a:rPr lang="ru-RU" sz="1250" dirty="0">
                <a:solidFill>
                  <a:srgbClr val="1CADE4">
                    <a:lumMod val="75000"/>
                  </a:srgbClr>
                </a:solidFill>
                <a:latin typeface="Arial" pitchFamily="34" charset="0"/>
                <a:cs typeface="Arial" pitchFamily="34" charset="0"/>
              </a:rPr>
              <a:t>                                  </a:t>
            </a:r>
            <a:r>
              <a:rPr lang="en-US" sz="1250" dirty="0">
                <a:solidFill>
                  <a:srgbClr val="1CADE4">
                    <a:lumMod val="75000"/>
                  </a:srgbClr>
                </a:solidFill>
                <a:latin typeface="Arial" pitchFamily="34" charset="0"/>
                <a:cs typeface="Arial" pitchFamily="34" charset="0"/>
              </a:rPr>
              <a:t>                         </a:t>
            </a:r>
            <a:r>
              <a:rPr lang="en-US" sz="1200" b="1" i="1" dirty="0">
                <a:solidFill>
                  <a:prstClr val="black"/>
                </a:solidFill>
                <a:latin typeface="Arial" pitchFamily="34" charset="0"/>
                <a:cs typeface="Arial" pitchFamily="34" charset="0"/>
              </a:rPr>
              <a:t>Nadia Udler</a:t>
            </a:r>
            <a:endParaRPr lang="en-US" sz="1200" i="1" dirty="0">
              <a:solidFill>
                <a:prstClr val="black"/>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2877258" y="852257"/>
            <a:ext cx="3347483" cy="4139213"/>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b="1" dirty="0">
              <a:ln/>
              <a:pattFill prst="dkUpDiag">
                <a:fgClr>
                  <a:prstClr val="white">
                    <a:lumMod val="50000"/>
                  </a:prstClr>
                </a:fgClr>
                <a:bgClr>
                  <a:prstClr val="black">
                    <a:lumMod val="75000"/>
                    <a:lumOff val="25000"/>
                  </a:prstClr>
                </a:bgClr>
              </a:pattFill>
              <a:effectLst>
                <a:outerShdw blurRad="38100" dist="19050" dir="2700000" algn="tl" rotWithShape="0">
                  <a:prstClr val="black">
                    <a:lumMod val="50000"/>
                    <a:alpha val="40000"/>
                  </a:prst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5468962" y="928540"/>
            <a:ext cx="717635" cy="417347"/>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5172714" y="3799552"/>
            <a:ext cx="1175595" cy="1065695"/>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2762011" y="968901"/>
            <a:ext cx="1071872" cy="3824464"/>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3440810" y="1429208"/>
            <a:ext cx="2419350" cy="3186065"/>
          </a:xfrm>
          <a:prstGeom prst="rect">
            <a:avLst/>
          </a:prstGeom>
          <a:noFill/>
        </p:spPr>
        <p:txBody>
          <a:bodyPr wrap="square" rtlCol="0">
            <a:spAutoFit/>
          </a:bodyPr>
          <a:lstStyle/>
          <a:p>
            <a:pPr defTabSz="685800" eaLnBrk="1" fontAlgn="auto" hangingPunct="1">
              <a:spcBef>
                <a:spcPts val="0"/>
              </a:spcBef>
              <a:spcAft>
                <a:spcPts val="0"/>
              </a:spcAft>
            </a:pPr>
            <a:r>
              <a:rPr lang="en-US" sz="750"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07139" indent="-107139" defTabSz="685800" eaLnBrk="1" fontAlgn="auto" hangingPunct="1">
              <a:spcBef>
                <a:spcPts val="0"/>
              </a:spcBef>
              <a:spcAft>
                <a:spcPts val="0"/>
              </a:spcAft>
              <a:buFontTx/>
              <a:buChar char="-"/>
            </a:pP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07139" indent="-107139" defTabSz="685800" eaLnBrk="1" fontAlgn="auto" hangingPunct="1">
              <a:spcBef>
                <a:spcPts val="0"/>
              </a:spcBef>
              <a:spcAft>
                <a:spcPts val="0"/>
              </a:spcAft>
              <a:buFontTx/>
              <a:buChar char="-"/>
            </a:pPr>
            <a:endParaRPr lang="en-US" sz="844"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07139" indent="-107139" defTabSz="685800" eaLnBrk="1" fontAlgn="auto" hangingPunct="1">
              <a:spcBef>
                <a:spcPts val="0"/>
              </a:spcBef>
              <a:spcAft>
                <a:spcPts val="0"/>
              </a:spcAft>
              <a:buFontTx/>
              <a:buChar char="-"/>
            </a:pPr>
            <a:r>
              <a:rPr lang="en-US" sz="844"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potential theory</a:t>
            </a:r>
          </a:p>
          <a:p>
            <a:pPr marL="107139" indent="-107139" defTabSz="685800" eaLnBrk="1" fontAlgn="auto" hangingPunct="1">
              <a:spcBef>
                <a:spcPts val="0"/>
              </a:spcBef>
              <a:spcAft>
                <a:spcPts val="0"/>
              </a:spcAft>
              <a:buFontTx/>
              <a:buChar char="-"/>
            </a:pP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07139" indent="-107139" defTabSz="685800" eaLnBrk="1" fontAlgn="auto" hangingPunct="1">
              <a:spcBef>
                <a:spcPts val="0"/>
              </a:spcBef>
              <a:spcAft>
                <a:spcPts val="0"/>
              </a:spcAft>
              <a:buFontTx/>
              <a:buChar char="-"/>
            </a:pP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07139" indent="-107139" defTabSz="685800" eaLnBrk="1" fontAlgn="auto" hangingPunct="1">
              <a:spcBef>
                <a:spcPts val="0"/>
              </a:spcBef>
              <a:spcAft>
                <a:spcPts val="0"/>
              </a:spcAft>
              <a:buFontTx/>
              <a:buChar char="-"/>
            </a:pP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07139" indent="-107139" defTabSz="685800" eaLnBrk="1" fontAlgn="auto" hangingPunct="1">
              <a:spcBef>
                <a:spcPts val="0"/>
              </a:spcBef>
              <a:spcAft>
                <a:spcPts val="0"/>
              </a:spcAft>
              <a:buFontTx/>
              <a:buChar char="-"/>
            </a:pP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Allows</a:t>
            </a:r>
          </a:p>
          <a:p>
            <a:pPr marL="107139" indent="-107139" defTabSz="685800" eaLnBrk="1" fontAlgn="auto" hangingPunct="1">
              <a:spcBef>
                <a:spcPts val="0"/>
              </a:spcBef>
              <a:spcAft>
                <a:spcPts val="0"/>
              </a:spcAft>
              <a:buFontTx/>
              <a:buChar char="-"/>
            </a:pP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78565" lvl="1" indent="-107139" defTabSz="685800" eaLnBrk="1" fontAlgn="auto" hangingPunct="1">
              <a:spcBef>
                <a:spcPts val="0"/>
              </a:spcBef>
              <a:spcAft>
                <a:spcPts val="0"/>
              </a:spcAft>
              <a:buFontTx/>
              <a:buChar char="-"/>
            </a:pP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178565" lvl="1" indent="-107139" defTabSz="685800" eaLnBrk="1" fontAlgn="auto" hangingPunct="1">
              <a:spcBef>
                <a:spcPts val="0"/>
              </a:spcBef>
              <a:spcAft>
                <a:spcPts val="0"/>
              </a:spcAft>
              <a:buFontTx/>
              <a:buChar char="-"/>
            </a:pP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78565" lvl="1" indent="-107139" defTabSz="685800" eaLnBrk="1" fontAlgn="auto" hangingPunct="1">
              <a:spcBef>
                <a:spcPts val="0"/>
              </a:spcBef>
              <a:spcAft>
                <a:spcPts val="0"/>
              </a:spcAft>
              <a:buFontTx/>
              <a:buChar char="-"/>
            </a:pP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178565" lvl="1" indent="-107139" defTabSz="685800" eaLnBrk="1" fontAlgn="auto" hangingPunct="1">
              <a:spcBef>
                <a:spcPts val="0"/>
              </a:spcBef>
              <a:spcAft>
                <a:spcPts val="0"/>
              </a:spcAft>
              <a:buFontTx/>
              <a:buChar char="-"/>
            </a:pP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78565" lvl="1" indent="-107139" defTabSz="685800" eaLnBrk="1" fontAlgn="auto" hangingPunct="1">
              <a:spcBef>
                <a:spcPts val="0"/>
              </a:spcBef>
              <a:spcAft>
                <a:spcPts val="0"/>
              </a:spcAft>
              <a:buFontTx/>
              <a:buChar char="-"/>
            </a:pPr>
            <a:r>
              <a:rPr lang="en-US" sz="844"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178565" lvl="1" indent="-107139" defTabSz="685800" eaLnBrk="1" fontAlgn="auto" hangingPunct="1">
              <a:spcBef>
                <a:spcPts val="0"/>
              </a:spcBef>
              <a:spcAft>
                <a:spcPts val="0"/>
              </a:spcAft>
              <a:buFontTx/>
              <a:buChar char="-"/>
            </a:pPr>
            <a:endPar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endParaRPr>
          </a:p>
          <a:p>
            <a:pPr marL="178565" lvl="1" indent="-107139" defTabSz="685800" eaLnBrk="1" fontAlgn="auto" hangingPunct="1">
              <a:spcBef>
                <a:spcPts val="0"/>
              </a:spcBef>
              <a:spcAft>
                <a:spcPts val="0"/>
              </a:spcAft>
              <a:buFontTx/>
              <a:buChar char="-"/>
            </a:pPr>
            <a:r>
              <a:rPr lang="en-US" sz="844" dirty="0">
                <a:solidFill>
                  <a:prstClr val="black"/>
                </a:solidFill>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844" b="1" dirty="0">
                <a:solidFill>
                  <a:prstClr val="black"/>
                </a:solidFill>
                <a:latin typeface="Arial" panose="020B0604020202020204" pitchFamily="34" charset="0"/>
                <a:ea typeface="Times New Roman" panose="02020603050405020304" pitchFamily="18" charset="0"/>
                <a:cs typeface="Arial" panose="020B0604020202020204" pitchFamily="34" charset="0"/>
              </a:rPr>
              <a:t>. </a:t>
            </a:r>
          </a:p>
          <a:p>
            <a:pPr defTabSz="685800" eaLnBrk="1" fontAlgn="auto" hangingPunct="1">
              <a:spcBef>
                <a:spcPts val="0"/>
              </a:spcBef>
              <a:spcAft>
                <a:spcPts val="0"/>
              </a:spcAft>
            </a:pPr>
            <a:endParaRPr lang="en-US" sz="782" dirty="0">
              <a:solidFill>
                <a:prstClr val="black"/>
              </a:solidFill>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2955739" y="4681467"/>
            <a:ext cx="228069" cy="292637"/>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3330399" y="4710927"/>
            <a:ext cx="163972" cy="27111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27" eaLnBrk="1" fontAlgn="auto" hangingPunct="1">
              <a:spcBef>
                <a:spcPts val="0"/>
              </a:spcBef>
              <a:spcAft>
                <a:spcPts val="0"/>
              </a:spcAft>
            </a:pPr>
            <a:endParaRPr lang="en-US" sz="700"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ubtitle 2"/>
          <p:cNvSpPr>
            <a:spLocks noGrp="1"/>
          </p:cNvSpPr>
          <p:nvPr>
            <p:ph type="subTitle" idx="1"/>
          </p:nvPr>
        </p:nvSpPr>
        <p:spPr>
          <a:xfrm>
            <a:off x="914400" y="1379740"/>
            <a:ext cx="7315200" cy="3189272"/>
          </a:xfrm>
        </p:spPr>
        <p:txBody>
          <a:bodyPr/>
          <a:lstStyle/>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Construct machine learning strategies based on systematic approach (</a:t>
            </a:r>
            <a:r>
              <a:rPr lang="en-US" altLang="en-US" sz="1600" dirty="0">
                <a:latin typeface="Arial" panose="020B0604020202020204" pitchFamily="34" charset="0"/>
                <a:cs typeface="Arial" panose="020B0604020202020204" pitchFamily="34" charset="0"/>
              </a:rPr>
              <a:t>see [1] for derivation</a:t>
            </a:r>
            <a:r>
              <a:rPr lang="en-US" altLang="en-US" sz="2000" dirty="0">
                <a:latin typeface="Arial" panose="020B0604020202020204" pitchFamily="34" charset="0"/>
                <a:cs typeface="Arial" panose="020B0604020202020204" pitchFamily="34" charset="0"/>
              </a:rPr>
              <a:t>)</a:t>
            </a:r>
          </a:p>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Obtain the library of essential modules (parsimonious set of building blocks that comprise the foundation of any optimization strategy )</a:t>
            </a:r>
          </a:p>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‘Generalized’ algorithm – consists of all building blocks in their full form</a:t>
            </a:r>
          </a:p>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Example: arrive to well known heuristic strategy (</a:t>
            </a:r>
            <a:r>
              <a:rPr lang="en-US" altLang="en-US" sz="2000" dirty="0" err="1">
                <a:latin typeface="Arial" panose="020B0604020202020204" pitchFamily="34" charset="0"/>
                <a:cs typeface="Arial" panose="020B0604020202020204" pitchFamily="34" charset="0"/>
              </a:rPr>
              <a:t>Nelder</a:t>
            </a:r>
            <a:r>
              <a:rPr lang="en-US" altLang="en-US" sz="2000" dirty="0">
                <a:latin typeface="Arial" panose="020B0604020202020204" pitchFamily="34" charset="0"/>
                <a:cs typeface="Arial" panose="020B0604020202020204" pitchFamily="34" charset="0"/>
              </a:rPr>
              <a:t> and Mead algorithm, also called downhill simplex or polytope algorithm) by changing parameters of ‘generalized’ algorithm</a:t>
            </a:r>
            <a:endParaRPr lang="en-GB" sz="1600" dirty="0">
              <a:latin typeface="Arial" panose="020B0604020202020204" pitchFamily="34" charset="0"/>
              <a:cs typeface="Arial" panose="020B0604020202020204" pitchFamily="34" charset="0"/>
            </a:endParaRPr>
          </a:p>
        </p:txBody>
      </p:sp>
      <p:sp>
        <p:nvSpPr>
          <p:cNvPr id="10" name="Title 9"/>
          <p:cNvSpPr>
            <a:spLocks noGrp="1"/>
          </p:cNvSpPr>
          <p:nvPr>
            <p:ph type="ctrTitle"/>
          </p:nvPr>
        </p:nvSpPr>
        <p:spPr>
          <a:xfrm>
            <a:off x="284814" y="333005"/>
            <a:ext cx="8259112" cy="1200834"/>
          </a:xfrm>
        </p:spPr>
        <p:txBody>
          <a:bodyPr/>
          <a:lstStyle/>
          <a:p>
            <a:r>
              <a:rPr lang="en-US" altLang="en-US" sz="3600" dirty="0">
                <a:latin typeface="Arial" panose="020B0604020202020204" pitchFamily="34" charset="0"/>
                <a:cs typeface="Arial" panose="020B0604020202020204" pitchFamily="34" charset="0"/>
              </a:rPr>
              <a:t>Optimization Strategies Design</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0E0C0573-D694-7C10-6301-2AC161B39DAD}"/>
              </a:ext>
            </a:extLst>
          </p:cNvPr>
          <p:cNvGrpSpPr/>
          <p:nvPr/>
        </p:nvGrpSpPr>
        <p:grpSpPr>
          <a:xfrm>
            <a:off x="0" y="0"/>
            <a:ext cx="9144000" cy="5143500"/>
            <a:chOff x="0" y="1"/>
            <a:chExt cx="12207310" cy="6857999"/>
          </a:xfrm>
        </p:grpSpPr>
        <p:sp>
          <p:nvSpPr>
            <p:cNvPr id="7" name="Arrow: Pentagon 6">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9" name="Arrow: Pentagon 8">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Arrow: Pentagon 11">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75732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03120" y="1118670"/>
            <a:ext cx="8778240" cy="4024830"/>
          </a:xfrm>
        </p:spPr>
        <p:txBody>
          <a:bodyPr rtlCol="0">
            <a:normAutofit/>
          </a:bodyPr>
          <a:lstStyle/>
          <a:p>
            <a:pPr algn="l" eaLnBrk="1" fontAlgn="auto" hangingPunct="1">
              <a:spcAft>
                <a:spcPts val="0"/>
              </a:spcAft>
              <a:defRPr/>
            </a:pPr>
            <a:r>
              <a:rPr lang="en-US" sz="3200" dirty="0"/>
              <a:t>            </a:t>
            </a:r>
            <a:r>
              <a:rPr lang="en-US" dirty="0">
                <a:latin typeface="Arial" panose="020B0604020202020204" pitchFamily="34" charset="0"/>
                <a:cs typeface="Arial" panose="020B0604020202020204" pitchFamily="34" charset="0"/>
              </a:rPr>
              <a:t>Real world problems examples</a:t>
            </a:r>
          </a:p>
          <a:p>
            <a:pPr marL="342856" indent="-342856" algn="l" eaLnBrk="1" fontAlgn="auto" hangingPunct="1">
              <a:spcAft>
                <a:spcPts val="0"/>
              </a:spcAft>
              <a:buFont typeface="Wingdings" pitchFamily="2" charset="2"/>
              <a:buChar char="Ø"/>
              <a:defRPr/>
            </a:pPr>
            <a:r>
              <a:rPr lang="en-US" dirty="0">
                <a:latin typeface="Arial" panose="020B0604020202020204" pitchFamily="34" charset="0"/>
                <a:cs typeface="Arial" panose="020B0604020202020204" pitchFamily="34" charset="0"/>
              </a:rPr>
              <a:t>robot parameter tuning, optimization of chemical processes</a:t>
            </a:r>
          </a:p>
          <a:p>
            <a:pPr marL="342856" indent="-342856" algn="l" eaLnBrk="1" fontAlgn="auto" hangingPunct="1">
              <a:spcAft>
                <a:spcPts val="0"/>
              </a:spcAft>
              <a:buFont typeface="Wingdings" pitchFamily="2" charset="2"/>
              <a:buChar char="Ø"/>
              <a:defRPr/>
            </a:pPr>
            <a:r>
              <a:rPr lang="en-US" dirty="0">
                <a:latin typeface="Arial" panose="020B0604020202020204" pitchFamily="34" charset="0"/>
                <a:cs typeface="Arial" panose="020B0604020202020204" pitchFamily="34" charset="0"/>
              </a:rPr>
              <a:t>biological systems analysis</a:t>
            </a:r>
          </a:p>
          <a:p>
            <a:pPr marL="342856" indent="-342856" algn="l" eaLnBrk="1" fontAlgn="auto" hangingPunct="1">
              <a:spcAft>
                <a:spcPts val="0"/>
              </a:spcAft>
              <a:buFont typeface="Wingdings" pitchFamily="2" charset="2"/>
              <a:buChar char="Ø"/>
              <a:defRPr/>
            </a:pPr>
            <a:r>
              <a:rPr lang="en-US" dirty="0">
                <a:latin typeface="Arial" panose="020B0604020202020204" pitchFamily="34" charset="0"/>
                <a:cs typeface="Arial" panose="020B0604020202020204" pitchFamily="34" charset="0"/>
              </a:rPr>
              <a:t>financial engineering: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model calibration,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pricing,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hedging,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CVaR</a:t>
            </a:r>
            <a:r>
              <a:rPr lang="en-US" sz="1800" dirty="0">
                <a:latin typeface="Arial" panose="020B0604020202020204" pitchFamily="34" charset="0"/>
                <a:cs typeface="Arial" panose="020B0604020202020204" pitchFamily="34" charset="0"/>
              </a:rPr>
              <a:t> computation,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credit rating    assignment,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forecasting, </a:t>
            </a:r>
          </a:p>
          <a:p>
            <a:pPr marL="628570" lvl="1" indent="-285714" algn="l" eaLnBrk="1" fontAlgn="auto" hangingPunct="1">
              <a:spcAft>
                <a:spcPts val="0"/>
              </a:spcAft>
              <a:buFont typeface="Wingdings" pitchFamily="2" charset="2"/>
              <a:buChar char="Ø"/>
              <a:defRPr/>
            </a:pPr>
            <a:r>
              <a:rPr lang="en-US" sz="1800" dirty="0">
                <a:latin typeface="Arial" panose="020B0604020202020204" pitchFamily="34" charset="0"/>
                <a:cs typeface="Arial" panose="020B0604020202020204" pitchFamily="34" charset="0"/>
              </a:rPr>
              <a:t>    strategy optimization in electronic trading systems.</a:t>
            </a:r>
          </a:p>
          <a:p>
            <a:pPr eaLnBrk="1" fontAlgn="auto" hangingPunct="1">
              <a:spcAft>
                <a:spcPts val="0"/>
              </a:spcAft>
              <a:defRPr/>
            </a:pPr>
            <a:endParaRPr lang="en-US" dirty="0"/>
          </a:p>
        </p:txBody>
      </p:sp>
      <p:sp>
        <p:nvSpPr>
          <p:cNvPr id="17" name="TextBox 16"/>
          <p:cNvSpPr txBox="1"/>
          <p:nvPr/>
        </p:nvSpPr>
        <p:spPr>
          <a:xfrm>
            <a:off x="844176" y="158519"/>
            <a:ext cx="8099692" cy="646331"/>
          </a:xfrm>
          <a:prstGeom prst="rect">
            <a:avLst/>
          </a:prstGeom>
          <a:noFill/>
          <a:ln>
            <a:noFill/>
          </a:ln>
        </p:spPr>
        <p:txBody>
          <a:bodyPr wrap="square" rtlCol="0">
            <a:spAutoFit/>
          </a:bodyPr>
          <a:lstStyle/>
          <a:p>
            <a:r>
              <a:rPr lang="en-US" altLang="en-US" sz="3600" dirty="0">
                <a:latin typeface="Arial" panose="020B0604020202020204" pitchFamily="34" charset="0"/>
                <a:cs typeface="Arial" panose="020B0604020202020204" pitchFamily="34" charset="0"/>
              </a:rPr>
              <a:t>Optimization Strategies Design</a:t>
            </a:r>
            <a:endParaRPr lang="en-US" sz="3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BDC9FDFE-CC1E-9A5D-9AC0-80A5F43A03A9}"/>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CC1FD865-8EC5-BE60-358F-D24220A19074}"/>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36BEDB73-69BF-4D42-A9C8-EBAD9FC1BA7C}"/>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F1507432-2929-4493-3642-9E183947E75F}"/>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7161F411-97C2-651C-1065-7F29A9767B7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3965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9778" y="1060581"/>
            <a:ext cx="8701793" cy="4193628"/>
          </a:xfrm>
        </p:spPr>
        <p:txBody>
          <a:bodyPr rtlCol="0">
            <a:normAutofit fontScale="92500" lnSpcReduction="10000"/>
          </a:bodyPr>
          <a:lstStyle/>
          <a:p>
            <a:pPr marL="342856" indent="-342856"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What are the properties of  good algorithms  for decision making?</a:t>
            </a:r>
          </a:p>
          <a:p>
            <a:pPr marL="342856" indent="-342856"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How to select the algorithm that satisfy your needs?</a:t>
            </a:r>
          </a:p>
          <a:p>
            <a:pPr marL="342856" indent="-342856"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Things to consider:</a:t>
            </a:r>
          </a:p>
          <a:p>
            <a:pPr marL="628570" lvl="1" indent="-285714"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type of the objective function</a:t>
            </a:r>
          </a:p>
          <a:p>
            <a:pPr marL="628570" lvl="1" indent="-285714"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availability of </a:t>
            </a:r>
            <a:r>
              <a:rPr lang="en-US" sz="1700" i="1" dirty="0">
                <a:latin typeface="Arial" panose="020B0604020202020204" pitchFamily="34" charset="0"/>
                <a:cs typeface="Arial" panose="020B0604020202020204" pitchFamily="34" charset="0"/>
              </a:rPr>
              <a:t>a priori</a:t>
            </a:r>
            <a:r>
              <a:rPr lang="en-US" sz="1700" dirty="0">
                <a:latin typeface="Arial" panose="020B0604020202020204" pitchFamily="34" charset="0"/>
                <a:cs typeface="Arial" panose="020B0604020202020204" pitchFamily="34" charset="0"/>
              </a:rPr>
              <a:t> information (for example, data is available one a time)</a:t>
            </a:r>
          </a:p>
          <a:p>
            <a:pPr marL="628570" lvl="1" indent="-285714"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constrains (such as budget)</a:t>
            </a:r>
          </a:p>
          <a:p>
            <a:pPr algn="l" eaLnBrk="1" fontAlgn="auto" hangingPunct="1">
              <a:spcAft>
                <a:spcPts val="0"/>
              </a:spcAft>
              <a:defRPr/>
            </a:pPr>
            <a:r>
              <a:rPr lang="en-US" sz="1700" dirty="0">
                <a:latin typeface="Arial" panose="020B0604020202020204" pitchFamily="34" charset="0"/>
                <a:cs typeface="Arial" panose="020B0604020202020204" pitchFamily="34" charset="0"/>
              </a:rPr>
              <a:t>          Examples:  </a:t>
            </a:r>
          </a:p>
          <a:p>
            <a:pPr marL="628570" lvl="1" indent="-285714" algn="l" eaLnBrk="1" fontAlgn="auto" hangingPunct="1">
              <a:spcAft>
                <a:spcPts val="0"/>
              </a:spcAft>
              <a:buFont typeface="Wingdings" pitchFamily="2" charset="2"/>
              <a:buChar char="Ø"/>
              <a:defRPr/>
            </a:pPr>
            <a:r>
              <a:rPr lang="en-US" sz="1700" dirty="0">
                <a:latin typeface="Arial" panose="020B0604020202020204" pitchFamily="34" charset="0"/>
                <a:cs typeface="Arial" panose="020B0604020202020204" pitchFamily="34" charset="0"/>
              </a:rPr>
              <a:t>Genetic algorithm works well on multi modal smooth functions,   does not require derivative information but is expensive (requires many function evaluations)</a:t>
            </a:r>
          </a:p>
          <a:p>
            <a:pPr marL="628570" lvl="1" indent="-285714" algn="l" eaLnBrk="1" fontAlgn="auto" hangingPunct="1">
              <a:spcAft>
                <a:spcPts val="0"/>
              </a:spcAft>
              <a:buFont typeface="Wingdings" pitchFamily="2" charset="2"/>
              <a:buChar char="Ø"/>
              <a:defRPr/>
            </a:pPr>
            <a:endParaRPr lang="en-US" sz="1700" dirty="0">
              <a:latin typeface="Arial" panose="020B0604020202020204" pitchFamily="34" charset="0"/>
              <a:cs typeface="Arial" panose="020B0604020202020204" pitchFamily="34" charset="0"/>
            </a:endParaRPr>
          </a:p>
          <a:p>
            <a:pPr marL="628570" lvl="1" indent="-285714" algn="l" eaLnBrk="1" fontAlgn="auto" hangingPunct="1">
              <a:spcAft>
                <a:spcPts val="0"/>
              </a:spcAft>
              <a:buFont typeface="Wingdings" pitchFamily="2" charset="2"/>
              <a:buChar char="Ø"/>
              <a:defRPr/>
            </a:pPr>
            <a:r>
              <a:rPr lang="en-US" sz="1700" dirty="0" err="1">
                <a:latin typeface="Arial" panose="020B0604020202020204" pitchFamily="34" charset="0"/>
                <a:cs typeface="Arial" panose="020B0604020202020204" pitchFamily="34" charset="0"/>
              </a:rPr>
              <a:t>Nelder</a:t>
            </a:r>
            <a:r>
              <a:rPr lang="en-US" sz="1700" dirty="0">
                <a:latin typeface="Arial" panose="020B0604020202020204" pitchFamily="34" charset="0"/>
                <a:cs typeface="Arial" panose="020B0604020202020204" pitchFamily="34" charset="0"/>
              </a:rPr>
              <a:t> and Mead algorithm requires only few function evaluations and does not require derivatives of the objective function but has to be restarted from different points, to make sure the function domain is fully explored. It can be efficiently combined with random search. </a:t>
            </a:r>
            <a:r>
              <a:rPr lang="en-US" sz="1700" dirty="0" err="1">
                <a:latin typeface="Arial" panose="020B0604020202020204" pitchFamily="34" charset="0"/>
                <a:cs typeface="Arial" panose="020B0604020202020204" pitchFamily="34" charset="0"/>
              </a:rPr>
              <a:t>Nelder</a:t>
            </a:r>
            <a:r>
              <a:rPr lang="en-US" sz="1700" dirty="0">
                <a:latin typeface="Arial" panose="020B0604020202020204" pitchFamily="34" charset="0"/>
                <a:cs typeface="Arial" panose="020B0604020202020204" pitchFamily="34" charset="0"/>
              </a:rPr>
              <a:t> and  Mead algorithm can work with ranked values of objective function (rather than with quantitative information)</a:t>
            </a:r>
          </a:p>
          <a:p>
            <a:pPr marL="599998" lvl="1" indent="-257142" algn="l" eaLnBrk="1" fontAlgn="auto" hangingPunct="1">
              <a:spcAft>
                <a:spcPts val="0"/>
              </a:spcAft>
              <a:buFont typeface="Arial" panose="020B0604020202020204" pitchFamily="34" charset="0"/>
              <a:buChar char="•"/>
              <a:defRPr/>
            </a:pPr>
            <a:endParaRPr lang="en-US" sz="1600" dirty="0"/>
          </a:p>
          <a:p>
            <a:pPr algn="l" eaLnBrk="1" fontAlgn="auto" hangingPunct="1">
              <a:spcAft>
                <a:spcPts val="0"/>
              </a:spcAft>
              <a:defRPr/>
            </a:pPr>
            <a:r>
              <a:rPr lang="en-US" sz="1600" dirty="0"/>
              <a:t>     </a:t>
            </a:r>
          </a:p>
          <a:p>
            <a:pPr eaLnBrk="1" fontAlgn="auto" hangingPunct="1">
              <a:spcAft>
                <a:spcPts val="0"/>
              </a:spcAft>
              <a:defRPr/>
            </a:pPr>
            <a:endParaRPr lang="en-US" dirty="0"/>
          </a:p>
        </p:txBody>
      </p:sp>
      <p:sp>
        <p:nvSpPr>
          <p:cNvPr id="10" name="TextBox 9"/>
          <p:cNvSpPr txBox="1"/>
          <p:nvPr/>
        </p:nvSpPr>
        <p:spPr>
          <a:xfrm>
            <a:off x="181032" y="200459"/>
            <a:ext cx="8579145" cy="707886"/>
          </a:xfrm>
          <a:prstGeom prst="rect">
            <a:avLst/>
          </a:prstGeom>
          <a:noFill/>
        </p:spPr>
        <p:txBody>
          <a:bodyPr wrap="square" rtlCol="0">
            <a:spAutoFit/>
          </a:bodyPr>
          <a:lstStyle/>
          <a:p>
            <a:pPr algn="ctr"/>
            <a:r>
              <a:rPr lang="en-US" altLang="en-US" sz="4000" dirty="0">
                <a:solidFill>
                  <a:schemeClr val="accent1">
                    <a:lumMod val="75000"/>
                  </a:schemeClr>
                </a:solidFill>
              </a:rPr>
              <a:t> </a:t>
            </a:r>
            <a:r>
              <a:rPr lang="en-US" altLang="en-US" sz="3600" dirty="0">
                <a:latin typeface="Arial" panose="020B0604020202020204" pitchFamily="34" charset="0"/>
                <a:cs typeface="Arial" panose="020B0604020202020204" pitchFamily="34" charset="0"/>
              </a:rPr>
              <a:t>Optimization Strategies Design</a:t>
            </a:r>
            <a:endParaRPr lang="en-US" sz="3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36F4AB7A-04E6-BAF1-99DD-1A3FF75A84AF}"/>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14335D64-07AD-901E-9857-DE770C94CCA0}"/>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3E2EA114-E166-4AEF-A676-F029CB7860D0}"/>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7F536E86-A331-B0E8-CA49-DEEC80AD0C27}"/>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9EAEB9DF-3EFE-10B0-00AF-FAE1F04C2796}"/>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9523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2942" y="1283423"/>
            <a:ext cx="6504389" cy="3758902"/>
          </a:xfrm>
        </p:spPr>
        <p:txBody>
          <a:bodyPr rtlCol="0">
            <a:normAutofit/>
          </a:bodyPr>
          <a:lstStyle/>
          <a:p>
            <a:pPr algn="l" eaLnBrk="1" fontAlgn="auto" hangingPunct="1">
              <a:spcAft>
                <a:spcPts val="0"/>
              </a:spcAft>
              <a:defRPr/>
            </a:pPr>
            <a:r>
              <a:rPr lang="en-US" sz="2000" dirty="0"/>
              <a:t>        </a:t>
            </a:r>
            <a:r>
              <a:rPr lang="en-US" sz="2400" dirty="0">
                <a:latin typeface="Arial" panose="020B0604020202020204" pitchFamily="34" charset="0"/>
                <a:cs typeface="Arial" panose="020B0604020202020204" pitchFamily="34" charset="0"/>
              </a:rPr>
              <a:t>Parameters of optimization algorithms</a:t>
            </a:r>
          </a:p>
          <a:p>
            <a:pPr algn="l" eaLnBrk="1" fontAlgn="auto" hangingPunct="1">
              <a:spcAft>
                <a:spcPts val="0"/>
              </a:spcAft>
              <a:defRPr/>
            </a:pPr>
            <a:endParaRPr lang="en-US" sz="2000" dirty="0">
              <a:latin typeface="Arial" panose="020B0604020202020204" pitchFamily="34" charset="0"/>
              <a:cs typeface="Arial" panose="020B0604020202020204" pitchFamily="34" charset="0"/>
            </a:endParaRPr>
          </a:p>
          <a:p>
            <a:pPr marL="628570" lvl="1" indent="-285714" algn="l" eaLnBrk="1" fontAlgn="auto" hangingPunct="1">
              <a:spcAft>
                <a:spcPts val="0"/>
              </a:spcAft>
              <a:buFont typeface="Wingdings" pitchFamily="2" charset="2"/>
              <a:buChar char="Ø"/>
              <a:defRPr/>
            </a:pPr>
            <a:r>
              <a:rPr lang="en-US" sz="1600" dirty="0">
                <a:latin typeface="Arial" panose="020B0604020202020204" pitchFamily="34" charset="0"/>
                <a:cs typeface="Arial" panose="020B0604020202020204" pitchFamily="34" charset="0"/>
              </a:rPr>
              <a:t>Search direction</a:t>
            </a:r>
          </a:p>
          <a:p>
            <a:pPr marL="628570" lvl="1" indent="-285714" algn="l" eaLnBrk="1" fontAlgn="auto" hangingPunct="1">
              <a:spcAft>
                <a:spcPts val="0"/>
              </a:spcAft>
              <a:buFont typeface="Wingdings" pitchFamily="2" charset="2"/>
              <a:buChar char="Ø"/>
              <a:defRPr/>
            </a:pPr>
            <a:r>
              <a:rPr lang="en-US" sz="1600" dirty="0">
                <a:latin typeface="Arial" panose="020B0604020202020204" pitchFamily="34" charset="0"/>
                <a:cs typeface="Arial" panose="020B0604020202020204" pitchFamily="34" charset="0"/>
              </a:rPr>
              <a:t>Step size 	</a:t>
            </a:r>
          </a:p>
          <a:p>
            <a:pPr marL="628570" lvl="1" indent="-285714" algn="l" eaLnBrk="1" fontAlgn="auto" hangingPunct="1">
              <a:spcAft>
                <a:spcPts val="0"/>
              </a:spcAft>
              <a:buFont typeface="Wingdings" pitchFamily="2" charset="2"/>
              <a:buChar char="Ø"/>
              <a:defRPr/>
            </a:pPr>
            <a:r>
              <a:rPr lang="en-US" sz="1600" dirty="0">
                <a:latin typeface="Arial" panose="020B0604020202020204" pitchFamily="34" charset="0"/>
                <a:cs typeface="Arial" panose="020B0604020202020204" pitchFamily="34" charset="0"/>
              </a:rPr>
              <a:t>With / without memory</a:t>
            </a:r>
          </a:p>
          <a:p>
            <a:pPr marL="599998" lvl="1" indent="-257142" algn="l" eaLnBrk="1" fontAlgn="auto" hangingPunct="1">
              <a:spcAft>
                <a:spcPts val="0"/>
              </a:spcAft>
              <a:buFont typeface="Arial" panose="020B0604020202020204" pitchFamily="34" charset="0"/>
              <a:buChar char="•"/>
              <a:defRPr/>
            </a:pPr>
            <a:endParaRPr lang="en-US" dirty="0">
              <a:latin typeface="Arial" panose="020B0604020202020204" pitchFamily="34" charset="0"/>
              <a:cs typeface="Arial" panose="020B0604020202020204" pitchFamily="34" charset="0"/>
            </a:endParaRPr>
          </a:p>
          <a:p>
            <a:pPr lvl="1" algn="l" eaLnBrk="1" fontAlgn="auto" hangingPunct="1">
              <a:spcAft>
                <a:spcPts val="0"/>
              </a:spcAft>
              <a:defRPr/>
            </a:pPr>
            <a:r>
              <a:rPr lang="en-US" sz="2000" dirty="0">
                <a:latin typeface="Arial" panose="020B0604020202020204" pitchFamily="34" charset="0"/>
                <a:cs typeface="Arial" panose="020B0604020202020204" pitchFamily="34" charset="0"/>
              </a:rPr>
              <a:t>             Examples:</a:t>
            </a:r>
          </a:p>
          <a:p>
            <a:pPr lvl="1" algn="l" eaLnBrk="1" fontAlgn="auto" hangingPunct="1">
              <a:spcAft>
                <a:spcPts val="0"/>
              </a:spcAft>
              <a:defRPr/>
            </a:pPr>
            <a:endParaRPr lang="en-US" sz="2000" dirty="0">
              <a:latin typeface="Arial" panose="020B0604020202020204" pitchFamily="34" charset="0"/>
              <a:cs typeface="Arial" panose="020B0604020202020204" pitchFamily="34" charset="0"/>
            </a:endParaRPr>
          </a:p>
          <a:p>
            <a:pPr marL="628570" lvl="1" indent="-285714" algn="l" eaLnBrk="1" fontAlgn="auto" hangingPunct="1">
              <a:spcAft>
                <a:spcPts val="0"/>
              </a:spcAft>
              <a:buFont typeface="Wingdings" pitchFamily="2" charset="2"/>
              <a:buChar char="Ø"/>
              <a:defRPr/>
            </a:pPr>
            <a:r>
              <a:rPr lang="en-US"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Nelder</a:t>
            </a:r>
            <a:r>
              <a:rPr lang="en-US" sz="1600" dirty="0">
                <a:latin typeface="Arial" panose="020B0604020202020204" pitchFamily="34" charset="0"/>
                <a:cs typeface="Arial" panose="020B0604020202020204" pitchFamily="34" charset="0"/>
              </a:rPr>
              <a:t> and Mead algorithm – no memory</a:t>
            </a:r>
          </a:p>
          <a:p>
            <a:pPr marL="628570" lvl="1" indent="-285714" algn="l" eaLnBrk="1" fontAlgn="auto" hangingPunct="1">
              <a:spcAft>
                <a:spcPts val="0"/>
              </a:spcAft>
              <a:buFont typeface="Wingdings" pitchFamily="2" charset="2"/>
              <a:buChar char="Ø"/>
              <a:defRPr/>
            </a:pPr>
            <a:r>
              <a:rPr lang="en-US" sz="1600" dirty="0">
                <a:latin typeface="Arial" panose="020B0604020202020204" pitchFamily="34" charset="0"/>
                <a:cs typeface="Arial" panose="020B0604020202020204" pitchFamily="34" charset="0"/>
              </a:rPr>
              <a:t>      Shor r-algorithm – with memory</a:t>
            </a:r>
          </a:p>
          <a:p>
            <a:pPr marL="628570" lvl="1" indent="-285714" algn="l" eaLnBrk="1" fontAlgn="auto" hangingPunct="1">
              <a:spcAft>
                <a:spcPts val="0"/>
              </a:spcAft>
              <a:buFont typeface="Wingdings" pitchFamily="2" charset="2"/>
              <a:buChar char="Ø"/>
              <a:defRPr/>
            </a:pPr>
            <a:endParaRPr lang="en-US" sz="1600" dirty="0"/>
          </a:p>
          <a:p>
            <a:pPr eaLnBrk="1" fontAlgn="auto" hangingPunct="1">
              <a:spcAft>
                <a:spcPts val="0"/>
              </a:spcAft>
              <a:defRPr/>
            </a:pPr>
            <a:endParaRPr lang="en-US" dirty="0"/>
          </a:p>
        </p:txBody>
      </p:sp>
      <p:sp>
        <p:nvSpPr>
          <p:cNvPr id="11" name="TextBox 10"/>
          <p:cNvSpPr txBox="1"/>
          <p:nvPr/>
        </p:nvSpPr>
        <p:spPr>
          <a:xfrm>
            <a:off x="650894" y="274253"/>
            <a:ext cx="7842211" cy="646331"/>
          </a:xfrm>
          <a:prstGeom prst="rect">
            <a:avLst/>
          </a:prstGeom>
          <a:noFill/>
        </p:spPr>
        <p:txBody>
          <a:bodyPr wrap="square" rtlCol="0">
            <a:spAutoFit/>
          </a:bodyPr>
          <a:lstStyle/>
          <a:p>
            <a:pPr algn="ctr"/>
            <a:r>
              <a:rPr lang="en-US" altLang="en-US" sz="3600" dirty="0">
                <a:latin typeface="Arial" panose="020B0604020202020204" pitchFamily="34" charset="0"/>
                <a:cs typeface="Arial" panose="020B0604020202020204" pitchFamily="34" charset="0"/>
              </a:rPr>
              <a:t>Optimization Strategies Design</a:t>
            </a:r>
            <a:endParaRPr lang="en-US" sz="3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8DEE0813-EDB2-0558-BB4B-2C2CA7260EDE}"/>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0527D419-3694-E0ED-4F87-DA49489D8F6B}"/>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5870364D-EB71-9ABC-2B16-8C0C6D193E43}"/>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F8799734-8E8A-E315-897E-CBC222B62C9A}"/>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966D62B1-B1A3-AD0B-091C-D096C4A74D14}"/>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5824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312874" y="108882"/>
            <a:ext cx="6858000" cy="904875"/>
          </a:xfrm>
        </p:spPr>
        <p:txBody>
          <a:bodyPr/>
          <a:lstStyle/>
          <a:p>
            <a:pPr eaLnBrk="1" hangingPunct="1"/>
            <a:r>
              <a:rPr lang="en-GB" altLang="en-US" sz="4000" dirty="0">
                <a:latin typeface="Arial" panose="020B0604020202020204" pitchFamily="34" charset="0"/>
                <a:cs typeface="Arial" panose="020B0604020202020204" pitchFamily="34" charset="0"/>
              </a:rPr>
              <a:t>Building Blocks</a:t>
            </a:r>
            <a:endParaRPr lang="en-US" altLang="en-US" sz="4000" dirty="0">
              <a:latin typeface="Arial" panose="020B0604020202020204" pitchFamily="34" charset="0"/>
              <a:cs typeface="Arial" panose="020B0604020202020204" pitchFamily="34" charset="0"/>
            </a:endParaRPr>
          </a:p>
        </p:txBody>
      </p:sp>
      <p:sp>
        <p:nvSpPr>
          <p:cNvPr id="5123" name="Subtitle 2"/>
          <p:cNvSpPr>
            <a:spLocks noGrp="1"/>
          </p:cNvSpPr>
          <p:nvPr>
            <p:ph type="subTitle" idx="1"/>
          </p:nvPr>
        </p:nvSpPr>
        <p:spPr>
          <a:xfrm>
            <a:off x="1259223" y="1240422"/>
            <a:ext cx="6965302" cy="3247054"/>
          </a:xfrm>
        </p:spPr>
        <p:txBody>
          <a:bodyPr/>
          <a:lstStyle/>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Householder transformation (compare to reflections in </a:t>
            </a:r>
            <a:r>
              <a:rPr lang="en-GB" sz="2000" dirty="0" err="1">
                <a:latin typeface="Arial" panose="020B0604020202020204" pitchFamily="34" charset="0"/>
                <a:cs typeface="Arial" panose="020B0604020202020204" pitchFamily="34" charset="0"/>
              </a:rPr>
              <a:t>Nelder</a:t>
            </a:r>
            <a:r>
              <a:rPr lang="en-GB" sz="2000" dirty="0">
                <a:latin typeface="Arial" panose="020B0604020202020204" pitchFamily="34" charset="0"/>
                <a:cs typeface="Arial" panose="020B0604020202020204" pitchFamily="34" charset="0"/>
              </a:rPr>
              <a:t> and Mead algorithm),</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Shor operator (operator of space dilation)</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Rotation of the coordinate system (in variable metric algorithms, such as Covariance Matrix Adaptation and Shor r-algorithm, to achieve </a:t>
            </a:r>
            <a:r>
              <a:rPr lang="en-GB" sz="2000" dirty="0" err="1">
                <a:latin typeface="Arial" panose="020B0604020202020204" pitchFamily="34" charset="0"/>
                <a:cs typeface="Arial" panose="020B0604020202020204" pitchFamily="34" charset="0"/>
              </a:rPr>
              <a:t>separability</a:t>
            </a:r>
            <a:r>
              <a:rPr lang="en-GB" sz="2000" dirty="0">
                <a:latin typeface="Arial" panose="020B0604020202020204" pitchFamily="34" charset="0"/>
                <a:cs typeface="Arial" panose="020B0604020202020204" pitchFamily="34" charset="0"/>
              </a:rPr>
              <a:t> needed for parallel computations)</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Automatic differentiation (computing derivatives of algorithmically defined functions, and thus applying methods of smooth optimisation to non smooth functions).</a:t>
            </a:r>
            <a:endParaRPr lang="en-US" sz="2000" dirty="0">
              <a:latin typeface="Arial" panose="020B0604020202020204" pitchFamily="34" charset="0"/>
              <a:cs typeface="Arial" panose="020B0604020202020204" pitchFamily="34" charset="0"/>
            </a:endParaRPr>
          </a:p>
          <a:p>
            <a:pPr eaLnBrk="1" hangingPunct="1"/>
            <a:endParaRPr lang="en-US" altLang="en-US" sz="2000" dirty="0"/>
          </a:p>
          <a:p>
            <a:pPr eaLnBrk="1" hangingPunct="1"/>
            <a:endParaRPr lang="en-US" altLang="en-US" sz="2000" dirty="0"/>
          </a:p>
          <a:p>
            <a:pPr eaLnBrk="1" hangingPunct="1"/>
            <a:endParaRPr lang="en-US" altLang="en-US" dirty="0"/>
          </a:p>
        </p:txBody>
      </p:sp>
      <p:grpSp>
        <p:nvGrpSpPr>
          <p:cNvPr id="2" name="Group 1">
            <a:extLst>
              <a:ext uri="{FF2B5EF4-FFF2-40B4-BE49-F238E27FC236}">
                <a16:creationId xmlns:a16="http://schemas.microsoft.com/office/drawing/2014/main" id="{D1C6127E-7438-50BF-F243-F1338D3ECEA9}"/>
              </a:ext>
            </a:extLst>
          </p:cNvPr>
          <p:cNvGrpSpPr/>
          <p:nvPr/>
        </p:nvGrpSpPr>
        <p:grpSpPr>
          <a:xfrm>
            <a:off x="0" y="0"/>
            <a:ext cx="9144000" cy="5143500"/>
            <a:chOff x="0" y="1"/>
            <a:chExt cx="12207310" cy="6857999"/>
          </a:xfrm>
        </p:grpSpPr>
        <p:sp>
          <p:nvSpPr>
            <p:cNvPr id="3" name="Arrow: Pentagon 2">
              <a:extLst>
                <a:ext uri="{FF2B5EF4-FFF2-40B4-BE49-F238E27FC236}">
                  <a16:creationId xmlns:a16="http://schemas.microsoft.com/office/drawing/2014/main" id="{F75A8ACB-9B9B-EF99-6CE8-6025D4C63625}"/>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4" name="Arrow: Pentagon 3">
              <a:extLst>
                <a:ext uri="{FF2B5EF4-FFF2-40B4-BE49-F238E27FC236}">
                  <a16:creationId xmlns:a16="http://schemas.microsoft.com/office/drawing/2014/main" id="{C89FD80A-BBF3-F6B3-A64B-E5DBB12F62A4}"/>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41DE0D51-EEC5-1AB8-EED6-91080BA5A49A}"/>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F2C8F2BC-5D7B-3020-0E71-984745D1E610}"/>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89737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AFF3-5ABD-8274-3D8E-742D93256F0C}"/>
              </a:ext>
            </a:extLst>
          </p:cNvPr>
          <p:cNvSpPr txBox="1">
            <a:spLocks/>
          </p:cNvSpPr>
          <p:nvPr/>
        </p:nvSpPr>
        <p:spPr>
          <a:xfrm>
            <a:off x="2713836" y="498626"/>
            <a:ext cx="3716327" cy="904875"/>
          </a:xfrm>
          <a:prstGeom prst="rect">
            <a:avLst/>
          </a:prstGeom>
        </p:spPr>
        <p:txBody>
          <a:bodyPr/>
          <a:lst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defRPr>
            </a:lvl2pPr>
            <a:lvl3pPr algn="l" rtl="0" eaLnBrk="0" fontAlgn="base" hangingPunct="0">
              <a:lnSpc>
                <a:spcPct val="90000"/>
              </a:lnSpc>
              <a:spcBef>
                <a:spcPct val="0"/>
              </a:spcBef>
              <a:spcAft>
                <a:spcPct val="0"/>
              </a:spcAft>
              <a:defRPr sz="3300">
                <a:solidFill>
                  <a:schemeClr val="tx1"/>
                </a:solidFill>
                <a:latin typeface="Calibri Light" pitchFamily="34" charset="0"/>
              </a:defRPr>
            </a:lvl3pPr>
            <a:lvl4pPr algn="l" rtl="0" eaLnBrk="0" fontAlgn="base" hangingPunct="0">
              <a:lnSpc>
                <a:spcPct val="90000"/>
              </a:lnSpc>
              <a:spcBef>
                <a:spcPct val="0"/>
              </a:spcBef>
              <a:spcAft>
                <a:spcPct val="0"/>
              </a:spcAft>
              <a:defRPr sz="3300">
                <a:solidFill>
                  <a:schemeClr val="tx1"/>
                </a:solidFill>
                <a:latin typeface="Calibri Light" pitchFamily="34" charset="0"/>
              </a:defRPr>
            </a:lvl4pPr>
            <a:lvl5pPr algn="l" rtl="0" eaLnBrk="0" fontAlgn="base" hangingPunct="0">
              <a:lnSpc>
                <a:spcPct val="90000"/>
              </a:lnSpc>
              <a:spcBef>
                <a:spcPct val="0"/>
              </a:spcBef>
              <a:spcAft>
                <a:spcPct val="0"/>
              </a:spcAft>
              <a:defRPr sz="3300">
                <a:solidFill>
                  <a:schemeClr val="tx1"/>
                </a:solidFill>
                <a:latin typeface="Calibri Light" pitchFamily="34" charset="0"/>
              </a:defRPr>
            </a:lvl5pPr>
            <a:lvl6pPr marL="342856" algn="l" rtl="0" fontAlgn="base">
              <a:lnSpc>
                <a:spcPct val="90000"/>
              </a:lnSpc>
              <a:spcBef>
                <a:spcPct val="0"/>
              </a:spcBef>
              <a:spcAft>
                <a:spcPct val="0"/>
              </a:spcAft>
              <a:defRPr sz="3300">
                <a:solidFill>
                  <a:schemeClr val="tx1"/>
                </a:solidFill>
                <a:latin typeface="Calibri Light" pitchFamily="34" charset="0"/>
              </a:defRPr>
            </a:lvl6pPr>
            <a:lvl7pPr marL="685712" algn="l" rtl="0" fontAlgn="base">
              <a:lnSpc>
                <a:spcPct val="90000"/>
              </a:lnSpc>
              <a:spcBef>
                <a:spcPct val="0"/>
              </a:spcBef>
              <a:spcAft>
                <a:spcPct val="0"/>
              </a:spcAft>
              <a:defRPr sz="3300">
                <a:solidFill>
                  <a:schemeClr val="tx1"/>
                </a:solidFill>
                <a:latin typeface="Calibri Light" pitchFamily="34" charset="0"/>
              </a:defRPr>
            </a:lvl7pPr>
            <a:lvl8pPr marL="1028568" algn="l" rtl="0" fontAlgn="base">
              <a:lnSpc>
                <a:spcPct val="90000"/>
              </a:lnSpc>
              <a:spcBef>
                <a:spcPct val="0"/>
              </a:spcBef>
              <a:spcAft>
                <a:spcPct val="0"/>
              </a:spcAft>
              <a:defRPr sz="3300">
                <a:solidFill>
                  <a:schemeClr val="tx1"/>
                </a:solidFill>
                <a:latin typeface="Calibri Light" pitchFamily="34" charset="0"/>
              </a:defRPr>
            </a:lvl8pPr>
            <a:lvl9pPr marL="1371424" algn="l" rtl="0" fontAlgn="base">
              <a:lnSpc>
                <a:spcPct val="90000"/>
              </a:lnSpc>
              <a:spcBef>
                <a:spcPct val="0"/>
              </a:spcBef>
              <a:spcAft>
                <a:spcPct val="0"/>
              </a:spcAft>
              <a:defRPr sz="3300">
                <a:solidFill>
                  <a:schemeClr val="tx1"/>
                </a:solidFill>
                <a:latin typeface="Calibri Light" pitchFamily="34" charset="0"/>
              </a:defRPr>
            </a:lvl9pPr>
          </a:lstStyle>
          <a:p>
            <a:pPr eaLnBrk="1" hangingPunct="1"/>
            <a:r>
              <a:rPr lang="en-GB" altLang="en-US" sz="4000" dirty="0">
                <a:latin typeface="Arial" panose="020B0604020202020204" pitchFamily="34" charset="0"/>
                <a:cs typeface="Arial" panose="020B0604020202020204" pitchFamily="34" charset="0"/>
              </a:rPr>
              <a:t>Building Blocks</a:t>
            </a:r>
            <a:endParaRPr lang="en-US" altLang="en-US" sz="40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364D397-765D-9034-E871-EA5EDACE0C1C}"/>
              </a:ext>
            </a:extLst>
          </p:cNvPr>
          <p:cNvSpPr txBox="1">
            <a:spLocks/>
          </p:cNvSpPr>
          <p:nvPr/>
        </p:nvSpPr>
        <p:spPr>
          <a:xfrm>
            <a:off x="1413321" y="1808646"/>
            <a:ext cx="6899988" cy="3032449"/>
          </a:xfrm>
          <a:prstGeom prst="rect">
            <a:avLst/>
          </a:prstGeom>
        </p:spPr>
        <p:txBody>
          <a:bodyPr/>
          <a:lstStyle>
            <a:lvl1pPr marL="171428" indent="-171428" algn="l"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284" indent="-171428" algn="l"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2pPr>
            <a:lvl3pPr marL="857140" indent="-171428" algn="l"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199996" indent="-171428" algn="l"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4pPr>
            <a:lvl5pPr marL="1542852" indent="-171428" algn="l"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5pPr>
            <a:lvl6pPr marL="1885708"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564"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420"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277" indent="-171428" algn="l" defTabSz="68571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342856" indent="-342856"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Feasible direction search</a:t>
            </a:r>
          </a:p>
          <a:p>
            <a:pPr marL="685712" lvl="1" indent="-342856"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Construction of penalty functions</a:t>
            </a:r>
          </a:p>
          <a:p>
            <a:pPr marL="342856" indent="-342856"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Finding optimum function value (</a:t>
            </a:r>
            <a:r>
              <a:rPr lang="en-GB" sz="2000" dirty="0" err="1">
                <a:latin typeface="Arial" panose="020B0604020202020204" pitchFamily="34" charset="0"/>
                <a:cs typeface="Arial" panose="020B0604020202020204" pitchFamily="34" charset="0"/>
              </a:rPr>
              <a:t>Chichinadze</a:t>
            </a:r>
            <a:r>
              <a:rPr lang="en-GB" sz="2000" dirty="0">
                <a:latin typeface="Arial" panose="020B0604020202020204" pitchFamily="34" charset="0"/>
                <a:cs typeface="Arial" panose="020B0604020202020204" pitchFamily="34" charset="0"/>
              </a:rPr>
              <a:t> algorithm)</a:t>
            </a:r>
          </a:p>
          <a:p>
            <a:pPr marL="342856" indent="-342856"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Decomposition of the vector field into potential and non divergent parts</a:t>
            </a:r>
          </a:p>
          <a:p>
            <a:pPr eaLnBrk="1" fontAlgn="auto" hangingPunct="1">
              <a:spcAft>
                <a:spcPts val="0"/>
              </a:spcAft>
              <a:defRPr/>
            </a:pPr>
            <a:endParaRPr lang="en-GB" sz="2000" dirty="0"/>
          </a:p>
          <a:p>
            <a:pPr eaLnBrk="1" hangingPunct="1"/>
            <a:endParaRPr lang="en-US" altLang="en-US" sz="2000" dirty="0"/>
          </a:p>
          <a:p>
            <a:pPr eaLnBrk="1" hangingPunct="1"/>
            <a:endParaRPr lang="en-US" altLang="en-US" dirty="0"/>
          </a:p>
        </p:txBody>
      </p:sp>
      <p:grpSp>
        <p:nvGrpSpPr>
          <p:cNvPr id="4" name="Group 3">
            <a:extLst>
              <a:ext uri="{FF2B5EF4-FFF2-40B4-BE49-F238E27FC236}">
                <a16:creationId xmlns:a16="http://schemas.microsoft.com/office/drawing/2014/main" id="{BF749576-9419-44B6-5DCE-34BEF18ACE6B}"/>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1E5F899E-8941-0F8A-3B66-1A868E597B5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D0689823-49A3-8FB8-894B-A142FC576092}"/>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D048DBA0-2ADC-F170-1640-67C16D3DB370}"/>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60B914F4-817C-2D42-04BF-893EC73F0707}"/>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3585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473849" y="1671677"/>
            <a:ext cx="6598355" cy="3032449"/>
          </a:xfrm>
        </p:spPr>
        <p:txBody>
          <a:bodyPr/>
          <a:lstStyle/>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Newtonian potential</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Smoothing: independent (convolution) and </a:t>
            </a:r>
            <a:r>
              <a:rPr lang="ru-RU"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dependent variables</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MLE/Stochastic approximation</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Natural Gradient – substitute for gradient</a:t>
            </a:r>
            <a:r>
              <a:rPr lang="ru-RU" sz="200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 in stochastic gradient descent and similar algorithms</a:t>
            </a:r>
          </a:p>
          <a:p>
            <a:pPr algn="l" eaLnBrk="1" fontAlgn="auto" hangingPunct="1">
              <a:spcAft>
                <a:spcPts val="0"/>
              </a:spcAft>
              <a:defRPr/>
            </a:pPr>
            <a:endParaRPr lang="en-GB" sz="2000" dirty="0"/>
          </a:p>
          <a:p>
            <a:pPr eaLnBrk="1" hangingPunct="1"/>
            <a:endParaRPr lang="en-US" altLang="en-US" sz="2000" dirty="0"/>
          </a:p>
          <a:p>
            <a:pPr eaLnBrk="1" hangingPunct="1"/>
            <a:endParaRPr lang="en-US" altLang="en-US" dirty="0"/>
          </a:p>
        </p:txBody>
      </p:sp>
      <p:sp>
        <p:nvSpPr>
          <p:cNvPr id="2" name="Title 1">
            <a:extLst>
              <a:ext uri="{FF2B5EF4-FFF2-40B4-BE49-F238E27FC236}">
                <a16:creationId xmlns:a16="http://schemas.microsoft.com/office/drawing/2014/main" id="{027D62D8-9000-8A46-74E7-B9E1BDD793AE}"/>
              </a:ext>
            </a:extLst>
          </p:cNvPr>
          <p:cNvSpPr txBox="1">
            <a:spLocks/>
          </p:cNvSpPr>
          <p:nvPr/>
        </p:nvSpPr>
        <p:spPr>
          <a:xfrm>
            <a:off x="2713836" y="439374"/>
            <a:ext cx="3716327" cy="904875"/>
          </a:xfrm>
          <a:prstGeom prst="rect">
            <a:avLst/>
          </a:prstGeom>
        </p:spPr>
        <p:txBody>
          <a:bodyPr/>
          <a:lstStyle>
            <a:lvl1pPr algn="l"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defRPr>
            </a:lvl2pPr>
            <a:lvl3pPr algn="l" rtl="0" eaLnBrk="0" fontAlgn="base" hangingPunct="0">
              <a:lnSpc>
                <a:spcPct val="90000"/>
              </a:lnSpc>
              <a:spcBef>
                <a:spcPct val="0"/>
              </a:spcBef>
              <a:spcAft>
                <a:spcPct val="0"/>
              </a:spcAft>
              <a:defRPr sz="3300">
                <a:solidFill>
                  <a:schemeClr val="tx1"/>
                </a:solidFill>
                <a:latin typeface="Calibri Light" pitchFamily="34" charset="0"/>
              </a:defRPr>
            </a:lvl3pPr>
            <a:lvl4pPr algn="l" rtl="0" eaLnBrk="0" fontAlgn="base" hangingPunct="0">
              <a:lnSpc>
                <a:spcPct val="90000"/>
              </a:lnSpc>
              <a:spcBef>
                <a:spcPct val="0"/>
              </a:spcBef>
              <a:spcAft>
                <a:spcPct val="0"/>
              </a:spcAft>
              <a:defRPr sz="3300">
                <a:solidFill>
                  <a:schemeClr val="tx1"/>
                </a:solidFill>
                <a:latin typeface="Calibri Light" pitchFamily="34" charset="0"/>
              </a:defRPr>
            </a:lvl4pPr>
            <a:lvl5pPr algn="l" rtl="0" eaLnBrk="0" fontAlgn="base" hangingPunct="0">
              <a:lnSpc>
                <a:spcPct val="90000"/>
              </a:lnSpc>
              <a:spcBef>
                <a:spcPct val="0"/>
              </a:spcBef>
              <a:spcAft>
                <a:spcPct val="0"/>
              </a:spcAft>
              <a:defRPr sz="3300">
                <a:solidFill>
                  <a:schemeClr val="tx1"/>
                </a:solidFill>
                <a:latin typeface="Calibri Light" pitchFamily="34" charset="0"/>
              </a:defRPr>
            </a:lvl5pPr>
            <a:lvl6pPr marL="342856" algn="l" rtl="0" fontAlgn="base">
              <a:lnSpc>
                <a:spcPct val="90000"/>
              </a:lnSpc>
              <a:spcBef>
                <a:spcPct val="0"/>
              </a:spcBef>
              <a:spcAft>
                <a:spcPct val="0"/>
              </a:spcAft>
              <a:defRPr sz="3300">
                <a:solidFill>
                  <a:schemeClr val="tx1"/>
                </a:solidFill>
                <a:latin typeface="Calibri Light" pitchFamily="34" charset="0"/>
              </a:defRPr>
            </a:lvl6pPr>
            <a:lvl7pPr marL="685712" algn="l" rtl="0" fontAlgn="base">
              <a:lnSpc>
                <a:spcPct val="90000"/>
              </a:lnSpc>
              <a:spcBef>
                <a:spcPct val="0"/>
              </a:spcBef>
              <a:spcAft>
                <a:spcPct val="0"/>
              </a:spcAft>
              <a:defRPr sz="3300">
                <a:solidFill>
                  <a:schemeClr val="tx1"/>
                </a:solidFill>
                <a:latin typeface="Calibri Light" pitchFamily="34" charset="0"/>
              </a:defRPr>
            </a:lvl7pPr>
            <a:lvl8pPr marL="1028568" algn="l" rtl="0" fontAlgn="base">
              <a:lnSpc>
                <a:spcPct val="90000"/>
              </a:lnSpc>
              <a:spcBef>
                <a:spcPct val="0"/>
              </a:spcBef>
              <a:spcAft>
                <a:spcPct val="0"/>
              </a:spcAft>
              <a:defRPr sz="3300">
                <a:solidFill>
                  <a:schemeClr val="tx1"/>
                </a:solidFill>
                <a:latin typeface="Calibri Light" pitchFamily="34" charset="0"/>
              </a:defRPr>
            </a:lvl8pPr>
            <a:lvl9pPr marL="1371424" algn="l" rtl="0" fontAlgn="base">
              <a:lnSpc>
                <a:spcPct val="90000"/>
              </a:lnSpc>
              <a:spcBef>
                <a:spcPct val="0"/>
              </a:spcBef>
              <a:spcAft>
                <a:spcPct val="0"/>
              </a:spcAft>
              <a:defRPr sz="3300">
                <a:solidFill>
                  <a:schemeClr val="tx1"/>
                </a:solidFill>
                <a:latin typeface="Calibri Light" pitchFamily="34" charset="0"/>
              </a:defRPr>
            </a:lvl9pPr>
          </a:lstStyle>
          <a:p>
            <a:pPr eaLnBrk="1" hangingPunct="1"/>
            <a:r>
              <a:rPr lang="en-GB" altLang="en-US" sz="4000" dirty="0">
                <a:latin typeface="Arial" panose="020B0604020202020204" pitchFamily="34" charset="0"/>
                <a:cs typeface="Arial" panose="020B0604020202020204" pitchFamily="34" charset="0"/>
              </a:rPr>
              <a:t>Building Blocks</a:t>
            </a:r>
            <a:endParaRPr lang="en-US" altLang="en-US" sz="40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B1BE9B4C-451F-3F02-1CEF-E34198687B41}"/>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0B24C136-A5B0-9D71-881E-030F3FC2AC9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6617E598-AD98-BFFD-9C23-7EB2A514A328}"/>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79011999-FB14-1891-D17A-ABF562EBBD27}"/>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7ECAB643-0C7D-B4B7-D9AC-D7878740888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422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9252" y="256277"/>
            <a:ext cx="6865495" cy="1028189"/>
          </a:xfrm>
        </p:spPr>
        <p:txBody>
          <a:bodyPr rtlCol="0">
            <a:normAutofit fontScale="90000"/>
          </a:bodyPr>
          <a:lstStyle/>
          <a:p>
            <a:pPr eaLnBrk="1" fontAlgn="auto" hangingPunct="1">
              <a:spcAft>
                <a:spcPts val="0"/>
              </a:spcAft>
              <a:defRPr/>
            </a:pPr>
            <a:r>
              <a:rPr lang="en-GB" sz="3600" dirty="0">
                <a:latin typeface="Arial" panose="020B0604020202020204" pitchFamily="34" charset="0"/>
                <a:cs typeface="Arial" panose="020B0604020202020204" pitchFamily="34" charset="0"/>
              </a:rPr>
              <a:t>Nonlocal Optimization Methods </a:t>
            </a:r>
            <a:br>
              <a:rPr lang="en-GB" sz="3600" dirty="0">
                <a:latin typeface="Arial" panose="020B0604020202020204" pitchFamily="34" charset="0"/>
                <a:cs typeface="Arial" panose="020B0604020202020204" pitchFamily="34" charset="0"/>
              </a:rPr>
            </a:br>
            <a:r>
              <a:rPr lang="en-GB" sz="3600" dirty="0">
                <a:latin typeface="Arial" panose="020B0604020202020204" pitchFamily="34" charset="0"/>
                <a:cs typeface="Arial" panose="020B0604020202020204" pitchFamily="34" charset="0"/>
              </a:rPr>
              <a:t>Based on Potential Theory</a:t>
            </a:r>
            <a:endParaRPr lang="en-US" sz="35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73574" y="1419129"/>
            <a:ext cx="8150702" cy="3724371"/>
          </a:xfrm>
        </p:spPr>
        <p:txBody>
          <a:bodyPr rtlCol="0">
            <a:normAutofit/>
          </a:bodyPr>
          <a:lstStyle/>
          <a:p>
            <a:pPr algn="l" eaLnBrk="1" fontAlgn="auto" hangingPunct="1">
              <a:spcAft>
                <a:spcPts val="0"/>
              </a:spcAft>
              <a:defRPr/>
            </a:pPr>
            <a:r>
              <a:rPr lang="en-GB" sz="2000" dirty="0"/>
              <a:t>		</a:t>
            </a:r>
            <a:r>
              <a:rPr lang="ru-RU" sz="2000" dirty="0"/>
              <a:t>       </a:t>
            </a:r>
            <a:r>
              <a:rPr lang="en-GB" sz="2000" b="1" dirty="0">
                <a:latin typeface="Arial" panose="020B0604020202020204" pitchFamily="34" charset="0"/>
                <a:cs typeface="Arial" panose="020B0604020202020204" pitchFamily="34" charset="0"/>
              </a:rPr>
              <a:t>Basics of the approach</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Similar to one in smooth optimization </a:t>
            </a:r>
            <a:r>
              <a:rPr lang="en-US" sz="2000" dirty="0">
                <a:latin typeface="Arial" panose="020B0604020202020204" pitchFamily="34" charset="0"/>
                <a:cs typeface="Arial" panose="020B0604020202020204" pitchFamily="34" charset="0"/>
              </a:rPr>
              <a:t>but instead of the derivative of the objective function, the derivative of the so called potential function is used</a:t>
            </a:r>
          </a:p>
          <a:p>
            <a:pPr marL="342856" indent="-342856" algn="l" eaLnBrk="1" fontAlgn="auto" hangingPunct="1">
              <a:spcAft>
                <a:spcPts val="0"/>
              </a:spcAft>
              <a:buFont typeface="Wingdings" pitchFamily="2" charset="2"/>
              <a:buChar char="Ø"/>
              <a:defRPr/>
            </a:pPr>
            <a:r>
              <a:rPr lang="en-US" sz="2000" dirty="0">
                <a:latin typeface="Arial" panose="020B0604020202020204" pitchFamily="34" charset="0"/>
                <a:cs typeface="Arial" panose="020B0604020202020204" pitchFamily="34" charset="0"/>
              </a:rPr>
              <a:t>Based on the randomization of the original problem</a:t>
            </a:r>
          </a:p>
          <a:p>
            <a:pPr marL="342856" indent="-342856" algn="l" eaLnBrk="1" fontAlgn="auto" hangingPunct="1">
              <a:spcAft>
                <a:spcPts val="0"/>
              </a:spcAft>
              <a:buFont typeface="Wingdings" pitchFamily="2" charset="2"/>
              <a:buChar char="Ø"/>
              <a:defRPr/>
            </a:pPr>
            <a:r>
              <a:rPr lang="en-US" sz="2000" dirty="0">
                <a:latin typeface="Arial" panose="020B0604020202020204" pitchFamily="34" charset="0"/>
                <a:cs typeface="Arial" panose="020B0604020202020204" pitchFamily="34" charset="0"/>
              </a:rPr>
              <a:t>Directional derivative of the randomized functional is computed</a:t>
            </a:r>
          </a:p>
          <a:p>
            <a:pPr marL="342856" indent="-342856" algn="l" eaLnBrk="1" fontAlgn="auto" hangingPunct="1">
              <a:spcAft>
                <a:spcPts val="0"/>
              </a:spcAft>
              <a:buFont typeface="Wingdings" pitchFamily="2" charset="2"/>
              <a:buChar char="Ø"/>
              <a:defRPr/>
            </a:pPr>
            <a:r>
              <a:rPr lang="en-US" sz="2000" dirty="0">
                <a:latin typeface="Arial" panose="020B0604020202020204" pitchFamily="34" charset="0"/>
                <a:cs typeface="Arial" panose="020B0604020202020204" pitchFamily="34" charset="0"/>
              </a:rPr>
              <a:t>Decomposition of the vector field into potential and non divergent part </a:t>
            </a:r>
          </a:p>
          <a:p>
            <a:pPr marL="342856" indent="-342856" algn="l" eaLnBrk="1" fontAlgn="auto" hangingPunct="1">
              <a:spcAft>
                <a:spcPts val="0"/>
              </a:spcAft>
              <a:buFont typeface="Wingdings" pitchFamily="2" charset="2"/>
              <a:buChar char="Ø"/>
              <a:defRPr/>
            </a:pPr>
            <a:r>
              <a:rPr lang="en-US" sz="2000" dirty="0">
                <a:latin typeface="Arial" panose="020B0604020202020204" pitchFamily="34" charset="0"/>
                <a:cs typeface="Arial" panose="020B0604020202020204" pitchFamily="34" charset="0"/>
              </a:rPr>
              <a:t>The original problem of optimizing objective function is reduced to optimizing the potential function </a:t>
            </a:r>
          </a:p>
          <a:p>
            <a:pPr marL="257142" indent="-257142" algn="l" eaLnBrk="1" fontAlgn="auto" hangingPunct="1">
              <a:spcAft>
                <a:spcPts val="0"/>
              </a:spcAft>
              <a:buFont typeface="Arial" panose="020B0604020202020204" pitchFamily="34" charset="0"/>
              <a:buChar char="•"/>
              <a:defRPr/>
            </a:pPr>
            <a:endParaRPr lang="en-US" sz="2000" dirty="0"/>
          </a:p>
          <a:p>
            <a:pPr eaLnBrk="1" fontAlgn="auto" hangingPunct="1">
              <a:spcAft>
                <a:spcPts val="0"/>
              </a:spcAft>
              <a:defRPr/>
            </a:pPr>
            <a:endParaRPr lang="en-US" sz="2000" dirty="0"/>
          </a:p>
        </p:txBody>
      </p:sp>
      <p:grpSp>
        <p:nvGrpSpPr>
          <p:cNvPr id="4" name="Group 3">
            <a:extLst>
              <a:ext uri="{FF2B5EF4-FFF2-40B4-BE49-F238E27FC236}">
                <a16:creationId xmlns:a16="http://schemas.microsoft.com/office/drawing/2014/main" id="{E5043A55-5732-527B-951A-4472B211E3A1}"/>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89583E69-AFFD-828C-6BD3-6BC8335946E2}"/>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2FBBDFC4-4354-7478-8A59-43099E10EDCE}"/>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6F87B8CC-883F-400D-2FB0-50D88C8EDF02}"/>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DED46E3F-0916-DE46-5243-AEB0A6DC8D4D}"/>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69825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ubtitle 2"/>
          <p:cNvSpPr>
            <a:spLocks noGrp="1"/>
          </p:cNvSpPr>
          <p:nvPr>
            <p:ph type="subTitle" idx="1"/>
          </p:nvPr>
        </p:nvSpPr>
        <p:spPr>
          <a:xfrm>
            <a:off x="323612" y="1528153"/>
            <a:ext cx="8350568" cy="3887724"/>
          </a:xfrm>
        </p:spPr>
        <p:txBody>
          <a:bodyPr/>
          <a:lstStyle/>
          <a:p>
            <a:pPr lvl="1" algn="l" eaLnBrk="1" hangingPunct="1"/>
            <a:r>
              <a:rPr lang="en-GB" dirty="0"/>
              <a:t>			</a:t>
            </a:r>
            <a:r>
              <a:rPr lang="en-GB" sz="2400" b="1" dirty="0"/>
              <a:t>Advantages</a:t>
            </a:r>
          </a:p>
          <a:p>
            <a:pPr marL="342856" indent="-342856" algn="l" eaLnBrk="1" hangingPunct="1">
              <a:buFont typeface="Wingdings" pitchFamily="2" charset="2"/>
              <a:buChar char="Ø"/>
            </a:pPr>
            <a:r>
              <a:rPr lang="en-GB" sz="2100" dirty="0"/>
              <a:t>New algorithms can be constructed using this framework by varying certain parameters.</a:t>
            </a:r>
          </a:p>
          <a:p>
            <a:pPr marL="342856" indent="-342856" algn="l" eaLnBrk="1" hangingPunct="1">
              <a:buFont typeface="Wingdings" pitchFamily="2" charset="2"/>
              <a:buChar char="Ø"/>
            </a:pPr>
            <a:r>
              <a:rPr lang="en-GB" sz="2100" dirty="0"/>
              <a:t> </a:t>
            </a:r>
            <a:r>
              <a:rPr lang="en-US" sz="2100" dirty="0"/>
              <a:t>The parameterization of optimization algorithms allows to create adaptive (automated) systems, where the selection of the optimization method is determined by the input data including, for example, availability of the information about the distribution or the class of the distributions, availability of derivatives, etc.</a:t>
            </a:r>
          </a:p>
          <a:p>
            <a:pPr marL="342856" indent="-342856" algn="l" eaLnBrk="1" hangingPunct="1">
              <a:buFont typeface="Wingdings" pitchFamily="2" charset="2"/>
              <a:buChar char="Ø"/>
            </a:pPr>
            <a:r>
              <a:rPr lang="en-GB" sz="2100" dirty="0"/>
              <a:t>In some cases the derivatives of algorithmically defined functions can still be computed using automatic differentiation </a:t>
            </a:r>
            <a:endParaRPr lang="en-US" sz="2100" dirty="0"/>
          </a:p>
        </p:txBody>
      </p:sp>
      <p:sp>
        <p:nvSpPr>
          <p:cNvPr id="2" name="Title 1">
            <a:extLst>
              <a:ext uri="{FF2B5EF4-FFF2-40B4-BE49-F238E27FC236}">
                <a16:creationId xmlns:a16="http://schemas.microsoft.com/office/drawing/2014/main" id="{659F436A-EF0C-D6AB-AB31-CB18D627F763}"/>
              </a:ext>
            </a:extLst>
          </p:cNvPr>
          <p:cNvSpPr>
            <a:spLocks noGrp="1"/>
          </p:cNvSpPr>
          <p:nvPr>
            <p:ph type="ctrTitle"/>
          </p:nvPr>
        </p:nvSpPr>
        <p:spPr>
          <a:xfrm>
            <a:off x="1139252" y="256277"/>
            <a:ext cx="6865495" cy="1028189"/>
          </a:xfrm>
        </p:spPr>
        <p:txBody>
          <a:bodyPr rtlCol="0">
            <a:normAutofit fontScale="90000"/>
          </a:bodyPr>
          <a:lstStyle/>
          <a:p>
            <a:pPr eaLnBrk="1" fontAlgn="auto" hangingPunct="1">
              <a:spcAft>
                <a:spcPts val="0"/>
              </a:spcAft>
              <a:defRPr/>
            </a:pPr>
            <a:r>
              <a:rPr lang="en-GB" sz="3600" dirty="0">
                <a:latin typeface="Arial" panose="020B0604020202020204" pitchFamily="34" charset="0"/>
                <a:cs typeface="Arial" panose="020B0604020202020204" pitchFamily="34" charset="0"/>
              </a:rPr>
              <a:t>Nonlocal Optimization Methods </a:t>
            </a:r>
            <a:br>
              <a:rPr lang="en-GB" sz="3600" dirty="0">
                <a:latin typeface="Arial" panose="020B0604020202020204" pitchFamily="34" charset="0"/>
                <a:cs typeface="Arial" panose="020B0604020202020204" pitchFamily="34" charset="0"/>
              </a:rPr>
            </a:br>
            <a:r>
              <a:rPr lang="en-GB" sz="3600" dirty="0">
                <a:latin typeface="Arial" panose="020B0604020202020204" pitchFamily="34" charset="0"/>
                <a:cs typeface="Arial" panose="020B0604020202020204" pitchFamily="34" charset="0"/>
              </a:rPr>
              <a:t>Based on Potential Theory</a:t>
            </a:r>
            <a:endParaRPr lang="en-US" sz="35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02AF9C21-FE78-6314-EC68-68E81D576533}"/>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E1310CB7-2221-8EE4-6FD6-D65BBC3E28F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024D0205-AE18-5C7A-D9E9-3F54C791E550}"/>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1010B3EF-D50A-73FE-F409-7527A3AF303E}"/>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B5473407-34A8-24F8-5D87-F1BB6906A916}"/>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65097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ubtitle 2"/>
          <p:cNvSpPr>
            <a:spLocks noGrp="1"/>
          </p:cNvSpPr>
          <p:nvPr>
            <p:ph type="subTitle" idx="1"/>
          </p:nvPr>
        </p:nvSpPr>
        <p:spPr>
          <a:xfrm>
            <a:off x="1124809" y="1613524"/>
            <a:ext cx="7400327" cy="4101085"/>
          </a:xfrm>
        </p:spPr>
        <p:txBody>
          <a:bodyPr/>
          <a:lstStyle/>
          <a:p>
            <a:pPr lvl="1" algn="l" eaLnBrk="1" hangingPunct="1"/>
            <a:r>
              <a:rPr lang="en-GB" dirty="0"/>
              <a:t>			</a:t>
            </a:r>
            <a:r>
              <a:rPr lang="en-GB" sz="2000" b="1" dirty="0">
                <a:latin typeface="Arial" panose="020B0604020202020204" pitchFamily="34" charset="0"/>
                <a:cs typeface="Arial" panose="020B0604020202020204" pitchFamily="34" charset="0"/>
              </a:rPr>
              <a:t>Advantages</a:t>
            </a:r>
          </a:p>
          <a:p>
            <a:pPr marL="342856" indent="-342856" algn="l" eaLnBrk="1" hangingPunct="1">
              <a:buFont typeface="Wingdings" pitchFamily="2" charset="2"/>
              <a:buChar char="Ø"/>
            </a:pPr>
            <a:r>
              <a:rPr lang="en-GB" sz="2000" dirty="0">
                <a:latin typeface="Arial" panose="020B0604020202020204" pitchFamily="34" charset="0"/>
                <a:cs typeface="Arial" panose="020B0604020202020204" pitchFamily="34" charset="0"/>
              </a:rPr>
              <a:t>If derivatives of objective function are available, they can be accommodated</a:t>
            </a:r>
          </a:p>
          <a:p>
            <a:pPr marL="342856" indent="-342856" algn="l" eaLnBrk="1" hangingPunct="1">
              <a:buFont typeface="Wingdings" pitchFamily="2" charset="2"/>
              <a:buChar char="Ø"/>
            </a:pPr>
            <a:r>
              <a:rPr lang="en-GB" sz="2000" dirty="0">
                <a:latin typeface="Arial" panose="020B0604020202020204" pitchFamily="34" charset="0"/>
                <a:cs typeface="Arial" panose="020B0604020202020204" pitchFamily="34" charset="0"/>
              </a:rPr>
              <a:t>Space dilation operator is obtained in the course of derivation, as corrective matrix in iterative algorithms</a:t>
            </a:r>
          </a:p>
          <a:p>
            <a:pPr marL="342856" indent="-342856" algn="l" eaLnBrk="1" hangingPunct="1">
              <a:buFont typeface="Wingdings" pitchFamily="2" charset="2"/>
              <a:buChar char="Ø"/>
            </a:pPr>
            <a:r>
              <a:rPr lang="en-GB" sz="2000" dirty="0">
                <a:latin typeface="Arial" panose="020B0604020202020204" pitchFamily="34" charset="0"/>
                <a:cs typeface="Arial" panose="020B0604020202020204" pitchFamily="34" charset="0"/>
              </a:rPr>
              <a:t>Obtain the extensions of well known optimization methods (</a:t>
            </a:r>
            <a:r>
              <a:rPr lang="en-GB" sz="2000" dirty="0" err="1">
                <a:latin typeface="Arial" panose="020B0604020202020204" pitchFamily="34" charset="0"/>
                <a:cs typeface="Arial" panose="020B0604020202020204" pitchFamily="34" charset="0"/>
              </a:rPr>
              <a:t>Nelder</a:t>
            </a:r>
            <a:r>
              <a:rPr lang="en-GB" sz="2000" dirty="0">
                <a:latin typeface="Arial" panose="020B0604020202020204" pitchFamily="34" charset="0"/>
                <a:cs typeface="Arial" panose="020B0604020202020204" pitchFamily="34" charset="0"/>
              </a:rPr>
              <a:t> and Mead, Tunnelling, Simulated Annealing, Covariance Matrix Adaptation Evolution Strategy, Natural Gradient Evolution Strategy) based on the generic framework </a:t>
            </a:r>
            <a:endParaRPr lang="en-US" sz="2000" dirty="0">
              <a:latin typeface="Arial" panose="020B0604020202020204" pitchFamily="34" charset="0"/>
              <a:cs typeface="Arial" panose="020B0604020202020204" pitchFamily="34" charset="0"/>
            </a:endParaRPr>
          </a:p>
          <a:p>
            <a:pPr marL="342856" indent="-342856" algn="l" eaLnBrk="1" hangingPunct="1">
              <a:buFont typeface="Wingdings" pitchFamily="2" charset="2"/>
              <a:buChar char="Ø"/>
            </a:pPr>
            <a:endParaRPr lang="en-US" sz="2100" dirty="0"/>
          </a:p>
        </p:txBody>
      </p:sp>
      <p:sp>
        <p:nvSpPr>
          <p:cNvPr id="2" name="Title 1">
            <a:extLst>
              <a:ext uri="{FF2B5EF4-FFF2-40B4-BE49-F238E27FC236}">
                <a16:creationId xmlns:a16="http://schemas.microsoft.com/office/drawing/2014/main" id="{29A24253-8D98-7046-0EA1-B946624A4313}"/>
              </a:ext>
            </a:extLst>
          </p:cNvPr>
          <p:cNvSpPr>
            <a:spLocks noGrp="1"/>
          </p:cNvSpPr>
          <p:nvPr>
            <p:ph type="ctrTitle"/>
          </p:nvPr>
        </p:nvSpPr>
        <p:spPr>
          <a:xfrm>
            <a:off x="1139252" y="256277"/>
            <a:ext cx="6865495" cy="1028189"/>
          </a:xfrm>
        </p:spPr>
        <p:txBody>
          <a:bodyPr rtlCol="0">
            <a:normAutofit fontScale="90000"/>
          </a:bodyPr>
          <a:lstStyle/>
          <a:p>
            <a:pPr eaLnBrk="1" fontAlgn="auto" hangingPunct="1">
              <a:spcAft>
                <a:spcPts val="0"/>
              </a:spcAft>
              <a:defRPr/>
            </a:pPr>
            <a:r>
              <a:rPr lang="en-GB" sz="3600" dirty="0">
                <a:latin typeface="Arial" panose="020B0604020202020204" pitchFamily="34" charset="0"/>
                <a:cs typeface="Arial" panose="020B0604020202020204" pitchFamily="34" charset="0"/>
              </a:rPr>
              <a:t>Nonlocal Optimization Methods </a:t>
            </a:r>
            <a:br>
              <a:rPr lang="en-GB" sz="3600" dirty="0">
                <a:latin typeface="Arial" panose="020B0604020202020204" pitchFamily="34" charset="0"/>
                <a:cs typeface="Arial" panose="020B0604020202020204" pitchFamily="34" charset="0"/>
              </a:rPr>
            </a:br>
            <a:r>
              <a:rPr lang="en-GB" sz="3600" dirty="0">
                <a:latin typeface="Arial" panose="020B0604020202020204" pitchFamily="34" charset="0"/>
                <a:cs typeface="Arial" panose="020B0604020202020204" pitchFamily="34" charset="0"/>
              </a:rPr>
              <a:t>Based on Potential Theory</a:t>
            </a:r>
            <a:endParaRPr lang="en-US" sz="35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6E62969-FD9E-8174-1666-79BD4B21D643}"/>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A5415910-B3BC-FD7E-7D51-F01CFDD9DD82}"/>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0D726670-0ABF-1299-F533-A06794F13F2A}"/>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3BDCC908-AF6B-6C80-0049-14816BFD23E2}"/>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ED70A745-9579-FD34-3AFF-41F62C0DEB40}"/>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98776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2496645"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6508628"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5" name="Arrow: Pentagon 4">
            <a:extLst>
              <a:ext uri="{FF2B5EF4-FFF2-40B4-BE49-F238E27FC236}">
                <a16:creationId xmlns:a16="http://schemas.microsoft.com/office/drawing/2014/main" id="{A46BDBD1-47CC-351C-55B5-6395ADBF0C1B}"/>
              </a:ext>
            </a:extLst>
          </p:cNvPr>
          <p:cNvSpPr/>
          <p:nvPr/>
        </p:nvSpPr>
        <p:spPr>
          <a:xfrm>
            <a:off x="150210" y="1"/>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6" name="Arrow: Pentagon 5">
            <a:extLst>
              <a:ext uri="{FF2B5EF4-FFF2-40B4-BE49-F238E27FC236}">
                <a16:creationId xmlns:a16="http://schemas.microsoft.com/office/drawing/2014/main" id="{90699459-5EBC-7386-1BFC-9B9166BE4FDF}"/>
              </a:ext>
            </a:extLst>
          </p:cNvPr>
          <p:cNvSpPr/>
          <p:nvPr/>
        </p:nvSpPr>
        <p:spPr>
          <a:xfrm>
            <a:off x="150210" y="4969983"/>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637" y="2558340"/>
            <a:ext cx="1277667" cy="1306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858" y="2558340"/>
            <a:ext cx="1273098" cy="12730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690" y="2571750"/>
            <a:ext cx="1259688" cy="12596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198468" y="234118"/>
            <a:ext cx="6695867" cy="461665"/>
          </a:xfrm>
          <a:prstGeom prst="rect">
            <a:avLst/>
          </a:prstGeom>
          <a:noFill/>
        </p:spPr>
        <p:txBody>
          <a:bodyPr wrap="square">
            <a:spAutoFit/>
          </a:bodyPr>
          <a:lstStyle/>
          <a:p>
            <a:pPr defTabSz="685800" eaLnBrk="1" fontAlgn="auto" hangingPunct="1">
              <a:spcBef>
                <a:spcPts val="0"/>
              </a:spcBef>
              <a:spcAft>
                <a:spcPts val="0"/>
              </a:spcAft>
            </a:pPr>
            <a:r>
              <a:rPr lang="en-US" sz="2400" dirty="0">
                <a:solidFill>
                  <a:prstClr val="black"/>
                </a:solidFill>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3107056" y="1057993"/>
            <a:ext cx="3589019" cy="923330"/>
          </a:xfrm>
          <a:prstGeom prst="rect">
            <a:avLst/>
          </a:prstGeom>
          <a:noFill/>
        </p:spPr>
        <p:txBody>
          <a:bodyPr wrap="square" rtlCol="0">
            <a:spAutoFit/>
          </a:bodyPr>
          <a:lstStyle/>
          <a:p>
            <a:pPr defTabSz="685800" eaLnBrk="1" fontAlgn="auto" hangingPunct="1">
              <a:spcBef>
                <a:spcPts val="0"/>
              </a:spcBef>
              <a:spcAft>
                <a:spcPts val="0"/>
              </a:spcAft>
            </a:pPr>
            <a:r>
              <a:rPr lang="en-US" dirty="0">
                <a:solidFill>
                  <a:prstClr val="black"/>
                </a:solidFill>
                <a:latin typeface="Arial" panose="020B0604020202020204" pitchFamily="34" charset="0"/>
                <a:cs typeface="Arial" panose="020B0604020202020204" pitchFamily="34" charset="0"/>
              </a:rPr>
              <a:t>Goal: </a:t>
            </a:r>
            <a:r>
              <a:rPr lang="ru-RU" dirty="0">
                <a:solidFill>
                  <a:prstClr val="black"/>
                </a:solidFill>
                <a:latin typeface="Arial" panose="020B0604020202020204" pitchFamily="34" charset="0"/>
                <a:cs typeface="Arial" panose="020B0604020202020204" pitchFamily="34" charset="0"/>
              </a:rPr>
              <a:t> </a:t>
            </a:r>
            <a:r>
              <a:rPr lang="en-US" dirty="0">
                <a:solidFill>
                  <a:prstClr val="black"/>
                </a:solidFill>
                <a:latin typeface="Arial" panose="020B0604020202020204" pitchFamily="34" charset="0"/>
                <a:cs typeface="Arial" panose="020B0604020202020204" pitchFamily="34" charset="0"/>
              </a:rPr>
              <a:t>cover the entire surface</a:t>
            </a:r>
          </a:p>
          <a:p>
            <a:pPr defTabSz="685800" eaLnBrk="1" fontAlgn="auto" hangingPunct="1">
              <a:spcBef>
                <a:spcPts val="0"/>
              </a:spcBef>
              <a:spcAft>
                <a:spcPts val="0"/>
              </a:spcAft>
            </a:pPr>
            <a:endParaRPr lang="ru-RU" dirty="0">
              <a:solidFill>
                <a:prstClr val="black"/>
              </a:solidFill>
              <a:latin typeface="Arial" panose="020B0604020202020204" pitchFamily="34" charset="0"/>
              <a:cs typeface="Arial" panose="020B0604020202020204" pitchFamily="34" charset="0"/>
            </a:endParaRPr>
          </a:p>
          <a:p>
            <a:pPr marL="1067991" defTabSz="685800" eaLnBrk="1" fontAlgn="auto" hangingPunct="1">
              <a:spcBef>
                <a:spcPts val="0"/>
              </a:spcBef>
              <a:spcAft>
                <a:spcPts val="0"/>
              </a:spcAft>
            </a:pPr>
            <a:r>
              <a:rPr lang="en-US" dirty="0">
                <a:solidFill>
                  <a:prstClr val="black"/>
                </a:solidFill>
                <a:latin typeface="Arial" panose="020B0604020202020204" pitchFamily="34" charset="0"/>
                <a:cs typeface="Arial" panose="020B0604020202020204" pitchFamily="34" charset="0"/>
              </a:rPr>
              <a:t>Possible strategies</a:t>
            </a:r>
            <a:endParaRPr lang="ru-RU" dirty="0">
              <a:solidFill>
                <a:prstClr val="black"/>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2514143" y="4214402"/>
            <a:ext cx="1604643" cy="715581"/>
          </a:xfrm>
          <a:prstGeom prst="rect">
            <a:avLst/>
          </a:prstGeom>
          <a:noFill/>
        </p:spPr>
        <p:txBody>
          <a:bodyPr wrap="square">
            <a:spAutoFit/>
          </a:bodyPr>
          <a:lstStyle/>
          <a:p>
            <a:pPr marL="39291" defTabSz="685800" eaLnBrk="1" fontAlgn="auto" hangingPunct="1">
              <a:spcBef>
                <a:spcPts val="0"/>
              </a:spcBef>
              <a:spcAft>
                <a:spcPts val="0"/>
              </a:spcAft>
            </a:pPr>
            <a:r>
              <a:rPr lang="en-US" sz="1350" dirty="0">
                <a:solidFill>
                  <a:prstClr val="black"/>
                </a:solidFill>
                <a:latin typeface="Arial" panose="020B0604020202020204" pitchFamily="34" charset="0"/>
                <a:cs typeface="Arial" panose="020B0604020202020204" pitchFamily="34" charset="0"/>
              </a:rPr>
              <a:t>Spiral-like motion from inside</a:t>
            </a:r>
          </a:p>
          <a:p>
            <a:pPr marL="39291" defTabSz="685800" eaLnBrk="1" fontAlgn="auto" hangingPunct="1">
              <a:spcBef>
                <a:spcPts val="0"/>
              </a:spcBef>
              <a:spcAft>
                <a:spcPts val="0"/>
              </a:spcAft>
            </a:pPr>
            <a:endParaRPr lang="ru-RU" sz="1350" dirty="0">
              <a:solidFill>
                <a:prstClr val="black"/>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5510835" y="4245504"/>
            <a:ext cx="1815646" cy="507831"/>
          </a:xfrm>
          <a:prstGeom prst="rect">
            <a:avLst/>
          </a:prstGeom>
          <a:noFill/>
        </p:spPr>
        <p:txBody>
          <a:bodyPr wrap="square">
            <a:spAutoFit/>
          </a:bodyPr>
          <a:lstStyle/>
          <a:p>
            <a:pPr defTabSz="685800" eaLnBrk="1" fontAlgn="auto" hangingPunct="1">
              <a:spcBef>
                <a:spcPts val="0"/>
              </a:spcBef>
              <a:spcAft>
                <a:spcPts val="0"/>
              </a:spcAft>
            </a:pPr>
            <a:r>
              <a:rPr lang="en-US" sz="1350" dirty="0">
                <a:solidFill>
                  <a:prstClr val="black"/>
                </a:solidFill>
                <a:latin typeface="Arial" panose="020B0604020202020204" pitchFamily="34" charset="0"/>
                <a:cs typeface="Arial" panose="020B0604020202020204" pitchFamily="34" charset="0"/>
              </a:rPr>
              <a:t>90-degrees zigzag-like motion </a:t>
            </a:r>
          </a:p>
        </p:txBody>
      </p:sp>
      <p:sp>
        <p:nvSpPr>
          <p:cNvPr id="21" name="TextBox 20">
            <a:extLst>
              <a:ext uri="{FF2B5EF4-FFF2-40B4-BE49-F238E27FC236}">
                <a16:creationId xmlns:a16="http://schemas.microsoft.com/office/drawing/2014/main" id="{66E3DCDC-CCDF-21A2-1C6E-3CE97169FE85}"/>
              </a:ext>
            </a:extLst>
          </p:cNvPr>
          <p:cNvSpPr txBox="1"/>
          <p:nvPr/>
        </p:nvSpPr>
        <p:spPr>
          <a:xfrm>
            <a:off x="7366986" y="3955984"/>
            <a:ext cx="1597769" cy="715581"/>
          </a:xfrm>
          <a:prstGeom prst="rect">
            <a:avLst/>
          </a:prstGeom>
          <a:noFill/>
        </p:spPr>
        <p:txBody>
          <a:bodyPr wrap="square">
            <a:spAutoFit/>
          </a:bodyPr>
          <a:lstStyle/>
          <a:p>
            <a:pPr defTabSz="685800" eaLnBrk="1" fontAlgn="auto" hangingPunct="1">
              <a:spcBef>
                <a:spcPts val="0"/>
              </a:spcBef>
              <a:spcAft>
                <a:spcPts val="0"/>
              </a:spcAft>
            </a:pPr>
            <a:r>
              <a:rPr lang="en-US" sz="1350" dirty="0">
                <a:solidFill>
                  <a:prstClr val="black"/>
                </a:solidFill>
                <a:latin typeface="Arial" panose="020B0604020202020204" pitchFamily="34" charset="0"/>
                <a:cs typeface="Arial" panose="020B0604020202020204" pitchFamily="34" charset="0"/>
              </a:rPr>
              <a:t>30-degrees zigzag-like motion </a:t>
            </a:r>
          </a:p>
          <a:p>
            <a:pPr defTabSz="685800" eaLnBrk="1" fontAlgn="auto" hangingPunct="1">
              <a:spcBef>
                <a:spcPts val="0"/>
              </a:spcBef>
              <a:spcAft>
                <a:spcPts val="0"/>
              </a:spcAft>
            </a:pPr>
            <a:r>
              <a:rPr lang="ru-RU" sz="1350" dirty="0">
                <a:solidFill>
                  <a:prstClr val="black"/>
                </a:solidFill>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249665" y="660441"/>
            <a:ext cx="2631972" cy="300082"/>
          </a:xfrm>
          <a:prstGeom prst="rect">
            <a:avLst/>
          </a:prstGeom>
          <a:noFill/>
          <a:ln w="31750" cap="sq">
            <a:solidFill>
              <a:schemeClr val="accent3">
                <a:lumMod val="50000"/>
              </a:schemeClr>
            </a:solidFill>
            <a:prstDash val="solid"/>
            <a:bevel/>
          </a:ln>
        </p:spPr>
        <p:txBody>
          <a:bodyPr wrap="square" rtlCol="0">
            <a:spAutoFit/>
          </a:bodyPr>
          <a:lstStyle/>
          <a:p>
            <a:pPr defTabSz="685800" eaLnBrk="1" fontAlgn="auto" hangingPunct="1">
              <a:spcBef>
                <a:spcPts val="0"/>
              </a:spcBef>
              <a:spcAft>
                <a:spcPts val="0"/>
              </a:spcAft>
            </a:pPr>
            <a:r>
              <a:rPr lang="ru-RU" sz="1350" b="1" dirty="0">
                <a:solidFill>
                  <a:srgbClr val="62A39F">
                    <a:lumMod val="50000"/>
                  </a:srgbClr>
                </a:solidFill>
                <a:latin typeface="Calibri" panose="020F0502020204030204"/>
                <a:cs typeface="+mn-cs"/>
              </a:rPr>
              <a:t> </a:t>
            </a:r>
            <a:r>
              <a:rPr lang="en-US" sz="1350" b="1" dirty="0">
                <a:solidFill>
                  <a:srgbClr val="62A39F">
                    <a:lumMod val="50000"/>
                  </a:srgb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228" y="1458161"/>
            <a:ext cx="2117735" cy="1454244"/>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034" y="2912404"/>
            <a:ext cx="2048930" cy="1864498"/>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3977292" y="4001242"/>
            <a:ext cx="1878378" cy="715581"/>
          </a:xfrm>
          <a:prstGeom prst="rect">
            <a:avLst/>
          </a:prstGeom>
          <a:noFill/>
        </p:spPr>
        <p:txBody>
          <a:bodyPr wrap="square">
            <a:spAutoFit/>
          </a:bodyPr>
          <a:lstStyle/>
          <a:p>
            <a:pPr marL="39291" defTabSz="685800" eaLnBrk="1" fontAlgn="auto" hangingPunct="1">
              <a:spcBef>
                <a:spcPts val="0"/>
              </a:spcBef>
              <a:spcAft>
                <a:spcPts val="0"/>
              </a:spcAft>
            </a:pPr>
            <a:r>
              <a:rPr lang="en-US" sz="1350" dirty="0">
                <a:solidFill>
                  <a:prstClr val="black"/>
                </a:solidFill>
                <a:latin typeface="Arial" panose="020B0604020202020204" pitchFamily="34" charset="0"/>
                <a:cs typeface="Arial" panose="020B0604020202020204" pitchFamily="34" charset="0"/>
              </a:rPr>
              <a:t>Spiral-like motion from inside</a:t>
            </a:r>
          </a:p>
          <a:p>
            <a:pPr marL="39291" defTabSz="685800" eaLnBrk="1" fontAlgn="auto" hangingPunct="1">
              <a:spcBef>
                <a:spcPts val="0"/>
              </a:spcBef>
              <a:spcAft>
                <a:spcPts val="0"/>
              </a:spcAft>
            </a:pPr>
            <a:endParaRPr lang="ru-RU" sz="1350" dirty="0">
              <a:solidFill>
                <a:prstClr val="black"/>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7366986" y="2637413"/>
            <a:ext cx="1259688" cy="111495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1350">
                <a:solidFill>
                  <a:prstClr val="white"/>
                </a:solidFill>
                <a:latin typeface="Calibri" panose="020F0502020204030204"/>
              </a:endParaRPr>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4184" y="1544012"/>
            <a:ext cx="6977922" cy="3230355"/>
          </a:xfrm>
        </p:spPr>
        <p:txBody>
          <a:bodyPr rtlCol="0">
            <a:normAutofit/>
          </a:bodyPr>
          <a:lstStyle/>
          <a:p>
            <a:pPr marL="342856" indent="-342856" algn="l" eaLnBrk="1" fontAlgn="auto" hangingPunct="1">
              <a:spcAft>
                <a:spcPts val="0"/>
              </a:spcAft>
              <a:buFont typeface="Arial" panose="020B0604020202020204" pitchFamily="34" charset="0"/>
              <a:buChar char="•"/>
              <a:defRPr/>
            </a:pPr>
            <a:endParaRPr lang="en-US" sz="2000" dirty="0"/>
          </a:p>
          <a:p>
            <a:pPr marL="342856" indent="-342856" algn="l" eaLnBrk="1" fontAlgn="auto" hangingPunct="1">
              <a:spcAft>
                <a:spcPts val="0"/>
              </a:spcAft>
              <a:buFont typeface="Wingdings" pitchFamily="2" charset="2"/>
              <a:buChar char="Ø"/>
              <a:defRPr/>
            </a:pPr>
            <a:r>
              <a:rPr lang="en-US" sz="2000" dirty="0">
                <a:latin typeface="Arial" panose="020B0604020202020204" pitchFamily="34" charset="0"/>
                <a:cs typeface="Arial" panose="020B0604020202020204" pitchFamily="34" charset="0"/>
              </a:rPr>
              <a:t>The use of standard modules speeds up the development of the hybrids and ensures performance and reliability of the software</a:t>
            </a:r>
          </a:p>
          <a:p>
            <a:pPr marL="342856" indent="-342856" algn="l" eaLnBrk="1" fontAlgn="auto" hangingPunct="1">
              <a:spcAft>
                <a:spcPts val="0"/>
              </a:spcAft>
              <a:buFont typeface="Wingdings" pitchFamily="2" charset="2"/>
              <a:buChar char="Ø"/>
              <a:defRPr/>
            </a:pPr>
            <a:r>
              <a:rPr lang="en-US" sz="2000" dirty="0">
                <a:latin typeface="Arial" panose="020B0604020202020204" pitchFamily="34" charset="0"/>
                <a:cs typeface="Arial" panose="020B0604020202020204" pitchFamily="34" charset="0"/>
              </a:rPr>
              <a:t>It allows the decision maker to construct the hybrids herself/himself, as it doesn't require extensive knowledge in statistics, linear algebra and stochastic calculus, necessary for development of optimization algorithms. Allows high school/college students to participate in the design of strategies</a:t>
            </a:r>
          </a:p>
          <a:p>
            <a:pPr marL="285714" indent="-285714" eaLnBrk="1" fontAlgn="auto" hangingPunct="1">
              <a:spcAft>
                <a:spcPts val="0"/>
              </a:spcAft>
              <a:buFont typeface="Wingdings" pitchFamily="2" charset="2"/>
              <a:buChar char="Ø"/>
              <a:defRPr/>
            </a:pPr>
            <a:endParaRPr lang="en-US" dirty="0"/>
          </a:p>
          <a:p>
            <a:pPr marL="342856" indent="-342856" algn="l" eaLnBrk="1" fontAlgn="auto" hangingPunct="1">
              <a:spcAft>
                <a:spcPts val="0"/>
              </a:spcAft>
              <a:buFont typeface="Arial" panose="020B0604020202020204" pitchFamily="34" charset="0"/>
              <a:buChar char="•"/>
              <a:defRPr/>
            </a:pPr>
            <a:endParaRPr lang="en-US" dirty="0"/>
          </a:p>
        </p:txBody>
      </p:sp>
      <p:sp>
        <p:nvSpPr>
          <p:cNvPr id="11" name="Title 1">
            <a:extLst>
              <a:ext uri="{FF2B5EF4-FFF2-40B4-BE49-F238E27FC236}">
                <a16:creationId xmlns:a16="http://schemas.microsoft.com/office/drawing/2014/main" id="{542BD1AE-C71D-FAB1-BE9F-D79B98A00335}"/>
              </a:ext>
            </a:extLst>
          </p:cNvPr>
          <p:cNvSpPr>
            <a:spLocks noGrp="1"/>
          </p:cNvSpPr>
          <p:nvPr>
            <p:ph type="ctrTitle"/>
          </p:nvPr>
        </p:nvSpPr>
        <p:spPr>
          <a:xfrm>
            <a:off x="1139252" y="256277"/>
            <a:ext cx="6865495" cy="1028189"/>
          </a:xfrm>
        </p:spPr>
        <p:txBody>
          <a:bodyPr rtlCol="0">
            <a:normAutofit fontScale="90000"/>
          </a:bodyPr>
          <a:lstStyle/>
          <a:p>
            <a:pPr eaLnBrk="1" fontAlgn="auto" hangingPunct="1">
              <a:spcAft>
                <a:spcPts val="0"/>
              </a:spcAft>
              <a:defRPr/>
            </a:pPr>
            <a:r>
              <a:rPr lang="en-GB" sz="3600" dirty="0">
                <a:latin typeface="Arial" panose="020B0604020202020204" pitchFamily="34" charset="0"/>
                <a:cs typeface="Arial" panose="020B0604020202020204" pitchFamily="34" charset="0"/>
              </a:rPr>
              <a:t>Nonlocal Optimization Methods </a:t>
            </a:r>
            <a:br>
              <a:rPr lang="en-GB" sz="3600" dirty="0">
                <a:latin typeface="Arial" panose="020B0604020202020204" pitchFamily="34" charset="0"/>
                <a:cs typeface="Arial" panose="020B0604020202020204" pitchFamily="34" charset="0"/>
              </a:rPr>
            </a:br>
            <a:r>
              <a:rPr lang="en-GB" sz="3600" dirty="0">
                <a:latin typeface="Arial" panose="020B0604020202020204" pitchFamily="34" charset="0"/>
                <a:cs typeface="Arial" panose="020B0604020202020204" pitchFamily="34" charset="0"/>
              </a:rPr>
              <a:t>Based on Potential Theory</a:t>
            </a:r>
            <a:endParaRPr lang="en-US" sz="35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50C1B47B-80C9-3BBC-9487-1C0608848D2E}"/>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7E7456FE-DF7A-B347-CA87-0F01B1A8E9F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11FFBE45-C230-27CA-71F4-F7121692CE41}"/>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EAFB1163-B68A-D9F9-788C-96D762F67CC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B7A3DE49-10CC-0BF4-4A55-94854B7AEA6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5362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921474" y="1491679"/>
                <a:ext cx="7547969" cy="3395809"/>
              </a:xfrm>
            </p:spPr>
            <p:txBody>
              <a:bodyPr rtlCol="0">
                <a:normAutofit/>
              </a:bodyPr>
              <a:lstStyle/>
              <a:p>
                <a:pPr algn="l"/>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General form of iterative optimization algorithm can be defined using</a:t>
                </a:r>
                <a:r>
                  <a:rPr lang="ru-RU" sz="2000" dirty="0">
                    <a:latin typeface="Arial" panose="020B0604020202020204" pitchFamily="34" charset="0"/>
                    <a:cs typeface="Arial" panose="020B0604020202020204" pitchFamily="34" charset="0"/>
                  </a:rPr>
                  <a:t> 2  </a:t>
                </a:r>
                <a:r>
                  <a:rPr lang="en-US" sz="2000" dirty="0">
                    <a:latin typeface="Arial" panose="020B0604020202020204" pitchFamily="34" charset="0"/>
                    <a:cs typeface="Arial" panose="020B0604020202020204" pitchFamily="34" charset="0"/>
                  </a:rPr>
                  <a:t>parameters, direction of search and step-size.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algn="l"/>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Where  q</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iteration number, S</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vector search direction, </a:t>
                </a:r>
                <a:r>
                  <a:rPr lang="el-GR" sz="2000" dirty="0">
                    <a:latin typeface="Arial" panose="020B0604020202020204" pitchFamily="34" charset="0"/>
                    <a:cs typeface="Arial" panose="020B0604020202020204" pitchFamily="34" charset="0"/>
                  </a:rPr>
                  <a:t>α</a:t>
                </a:r>
                <a:r>
                  <a:rPr lang="en-US" sz="2000" dirty="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step size,</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initial solution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𝑋</m:t>
                        </m:r>
                      </m:e>
                      <m:sup>
                        <m:r>
                          <a:rPr lang="en-US" sz="2000" b="0" i="1" smtClean="0">
                            <a:latin typeface="Cambria Math"/>
                          </a:rPr>
                          <m:t>0</m:t>
                        </m:r>
                      </m:sup>
                    </m:sSup>
                    <m:r>
                      <a:rPr lang="en-US" sz="2000" b="0" i="1" smtClean="0">
                        <a:latin typeface="Cambria Math"/>
                      </a:rPr>
                      <m:t> </m:t>
                    </m:r>
                  </m:oMath>
                </a14:m>
                <a:r>
                  <a:rPr lang="en-US" sz="2000" dirty="0">
                    <a:latin typeface="Arial" panose="020B0604020202020204" pitchFamily="34" charset="0"/>
                    <a:cs typeface="Arial" panose="020B0604020202020204" pitchFamily="34" charset="0"/>
                  </a:rPr>
                  <a:t>is given.</a:t>
                </a:r>
              </a:p>
              <a:p>
                <a:pPr algn="l"/>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algorithm determines the search direction </a:t>
                </a:r>
                <a:r>
                  <a:rPr lang="en-US" sz="2000" b="1" dirty="0">
                    <a:latin typeface="Arial" panose="020B0604020202020204" pitchFamily="34" charset="0"/>
                    <a:cs typeface="Arial" panose="020B0604020202020204" pitchFamily="34" charset="0"/>
                  </a:rPr>
                  <a:t>S </a:t>
                </a:r>
                <a:r>
                  <a:rPr lang="en-US" sz="2000" dirty="0">
                    <a:latin typeface="Arial" panose="020B0604020202020204" pitchFamily="34" charset="0"/>
                    <a:cs typeface="Arial" panose="020B0604020202020204" pitchFamily="34" charset="0"/>
                  </a:rPr>
                  <a:t>according to </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some criteria. Gradient-based algorithms use gradient information </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to decide where to move. Gradient-free algorithms use sampling and/or heuristics.</a:t>
                </a:r>
              </a:p>
              <a:p>
                <a:endParaRPr lang="en-US" dirty="0"/>
              </a:p>
              <a:p>
                <a:endParaRPr lang="en-US" dirty="0"/>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921474" y="1491679"/>
                <a:ext cx="7547969" cy="3395809"/>
              </a:xfrm>
              <a:blipFill>
                <a:blip r:embed="rId2"/>
                <a:stretch>
                  <a:fillRect l="-1131" t="-2154" r="-1616"/>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777072635"/>
              </p:ext>
            </p:extLst>
          </p:nvPr>
        </p:nvGraphicFramePr>
        <p:xfrm>
          <a:off x="2939790" y="2209199"/>
          <a:ext cx="2826602" cy="496985"/>
        </p:xfrm>
        <a:graphic>
          <a:graphicData uri="http://schemas.openxmlformats.org/presentationml/2006/ole">
            <mc:AlternateContent xmlns:mc="http://schemas.openxmlformats.org/markup-compatibility/2006">
              <mc:Choice xmlns:v="urn:schemas-microsoft-com:vml" Requires="v">
                <p:oleObj name="Equation" r:id="rId3" imgW="1155600" imgH="203040" progId="Equation.3">
                  <p:embed/>
                </p:oleObj>
              </mc:Choice>
              <mc:Fallback>
                <p:oleObj name="Equation" r:id="rId3" imgW="1155600" imgH="203040" progId="Equation.3">
                  <p:embed/>
                  <p:pic>
                    <p:nvPicPr>
                      <p:cNvPr id="0" name=""/>
                      <p:cNvPicPr/>
                      <p:nvPr/>
                    </p:nvPicPr>
                    <p:blipFill>
                      <a:blip r:embed="rId4"/>
                      <a:stretch>
                        <a:fillRect/>
                      </a:stretch>
                    </p:blipFill>
                    <p:spPr>
                      <a:xfrm>
                        <a:off x="2939790" y="2209199"/>
                        <a:ext cx="2826602" cy="496985"/>
                      </a:xfrm>
                      <a:prstGeom prst="rect">
                        <a:avLst/>
                      </a:prstGeom>
                    </p:spPr>
                  </p:pic>
                </p:oleObj>
              </mc:Fallback>
            </mc:AlternateContent>
          </a:graphicData>
        </a:graphic>
      </p:graphicFrame>
      <p:sp>
        <p:nvSpPr>
          <p:cNvPr id="14" name="TextBox 13"/>
          <p:cNvSpPr txBox="1"/>
          <p:nvPr/>
        </p:nvSpPr>
        <p:spPr>
          <a:xfrm>
            <a:off x="1071375" y="393173"/>
            <a:ext cx="7001250" cy="707886"/>
          </a:xfrm>
          <a:prstGeom prst="rect">
            <a:avLst/>
          </a:prstGeom>
          <a:noFill/>
        </p:spPr>
        <p:txBody>
          <a:bodyPr wrap="square" rtlCol="0">
            <a:spAutoFit/>
          </a:bodyPr>
          <a:lstStyle/>
          <a:p>
            <a:pPr algn="ctr"/>
            <a:r>
              <a:rPr lang="en-GB" sz="4000" dirty="0">
                <a:latin typeface="Arial" panose="020B0604020202020204" pitchFamily="34" charset="0"/>
                <a:cs typeface="Arial" panose="020B0604020202020204" pitchFamily="34" charset="0"/>
              </a:rPr>
              <a:t>Smooth optimization reminder</a:t>
            </a:r>
            <a:endParaRPr lang="en-US" sz="40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2FA34492-950A-935F-F0D5-2577E88CCEFF}"/>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F29516B7-1D0D-EB8A-64C7-74DC05812E03}"/>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79D14E2E-AB3A-66AB-95E9-72E7C2129C19}"/>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689ADE59-9B80-7374-97B5-8A791304A8FA}"/>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76A8EC8D-FEA2-CC1A-1990-D636A2027501}"/>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97143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84706" y="1481939"/>
                <a:ext cx="8631546" cy="3395809"/>
              </a:xfrm>
            </p:spPr>
            <p:txBody>
              <a:bodyPr rtlCol="0">
                <a:normAutofit/>
              </a:bodyPr>
              <a:lstStyle/>
              <a:p>
                <a:r>
                  <a:rPr lang="en-US" dirty="0">
                    <a:latin typeface="Arial" panose="020B0604020202020204" pitchFamily="34" charset="0"/>
                    <a:cs typeface="Arial" panose="020B0604020202020204" pitchFamily="34" charset="0"/>
                  </a:rPr>
                  <a:t>Consider a function           </a:t>
                </a:r>
                <a:r>
                  <a:rPr lang="en-US" dirty="0"/>
                  <a:t>,                            </a:t>
                </a:r>
              </a:p>
              <a:p>
                <a:r>
                  <a:rPr lang="en-US" dirty="0"/>
                  <a:t>  </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gradient</a:t>
                </a:r>
                <a:r>
                  <a:rPr lang="en-US" dirty="0">
                    <a:latin typeface="Arial" panose="020B0604020202020204" pitchFamily="34" charset="0"/>
                    <a:cs typeface="Arial" panose="020B0604020202020204" pitchFamily="34" charset="0"/>
                  </a:rPr>
                  <a:t> of              at a point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𝑋</m:t>
                        </m:r>
                      </m:e>
                      <m:sup>
                        <m:r>
                          <a:rPr lang="en-US" sz="2000" i="1">
                            <a:latin typeface="Cambria Math"/>
                          </a:rPr>
                          <m:t>0</m:t>
                        </m:r>
                      </m:sup>
                    </m:sSup>
                    <m:r>
                      <a:rPr lang="en-US" sz="2000" i="1">
                        <a:latin typeface="Cambria Math"/>
                      </a:rPr>
                      <m:t> </m:t>
                    </m:r>
                  </m:oMath>
                </a14:m>
                <a:r>
                  <a:rPr lang="en-US" dirty="0">
                    <a:latin typeface="Arial" panose="020B0604020202020204" pitchFamily="34" charset="0"/>
                    <a:cs typeface="Arial" panose="020B0604020202020204" pitchFamily="34" charset="0"/>
                  </a:rPr>
                  <a:t>is a </a:t>
                </a:r>
                <a:r>
                  <a:rPr lang="en-US" b="1" dirty="0">
                    <a:latin typeface="Arial" panose="020B0604020202020204" pitchFamily="34" charset="0"/>
                    <a:cs typeface="Arial" panose="020B0604020202020204" pitchFamily="34" charset="0"/>
                  </a:rPr>
                  <a:t>vector</a:t>
                </a:r>
                <a:r>
                  <a:rPr lang="en-US" dirty="0">
                    <a:latin typeface="Arial" panose="020B0604020202020204" pitchFamily="34" charset="0"/>
                    <a:cs typeface="Arial" panose="020B0604020202020204" pitchFamily="34" charset="0"/>
                  </a:rPr>
                  <a:t> of length n</a:t>
                </a:r>
              </a:p>
              <a:p>
                <a:endParaRPr lang="en-US" dirty="0"/>
              </a:p>
              <a:p>
                <a:endParaRPr lang="en-US" dirty="0"/>
              </a:p>
              <a:p>
                <a:endParaRPr lang="en-US" dirty="0"/>
              </a:p>
              <a:p>
                <a:endParaRPr lang="en-US" dirty="0"/>
              </a:p>
              <a:p>
                <a:endParaRPr lang="en-US" dirty="0"/>
              </a:p>
              <a:p>
                <a:r>
                  <a:rPr lang="en-US" dirty="0">
                    <a:latin typeface="Arial" panose="020B0604020202020204" pitchFamily="34" charset="0"/>
                    <a:cs typeface="Arial" panose="020B0604020202020204" pitchFamily="34" charset="0"/>
                  </a:rPr>
                  <a:t>Each element in the vector is evaluated at the point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a:rPr>
                          <m:t>𝑋</m:t>
                        </m:r>
                      </m:e>
                      <m:sup>
                        <m:r>
                          <a:rPr lang="en-US" sz="2000" i="1">
                            <a:latin typeface="Cambria Math"/>
                          </a:rPr>
                          <m:t>0</m:t>
                        </m:r>
                      </m:sup>
                    </m:sSup>
                  </m:oMath>
                </a14:m>
                <a:endParaRPr lang="en-US" sz="2000" dirty="0">
                  <a:latin typeface="Arial" panose="020B0604020202020204" pitchFamily="34" charset="0"/>
                  <a:cs typeface="Arial" panose="020B0604020202020204" pitchFamily="34" charset="0"/>
                </a:endParaRPr>
              </a:p>
              <a:p>
                <a:endParaRPr lang="en-US" dirty="0"/>
              </a:p>
              <a:p>
                <a:endParaRPr lang="en-US" dirty="0"/>
              </a:p>
              <a:p>
                <a:endParaRPr lang="en-US" dirty="0"/>
              </a:p>
              <a:p>
                <a:endParaRPr lang="en-US" dirty="0"/>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84706" y="1481939"/>
                <a:ext cx="8631546" cy="3395809"/>
              </a:xfrm>
              <a:blipFill>
                <a:blip r:embed="rId2"/>
                <a:stretch>
                  <a:fillRect t="-2154"/>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3729189660"/>
              </p:ext>
            </p:extLst>
          </p:nvPr>
        </p:nvGraphicFramePr>
        <p:xfrm>
          <a:off x="3717191" y="2264434"/>
          <a:ext cx="1664278" cy="1679547"/>
        </p:xfrm>
        <a:graphic>
          <a:graphicData uri="http://schemas.openxmlformats.org/presentationml/2006/ole">
            <mc:AlternateContent xmlns:mc="http://schemas.openxmlformats.org/markup-compatibility/2006">
              <mc:Choice xmlns:v="urn:schemas-microsoft-com:vml" Requires="v">
                <p:oleObj name="Equation" r:id="rId3" imgW="1384200" imgH="1396800" progId="Equation.3">
                  <p:embed/>
                </p:oleObj>
              </mc:Choice>
              <mc:Fallback>
                <p:oleObj name="Equation" r:id="rId3" imgW="1384200" imgH="1396800" progId="Equation.3">
                  <p:embed/>
                  <p:pic>
                    <p:nvPicPr>
                      <p:cNvPr id="0" name=""/>
                      <p:cNvPicPr/>
                      <p:nvPr/>
                    </p:nvPicPr>
                    <p:blipFill>
                      <a:blip r:embed="rId4"/>
                      <a:stretch>
                        <a:fillRect/>
                      </a:stretch>
                    </p:blipFill>
                    <p:spPr>
                      <a:xfrm>
                        <a:off x="3717191" y="2264434"/>
                        <a:ext cx="1664278" cy="1679547"/>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093325825"/>
              </p:ext>
            </p:extLst>
          </p:nvPr>
        </p:nvGraphicFramePr>
        <p:xfrm>
          <a:off x="5160712" y="1460888"/>
          <a:ext cx="629816" cy="335902"/>
        </p:xfrm>
        <a:graphic>
          <a:graphicData uri="http://schemas.openxmlformats.org/presentationml/2006/ole">
            <mc:AlternateContent xmlns:mc="http://schemas.openxmlformats.org/markup-compatibility/2006">
              <mc:Choice xmlns:v="urn:schemas-microsoft-com:vml" Requires="v">
                <p:oleObj name="Equation" r:id="rId5" imgW="380880" imgH="203040" progId="Equation.3">
                  <p:embed/>
                </p:oleObj>
              </mc:Choice>
              <mc:Fallback>
                <p:oleObj name="Equation" r:id="rId5" imgW="380880" imgH="203040" progId="Equation.3">
                  <p:embed/>
                  <p:pic>
                    <p:nvPicPr>
                      <p:cNvPr id="0" name=""/>
                      <p:cNvPicPr/>
                      <p:nvPr/>
                    </p:nvPicPr>
                    <p:blipFill>
                      <a:blip r:embed="rId6"/>
                      <a:stretch>
                        <a:fillRect/>
                      </a:stretch>
                    </p:blipFill>
                    <p:spPr>
                      <a:xfrm>
                        <a:off x="5160712" y="1460888"/>
                        <a:ext cx="629816" cy="335902"/>
                      </a:xfrm>
                      <a:prstGeom prst="rect">
                        <a:avLst/>
                      </a:prstGeom>
                    </p:spPr>
                  </p:pic>
                </p:oleObj>
              </mc:Fallback>
            </mc:AlternateContent>
          </a:graphicData>
        </a:graphic>
      </p:graphicFrame>
      <p:sp>
        <p:nvSpPr>
          <p:cNvPr id="8" name="Rectangle 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571588380"/>
              </p:ext>
            </p:extLst>
          </p:nvPr>
        </p:nvGraphicFramePr>
        <p:xfrm>
          <a:off x="5894702" y="1428231"/>
          <a:ext cx="1738603" cy="401216"/>
        </p:xfrm>
        <a:graphic>
          <a:graphicData uri="http://schemas.openxmlformats.org/presentationml/2006/ole">
            <mc:AlternateContent xmlns:mc="http://schemas.openxmlformats.org/markup-compatibility/2006">
              <mc:Choice xmlns:v="urn:schemas-microsoft-com:vml" Requires="v">
                <p:oleObj name="Equation" r:id="rId7" imgW="990600" imgH="228600" progId="Equation.3">
                  <p:embed/>
                </p:oleObj>
              </mc:Choice>
              <mc:Fallback>
                <p:oleObj name="Equation" r:id="rId7" imgW="990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94702" y="1428231"/>
                        <a:ext cx="1738603" cy="401216"/>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70196602"/>
              </p:ext>
            </p:extLst>
          </p:nvPr>
        </p:nvGraphicFramePr>
        <p:xfrm>
          <a:off x="3340065" y="1828803"/>
          <a:ext cx="643225" cy="344585"/>
        </p:xfrm>
        <a:graphic>
          <a:graphicData uri="http://schemas.openxmlformats.org/presentationml/2006/ole">
            <mc:AlternateContent xmlns:mc="http://schemas.openxmlformats.org/markup-compatibility/2006">
              <mc:Choice xmlns:v="urn:schemas-microsoft-com:vml" Requires="v">
                <p:oleObj name="Equation" r:id="rId9" imgW="380880" imgH="203040" progId="Equation.3">
                  <p:embed/>
                </p:oleObj>
              </mc:Choice>
              <mc:Fallback>
                <p:oleObj name="Equation" r:id="rId9" imgW="3808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0065" y="1828803"/>
                        <a:ext cx="643225" cy="344585"/>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D011B5DC-4BA6-4B3C-C43E-898531B77951}"/>
              </a:ext>
            </a:extLst>
          </p:cNvPr>
          <p:cNvSpPr txBox="1"/>
          <p:nvPr/>
        </p:nvSpPr>
        <p:spPr>
          <a:xfrm>
            <a:off x="1071375" y="393173"/>
            <a:ext cx="7001250" cy="707886"/>
          </a:xfrm>
          <a:prstGeom prst="rect">
            <a:avLst/>
          </a:prstGeom>
          <a:noFill/>
        </p:spPr>
        <p:txBody>
          <a:bodyPr wrap="square" rtlCol="0">
            <a:spAutoFit/>
          </a:bodyPr>
          <a:lstStyle/>
          <a:p>
            <a:pPr algn="ctr"/>
            <a:r>
              <a:rPr lang="en-GB" sz="4000" dirty="0">
                <a:latin typeface="Arial" panose="020B0604020202020204" pitchFamily="34" charset="0"/>
                <a:cs typeface="Arial" panose="020B0604020202020204" pitchFamily="34" charset="0"/>
              </a:rPr>
              <a:t>Smooth optimization reminder</a:t>
            </a:r>
            <a:endParaRPr lang="en-US" sz="40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F08F3B7C-7282-EBA4-0E50-4C4A1E8CDFE4}"/>
              </a:ext>
            </a:extLst>
          </p:cNvPr>
          <p:cNvGrpSpPr/>
          <p:nvPr/>
        </p:nvGrpSpPr>
        <p:grpSpPr>
          <a:xfrm>
            <a:off x="0" y="0"/>
            <a:ext cx="9144000" cy="5143500"/>
            <a:chOff x="0" y="1"/>
            <a:chExt cx="12207310" cy="6857999"/>
          </a:xfrm>
        </p:grpSpPr>
        <p:sp>
          <p:nvSpPr>
            <p:cNvPr id="6" name="Arrow: Pentagon 5">
              <a:extLst>
                <a:ext uri="{FF2B5EF4-FFF2-40B4-BE49-F238E27FC236}">
                  <a16:creationId xmlns:a16="http://schemas.microsoft.com/office/drawing/2014/main" id="{42B4443A-AD56-F66C-AA0F-1EECDCDAB931}"/>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Arrow: Pentagon 10">
              <a:extLst>
                <a:ext uri="{FF2B5EF4-FFF2-40B4-BE49-F238E27FC236}">
                  <a16:creationId xmlns:a16="http://schemas.microsoft.com/office/drawing/2014/main" id="{23CDFB44-7142-8658-3516-6847CE86D670}"/>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Arrow: Pentagon 11">
              <a:extLst>
                <a:ext uri="{FF2B5EF4-FFF2-40B4-BE49-F238E27FC236}">
                  <a16:creationId xmlns:a16="http://schemas.microsoft.com/office/drawing/2014/main" id="{D94657BE-6D39-0A07-EF62-079141D05589}"/>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3" name="Arrow: Pentagon 12">
              <a:extLst>
                <a:ext uri="{FF2B5EF4-FFF2-40B4-BE49-F238E27FC236}">
                  <a16:creationId xmlns:a16="http://schemas.microsoft.com/office/drawing/2014/main" id="{5B193470-3B10-0527-D4EC-6AA9FF7BDCC8}"/>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906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21300" y="951724"/>
                <a:ext cx="8715521" cy="3936985"/>
              </a:xfrm>
            </p:spPr>
            <p:txBody>
              <a:bodyPr rtlCol="0">
                <a:normAutofit/>
              </a:bodyPr>
              <a:lstStyle/>
              <a:p>
                <a:r>
                  <a:rPr lang="en-US" b="1" dirty="0"/>
                  <a:t>Hessian matrix</a:t>
                </a:r>
                <a:r>
                  <a:rPr lang="en-US" dirty="0"/>
                  <a:t>: Consider a function             ,                            </a:t>
                </a:r>
              </a:p>
              <a:p>
                <a:r>
                  <a:rPr lang="en-US" dirty="0"/>
                  <a:t>  The second derivative of               at a point </a:t>
                </a:r>
                <a14:m>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0</m:t>
                        </m:r>
                      </m:sup>
                    </m:sSup>
                    <m:r>
                      <a:rPr lang="en-US" i="1">
                        <a:latin typeface="Cambria Math"/>
                      </a:rPr>
                      <m:t> </m:t>
                    </m:r>
                  </m:oMath>
                </a14:m>
                <a:r>
                  <a:rPr lang="en-US" dirty="0"/>
                  <a:t>is a matrix of size </a:t>
                </a:r>
                <a:r>
                  <a:rPr lang="en-US" dirty="0" err="1"/>
                  <a:t>nXn</a:t>
                </a: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Each element in the matrix is evaluated at the point </a:t>
                </a:r>
                <a14:m>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0</m:t>
                        </m:r>
                      </m:sup>
                    </m:sSup>
                  </m:oMath>
                </a14:m>
                <a:r>
                  <a:rPr lang="en-US" dirty="0"/>
                  <a:t>. </a:t>
                </a:r>
              </a:p>
              <a:p>
                <a:endParaRPr lang="en-US" dirty="0"/>
              </a:p>
              <a:p>
                <a:endParaRPr lang="en-US" dirty="0"/>
              </a:p>
              <a:p>
                <a:endParaRPr lang="en-US" dirty="0"/>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21300" y="951724"/>
                <a:ext cx="8715521" cy="3936985"/>
              </a:xfrm>
              <a:blipFill>
                <a:blip r:embed="rId2"/>
                <a:stretch>
                  <a:fillRect t="-1703"/>
                </a:stretch>
              </a:blipFill>
            </p:spPr>
            <p:txBody>
              <a:bodyPr/>
              <a:lstStyle/>
              <a:p>
                <a:r>
                  <a:rPr lang="en-US">
                    <a:noFill/>
                  </a:rPr>
                  <a:t> </a:t>
                </a:r>
              </a:p>
            </p:txBody>
          </p:sp>
        </mc:Fallback>
      </mc:AlternateContent>
      <p:graphicFrame>
        <p:nvGraphicFramePr>
          <p:cNvPr id="7" name="Object 6"/>
          <p:cNvGraphicFramePr>
            <a:graphicFrameLocks noChangeAspect="1"/>
          </p:cNvGraphicFramePr>
          <p:nvPr>
            <p:extLst>
              <p:ext uri="{D42A27DB-BD31-4B8C-83A1-F6EECF244321}">
                <p14:modId xmlns:p14="http://schemas.microsoft.com/office/powerpoint/2010/main" val="3784099913"/>
              </p:ext>
            </p:extLst>
          </p:nvPr>
        </p:nvGraphicFramePr>
        <p:xfrm>
          <a:off x="5818414" y="951722"/>
          <a:ext cx="629816" cy="335902"/>
        </p:xfrm>
        <a:graphic>
          <a:graphicData uri="http://schemas.openxmlformats.org/presentationml/2006/ole">
            <mc:AlternateContent xmlns:mc="http://schemas.openxmlformats.org/markup-compatibility/2006">
              <mc:Choice xmlns:v="urn:schemas-microsoft-com:vml" Requires="v">
                <p:oleObj name="Equation" r:id="rId3" imgW="380880" imgH="203040" progId="Equation.3">
                  <p:embed/>
                </p:oleObj>
              </mc:Choice>
              <mc:Fallback>
                <p:oleObj name="Equation" r:id="rId3" imgW="380880" imgH="203040" progId="Equation.3">
                  <p:embed/>
                  <p:pic>
                    <p:nvPicPr>
                      <p:cNvPr id="0" name=""/>
                      <p:cNvPicPr/>
                      <p:nvPr/>
                    </p:nvPicPr>
                    <p:blipFill>
                      <a:blip r:embed="rId4"/>
                      <a:stretch>
                        <a:fillRect/>
                      </a:stretch>
                    </p:blipFill>
                    <p:spPr>
                      <a:xfrm>
                        <a:off x="5818414" y="951722"/>
                        <a:ext cx="629816" cy="335902"/>
                      </a:xfrm>
                      <a:prstGeom prst="rect">
                        <a:avLst/>
                      </a:prstGeom>
                    </p:spPr>
                  </p:pic>
                </p:oleObj>
              </mc:Fallback>
            </mc:AlternateContent>
          </a:graphicData>
        </a:graphic>
      </p:graphicFrame>
      <p:sp>
        <p:nvSpPr>
          <p:cNvPr id="8" name="Rectangle 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748267338"/>
              </p:ext>
            </p:extLst>
          </p:nvPr>
        </p:nvGraphicFramePr>
        <p:xfrm>
          <a:off x="6543866" y="914399"/>
          <a:ext cx="1738603" cy="401216"/>
        </p:xfrm>
        <a:graphic>
          <a:graphicData uri="http://schemas.openxmlformats.org/presentationml/2006/ole">
            <mc:AlternateContent xmlns:mc="http://schemas.openxmlformats.org/markup-compatibility/2006">
              <mc:Choice xmlns:v="urn:schemas-microsoft-com:vml" Requires="v">
                <p:oleObj name="Equation" r:id="rId5" imgW="990600" imgH="228600" progId="Equation.3">
                  <p:embed/>
                </p:oleObj>
              </mc:Choice>
              <mc:Fallback>
                <p:oleObj name="Equation" r:id="rId5" imgW="990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3866" y="914399"/>
                        <a:ext cx="1738603" cy="401216"/>
                      </a:xfrm>
                      <a:prstGeom prst="rect">
                        <a:avLst/>
                      </a:prstGeom>
                      <a:noFill/>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41757708"/>
              </p:ext>
            </p:extLst>
          </p:nvPr>
        </p:nvGraphicFramePr>
        <p:xfrm>
          <a:off x="3761041" y="1306290"/>
          <a:ext cx="643225" cy="344585"/>
        </p:xfrm>
        <a:graphic>
          <a:graphicData uri="http://schemas.openxmlformats.org/presentationml/2006/ole">
            <mc:AlternateContent xmlns:mc="http://schemas.openxmlformats.org/markup-compatibility/2006">
              <mc:Choice xmlns:v="urn:schemas-microsoft-com:vml" Requires="v">
                <p:oleObj name="Equation" r:id="rId7" imgW="380880" imgH="203040" progId="Equation.3">
                  <p:embed/>
                </p:oleObj>
              </mc:Choice>
              <mc:Fallback>
                <p:oleObj name="Equation" r:id="rId7" imgW="3808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1041" y="1306290"/>
                        <a:ext cx="643225" cy="344585"/>
                      </a:xfrm>
                      <a:prstGeom prst="rect">
                        <a:avLst/>
                      </a:prstGeom>
                      <a:noFill/>
                      <a:ln>
                        <a:noFill/>
                      </a:ln>
                    </p:spPr>
                  </p:pic>
                </p:oleObj>
              </mc:Fallback>
            </mc:AlternateContent>
          </a:graphicData>
        </a:graphic>
      </p:graphicFrame>
      <p:sp>
        <p:nvSpPr>
          <p:cNvPr id="4" name="Rectangle 15"/>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087064769"/>
              </p:ext>
            </p:extLst>
          </p:nvPr>
        </p:nvGraphicFramePr>
        <p:xfrm>
          <a:off x="1642187" y="1732149"/>
          <a:ext cx="5859625" cy="2197359"/>
        </p:xfrm>
        <a:graphic>
          <a:graphicData uri="http://schemas.openxmlformats.org/presentationml/2006/ole">
            <mc:AlternateContent xmlns:mc="http://schemas.openxmlformats.org/markup-compatibility/2006">
              <mc:Choice xmlns:v="urn:schemas-microsoft-com:vml" Requires="v">
                <p:oleObj name="Equation" r:id="rId9" imgW="4495800" imgH="1701800" progId="Equation.3">
                  <p:embed/>
                </p:oleObj>
              </mc:Choice>
              <mc:Fallback>
                <p:oleObj name="Equation" r:id="rId9" imgW="4495800" imgH="170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2187" y="1732149"/>
                        <a:ext cx="5859625" cy="2197359"/>
                      </a:xfrm>
                      <a:prstGeom prst="rect">
                        <a:avLst/>
                      </a:prstGeom>
                      <a:solidFill>
                        <a:srgbClr val="FFFFFF"/>
                      </a:solidFill>
                    </p:spPr>
                  </p:pic>
                </p:oleObj>
              </mc:Fallback>
            </mc:AlternateContent>
          </a:graphicData>
        </a:graphic>
      </p:graphicFrame>
      <p:sp>
        <p:nvSpPr>
          <p:cNvPr id="5" name="TextBox 4">
            <a:extLst>
              <a:ext uri="{FF2B5EF4-FFF2-40B4-BE49-F238E27FC236}">
                <a16:creationId xmlns:a16="http://schemas.microsoft.com/office/drawing/2014/main" id="{D18A836B-4402-15D0-B757-A9E26DECD322}"/>
              </a:ext>
            </a:extLst>
          </p:cNvPr>
          <p:cNvSpPr txBox="1"/>
          <p:nvPr/>
        </p:nvSpPr>
        <p:spPr>
          <a:xfrm>
            <a:off x="1071375" y="184660"/>
            <a:ext cx="7001250" cy="707886"/>
          </a:xfrm>
          <a:prstGeom prst="rect">
            <a:avLst/>
          </a:prstGeom>
          <a:noFill/>
        </p:spPr>
        <p:txBody>
          <a:bodyPr wrap="square" rtlCol="0">
            <a:spAutoFit/>
          </a:bodyPr>
          <a:lstStyle/>
          <a:p>
            <a:pPr algn="ctr"/>
            <a:r>
              <a:rPr lang="en-GB" sz="4000" dirty="0">
                <a:latin typeface="Arial" panose="020B0604020202020204" pitchFamily="34" charset="0"/>
                <a:cs typeface="Arial" panose="020B0604020202020204" pitchFamily="34" charset="0"/>
              </a:rPr>
              <a:t>Smooth optimization reminder</a:t>
            </a:r>
            <a:endParaRPr lang="en-US" sz="40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043E13-2764-F264-9B94-5B36A8601C06}"/>
              </a:ext>
            </a:extLst>
          </p:cNvPr>
          <p:cNvGrpSpPr/>
          <p:nvPr/>
        </p:nvGrpSpPr>
        <p:grpSpPr>
          <a:xfrm>
            <a:off x="0" y="0"/>
            <a:ext cx="9144000" cy="5143500"/>
            <a:chOff x="0" y="1"/>
            <a:chExt cx="12207310" cy="6857999"/>
          </a:xfrm>
        </p:grpSpPr>
        <p:sp>
          <p:nvSpPr>
            <p:cNvPr id="11" name="Arrow: Pentagon 10">
              <a:extLst>
                <a:ext uri="{FF2B5EF4-FFF2-40B4-BE49-F238E27FC236}">
                  <a16:creationId xmlns:a16="http://schemas.microsoft.com/office/drawing/2014/main" id="{12C016B5-2584-2678-DFCD-B04C9A4DF1DC}"/>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Arrow: Pentagon 11">
              <a:extLst>
                <a:ext uri="{FF2B5EF4-FFF2-40B4-BE49-F238E27FC236}">
                  <a16:creationId xmlns:a16="http://schemas.microsoft.com/office/drawing/2014/main" id="{AB5420C5-7F32-0A37-63C4-016693974C92}"/>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3" name="Arrow: Pentagon 12">
              <a:extLst>
                <a:ext uri="{FF2B5EF4-FFF2-40B4-BE49-F238E27FC236}">
                  <a16:creationId xmlns:a16="http://schemas.microsoft.com/office/drawing/2014/main" id="{9A24C699-DE53-62D8-6CC1-39A634D3AB41}"/>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Arrow: Pentagon 13">
              <a:extLst>
                <a:ext uri="{FF2B5EF4-FFF2-40B4-BE49-F238E27FC236}">
                  <a16:creationId xmlns:a16="http://schemas.microsoft.com/office/drawing/2014/main" id="{7BB2554C-E366-8BB3-A237-00D673699A46}"/>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424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691399" y="747901"/>
                <a:ext cx="7896113" cy="4031873"/>
              </a:xfrm>
              <a:prstGeom prst="rect">
                <a:avLst/>
              </a:prstGeom>
              <a:noFill/>
            </p:spPr>
            <p:txBody>
              <a:bodyPr wrap="square" rtlCol="0">
                <a:spAutoFit/>
              </a:bodyPr>
              <a:lstStyle/>
              <a:p>
                <a:r>
                  <a:rPr lang="en-US" sz="2000" b="1" dirty="0"/>
                  <a:t>                </a:t>
                </a:r>
              </a:p>
              <a:p>
                <a:r>
                  <a:rPr lang="en-US" sz="2000" b="1" dirty="0"/>
                  <a:t>                       </a:t>
                </a:r>
                <a:r>
                  <a:rPr lang="en-US" b="1" dirty="0"/>
                  <a:t>Quasi Newton (variable metric methods)</a:t>
                </a:r>
              </a:p>
              <a:p>
                <a:r>
                  <a:rPr lang="en-US" dirty="0"/>
                  <a:t>                      </a:t>
                </a:r>
                <a:r>
                  <a:rPr lang="en-US" dirty="0" err="1"/>
                  <a:t>S</a:t>
                </a:r>
                <a:r>
                  <a:rPr lang="en-US" baseline="30000" dirty="0" err="1"/>
                  <a:t>q</a:t>
                </a:r>
                <a:r>
                  <a:rPr lang="en-US" dirty="0"/>
                  <a:t> = -</a:t>
                </a:r>
                <a:r>
                  <a:rPr lang="en-US" dirty="0" err="1"/>
                  <a:t>A</a:t>
                </a:r>
                <a:r>
                  <a:rPr lang="en-US" baseline="30000" dirty="0" err="1"/>
                  <a:t>q</a:t>
                </a:r>
                <a:r>
                  <a:rPr lang="en-US" baseline="30000" dirty="0"/>
                  <a:t> </a:t>
                </a:r>
                <a14:m>
                  <m:oMath xmlns:m="http://schemas.openxmlformats.org/officeDocument/2006/math">
                    <m:r>
                      <a:rPr lang="en-US" sz="1600" i="1">
                        <a:latin typeface="Cambria Math"/>
                        <a:ea typeface="Cambria Math"/>
                      </a:rPr>
                      <m:t>𝛻</m:t>
                    </m:r>
                  </m:oMath>
                </a14:m>
                <a:r>
                  <a:rPr lang="en-US" dirty="0"/>
                  <a:t>J(x</a:t>
                </a:r>
                <a:r>
                  <a:rPr lang="en-US" baseline="30000" dirty="0"/>
                  <a:t>q-1</a:t>
                </a:r>
                <a:r>
                  <a:rPr lang="en-US" dirty="0"/>
                  <a:t>)</a:t>
                </a:r>
                <a:endParaRPr lang="en-US" dirty="0">
                  <a:latin typeface="+mn-lt"/>
                </a:endParaRPr>
              </a:p>
              <a:p>
                <a:pPr marL="285750" indent="-285750">
                  <a:buFont typeface="Arial" pitchFamily="34" charset="0"/>
                  <a:buChar char="•"/>
                </a:pPr>
                <a:r>
                  <a:rPr lang="en-US" dirty="0">
                    <a:latin typeface="+mn-lt"/>
                  </a:rPr>
                  <a:t> Objective and gradient information is used to create an approximation </a:t>
                </a:r>
                <a:r>
                  <a:rPr lang="en-US" b="1" dirty="0"/>
                  <a:t>A </a:t>
                </a:r>
                <a:r>
                  <a:rPr lang="en-US" dirty="0">
                    <a:latin typeface="+mn-lt"/>
                  </a:rPr>
                  <a:t>to the inverse of the Hessian </a:t>
                </a:r>
              </a:p>
              <a:p>
                <a:pPr marL="285750" indent="-285750">
                  <a:buFont typeface="Arial" pitchFamily="34" charset="0"/>
                  <a:buChar char="•"/>
                </a:pPr>
                <a:r>
                  <a:rPr lang="en-US" b="1" dirty="0">
                    <a:latin typeface="+mn-lt"/>
                  </a:rPr>
                  <a:t> A</a:t>
                </a:r>
                <a:r>
                  <a:rPr lang="en-US" dirty="0">
                    <a:latin typeface="+mn-lt"/>
                  </a:rPr>
                  <a:t> approaches </a:t>
                </a:r>
                <a:r>
                  <a:rPr lang="en-US" b="1" dirty="0">
                    <a:latin typeface="+mn-lt"/>
                  </a:rPr>
                  <a:t>H</a:t>
                </a:r>
                <a:r>
                  <a:rPr lang="en-US" baseline="30000" dirty="0">
                    <a:latin typeface="+mn-lt"/>
                  </a:rPr>
                  <a:t>-1</a:t>
                </a:r>
                <a:r>
                  <a:rPr lang="en-US" dirty="0">
                    <a:latin typeface="+mn-lt"/>
                  </a:rPr>
                  <a:t> during optimization of quadratic functions </a:t>
                </a:r>
              </a:p>
              <a:p>
                <a:pPr marL="285750" indent="-285750">
                  <a:buFont typeface="Arial" pitchFamily="34" charset="0"/>
                  <a:buChar char="•"/>
                </a:pPr>
                <a:r>
                  <a:rPr lang="en-US" dirty="0">
                    <a:latin typeface="+mn-lt"/>
                  </a:rPr>
                  <a:t>  Initially:       A = I, so S</a:t>
                </a:r>
                <a:r>
                  <a:rPr lang="en-US" baseline="30000" dirty="0">
                    <a:latin typeface="+mn-lt"/>
                  </a:rPr>
                  <a:t>1</a:t>
                </a:r>
                <a:r>
                  <a:rPr lang="en-US" dirty="0">
                    <a:latin typeface="+mn-lt"/>
                  </a:rPr>
                  <a:t> is steepest descent direction </a:t>
                </a:r>
              </a:p>
              <a:p>
                <a:r>
                  <a:rPr lang="en-US" dirty="0">
                    <a:latin typeface="+mn-lt"/>
                  </a:rPr>
                  <a:t>       then:            A</a:t>
                </a:r>
                <a:r>
                  <a:rPr lang="en-US" baseline="30000" dirty="0">
                    <a:latin typeface="+mn-lt"/>
                  </a:rPr>
                  <a:t>q+1</a:t>
                </a:r>
                <a:r>
                  <a:rPr lang="en-US" dirty="0">
                    <a:latin typeface="+mn-lt"/>
                  </a:rPr>
                  <a:t> = </a:t>
                </a:r>
                <a:r>
                  <a:rPr lang="en-US" dirty="0" err="1">
                    <a:latin typeface="+mn-lt"/>
                  </a:rPr>
                  <a:t>A</a:t>
                </a:r>
                <a:r>
                  <a:rPr lang="en-US" baseline="30000" dirty="0" err="1">
                    <a:latin typeface="+mn-lt"/>
                  </a:rPr>
                  <a:t>q</a:t>
                </a:r>
                <a:r>
                  <a:rPr lang="en-US" dirty="0">
                    <a:latin typeface="+mn-lt"/>
                  </a:rPr>
                  <a:t> + </a:t>
                </a:r>
                <a:r>
                  <a:rPr lang="en-US" dirty="0" err="1">
                    <a:latin typeface="+mn-lt"/>
                  </a:rPr>
                  <a:t>D</a:t>
                </a:r>
                <a:r>
                  <a:rPr lang="en-US" baseline="30000" dirty="0" err="1">
                    <a:latin typeface="+mn-lt"/>
                  </a:rPr>
                  <a:t>q</a:t>
                </a:r>
                <a:r>
                  <a:rPr lang="en-US" dirty="0">
                    <a:latin typeface="+mn-lt"/>
                  </a:rPr>
                  <a:t> </a:t>
                </a:r>
              </a:p>
              <a:p>
                <a:r>
                  <a:rPr lang="en-US" dirty="0">
                    <a:latin typeface="+mn-lt"/>
                  </a:rPr>
                  <a:t>       where </a:t>
                </a:r>
                <a:r>
                  <a:rPr lang="en-US" b="1" dirty="0">
                    <a:latin typeface="+mn-lt"/>
                  </a:rPr>
                  <a:t>D</a:t>
                </a:r>
                <a:r>
                  <a:rPr lang="en-US" dirty="0">
                    <a:latin typeface="+mn-lt"/>
                  </a:rPr>
                  <a:t> is a symmetric update matrix </a:t>
                </a:r>
              </a:p>
              <a:p>
                <a:r>
                  <a:rPr lang="en-US" dirty="0">
                    <a:latin typeface="+mn-lt"/>
                  </a:rPr>
                  <a:t>                           </a:t>
                </a:r>
                <a:r>
                  <a:rPr lang="en-US" dirty="0" err="1">
                    <a:latin typeface="+mn-lt"/>
                  </a:rPr>
                  <a:t>D</a:t>
                </a:r>
                <a:r>
                  <a:rPr lang="en-US" baseline="30000" dirty="0" err="1">
                    <a:latin typeface="+mn-lt"/>
                  </a:rPr>
                  <a:t>q</a:t>
                </a:r>
                <a:r>
                  <a:rPr lang="en-US" dirty="0">
                    <a:latin typeface="+mn-lt"/>
                  </a:rPr>
                  <a:t> = </a:t>
                </a:r>
                <a:r>
                  <a:rPr lang="en-US" dirty="0" err="1">
                    <a:latin typeface="+mn-lt"/>
                  </a:rPr>
                  <a:t>fn</a:t>
                </a:r>
                <a:r>
                  <a:rPr lang="en-US" dirty="0">
                    <a:latin typeface="+mn-lt"/>
                  </a:rPr>
                  <a:t>(</a:t>
                </a:r>
                <a:r>
                  <a:rPr lang="en-US" dirty="0" err="1">
                    <a:latin typeface="+mn-lt"/>
                  </a:rPr>
                  <a:t>x</a:t>
                </a:r>
                <a:r>
                  <a:rPr lang="en-US" baseline="30000" dirty="0" err="1">
                    <a:latin typeface="+mn-lt"/>
                  </a:rPr>
                  <a:t>q</a:t>
                </a:r>
                <a:r>
                  <a:rPr lang="en-US" dirty="0">
                    <a:latin typeface="+mn-lt"/>
                  </a:rPr>
                  <a:t> -x</a:t>
                </a:r>
                <a:r>
                  <a:rPr lang="en-US" baseline="30000" dirty="0">
                    <a:latin typeface="+mn-lt"/>
                  </a:rPr>
                  <a:t>q-1</a:t>
                </a:r>
                <a:r>
                  <a:rPr lang="en-US" dirty="0">
                    <a:latin typeface="+mn-lt"/>
                  </a:rPr>
                  <a:t> , </a:t>
                </a:r>
                <a14:m>
                  <m:oMath xmlns:m="http://schemas.openxmlformats.org/officeDocument/2006/math">
                    <m:r>
                      <a:rPr lang="en-US" i="1">
                        <a:latin typeface="Cambria Math"/>
                        <a:ea typeface="Cambria Math"/>
                      </a:rPr>
                      <m:t>𝛻</m:t>
                    </m:r>
                  </m:oMath>
                </a14:m>
                <a:r>
                  <a:rPr lang="en-US" dirty="0">
                    <a:latin typeface="+mn-lt"/>
                  </a:rPr>
                  <a:t> J(</a:t>
                </a:r>
                <a:r>
                  <a:rPr lang="en-US" dirty="0" err="1">
                    <a:latin typeface="+mn-lt"/>
                  </a:rPr>
                  <a:t>x</a:t>
                </a:r>
                <a:r>
                  <a:rPr lang="en-US" baseline="30000" dirty="0" err="1">
                    <a:latin typeface="+mn-lt"/>
                  </a:rPr>
                  <a:t>q</a:t>
                </a:r>
                <a:r>
                  <a:rPr lang="en-US" dirty="0">
                    <a:latin typeface="+mn-lt"/>
                  </a:rPr>
                  <a:t> ) - </a:t>
                </a:r>
                <a14:m>
                  <m:oMath xmlns:m="http://schemas.openxmlformats.org/officeDocument/2006/math">
                    <m:r>
                      <a:rPr lang="en-US">
                        <a:latin typeface="Cambria Math"/>
                        <a:ea typeface="Cambria Math"/>
                      </a:rPr>
                      <m:t> </m:t>
                    </m:r>
                    <m:r>
                      <a:rPr lang="en-US" i="1">
                        <a:latin typeface="Cambria Math"/>
                        <a:ea typeface="Cambria Math"/>
                      </a:rPr>
                      <m:t>𝛻</m:t>
                    </m:r>
                  </m:oMath>
                </a14:m>
                <a:r>
                  <a:rPr lang="en-US" dirty="0">
                    <a:latin typeface="+mn-lt"/>
                  </a:rPr>
                  <a:t>J(x</a:t>
                </a:r>
                <a:r>
                  <a:rPr lang="en-US" baseline="30000" dirty="0">
                    <a:latin typeface="+mn-lt"/>
                  </a:rPr>
                  <a:t>q-1</a:t>
                </a:r>
                <a:r>
                  <a:rPr lang="en-US" dirty="0">
                    <a:latin typeface="+mn-lt"/>
                  </a:rPr>
                  <a:t> ), </a:t>
                </a:r>
                <a:r>
                  <a:rPr lang="en-US" dirty="0" err="1">
                    <a:latin typeface="+mn-lt"/>
                  </a:rPr>
                  <a:t>A</a:t>
                </a:r>
                <a:r>
                  <a:rPr lang="en-US" baseline="30000" dirty="0" err="1">
                    <a:latin typeface="+mn-lt"/>
                  </a:rPr>
                  <a:t>q</a:t>
                </a:r>
                <a:r>
                  <a:rPr lang="en-US" dirty="0">
                    <a:latin typeface="+mn-lt"/>
                  </a:rPr>
                  <a:t> ) </a:t>
                </a:r>
              </a:p>
              <a:p>
                <a:pPr marL="285750" indent="-285750">
                  <a:buFont typeface="Arial" pitchFamily="34" charset="0"/>
                  <a:buChar char="•"/>
                  <a:tabLst>
                    <a:tab pos="4749800" algn="l"/>
                  </a:tabLst>
                </a:pPr>
                <a:r>
                  <a:rPr lang="en-US" dirty="0">
                    <a:latin typeface="+mn-lt"/>
                  </a:rPr>
                  <a:t> Various methods to determine </a:t>
                </a:r>
                <a:r>
                  <a:rPr lang="en-US" b="1" dirty="0">
                    <a:latin typeface="+mn-lt"/>
                  </a:rPr>
                  <a:t>D </a:t>
                </a:r>
              </a:p>
              <a:p>
                <a:r>
                  <a:rPr lang="en-US" dirty="0">
                    <a:latin typeface="+mn-lt"/>
                  </a:rPr>
                  <a:t>      e.g. </a:t>
                </a:r>
                <a:r>
                  <a:rPr lang="en-US" dirty="0" err="1">
                    <a:latin typeface="+mn-lt"/>
                  </a:rPr>
                  <a:t>Davidon</a:t>
                </a:r>
                <a:r>
                  <a:rPr lang="en-US" dirty="0">
                    <a:latin typeface="+mn-lt"/>
                  </a:rPr>
                  <a:t>-Fletcher-Powell (DFP)</a:t>
                </a:r>
              </a:p>
              <a:p>
                <a:r>
                  <a:rPr lang="en-US" dirty="0">
                    <a:latin typeface="+mn-lt"/>
                  </a:rPr>
                  <a:t>      </a:t>
                </a:r>
                <a:r>
                  <a:rPr lang="en-US" dirty="0" err="1">
                    <a:latin typeface="+mn-lt"/>
                  </a:rPr>
                  <a:t>Broydon</a:t>
                </a:r>
                <a:r>
                  <a:rPr lang="en-US" dirty="0">
                    <a:latin typeface="+mn-lt"/>
                  </a:rPr>
                  <a:t>-Fletcher-Goldfarb-</a:t>
                </a:r>
                <a:r>
                  <a:rPr lang="en-US" dirty="0" err="1">
                    <a:latin typeface="+mn-lt"/>
                  </a:rPr>
                  <a:t>Shanno</a:t>
                </a:r>
                <a:r>
                  <a:rPr lang="en-US" dirty="0">
                    <a:latin typeface="+mn-lt"/>
                  </a:rPr>
                  <a:t> (BFGS)</a:t>
                </a:r>
              </a:p>
              <a:p>
                <a:r>
                  <a:rPr lang="en-US" dirty="0">
                    <a:latin typeface="+mn-lt"/>
                  </a:rPr>
                  <a:t>      Householder reflections (Jacobson </a:t>
                </a:r>
                <a:r>
                  <a:rPr lang="en-US" dirty="0" err="1">
                    <a:latin typeface="+mn-lt"/>
                  </a:rPr>
                  <a:t>Oksman</a:t>
                </a:r>
                <a:r>
                  <a:rPr lang="en-US" dirty="0">
                    <a:latin typeface="+mn-lt"/>
                  </a:rPr>
                  <a:t> algorithm)</a:t>
                </a:r>
              </a:p>
            </p:txBody>
          </p:sp>
        </mc:Choice>
        <mc:Fallback xmlns="">
          <p:sp>
            <p:nvSpPr>
              <p:cNvPr id="2" name="TextBox 1"/>
              <p:cNvSpPr txBox="1">
                <a:spLocks noRot="1" noChangeAspect="1" noMove="1" noResize="1" noEditPoints="1" noAdjustHandles="1" noChangeArrowheads="1" noChangeShapeType="1" noTextEdit="1"/>
              </p:cNvSpPr>
              <p:nvPr/>
            </p:nvSpPr>
            <p:spPr>
              <a:xfrm>
                <a:off x="691399" y="747901"/>
                <a:ext cx="7896113" cy="4031873"/>
              </a:xfrm>
              <a:prstGeom prst="rect">
                <a:avLst/>
              </a:prstGeom>
              <a:blipFill>
                <a:blip r:embed="rId2"/>
                <a:stretch>
                  <a:fillRect l="-463" r="-1003" b="-151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3288986-1FA8-99CF-2D09-3B1F99D77448}"/>
              </a:ext>
            </a:extLst>
          </p:cNvPr>
          <p:cNvSpPr txBox="1"/>
          <p:nvPr/>
        </p:nvSpPr>
        <p:spPr>
          <a:xfrm>
            <a:off x="1218543" y="157980"/>
            <a:ext cx="7001250" cy="707886"/>
          </a:xfrm>
          <a:prstGeom prst="rect">
            <a:avLst/>
          </a:prstGeom>
          <a:noFill/>
        </p:spPr>
        <p:txBody>
          <a:bodyPr wrap="square" rtlCol="0">
            <a:spAutoFit/>
          </a:bodyPr>
          <a:lstStyle/>
          <a:p>
            <a:pPr algn="ctr"/>
            <a:r>
              <a:rPr lang="en-GB" sz="4000" dirty="0">
                <a:latin typeface="Arial" panose="020B0604020202020204" pitchFamily="34" charset="0"/>
                <a:cs typeface="Arial" panose="020B0604020202020204" pitchFamily="34" charset="0"/>
              </a:rPr>
              <a:t>Smooth optimization reminder</a:t>
            </a:r>
            <a:endParaRPr lang="en-US" sz="40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AB1BBAA-3B11-D514-3511-CB27AC2EB7D6}"/>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AFD88BCD-B148-D2CF-0690-2794B795B0DF}"/>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1476E1FA-97DE-7B33-351D-EA7C31299AD2}"/>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66AFAE2A-3E3A-55FE-13AE-FE9987628E80}"/>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A52CE705-9571-1CCD-8B8C-F6DBEA5FDFD3}"/>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393183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 y="466532"/>
            <a:ext cx="8836819" cy="4422176"/>
          </a:xfrm>
        </p:spPr>
        <p:txBody>
          <a:bodyPr rtlCol="0">
            <a:normAutofit/>
          </a:bodyPr>
          <a:lstStyle/>
          <a:p>
            <a:endParaRPr lang="en-US" dirty="0"/>
          </a:p>
          <a:p>
            <a:r>
              <a:rPr lang="en-US" dirty="0"/>
              <a:t>Gradient-based optimization process:</a:t>
            </a:r>
          </a:p>
          <a:p>
            <a:endParaRPr lang="en-US" dirty="0"/>
          </a:p>
          <a:p>
            <a:endParaRPr lang="en-US" dirty="0"/>
          </a:p>
          <a:p>
            <a:r>
              <a:rPr lang="en-US" dirty="0"/>
              <a:t> </a:t>
            </a:r>
          </a:p>
          <a:p>
            <a:r>
              <a:rPr lang="en-US" dirty="0"/>
              <a:t> </a:t>
            </a:r>
          </a:p>
          <a:p>
            <a:r>
              <a:rPr lang="en-US" dirty="0"/>
              <a:t> </a:t>
            </a:r>
          </a:p>
          <a:p>
            <a:r>
              <a:rPr lang="en-US" dirty="0"/>
              <a:t> </a:t>
            </a:r>
          </a:p>
          <a:p>
            <a:r>
              <a:rPr lang="en-US" dirty="0"/>
              <a:t> </a:t>
            </a:r>
          </a:p>
          <a:p>
            <a:endParaRPr lang="en-US" dirty="0"/>
          </a:p>
          <a:p>
            <a:endParaRPr lang="en-US" dirty="0"/>
          </a:p>
          <a:p>
            <a:pPr eaLnBrk="1" fontAlgn="auto" hangingPunct="1">
              <a:spcAft>
                <a:spcPts val="0"/>
              </a:spcAft>
              <a:defRPr/>
            </a:pPr>
            <a:endParaRPr lang="en-US" dirty="0"/>
          </a:p>
        </p:txBody>
      </p:sp>
      <p:sp>
        <p:nvSpPr>
          <p:cNvPr id="8" name="Rectangle 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4" name="Rectangle 15"/>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060" y="1057890"/>
            <a:ext cx="5791880" cy="4032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420D9A1D-83BE-1E03-D9DA-98E4CF435A79}"/>
              </a:ext>
            </a:extLst>
          </p:cNvPr>
          <p:cNvSpPr txBox="1"/>
          <p:nvPr/>
        </p:nvSpPr>
        <p:spPr>
          <a:xfrm>
            <a:off x="1071375" y="100695"/>
            <a:ext cx="7001250" cy="646331"/>
          </a:xfrm>
          <a:prstGeom prst="rect">
            <a:avLst/>
          </a:prstGeom>
          <a:noFill/>
        </p:spPr>
        <p:txBody>
          <a:bodyPr wrap="square" rtlCol="0">
            <a:spAutoFit/>
          </a:bodyPr>
          <a:lstStyle/>
          <a:p>
            <a:pPr algn="ctr"/>
            <a:r>
              <a:rPr lang="en-GB" sz="3600" dirty="0">
                <a:latin typeface="Arial" panose="020B0604020202020204" pitchFamily="34" charset="0"/>
                <a:cs typeface="Arial" panose="020B0604020202020204" pitchFamily="34" charset="0"/>
              </a:rPr>
              <a:t>Smooth optimization reminder</a:t>
            </a:r>
            <a:endParaRPr lang="en-US" sz="36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4C5B6741-E76F-99D9-DC94-98E7A5650EC5}"/>
              </a:ext>
            </a:extLst>
          </p:cNvPr>
          <p:cNvGrpSpPr/>
          <p:nvPr/>
        </p:nvGrpSpPr>
        <p:grpSpPr>
          <a:xfrm>
            <a:off x="0" y="0"/>
            <a:ext cx="9144000" cy="5143500"/>
            <a:chOff x="0" y="1"/>
            <a:chExt cx="12207310" cy="6857999"/>
          </a:xfrm>
        </p:grpSpPr>
        <p:sp>
          <p:nvSpPr>
            <p:cNvPr id="6" name="Arrow: Pentagon 5">
              <a:extLst>
                <a:ext uri="{FF2B5EF4-FFF2-40B4-BE49-F238E27FC236}">
                  <a16:creationId xmlns:a16="http://schemas.microsoft.com/office/drawing/2014/main" id="{8F830777-FE9A-7C22-8178-B5779AF55538}"/>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9FF2AE20-4682-024B-868B-EA969BB7D9C7}"/>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9" name="Arrow: Pentagon 8">
              <a:extLst>
                <a:ext uri="{FF2B5EF4-FFF2-40B4-BE49-F238E27FC236}">
                  <a16:creationId xmlns:a16="http://schemas.microsoft.com/office/drawing/2014/main" id="{763B9436-B76A-D4A1-F56A-65CBE3A454AC}"/>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Arrow: Pentagon 9">
              <a:extLst>
                <a:ext uri="{FF2B5EF4-FFF2-40B4-BE49-F238E27FC236}">
                  <a16:creationId xmlns:a16="http://schemas.microsoft.com/office/drawing/2014/main" id="{B75C1E4E-DF8B-B655-7C90-859AC0D29A4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51630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07181" y="1864519"/>
                <a:ext cx="8520113" cy="2512609"/>
              </a:xfrm>
            </p:spPr>
            <p:txBody>
              <a:bodyPr rtlCol="0">
                <a:normAutofit lnSpcReduction="10000"/>
              </a:bodyPr>
              <a:lstStyle/>
              <a:p>
                <a:pPr eaLnBrk="1" fontAlgn="auto" hangingPunct="1">
                  <a:spcAft>
                    <a:spcPts val="0"/>
                  </a:spcAft>
                  <a:defRPr/>
                </a:pPr>
                <a:r>
                  <a:rPr lang="en-US" sz="2400" dirty="0">
                    <a:latin typeface="Arial" panose="020B0604020202020204" pitchFamily="34" charset="0"/>
                    <a:cs typeface="Arial" panose="020B0604020202020204" pitchFamily="34" charset="0"/>
                  </a:rPr>
                  <a:t>   We would like to optimize a function</a:t>
                </a:r>
              </a:p>
              <a:p>
                <a:pPr eaLnBrk="1" fontAlgn="auto" hangingPunct="1">
                  <a:spcAft>
                    <a:spcPts val="0"/>
                  </a:spcAft>
                  <a:defRPr/>
                </a:pPr>
                <a:endParaRPr lang="ru-RU" b="0" i="1" dirty="0">
                  <a:latin typeface="Cambria Math"/>
                </a:endParaRPr>
              </a:p>
              <a:p>
                <a:pPr eaLnBrk="1" fontAlgn="auto" hangingPunct="1">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b="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𝑚𝑖𝑛</m:t>
                      </m:r>
                    </m:oMath>
                  </m:oMathPara>
                </a14:m>
                <a:endParaRPr lang="en-US" sz="2800"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r>
                  <a:rPr lang="en-US" dirty="0">
                    <a:latin typeface="Arial" panose="020B0604020202020204" pitchFamily="34" charset="0"/>
                    <a:cs typeface="Arial" panose="020B0604020202020204" pitchFamily="34" charset="0"/>
                  </a:rPr>
                  <a:t>Full derivation – see [1],[2],[3]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07181" y="1864519"/>
                <a:ext cx="8520113" cy="2512609"/>
              </a:xfrm>
              <a:blipFill>
                <a:blip r:embed="rId2"/>
                <a:stretch>
                  <a:fillRect t="-5097"/>
                </a:stretch>
              </a:blipFill>
            </p:spPr>
            <p:txBody>
              <a:bodyPr/>
              <a:lstStyle/>
              <a:p>
                <a:r>
                  <a:rPr lang="en-US">
                    <a:noFill/>
                  </a:rPr>
                  <a:t> </a:t>
                </a:r>
              </a:p>
            </p:txBody>
          </p:sp>
        </mc:Fallback>
      </mc:AlternateContent>
      <p:sp>
        <p:nvSpPr>
          <p:cNvPr id="2" name="Rectangle 1"/>
          <p:cNvSpPr/>
          <p:nvPr/>
        </p:nvSpPr>
        <p:spPr>
          <a:xfrm>
            <a:off x="938679" y="479667"/>
            <a:ext cx="7257115" cy="707886"/>
          </a:xfrm>
          <a:prstGeom prst="rect">
            <a:avLst/>
          </a:prstGeom>
        </p:spPr>
        <p:txBody>
          <a:bodyPr wrap="none">
            <a:spAutoFit/>
          </a:bodyPr>
          <a:lstStyle/>
          <a:p>
            <a:r>
              <a:rPr lang="en-GB" sz="4000" dirty="0">
                <a:latin typeface="Arial" panose="020B0604020202020204" pitchFamily="34" charset="0"/>
                <a:cs typeface="Arial" panose="020B0604020202020204" pitchFamily="34" charset="0"/>
              </a:rPr>
              <a:t>Derivation: Step1 - Initial Setup</a:t>
            </a:r>
            <a:endParaRPr lang="en-US" sz="40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4B0C701F-313A-0DF0-3721-106F9C9605FD}"/>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730989E2-28BC-BEFE-216D-222A33879F50}"/>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D7261567-2EDF-10EA-DFDB-AADEACC26AAE}"/>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81A5426F-DE3C-AD9D-CE27-0DA06F59550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BA41157C-62C7-3FCC-58B7-CD83925FAB5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25719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761576" y="639551"/>
            <a:ext cx="8307413" cy="618135"/>
          </a:xfrm>
        </p:spPr>
        <p:txBody>
          <a:bodyPr/>
          <a:lstStyle/>
          <a:p>
            <a:pPr algn="l" eaLnBrk="1" hangingPunct="1"/>
            <a:r>
              <a:rPr lang="ru-RU"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Derivation: Step</a:t>
            </a:r>
            <a:r>
              <a:rPr lang="ru-RU"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2 – </a:t>
            </a:r>
            <a:br>
              <a:rPr lang="ru-RU" sz="3200" dirty="0">
                <a:latin typeface="Arial" panose="020B0604020202020204" pitchFamily="34" charset="0"/>
                <a:cs typeface="Arial" panose="020B0604020202020204" pitchFamily="34" charset="0"/>
              </a:rPr>
            </a:br>
            <a:r>
              <a:rPr lang="ru-RU"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Function Randomization</a:t>
            </a:r>
            <a:endParaRPr lang="en-US"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382842" y="1566754"/>
                <a:ext cx="6378315" cy="3138488"/>
              </a:xfrm>
            </p:spPr>
            <p:txBody>
              <a:bodyPr rtlCol="0">
                <a:normAutofit/>
              </a:bodyPr>
              <a:lstStyle/>
              <a:p>
                <a:pPr algn="l" eaLnBrk="1" fontAlgn="auto" hangingPunct="1">
                  <a:spcAft>
                    <a:spcPts val="0"/>
                  </a:spcAft>
                  <a:defRPr/>
                </a:pPr>
                <a:r>
                  <a:rPr lang="en-US" sz="2400" dirty="0"/>
                  <a:t>                              </a:t>
                </a:r>
                <a:r>
                  <a:rPr lang="en-US" sz="2800" dirty="0">
                    <a:latin typeface="Arial" panose="020B0604020202020204" pitchFamily="34" charset="0"/>
                    <a:cs typeface="Arial" panose="020B0604020202020204" pitchFamily="34" charset="0"/>
                  </a:rPr>
                  <a:t>Randomize</a:t>
                </a:r>
              </a:p>
              <a:p>
                <a:pPr algn="l" eaLnBrk="1" fontAlgn="auto" hangingPunct="1">
                  <a:spcAft>
                    <a:spcPts val="0"/>
                  </a:spcAft>
                  <a:defRPr/>
                </a:pPr>
                <a:endParaRPr lang="en-US" sz="2400" dirty="0"/>
              </a:p>
              <a:p>
                <a:pPr eaLnBrk="1" fontAlgn="auto" hangingPunct="1">
                  <a:spcAft>
                    <a:spcPts val="0"/>
                  </a:spcAft>
                  <a:defRPr/>
                </a:pPr>
                <a14:m>
                  <m:oMathPara xmlns:m="http://schemas.openxmlformats.org/officeDocument/2006/math">
                    <m:oMathParaPr>
                      <m:jc m:val="centerGroup"/>
                    </m:oMathParaPr>
                    <m:oMath xmlns:m="http://schemas.openxmlformats.org/officeDocument/2006/math">
                      <m:r>
                        <a:rPr lang="en-US" sz="2800" b="0" i="1" smtClean="0">
                          <a:latin typeface="Cambria Math"/>
                        </a:rPr>
                        <m:t>𝐹</m:t>
                      </m:r>
                      <m:d>
                        <m:dPr>
                          <m:ctrlPr>
                            <a:rPr lang="en-US" sz="2800" b="0" i="1" smtClean="0">
                              <a:latin typeface="Cambria Math" panose="02040503050406030204" pitchFamily="18" charset="0"/>
                            </a:rPr>
                          </m:ctrlPr>
                        </m:dPr>
                        <m:e>
                          <m:r>
                            <a:rPr lang="en-US" sz="2800" b="0" i="1" smtClean="0">
                              <a:latin typeface="Cambria Math"/>
                            </a:rPr>
                            <m:t>𝑋</m:t>
                          </m:r>
                        </m:e>
                      </m:d>
                      <m:r>
                        <a:rPr lang="en-US" sz="2800" b="0" i="1" smtClean="0">
                          <a:latin typeface="Cambria Math"/>
                        </a:rPr>
                        <m:t>=</m:t>
                      </m:r>
                      <m:r>
                        <a:rPr lang="en-US" sz="2800" b="0" i="1" smtClean="0">
                          <a:latin typeface="Cambria Math"/>
                        </a:rPr>
                        <m:t>𝐸</m:t>
                      </m:r>
                      <m:d>
                        <m:dPr>
                          <m:ctrlPr>
                            <a:rPr lang="en-US" sz="2800" b="0" i="1" smtClean="0">
                              <a:latin typeface="Cambria Math" panose="02040503050406030204" pitchFamily="18" charset="0"/>
                            </a:rPr>
                          </m:ctrlPr>
                        </m:dPr>
                        <m:e>
                          <m:r>
                            <a:rPr lang="en-US" sz="2800" b="0" i="1" smtClean="0">
                              <a:latin typeface="Cambria Math"/>
                            </a:rPr>
                            <m:t>𝑓</m:t>
                          </m:r>
                          <m:d>
                            <m:dPr>
                              <m:ctrlPr>
                                <a:rPr lang="en-US" sz="2800" b="0" i="1" smtClean="0">
                                  <a:latin typeface="Cambria Math" panose="02040503050406030204" pitchFamily="18" charset="0"/>
                                </a:rPr>
                              </m:ctrlPr>
                            </m:dPr>
                            <m:e>
                              <m:r>
                                <a:rPr lang="en-US" sz="2800" b="0" i="1" smtClean="0">
                                  <a:latin typeface="Cambria Math"/>
                                </a:rPr>
                                <m:t>𝑥</m:t>
                              </m:r>
                            </m:e>
                          </m:d>
                        </m:e>
                      </m:d>
                      <m:r>
                        <a:rPr lang="en-US" sz="2800" b="0" i="1" smtClean="0">
                          <a:latin typeface="Cambria Math"/>
                        </a:rPr>
                        <m:t>→</m:t>
                      </m:r>
                      <m:r>
                        <a:rPr lang="en-US" sz="2800" b="0" i="1" smtClean="0">
                          <a:latin typeface="Cambria Math"/>
                        </a:rPr>
                        <m:t>𝑚𝑖𝑛</m:t>
                      </m:r>
                    </m:oMath>
                  </m:oMathPara>
                </a14:m>
                <a:endParaRPr lang="en-US" sz="2800" b="0"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r>
                  <a:rPr lang="en-US" sz="2000" dirty="0">
                    <a:latin typeface="Arial" panose="020B0604020202020204" pitchFamily="34" charset="0"/>
                    <a:cs typeface="Arial" panose="020B0604020202020204" pitchFamily="34" charset="0"/>
                  </a:rPr>
                  <a:t>(see [1] for the proof that original and </a:t>
                </a:r>
                <a:endParaRPr lang="ru-RU" sz="2000" dirty="0">
                  <a:latin typeface="Arial" panose="020B0604020202020204" pitchFamily="34" charset="0"/>
                  <a:cs typeface="Arial" panose="020B0604020202020204" pitchFamily="34" charset="0"/>
                </a:endParaRPr>
              </a:p>
              <a:p>
                <a:pPr eaLnBrk="1" fontAlgn="auto" hangingPunct="1">
                  <a:spcAft>
                    <a:spcPts val="0"/>
                  </a:spcAft>
                  <a:defRPr/>
                </a:pPr>
                <a:r>
                  <a:rPr lang="en-US" sz="2000" dirty="0">
                    <a:latin typeface="Arial" panose="020B0604020202020204" pitchFamily="34" charset="0"/>
                    <a:cs typeface="Arial" panose="020B0604020202020204" pitchFamily="34" charset="0"/>
                  </a:rPr>
                  <a:t>randomized problems are equivalent)</a:t>
                </a:r>
              </a:p>
              <a:p>
                <a:pPr eaLnBrk="1" fontAlgn="auto" hangingPunct="1">
                  <a:spcAft>
                    <a:spcPts val="0"/>
                  </a:spcAft>
                  <a:defRPr/>
                </a:pPr>
                <a:endParaRPr lang="en-US" sz="2000" dirty="0">
                  <a:latin typeface="Arial" panose="020B0604020202020204" pitchFamily="34" charset="0"/>
                  <a:cs typeface="Arial" panose="020B0604020202020204" pitchFamily="34" charset="0"/>
                </a:endParaRP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382842" y="1566754"/>
                <a:ext cx="6378315" cy="3138488"/>
              </a:xfrm>
              <a:blipFill>
                <a:blip r:embed="rId2"/>
                <a:stretch>
                  <a:fillRect t="-3689"/>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A35E72D7-2045-9CA6-4CE6-4DC82F01ACDE}"/>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7589B03A-3D84-D560-2A83-39DBBEA22504}"/>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E165419C-7254-0E92-A32A-9BB3CC5EEEE8}"/>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13C9D0B5-2BE6-9F2B-9D05-E383413B9EE5}"/>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24E2B1E1-6CCF-C024-EB11-1D6E2D825C3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49187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302975" y="876995"/>
            <a:ext cx="8538045" cy="576758"/>
          </a:xfrm>
        </p:spPr>
        <p:txBody>
          <a:bodyPr/>
          <a:lstStyle/>
          <a:p>
            <a:pPr eaLnBrk="1" hangingPunct="1"/>
            <a:r>
              <a:rPr lang="en-GB" sz="3600" dirty="0">
                <a:latin typeface="Arial" panose="020B0604020202020204" pitchFamily="34" charset="0"/>
                <a:cs typeface="Arial" panose="020B0604020202020204" pitchFamily="34" charset="0"/>
              </a:rPr>
              <a:t>Derivation: Step3 – </a:t>
            </a:r>
            <a:br>
              <a:rPr lang="ru-RU" sz="3600" dirty="0">
                <a:latin typeface="Arial" panose="020B0604020202020204" pitchFamily="34" charset="0"/>
                <a:cs typeface="Arial" panose="020B0604020202020204" pitchFamily="34" charset="0"/>
              </a:rPr>
            </a:br>
            <a:r>
              <a:rPr lang="en-GB" sz="3600" dirty="0">
                <a:latin typeface="Arial" panose="020B0604020202020204" pitchFamily="34" charset="0"/>
                <a:cs typeface="Arial" panose="020B0604020202020204" pitchFamily="34" charset="0"/>
              </a:rPr>
              <a:t>Compute Directional Derivative </a:t>
            </a:r>
            <a:endParaRPr lang="en-US" altLang="en-US" sz="3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409074" y="1967537"/>
                <a:ext cx="6325849" cy="1974877"/>
              </a:xfrm>
            </p:spPr>
            <p:txBody>
              <a:bodyPr rtlCol="0">
                <a:normAutofit/>
              </a:bodyPr>
              <a:lstStyle/>
              <a:p>
                <a:pPr algn="l" eaLnBrk="1" fontAlgn="auto" hangingPunct="1">
                  <a:spcAft>
                    <a:spcPts val="0"/>
                  </a:spcAft>
                  <a:defRPr/>
                </a:pP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Compute derivative </a:t>
                </a:r>
                <a:endParaRPr lang="ru-RU" sz="2400" dirty="0">
                  <a:latin typeface="Arial" panose="020B0604020202020204" pitchFamily="34" charset="0"/>
                  <a:cs typeface="Arial" panose="020B0604020202020204" pitchFamily="34" charset="0"/>
                </a:endParaRPr>
              </a:p>
              <a:p>
                <a:pPr algn="l" eaLnBrk="1" fontAlgn="auto" hangingPunct="1">
                  <a:spcAft>
                    <a:spcPts val="0"/>
                  </a:spcAft>
                  <a:defRPr/>
                </a:pP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of randomized functional w.r.t. vector Y.</a:t>
                </a:r>
              </a:p>
              <a:p>
                <a:pPr eaLnBrk="1" fontAlgn="auto" hangingPunct="1">
                  <a:spcAft>
                    <a:spcPts val="0"/>
                  </a:spcAft>
                  <a:defRPr/>
                </a:pPr>
                <a:endParaRPr lang="en-US" sz="2400" i="1" dirty="0">
                  <a:latin typeface="Arial" panose="020B0604020202020204" pitchFamily="34" charset="0"/>
                  <a:cs typeface="Arial" panose="020B0604020202020204" pitchFamily="34" charset="0"/>
                </a:endParaRPr>
              </a:p>
              <a:p>
                <a:pPr eaLnBrk="1" fontAlgn="auto" hangingPunct="1">
                  <a:spcAft>
                    <a:spcPts val="0"/>
                  </a:spcAft>
                  <a:defRPr/>
                </a:pPr>
                <a14:m>
                  <m:oMath xmlns:m="http://schemas.openxmlformats.org/officeDocument/2006/math">
                    <m:r>
                      <a:rPr lang="en-US" sz="2800" i="1">
                        <a:latin typeface="Cambria Math"/>
                      </a:rPr>
                      <m:t>𝑑𝐹</m:t>
                    </m:r>
                    <m:d>
                      <m:dPr>
                        <m:ctrlPr>
                          <a:rPr lang="en-US" sz="2800" i="1">
                            <a:latin typeface="Cambria Math" panose="02040503050406030204" pitchFamily="18" charset="0"/>
                          </a:rPr>
                        </m:ctrlPr>
                      </m:dPr>
                      <m:e>
                        <m:r>
                          <a:rPr lang="en-US" sz="2800" i="1">
                            <a:latin typeface="Cambria Math"/>
                          </a:rPr>
                          <m:t>𝑋</m:t>
                        </m:r>
                      </m:e>
                    </m:d>
                  </m:oMath>
                </a14:m>
                <a:r>
                  <a:rPr lang="en-US" sz="2800" dirty="0"/>
                  <a:t>/ </a:t>
                </a:r>
                <a14:m>
                  <m:oMath xmlns:m="http://schemas.openxmlformats.org/officeDocument/2006/math">
                    <m:r>
                      <a:rPr lang="en-US" sz="2800" i="1">
                        <a:latin typeface="Cambria Math"/>
                      </a:rPr>
                      <m:t>𝑑𝑌</m:t>
                    </m:r>
                  </m:oMath>
                </a14:m>
                <a:endParaRPr lang="en-US" sz="2800" dirty="0"/>
              </a:p>
              <a:p>
                <a:pPr eaLnBrk="1" fontAlgn="auto" hangingPunct="1">
                  <a:spcAft>
                    <a:spcPts val="0"/>
                  </a:spcAft>
                  <a:defRPr/>
                </a:pPr>
                <a:endParaRPr lang="en-US" dirty="0"/>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409074" y="1967537"/>
                <a:ext cx="6325849" cy="1974877"/>
              </a:xfrm>
              <a:blipFill>
                <a:blip r:embed="rId2"/>
                <a:stretch>
                  <a:fillRect t="-4630"/>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5A5BC816-8B53-CB4E-62AC-295CE48079FD}"/>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B5BE81E1-D878-AFBE-B611-C9CC10BD8013}"/>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7E45141C-69B9-48BB-594A-97CC649D41BC}"/>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021A28EF-6820-1CB1-BD81-589397689547}"/>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E089CEE7-5B33-23CD-1AD2-2ACA9C840628}"/>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31349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535210" y="1736494"/>
                <a:ext cx="8520113" cy="3138488"/>
              </a:xfrm>
            </p:spPr>
            <p:txBody>
              <a:bodyPr rtlCol="0">
                <a:normAutofit/>
              </a:bodyPr>
              <a:lstStyle/>
              <a:p>
                <a:pPr algn="l" eaLnBrk="1" fontAlgn="auto" hangingPunct="1">
                  <a:spcAft>
                    <a:spcPts val="0"/>
                  </a:spcAft>
                  <a:defRPr/>
                </a:pPr>
                <a:r>
                  <a:rPr lang="en-GB" dirty="0"/>
                  <a:t>       Derivative of the target functional  </a:t>
                </a:r>
                <a14:m>
                  <m:oMath xmlns:m="http://schemas.openxmlformats.org/officeDocument/2006/math">
                    <m:r>
                      <a:rPr lang="en-US" b="0" i="1" smtClean="0">
                        <a:latin typeface="Cambria Math"/>
                      </a:rPr>
                      <m:t>𝐹</m:t>
                    </m:r>
                    <m:r>
                      <a:rPr lang="en-US" b="0" i="1" smtClean="0">
                        <a:latin typeface="Cambria Math"/>
                      </a:rPr>
                      <m:t>(</m:t>
                    </m:r>
                    <m:r>
                      <a:rPr lang="en-US" b="0" i="1" smtClean="0">
                        <a:latin typeface="Cambria Math"/>
                      </a:rPr>
                      <m:t>𝑋</m:t>
                    </m:r>
                    <m:r>
                      <a:rPr lang="en-US" b="0" i="1" smtClean="0">
                        <a:latin typeface="Cambria Math"/>
                      </a:rPr>
                      <m:t>)</m:t>
                    </m:r>
                  </m:oMath>
                </a14:m>
                <a:r>
                  <a:rPr lang="en-GB" dirty="0"/>
                  <a:t> in the direction of the random vector </a:t>
                </a:r>
                <a14:m>
                  <m:oMath xmlns:m="http://schemas.openxmlformats.org/officeDocument/2006/math">
                    <m:r>
                      <a:rPr lang="en-US" b="0" i="1" smtClean="0">
                        <a:latin typeface="Cambria Math"/>
                      </a:rPr>
                      <m:t>𝑌</m:t>
                    </m:r>
                  </m:oMath>
                </a14:m>
                <a:r>
                  <a:rPr lang="en-GB" dirty="0"/>
                  <a:t> </a:t>
                </a:r>
              </a:p>
              <a:p>
                <a:pPr algn="l" eaLnBrk="1" fontAlgn="auto" hangingPunct="1">
                  <a:spcAft>
                    <a:spcPts val="0"/>
                  </a:spcAft>
                  <a:defRPr/>
                </a:pPr>
                <a:r>
                  <a:rPr lang="en-GB" dirty="0"/>
                  <a:t>   at the point </a:t>
                </a:r>
                <a14:m>
                  <m:oMath xmlns:m="http://schemas.openxmlformats.org/officeDocument/2006/math">
                    <m:sSup>
                      <m:sSupPr>
                        <m:ctrlPr>
                          <a:rPr lang="en-GB" i="1">
                            <a:latin typeface="Cambria Math" panose="02040503050406030204" pitchFamily="18" charset="0"/>
                          </a:rPr>
                        </m:ctrlPr>
                      </m:sSupPr>
                      <m:e>
                        <m:r>
                          <a:rPr lang="en-US" b="0" i="1" smtClean="0">
                            <a:latin typeface="Cambria Math"/>
                          </a:rPr>
                          <m:t>𝑋</m:t>
                        </m:r>
                      </m:e>
                      <m:sup>
                        <m:r>
                          <a:rPr lang="en-US" b="0" i="1" smtClean="0">
                            <a:latin typeface="Cambria Math"/>
                          </a:rPr>
                          <m:t>0</m:t>
                        </m:r>
                      </m:sup>
                    </m:sSup>
                    <m:r>
                      <a:rPr lang="en-GB" i="1">
                        <a:latin typeface="Cambria Math"/>
                      </a:rPr>
                      <m:t> </m:t>
                    </m:r>
                  </m:oMath>
                </a14:m>
                <a:r>
                  <a:rPr lang="en-GB" dirty="0"/>
                  <a:t>is : </a:t>
                </a:r>
              </a:p>
              <a:p>
                <a:pPr algn="l" eaLnBrk="1" fontAlgn="auto" hangingPunct="1">
                  <a:spcAft>
                    <a:spcPts val="0"/>
                  </a:spcAft>
                  <a:defRPr/>
                </a:pPr>
                <a:endParaRPr lang="en-US" dirty="0"/>
              </a:p>
              <a:p>
                <a:pPr algn="l" eaLnBrk="1" fontAlgn="auto" hangingPunct="1">
                  <a:spcAft>
                    <a:spcPts val="0"/>
                  </a:spcAft>
                  <a:defRPr/>
                </a:pPr>
                <a:endParaRPr lang="en-US" dirty="0"/>
              </a:p>
              <a:p>
                <a:pPr algn="l" eaLnBrk="1" fontAlgn="auto" hangingPunct="1">
                  <a:spcAft>
                    <a:spcPts val="0"/>
                  </a:spcAft>
                  <a:defRPr/>
                </a:pPr>
                <a:endParaRPr lang="en-US" dirty="0"/>
              </a:p>
              <a:p>
                <a:pPr algn="l" eaLnBrk="1" fontAlgn="auto" hangingPunct="1">
                  <a:spcAft>
                    <a:spcPts val="0"/>
                  </a:spcAft>
                  <a:defRPr/>
                </a:pPr>
                <a:endParaRPr lang="en-US" dirty="0"/>
              </a:p>
              <a:p>
                <a:pPr algn="l" eaLnBrk="1" fontAlgn="auto" hangingPunct="1">
                  <a:spcAft>
                    <a:spcPts val="0"/>
                  </a:spcAft>
                  <a:defRPr/>
                </a:pPr>
                <a:r>
                  <a:rPr lang="en-GB"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sSup>
                          <m:sSupPr>
                            <m:ctrlPr>
                              <a:rPr lang="en-US" i="1">
                                <a:latin typeface="Cambria Math" panose="02040503050406030204" pitchFamily="18" charset="0"/>
                              </a:rPr>
                            </m:ctrlPr>
                          </m:sSupPr>
                          <m:e>
                            <m:r>
                              <a:rPr lang="en-US" i="1">
                                <a:latin typeface="Cambria Math"/>
                              </a:rPr>
                              <m:t>𝑥</m:t>
                            </m:r>
                          </m:e>
                          <m:sup>
                            <m:r>
                              <m:rPr>
                                <m:sty m:val="p"/>
                              </m:rPr>
                              <a:rPr lang="el-GR" i="1">
                                <a:latin typeface="Cambria Math"/>
                              </a:rPr>
                              <m:t>ε</m:t>
                            </m:r>
                          </m:sup>
                        </m:sSup>
                      </m:sub>
                    </m:sSub>
                    <m:r>
                      <a:rPr lang="en-US" b="0" i="1" smtClean="0">
                        <a:latin typeface="Cambria Math"/>
                      </a:rPr>
                      <m:t>(</m:t>
                    </m:r>
                    <m:r>
                      <a:rPr lang="en-US" b="0" i="1" smtClean="0">
                        <a:latin typeface="Cambria Math"/>
                      </a:rPr>
                      <m:t>𝑥</m:t>
                    </m:r>
                    <m:r>
                      <a:rPr lang="en-US" b="0" i="1" smtClean="0">
                        <a:latin typeface="Cambria Math"/>
                      </a:rPr>
                      <m:t>)</m:t>
                    </m:r>
                  </m:oMath>
                </a14:m>
                <a:r>
                  <a:rPr lang="en-US" dirty="0"/>
                  <a:t>- density function of the random vector </a:t>
                </a:r>
                <a14:m>
                  <m:oMath xmlns:m="http://schemas.openxmlformats.org/officeDocument/2006/math">
                    <m:sSup>
                      <m:sSupPr>
                        <m:ctrlPr>
                          <a:rPr lang="en-GB" i="1">
                            <a:latin typeface="Cambria Math" panose="02040503050406030204" pitchFamily="18" charset="0"/>
                          </a:rPr>
                        </m:ctrlPr>
                      </m:sSupPr>
                      <m:e>
                        <m:r>
                          <a:rPr lang="en-US" i="1">
                            <a:latin typeface="Cambria Math"/>
                          </a:rPr>
                          <m:t>𝑋</m:t>
                        </m:r>
                      </m:e>
                      <m:sup>
                        <m:r>
                          <m:rPr>
                            <m:sty m:val="p"/>
                          </m:rPr>
                          <a:rPr lang="el-GR" i="1">
                            <a:latin typeface="Cambria Math"/>
                          </a:rPr>
                          <m:t>ε</m:t>
                        </m:r>
                      </m:sup>
                    </m:sSup>
                  </m:oMath>
                </a14:m>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535210" y="1736494"/>
                <a:ext cx="8520113" cy="3138488"/>
              </a:xfrm>
              <a:blipFill rotWithShape="1">
                <a:blip r:embed="rId3"/>
                <a:stretch>
                  <a:fillRect l="-859" t="-2136"/>
                </a:stretch>
              </a:blipFill>
            </p:spPr>
            <p:txBody>
              <a:bodyPr/>
              <a:lstStyle/>
              <a:p>
                <a:r>
                  <a:rPr lang="en-US">
                    <a:noFill/>
                  </a:rPr>
                  <a:t> </a:t>
                </a:r>
              </a:p>
            </p:txBody>
          </p:sp>
        </mc:Fallback>
      </mc:AlternateContent>
      <p:sp>
        <p:nvSpPr>
          <p:cNvPr id="2" name="Rectangle 2"/>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9" name="Rectangle 9"/>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4266985409"/>
              </p:ext>
            </p:extLst>
          </p:nvPr>
        </p:nvGraphicFramePr>
        <p:xfrm>
          <a:off x="758825" y="2603502"/>
          <a:ext cx="7626350" cy="969963"/>
        </p:xfrm>
        <a:graphic>
          <a:graphicData uri="http://schemas.openxmlformats.org/presentationml/2006/ole">
            <mc:AlternateContent xmlns:mc="http://schemas.openxmlformats.org/markup-compatibility/2006">
              <mc:Choice xmlns:v="urn:schemas-microsoft-com:vml" Requires="v">
                <p:oleObj name="Equation" r:id="rId4" imgW="4394160" imgH="558720" progId="Equation.3">
                  <p:embed/>
                </p:oleObj>
              </mc:Choice>
              <mc:Fallback>
                <p:oleObj name="Equation" r:id="rId4" imgW="4394160" imgH="558720" progId="Equation.3">
                  <p:embed/>
                  <p:pic>
                    <p:nvPicPr>
                      <p:cNvPr id="0" name=""/>
                      <p:cNvPicPr/>
                      <p:nvPr/>
                    </p:nvPicPr>
                    <p:blipFill>
                      <a:blip r:embed="rId5"/>
                      <a:stretch>
                        <a:fillRect/>
                      </a:stretch>
                    </p:blipFill>
                    <p:spPr>
                      <a:xfrm>
                        <a:off x="758825" y="2603502"/>
                        <a:ext cx="7626350" cy="969963"/>
                      </a:xfrm>
                      <a:prstGeom prst="rect">
                        <a:avLst/>
                      </a:prstGeom>
                    </p:spPr>
                  </p:pic>
                </p:oleObj>
              </mc:Fallback>
            </mc:AlternateContent>
          </a:graphicData>
        </a:graphic>
      </p:graphicFrame>
      <p:sp>
        <p:nvSpPr>
          <p:cNvPr id="16" name="Title 1"/>
          <p:cNvSpPr txBox="1">
            <a:spLocks/>
          </p:cNvSpPr>
          <p:nvPr/>
        </p:nvSpPr>
        <p:spPr bwMode="auto">
          <a:xfrm>
            <a:off x="302977" y="827027"/>
            <a:ext cx="8538045" cy="474958"/>
          </a:xfrm>
          <a:prstGeom prst="rect">
            <a:avLst/>
          </a:prstGeom>
          <a:noFill/>
          <a:ln w="9525">
            <a:noFill/>
            <a:miter lim="800000"/>
            <a:headEnd/>
            <a:tailEnd/>
          </a:ln>
        </p:spPr>
        <p:txBody>
          <a:bodyPr vert="horz" wrap="square" lIns="68572" tIns="34286" rIns="68572" bIns="34286" numCol="1" anchor="b" anchorCtr="0" compatLnSpc="1">
            <a:prstTxWarp prst="textNoShape">
              <a:avLst/>
            </a:prstTxWarp>
          </a:bodyPr>
          <a:lstStyle>
            <a:lvl1pPr algn="ctr" rtl="0" eaLnBrk="0" fontAlgn="base" hangingPunct="0">
              <a:lnSpc>
                <a:spcPct val="90000"/>
              </a:lnSpc>
              <a:spcBef>
                <a:spcPct val="0"/>
              </a:spcBef>
              <a:spcAft>
                <a:spcPct val="0"/>
              </a:spcAft>
              <a:defRPr sz="4500" kern="1200">
                <a:solidFill>
                  <a:schemeClr val="tx1"/>
                </a:solidFill>
                <a:latin typeface="+mj-lt"/>
                <a:ea typeface="+mj-ea"/>
                <a:cs typeface="+mj-cs"/>
              </a:defRPr>
            </a:lvl1pPr>
            <a:lvl2pPr algn="l" rtl="0" eaLnBrk="0" fontAlgn="base" hangingPunct="0">
              <a:lnSpc>
                <a:spcPct val="90000"/>
              </a:lnSpc>
              <a:spcBef>
                <a:spcPct val="0"/>
              </a:spcBef>
              <a:spcAft>
                <a:spcPct val="0"/>
              </a:spcAft>
              <a:defRPr sz="3300">
                <a:solidFill>
                  <a:schemeClr val="tx1"/>
                </a:solidFill>
                <a:latin typeface="Calibri Light" pitchFamily="34" charset="0"/>
              </a:defRPr>
            </a:lvl2pPr>
            <a:lvl3pPr algn="l" rtl="0" eaLnBrk="0" fontAlgn="base" hangingPunct="0">
              <a:lnSpc>
                <a:spcPct val="90000"/>
              </a:lnSpc>
              <a:spcBef>
                <a:spcPct val="0"/>
              </a:spcBef>
              <a:spcAft>
                <a:spcPct val="0"/>
              </a:spcAft>
              <a:defRPr sz="3300">
                <a:solidFill>
                  <a:schemeClr val="tx1"/>
                </a:solidFill>
                <a:latin typeface="Calibri Light" pitchFamily="34" charset="0"/>
              </a:defRPr>
            </a:lvl3pPr>
            <a:lvl4pPr algn="l" rtl="0" eaLnBrk="0" fontAlgn="base" hangingPunct="0">
              <a:lnSpc>
                <a:spcPct val="90000"/>
              </a:lnSpc>
              <a:spcBef>
                <a:spcPct val="0"/>
              </a:spcBef>
              <a:spcAft>
                <a:spcPct val="0"/>
              </a:spcAft>
              <a:defRPr sz="3300">
                <a:solidFill>
                  <a:schemeClr val="tx1"/>
                </a:solidFill>
                <a:latin typeface="Calibri Light" pitchFamily="34" charset="0"/>
              </a:defRPr>
            </a:lvl4pPr>
            <a:lvl5pPr algn="l" rtl="0" eaLnBrk="0" fontAlgn="base" hangingPunct="0">
              <a:lnSpc>
                <a:spcPct val="90000"/>
              </a:lnSpc>
              <a:spcBef>
                <a:spcPct val="0"/>
              </a:spcBef>
              <a:spcAft>
                <a:spcPct val="0"/>
              </a:spcAft>
              <a:defRPr sz="3300">
                <a:solidFill>
                  <a:schemeClr val="tx1"/>
                </a:solidFill>
                <a:latin typeface="Calibri Light" pitchFamily="34" charset="0"/>
              </a:defRPr>
            </a:lvl5pPr>
            <a:lvl6pPr marL="342856" algn="l" rtl="0" fontAlgn="base">
              <a:lnSpc>
                <a:spcPct val="90000"/>
              </a:lnSpc>
              <a:spcBef>
                <a:spcPct val="0"/>
              </a:spcBef>
              <a:spcAft>
                <a:spcPct val="0"/>
              </a:spcAft>
              <a:defRPr sz="3300">
                <a:solidFill>
                  <a:schemeClr val="tx1"/>
                </a:solidFill>
                <a:latin typeface="Calibri Light" pitchFamily="34" charset="0"/>
              </a:defRPr>
            </a:lvl6pPr>
            <a:lvl7pPr marL="685712" algn="l" rtl="0" fontAlgn="base">
              <a:lnSpc>
                <a:spcPct val="90000"/>
              </a:lnSpc>
              <a:spcBef>
                <a:spcPct val="0"/>
              </a:spcBef>
              <a:spcAft>
                <a:spcPct val="0"/>
              </a:spcAft>
              <a:defRPr sz="3300">
                <a:solidFill>
                  <a:schemeClr val="tx1"/>
                </a:solidFill>
                <a:latin typeface="Calibri Light" pitchFamily="34" charset="0"/>
              </a:defRPr>
            </a:lvl7pPr>
            <a:lvl8pPr marL="1028568" algn="l" rtl="0" fontAlgn="base">
              <a:lnSpc>
                <a:spcPct val="90000"/>
              </a:lnSpc>
              <a:spcBef>
                <a:spcPct val="0"/>
              </a:spcBef>
              <a:spcAft>
                <a:spcPct val="0"/>
              </a:spcAft>
              <a:defRPr sz="3300">
                <a:solidFill>
                  <a:schemeClr val="tx1"/>
                </a:solidFill>
                <a:latin typeface="Calibri Light" pitchFamily="34" charset="0"/>
              </a:defRPr>
            </a:lvl8pPr>
            <a:lvl9pPr marL="1371424" algn="l" rtl="0" fontAlgn="base">
              <a:lnSpc>
                <a:spcPct val="90000"/>
              </a:lnSpc>
              <a:spcBef>
                <a:spcPct val="0"/>
              </a:spcBef>
              <a:spcAft>
                <a:spcPct val="0"/>
              </a:spcAft>
              <a:defRPr sz="3300">
                <a:solidFill>
                  <a:schemeClr val="tx1"/>
                </a:solidFill>
                <a:latin typeface="Calibri Light" pitchFamily="34" charset="0"/>
              </a:defRPr>
            </a:lvl9pPr>
          </a:lstStyle>
          <a:p>
            <a:pPr eaLnBrk="1" hangingPunct="1"/>
            <a:r>
              <a:rPr lang="en-GB" sz="3600" dirty="0">
                <a:latin typeface="Arial" panose="020B0604020202020204" pitchFamily="34" charset="0"/>
                <a:cs typeface="Arial" panose="020B0604020202020204" pitchFamily="34" charset="0"/>
              </a:rPr>
              <a:t>Derivation: Step</a:t>
            </a:r>
            <a:r>
              <a:rPr lang="ru-RU" sz="3600" dirty="0">
                <a:latin typeface="Arial" panose="020B0604020202020204" pitchFamily="34" charset="0"/>
                <a:cs typeface="Arial" panose="020B0604020202020204" pitchFamily="34" charset="0"/>
              </a:rPr>
              <a:t> </a:t>
            </a:r>
            <a:r>
              <a:rPr lang="en-GB" sz="3600" dirty="0">
                <a:latin typeface="Arial" panose="020B0604020202020204" pitchFamily="34" charset="0"/>
                <a:cs typeface="Arial" panose="020B0604020202020204" pitchFamily="34" charset="0"/>
              </a:rPr>
              <a:t>3</a:t>
            </a:r>
            <a:r>
              <a:rPr lang="ru-RU" sz="3600" dirty="0">
                <a:latin typeface="Arial" panose="020B0604020202020204" pitchFamily="34" charset="0"/>
                <a:cs typeface="Arial" panose="020B0604020202020204" pitchFamily="34" charset="0"/>
              </a:rPr>
              <a:t> </a:t>
            </a:r>
            <a:r>
              <a:rPr lang="en-GB" sz="3600" dirty="0">
                <a:latin typeface="Arial" panose="020B0604020202020204" pitchFamily="34" charset="0"/>
                <a:cs typeface="Arial" panose="020B0604020202020204" pitchFamily="34" charset="0"/>
              </a:rPr>
              <a:t>– </a:t>
            </a:r>
            <a:endParaRPr lang="ru-RU" sz="3600" dirty="0">
              <a:latin typeface="Arial" panose="020B0604020202020204" pitchFamily="34" charset="0"/>
              <a:cs typeface="Arial" panose="020B0604020202020204" pitchFamily="34" charset="0"/>
            </a:endParaRPr>
          </a:p>
          <a:p>
            <a:pPr eaLnBrk="1" hangingPunct="1"/>
            <a:r>
              <a:rPr lang="en-GB" sz="3600" dirty="0">
                <a:latin typeface="Arial" panose="020B0604020202020204" pitchFamily="34" charset="0"/>
                <a:cs typeface="Arial" panose="020B0604020202020204" pitchFamily="34" charset="0"/>
              </a:rPr>
              <a:t>Compute Directional Derivative </a:t>
            </a:r>
            <a:endParaRPr lang="en-US" altLang="en-US" sz="36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E5F2C5FB-9A5F-0182-0B5C-2BAF3DC3DAAC}"/>
              </a:ext>
            </a:extLst>
          </p:cNvPr>
          <p:cNvGrpSpPr/>
          <p:nvPr/>
        </p:nvGrpSpPr>
        <p:grpSpPr>
          <a:xfrm>
            <a:off x="0" y="0"/>
            <a:ext cx="9144000" cy="5143500"/>
            <a:chOff x="0" y="1"/>
            <a:chExt cx="12207310" cy="6857999"/>
          </a:xfrm>
        </p:grpSpPr>
        <p:sp>
          <p:nvSpPr>
            <p:cNvPr id="6" name="Arrow: Pentagon 5">
              <a:extLst>
                <a:ext uri="{FF2B5EF4-FFF2-40B4-BE49-F238E27FC236}">
                  <a16:creationId xmlns:a16="http://schemas.microsoft.com/office/drawing/2014/main" id="{15FC466C-2351-EAEF-8E36-630A186879E1}"/>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0CDB603D-10D3-9A4C-EFA9-E326EAF0170B}"/>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609879A2-6FA8-38FC-8562-F94A122F643A}"/>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Arrow: Pentagon 9">
              <a:extLst>
                <a:ext uri="{FF2B5EF4-FFF2-40B4-BE49-F238E27FC236}">
                  <a16:creationId xmlns:a16="http://schemas.microsoft.com/office/drawing/2014/main" id="{40BC908B-FD5A-12C6-4ADE-31224E399FE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0888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2496645"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6508628"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5" name="Arrow: Pentagon 4">
            <a:extLst>
              <a:ext uri="{FF2B5EF4-FFF2-40B4-BE49-F238E27FC236}">
                <a16:creationId xmlns:a16="http://schemas.microsoft.com/office/drawing/2014/main" id="{A46BDBD1-47CC-351C-55B5-6395ADBF0C1B}"/>
              </a:ext>
            </a:extLst>
          </p:cNvPr>
          <p:cNvSpPr/>
          <p:nvPr/>
        </p:nvSpPr>
        <p:spPr>
          <a:xfrm>
            <a:off x="150210" y="1"/>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6" name="Arrow: Pentagon 5">
            <a:extLst>
              <a:ext uri="{FF2B5EF4-FFF2-40B4-BE49-F238E27FC236}">
                <a16:creationId xmlns:a16="http://schemas.microsoft.com/office/drawing/2014/main" id="{90699459-5EBC-7386-1BFC-9B9166BE4FDF}"/>
              </a:ext>
            </a:extLst>
          </p:cNvPr>
          <p:cNvSpPr/>
          <p:nvPr/>
        </p:nvSpPr>
        <p:spPr>
          <a:xfrm>
            <a:off x="150210" y="4969983"/>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2" name="TextBox 1">
            <a:extLst>
              <a:ext uri="{FF2B5EF4-FFF2-40B4-BE49-F238E27FC236}">
                <a16:creationId xmlns:a16="http://schemas.microsoft.com/office/drawing/2014/main" id="{2787B115-2C6A-5507-D75E-48DDC8830702}"/>
              </a:ext>
            </a:extLst>
          </p:cNvPr>
          <p:cNvSpPr txBox="1"/>
          <p:nvPr/>
        </p:nvSpPr>
        <p:spPr>
          <a:xfrm>
            <a:off x="466928" y="1111282"/>
            <a:ext cx="8273375" cy="5262979"/>
          </a:xfrm>
          <a:prstGeom prst="rect">
            <a:avLst/>
          </a:prstGeom>
          <a:noFill/>
        </p:spPr>
        <p:txBody>
          <a:bodyPr wrap="square" rtlCol="0">
            <a:spAutoFit/>
          </a:bodyPr>
          <a:lstStyle/>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Question:  How to choose a strategy</a:t>
            </a: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Possible Answer:</a:t>
            </a:r>
          </a:p>
          <a:p>
            <a:pPr defTabSz="685800" eaLnBrk="1" fontAlgn="auto" hangingPunct="1">
              <a:spcBef>
                <a:spcPts val="0"/>
              </a:spcBef>
              <a:spcAft>
                <a:spcPts val="0"/>
              </a:spcAft>
            </a:pPr>
            <a:endParaRPr lang="ru-RU"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1. Let user to navigate the vacuum cleaner</a:t>
            </a:r>
          </a:p>
          <a:p>
            <a:pPr defTabSz="685800" eaLnBrk="1" fontAlgn="auto" hangingPunct="1">
              <a:spcBef>
                <a:spcPts val="0"/>
              </a:spcBef>
              <a:spcAft>
                <a:spcPts val="0"/>
              </a:spcAft>
            </a:pPr>
            <a:endParaRPr lang="ru-RU"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2. Have several buttons on the vacuum cleaner to let the user to switch between the strategies (automatic VC)</a:t>
            </a: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3. Let vacuum cleaner choose the best strategy ( AI solution)</a:t>
            </a: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ru-RU"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ru-RU"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ru-RU" sz="2100" dirty="0">
              <a:solidFill>
                <a:prstClr val="black"/>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198468" y="234118"/>
            <a:ext cx="6695867" cy="461665"/>
          </a:xfrm>
          <a:prstGeom prst="rect">
            <a:avLst/>
          </a:prstGeom>
          <a:noFill/>
        </p:spPr>
        <p:txBody>
          <a:bodyPr wrap="square">
            <a:spAutoFit/>
          </a:bodyPr>
          <a:lstStyle/>
          <a:p>
            <a:pPr defTabSz="685800" eaLnBrk="1" fontAlgn="auto" hangingPunct="1">
              <a:spcBef>
                <a:spcPts val="0"/>
              </a:spcBef>
              <a:spcAft>
                <a:spcPts val="0"/>
              </a:spcAft>
            </a:pPr>
            <a:r>
              <a:rPr lang="en-US" sz="2400" dirty="0">
                <a:solidFill>
                  <a:prstClr val="black"/>
                </a:solidFill>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249665" y="660441"/>
            <a:ext cx="2631972" cy="300082"/>
          </a:xfrm>
          <a:prstGeom prst="rect">
            <a:avLst/>
          </a:prstGeom>
          <a:noFill/>
          <a:ln w="31750" cap="sq">
            <a:solidFill>
              <a:schemeClr val="accent3">
                <a:lumMod val="50000"/>
              </a:schemeClr>
            </a:solidFill>
            <a:prstDash val="solid"/>
            <a:bevel/>
          </a:ln>
        </p:spPr>
        <p:txBody>
          <a:bodyPr wrap="square" rtlCol="0">
            <a:spAutoFit/>
          </a:bodyPr>
          <a:lstStyle/>
          <a:p>
            <a:pPr defTabSz="685800" eaLnBrk="1" fontAlgn="auto" hangingPunct="1">
              <a:spcBef>
                <a:spcPts val="0"/>
              </a:spcBef>
              <a:spcAft>
                <a:spcPts val="0"/>
              </a:spcAft>
            </a:pPr>
            <a:r>
              <a:rPr lang="ru-RU" sz="1350" b="1" dirty="0">
                <a:solidFill>
                  <a:srgbClr val="62A39F">
                    <a:lumMod val="50000"/>
                  </a:srgbClr>
                </a:solidFill>
                <a:latin typeface="Calibri" panose="020F0502020204030204"/>
                <a:cs typeface="+mn-cs"/>
              </a:rPr>
              <a:t> </a:t>
            </a:r>
            <a:r>
              <a:rPr lang="en-US" sz="1350" b="1" dirty="0">
                <a:solidFill>
                  <a:srgbClr val="62A39F">
                    <a:lumMod val="50000"/>
                  </a:srgb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392312" y="994374"/>
            <a:ext cx="8538045" cy="829881"/>
          </a:xfrm>
        </p:spPr>
        <p:txBody>
          <a:bodyPr/>
          <a:lstStyle/>
          <a:p>
            <a:pPr eaLnBrk="1" hangingPunct="1"/>
            <a:r>
              <a:rPr lang="en-GB" sz="3200" dirty="0">
                <a:latin typeface="Arial" panose="020B0604020202020204" pitchFamily="34" charset="0"/>
                <a:cs typeface="Arial" panose="020B0604020202020204" pitchFamily="34" charset="0"/>
              </a:rPr>
              <a:t>Derivation: Step</a:t>
            </a:r>
            <a:r>
              <a:rPr lang="ru-RU" sz="3200" dirty="0">
                <a:latin typeface="Arial" panose="020B0604020202020204" pitchFamily="34" charset="0"/>
                <a:cs typeface="Arial" panose="020B0604020202020204" pitchFamily="34" charset="0"/>
              </a:rPr>
              <a:t> </a:t>
            </a:r>
            <a:r>
              <a:rPr lang="en-GB" sz="3200" dirty="0">
                <a:latin typeface="Arial" panose="020B0604020202020204" pitchFamily="34" charset="0"/>
                <a:cs typeface="Arial" panose="020B0604020202020204" pitchFamily="34" charset="0"/>
              </a:rPr>
              <a:t>4 – </a:t>
            </a:r>
            <a:br>
              <a:rPr lang="ru-RU" sz="32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 </a:t>
            </a:r>
            <a:r>
              <a:rPr lang="ru-RU" sz="3200" dirty="0">
                <a:latin typeface="Arial" panose="020B0604020202020204" pitchFamily="34" charset="0"/>
                <a:cs typeface="Arial" panose="020B0604020202020204" pitchFamily="34" charset="0"/>
              </a:rPr>
              <a:t>С</a:t>
            </a:r>
            <a:r>
              <a:rPr lang="en-GB" sz="3200" dirty="0" err="1">
                <a:latin typeface="Arial" panose="020B0604020202020204" pitchFamily="34" charset="0"/>
                <a:cs typeface="Arial" panose="020B0604020202020204" pitchFamily="34" charset="0"/>
              </a:rPr>
              <a:t>ondition</a:t>
            </a:r>
            <a:r>
              <a:rPr lang="en-GB" sz="3200" dirty="0">
                <a:latin typeface="Arial" panose="020B0604020202020204" pitchFamily="34" charset="0"/>
                <a:cs typeface="Arial" panose="020B0604020202020204" pitchFamily="34" charset="0"/>
              </a:rPr>
              <a:t> for </a:t>
            </a:r>
            <a:r>
              <a:rPr lang="ru-RU" sz="3200" dirty="0">
                <a:latin typeface="Arial" panose="020B0604020202020204" pitchFamily="34" charset="0"/>
                <a:cs typeface="Arial" panose="020B0604020202020204" pitchFamily="34" charset="0"/>
              </a:rPr>
              <a:t>С</a:t>
            </a:r>
            <a:r>
              <a:rPr lang="en-GB" sz="3200" dirty="0" err="1">
                <a:latin typeface="Arial" panose="020B0604020202020204" pitchFamily="34" charset="0"/>
                <a:cs typeface="Arial" panose="020B0604020202020204" pitchFamily="34" charset="0"/>
              </a:rPr>
              <a:t>hoosing</a:t>
            </a:r>
            <a:r>
              <a:rPr lang="en-GB" sz="3200" dirty="0">
                <a:latin typeface="Arial" panose="020B0604020202020204" pitchFamily="34" charset="0"/>
                <a:cs typeface="Arial" panose="020B0604020202020204" pitchFamily="34" charset="0"/>
              </a:rPr>
              <a:t> the Search Direction on the Next Iteration Step</a:t>
            </a:r>
            <a:endParaRPr lang="en-US"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360357" y="2571750"/>
                <a:ext cx="6423286" cy="1670363"/>
              </a:xfrm>
            </p:spPr>
            <p:txBody>
              <a:bodyPr rtlCol="0">
                <a:normAutofit/>
              </a:bodyPr>
              <a:lstStyle/>
              <a:p>
                <a:pPr algn="l" eaLnBrk="1" fontAlgn="auto" hangingPunct="1">
                  <a:spcAft>
                    <a:spcPts val="0"/>
                  </a:spcAft>
                  <a:defRPr/>
                </a:pPr>
                <a:r>
                  <a:rPr lang="en-US" sz="2400" dirty="0">
                    <a:latin typeface="Arial" panose="020B0604020202020204" pitchFamily="34" charset="0"/>
                    <a:cs typeface="Arial" panose="020B0604020202020204" pitchFamily="34" charset="0"/>
                  </a:rPr>
                  <a:t>  Directional derivative should be less than 0:</a:t>
                </a:r>
              </a:p>
              <a:p>
                <a:pPr algn="l" eaLnBrk="1" fontAlgn="auto" hangingPunct="1">
                  <a:spcAft>
                    <a:spcPts val="0"/>
                  </a:spcAft>
                  <a:defRPr/>
                </a:pPr>
                <a:endParaRPr lang="en-US" sz="2400" dirty="0"/>
              </a:p>
              <a:p>
                <a:pPr eaLnBrk="1" fontAlgn="auto" hangingPunct="1">
                  <a:spcAft>
                    <a:spcPts val="0"/>
                  </a:spcAft>
                  <a:defRPr/>
                </a:pPr>
                <a14:m>
                  <m:oMath xmlns:m="http://schemas.openxmlformats.org/officeDocument/2006/math">
                    <m:r>
                      <a:rPr lang="en-US" sz="2800" i="1">
                        <a:latin typeface="Cambria Math"/>
                      </a:rPr>
                      <m:t>𝑑𝐹</m:t>
                    </m:r>
                    <m:d>
                      <m:dPr>
                        <m:ctrlPr>
                          <a:rPr lang="en-US" sz="2800" i="1">
                            <a:latin typeface="Cambria Math" panose="02040503050406030204" pitchFamily="18" charset="0"/>
                          </a:rPr>
                        </m:ctrlPr>
                      </m:dPr>
                      <m:e>
                        <m:r>
                          <a:rPr lang="en-US" sz="2800" i="1">
                            <a:latin typeface="Cambria Math"/>
                          </a:rPr>
                          <m:t>𝑋</m:t>
                        </m:r>
                      </m:e>
                    </m:d>
                  </m:oMath>
                </a14:m>
                <a:r>
                  <a:rPr lang="en-US" sz="2800" dirty="0"/>
                  <a:t>/ </a:t>
                </a:r>
                <a14:m>
                  <m:oMath xmlns:m="http://schemas.openxmlformats.org/officeDocument/2006/math">
                    <m:r>
                      <a:rPr lang="en-US" sz="2800" i="1">
                        <a:latin typeface="Cambria Math"/>
                      </a:rPr>
                      <m:t>𝑑𝑌</m:t>
                    </m:r>
                  </m:oMath>
                </a14:m>
                <a:r>
                  <a:rPr lang="en-US" sz="2800" dirty="0"/>
                  <a:t>&lt;=0</a:t>
                </a:r>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360357" y="2571750"/>
                <a:ext cx="6423286" cy="1670363"/>
              </a:xfrm>
              <a:blipFill>
                <a:blip r:embed="rId2"/>
                <a:stretch>
                  <a:fillRect t="-547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51A8C0A7-38FB-8C60-1DE8-41F5498EAC15}"/>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D4601890-3F4B-B947-C944-F779A5214BB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9927775E-A96A-FC6A-44B2-108D8B92522A}"/>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C597D550-621A-EA29-D0FC-60BF63EDF77E}"/>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CE7B8C96-0A62-59B4-3C28-4A0ED494ADA3}"/>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17018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ctrTitle"/>
          </p:nvPr>
        </p:nvSpPr>
        <p:spPr>
          <a:xfrm>
            <a:off x="2402294" y="79335"/>
            <a:ext cx="4339412" cy="686650"/>
          </a:xfrm>
        </p:spPr>
        <p:txBody>
          <a:bodyPr/>
          <a:lstStyle/>
          <a:p>
            <a:pPr eaLnBrk="1" hangingPunct="1"/>
            <a:r>
              <a:rPr lang="en-GB" sz="3200" dirty="0">
                <a:latin typeface="Arial" panose="020B0604020202020204" pitchFamily="34" charset="0"/>
                <a:cs typeface="Arial" panose="020B0604020202020204" pitchFamily="34" charset="0"/>
              </a:rPr>
              <a:t>Derivation: Results</a:t>
            </a:r>
            <a:endParaRPr lang="en-US" altLang="en-US" sz="3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85205" y="1175063"/>
                <a:ext cx="8603359" cy="4041954"/>
              </a:xfrm>
            </p:spPr>
            <p:txBody>
              <a:bodyPr rtlCol="0">
                <a:normAutofit lnSpcReduction="10000"/>
              </a:bodyPr>
              <a:lstStyle/>
              <a:p>
                <a:pPr eaLnBrk="1" fontAlgn="auto" hangingPunct="1">
                  <a:spcAft>
                    <a:spcPts val="0"/>
                  </a:spcAft>
                  <a:defRPr/>
                </a:pPr>
                <a:r>
                  <a:rPr lang="en-GB" sz="2000" dirty="0"/>
                  <a:t>Formula for the first order variation of functional  </a:t>
                </a:r>
                <a14:m>
                  <m:oMath xmlns:m="http://schemas.openxmlformats.org/officeDocument/2006/math">
                    <m:r>
                      <a:rPr lang="en-US" sz="2000" i="1">
                        <a:latin typeface="Cambria Math"/>
                      </a:rPr>
                      <m:t>𝐹</m:t>
                    </m:r>
                    <m:r>
                      <a:rPr lang="en-US" sz="2000" i="1">
                        <a:latin typeface="Cambria Math"/>
                      </a:rPr>
                      <m:t>(</m:t>
                    </m:r>
                    <m:r>
                      <a:rPr lang="en-US" sz="2000" i="1">
                        <a:latin typeface="Cambria Math"/>
                      </a:rPr>
                      <m:t>𝑋</m:t>
                    </m:r>
                    <m:r>
                      <a:rPr lang="en-US" sz="2000" i="1">
                        <a:latin typeface="Cambria Math"/>
                      </a:rPr>
                      <m:t>)</m:t>
                    </m:r>
                  </m:oMath>
                </a14:m>
                <a:r>
                  <a:rPr lang="en-GB" sz="2000" dirty="0"/>
                  <a:t> in the direction of the random vector </a:t>
                </a:r>
                <a14:m>
                  <m:oMath xmlns:m="http://schemas.openxmlformats.org/officeDocument/2006/math">
                    <m:r>
                      <a:rPr lang="en-US" sz="2000" i="1">
                        <a:latin typeface="Cambria Math"/>
                      </a:rPr>
                      <m:t>𝑌</m:t>
                    </m:r>
                  </m:oMath>
                </a14:m>
                <a:r>
                  <a:rPr lang="en-GB" sz="2000" dirty="0"/>
                  <a:t> : </a:t>
                </a:r>
              </a:p>
              <a:p>
                <a:pPr eaLnBrk="1" fontAlgn="auto" hangingPunct="1">
                  <a:spcAft>
                    <a:spcPts val="0"/>
                  </a:spcAft>
                  <a:defRPr/>
                </a:pPr>
                <a:endParaRPr lang="en-GB"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r>
                  <a:rPr lang="en-US" dirty="0"/>
                  <a:t>Where          is arbitrary constant</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i="1" dirty="0"/>
              </a:p>
              <a:p>
                <a:pPr eaLnBrk="1" fontAlgn="auto" hangingPunct="1">
                  <a:spcAft>
                    <a:spcPts val="0"/>
                  </a:spcAft>
                  <a:defRPr/>
                </a:pPr>
                <a:endParaRPr lang="en-US" dirty="0"/>
              </a:p>
              <a:p>
                <a:pPr eaLnBrk="1" fontAlgn="auto" hangingPunct="1">
                  <a:spcAft>
                    <a:spcPts val="0"/>
                  </a:spcAft>
                  <a:defRPr/>
                </a:pPr>
                <a:r>
                  <a:rPr lang="en-GB" dirty="0"/>
                  <a:t>  </a:t>
                </a:r>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85205" y="1175063"/>
                <a:ext cx="8603359" cy="4041954"/>
              </a:xfrm>
              <a:blipFill rotWithShape="1">
                <a:blip r:embed="rId7"/>
                <a:stretch>
                  <a:fillRect t="-2413" b="-3922"/>
                </a:stretch>
              </a:blipFill>
            </p:spPr>
            <p:txBody>
              <a:bodyPr/>
              <a:lstStyle/>
              <a:p>
                <a:r>
                  <a:rPr lang="en-US">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val="615057373"/>
              </p:ext>
            </p:extLst>
          </p:nvPr>
        </p:nvGraphicFramePr>
        <p:xfrm>
          <a:off x="1857004" y="1898593"/>
          <a:ext cx="4629150" cy="661987"/>
        </p:xfrm>
        <a:graphic>
          <a:graphicData uri="http://schemas.openxmlformats.org/presentationml/2006/ole">
            <mc:AlternateContent xmlns:mc="http://schemas.openxmlformats.org/markup-compatibility/2006">
              <mc:Choice xmlns:v="urn:schemas-microsoft-com:vml" Requires="v">
                <p:oleObj name="Equation" r:id="rId8" imgW="2666880" imgH="380880" progId="Equation.3">
                  <p:embed/>
                </p:oleObj>
              </mc:Choice>
              <mc:Fallback>
                <p:oleObj name="Equation" r:id="rId8" imgW="2666880" imgH="380880" progId="Equation.3">
                  <p:embed/>
                  <p:pic>
                    <p:nvPicPr>
                      <p:cNvPr id="0" name="Object 11"/>
                      <p:cNvPicPr>
                        <a:picLocks noChangeAspect="1" noChangeArrowheads="1"/>
                      </p:cNvPicPr>
                      <p:nvPr/>
                    </p:nvPicPr>
                    <p:blipFill>
                      <a:blip r:embed="rId9"/>
                      <a:srcRect/>
                      <a:stretch>
                        <a:fillRect/>
                      </a:stretch>
                    </p:blipFill>
                    <p:spPr bwMode="auto">
                      <a:xfrm>
                        <a:off x="1857004" y="1898593"/>
                        <a:ext cx="46291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51040108"/>
              </p:ext>
            </p:extLst>
          </p:nvPr>
        </p:nvGraphicFramePr>
        <p:xfrm>
          <a:off x="3682861" y="2969658"/>
          <a:ext cx="403550" cy="358711"/>
        </p:xfrm>
        <a:graphic>
          <a:graphicData uri="http://schemas.openxmlformats.org/presentationml/2006/ole">
            <mc:AlternateContent xmlns:mc="http://schemas.openxmlformats.org/markup-compatibility/2006">
              <mc:Choice xmlns:v="urn:schemas-microsoft-com:vml" Requires="v">
                <p:oleObj name="Equation" r:id="rId10" imgW="228600" imgH="203040" progId="Equation.3">
                  <p:embed/>
                </p:oleObj>
              </mc:Choice>
              <mc:Fallback>
                <p:oleObj name="Equation" r:id="rId10" imgW="228600" imgH="203040" progId="Equation.3">
                  <p:embed/>
                  <p:pic>
                    <p:nvPicPr>
                      <p:cNvPr id="0" name=""/>
                      <p:cNvPicPr/>
                      <p:nvPr/>
                    </p:nvPicPr>
                    <p:blipFill>
                      <a:blip r:embed="rId11"/>
                      <a:stretch>
                        <a:fillRect/>
                      </a:stretch>
                    </p:blipFill>
                    <p:spPr>
                      <a:xfrm>
                        <a:off x="3682861" y="2969658"/>
                        <a:ext cx="403550" cy="358711"/>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4E38F87F-0B41-62E1-E1DB-4F3E8F66FCED}"/>
              </a:ext>
            </a:extLst>
          </p:cNvPr>
          <p:cNvGrpSpPr/>
          <p:nvPr/>
        </p:nvGrpSpPr>
        <p:grpSpPr>
          <a:xfrm>
            <a:off x="0" y="0"/>
            <a:ext cx="9144000" cy="5143500"/>
            <a:chOff x="0" y="1"/>
            <a:chExt cx="12207310" cy="6857999"/>
          </a:xfrm>
        </p:grpSpPr>
        <p:sp>
          <p:nvSpPr>
            <p:cNvPr id="6" name="Arrow: Pentagon 5">
              <a:extLst>
                <a:ext uri="{FF2B5EF4-FFF2-40B4-BE49-F238E27FC236}">
                  <a16:creationId xmlns:a16="http://schemas.microsoft.com/office/drawing/2014/main" id="{DC661F98-5B1D-91D7-7B15-D17758A6365B}"/>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5518B0A5-4CCF-8518-C954-7820B4CCF18E}"/>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C6FE41A3-F05D-43E3-5326-54F7B5270B8C}"/>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9" name="Arrow: Pentagon 8">
              <a:extLst>
                <a:ext uri="{FF2B5EF4-FFF2-40B4-BE49-F238E27FC236}">
                  <a16:creationId xmlns:a16="http://schemas.microsoft.com/office/drawing/2014/main" id="{E29AFAD1-B241-99E8-A369-61DDE425E61B}"/>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086395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951" y="989046"/>
            <a:ext cx="8668868" cy="3339763"/>
          </a:xfrm>
        </p:spPr>
        <p:txBody>
          <a:bodyPr rtlCol="0">
            <a:normAutofit/>
          </a:bodyPr>
          <a:lstStyle/>
          <a:p>
            <a:r>
              <a:rPr lang="en-GB" dirty="0"/>
              <a:t>The iterative procedure in random vector space has the following form:</a:t>
            </a:r>
            <a:endParaRPr lang="en-US" dirty="0"/>
          </a:p>
          <a:p>
            <a:endParaRPr lang="en-US" dirty="0"/>
          </a:p>
          <a:p>
            <a:endParaRPr lang="en-US" dirty="0"/>
          </a:p>
          <a:p>
            <a:r>
              <a:rPr lang="en-GB" dirty="0"/>
              <a:t>This rule of going from step N to step (N+1) of the algorithm can be written in distributional characteristics:</a:t>
            </a:r>
          </a:p>
          <a:p>
            <a:endParaRPr lang="en-GB" dirty="0"/>
          </a:p>
          <a:p>
            <a:endParaRPr lang="en-GB" dirty="0"/>
          </a:p>
          <a:p>
            <a:endParaRPr lang="en-GB" dirty="0"/>
          </a:p>
          <a:p>
            <a:r>
              <a:rPr lang="en-GB" dirty="0"/>
              <a:t>The estimation of the expectations in the formula above can be obtained  from  the following considerations:</a:t>
            </a:r>
          </a:p>
          <a:p>
            <a:endParaRPr lang="en-GB" dirty="0"/>
          </a:p>
          <a:p>
            <a:endParaRPr lang="en-US" dirty="0"/>
          </a:p>
          <a:p>
            <a:endParaRPr lang="en-US" dirty="0"/>
          </a:p>
          <a:p>
            <a:pPr eaLnBrk="1" fontAlgn="auto" hangingPunct="1">
              <a:spcAft>
                <a:spcPts val="0"/>
              </a:spcAft>
              <a:defRPr/>
            </a:pPr>
            <a:endParaRPr lang="en-US" dirty="0"/>
          </a:p>
        </p:txBody>
      </p:sp>
      <p:sp>
        <p:nvSpPr>
          <p:cNvPr id="5" name="Rectangle 4"/>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702099421"/>
              </p:ext>
            </p:extLst>
          </p:nvPr>
        </p:nvGraphicFramePr>
        <p:xfrm>
          <a:off x="2366720" y="1389111"/>
          <a:ext cx="3925084" cy="588762"/>
        </p:xfrm>
        <a:graphic>
          <a:graphicData uri="http://schemas.openxmlformats.org/presentationml/2006/ole">
            <mc:AlternateContent xmlns:mc="http://schemas.openxmlformats.org/markup-compatibility/2006">
              <mc:Choice xmlns:v="urn:schemas-microsoft-com:vml" Requires="v">
                <p:oleObj name="Equation" r:id="rId2" imgW="506451" imgH="248643" progId="Equation.3">
                  <p:embed/>
                </p:oleObj>
              </mc:Choice>
              <mc:Fallback>
                <p:oleObj name="Equation" r:id="rId2" imgW="506451" imgH="248643"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720" y="1389111"/>
                        <a:ext cx="3925084" cy="588762"/>
                      </a:xfrm>
                      <a:prstGeom prst="rect">
                        <a:avLst/>
                      </a:prstGeom>
                      <a:solidFill>
                        <a:srgbClr val="FFFFFF"/>
                      </a:solidFill>
                    </p:spPr>
                  </p:pic>
                </p:oleObj>
              </mc:Fallback>
            </mc:AlternateContent>
          </a:graphicData>
        </a:graphic>
      </p:graphicFrame>
      <p:sp>
        <p:nvSpPr>
          <p:cNvPr id="7" name="Rectangle 9"/>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870629819"/>
              </p:ext>
            </p:extLst>
          </p:nvPr>
        </p:nvGraphicFramePr>
        <p:xfrm>
          <a:off x="2193130" y="2901437"/>
          <a:ext cx="4282751" cy="430067"/>
        </p:xfrm>
        <a:graphic>
          <a:graphicData uri="http://schemas.openxmlformats.org/presentationml/2006/ole">
            <mc:AlternateContent xmlns:mc="http://schemas.openxmlformats.org/markup-compatibility/2006">
              <mc:Choice xmlns:v="urn:schemas-microsoft-com:vml" Requires="v">
                <p:oleObj name="Equation" r:id="rId4" imgW="521489" imgH="256026" progId="Equation.3">
                  <p:embed/>
                </p:oleObj>
              </mc:Choice>
              <mc:Fallback>
                <p:oleObj name="Equation" r:id="rId4" imgW="521489" imgH="25602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130" y="2901437"/>
                        <a:ext cx="4282751" cy="430067"/>
                      </a:xfrm>
                      <a:prstGeom prst="rect">
                        <a:avLst/>
                      </a:prstGeom>
                      <a:solidFill>
                        <a:srgbClr val="FFFFFF"/>
                      </a:solidFill>
                    </p:spPr>
                  </p:pic>
                </p:oleObj>
              </mc:Fallback>
            </mc:AlternateContent>
          </a:graphicData>
        </a:graphic>
      </p:graphicFrame>
      <p:sp>
        <p:nvSpPr>
          <p:cNvPr id="9" name="Rectangle 1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4" name="Rectangle 3"/>
          <p:cNvSpPr/>
          <p:nvPr/>
        </p:nvSpPr>
        <p:spPr>
          <a:xfrm>
            <a:off x="1148624" y="184660"/>
            <a:ext cx="6888681" cy="584775"/>
          </a:xfrm>
          <a:prstGeom prst="rect">
            <a:avLst/>
          </a:prstGeom>
        </p:spPr>
        <p:txBody>
          <a:bodyPr wrap="none">
            <a:spAutoFit/>
          </a:bodyPr>
          <a:lstStyle/>
          <a:p>
            <a:r>
              <a:rPr lang="en-GB" sz="3200" dirty="0">
                <a:solidFill>
                  <a:schemeClr val="accent1">
                    <a:lumMod val="75000"/>
                  </a:schemeClr>
                </a:solidFill>
                <a:latin typeface="+mn-lt"/>
              </a:rPr>
              <a:t>Algorithms for </a:t>
            </a:r>
            <a:r>
              <a:rPr lang="en-GB" sz="3200" dirty="0" err="1">
                <a:solidFill>
                  <a:schemeClr val="accent1">
                    <a:lumMod val="75000"/>
                  </a:schemeClr>
                </a:solidFill>
                <a:latin typeface="+mn-lt"/>
              </a:rPr>
              <a:t>Nonsmooth</a:t>
            </a:r>
            <a:r>
              <a:rPr lang="en-GB" sz="3200" dirty="0">
                <a:solidFill>
                  <a:schemeClr val="accent1">
                    <a:lumMod val="75000"/>
                  </a:schemeClr>
                </a:solidFill>
                <a:latin typeface="+mn-lt"/>
              </a:rPr>
              <a:t> Optimization</a:t>
            </a:r>
            <a:endParaRPr lang="en-US" sz="3200" dirty="0">
              <a:solidFill>
                <a:schemeClr val="accent1">
                  <a:lumMod val="75000"/>
                </a:schemeClr>
              </a:solidFill>
              <a:latin typeface="+mn-lt"/>
            </a:endParaRPr>
          </a:p>
        </p:txBody>
      </p:sp>
      <p:grpSp>
        <p:nvGrpSpPr>
          <p:cNvPr id="2" name="Group 1">
            <a:extLst>
              <a:ext uri="{FF2B5EF4-FFF2-40B4-BE49-F238E27FC236}">
                <a16:creationId xmlns:a16="http://schemas.microsoft.com/office/drawing/2014/main" id="{673DC73C-0CDA-B9EC-0F25-06D544BF6DFB}"/>
              </a:ext>
            </a:extLst>
          </p:cNvPr>
          <p:cNvGrpSpPr/>
          <p:nvPr/>
        </p:nvGrpSpPr>
        <p:grpSpPr>
          <a:xfrm>
            <a:off x="0" y="0"/>
            <a:ext cx="9144000" cy="5143500"/>
            <a:chOff x="0" y="1"/>
            <a:chExt cx="12207310" cy="6857999"/>
          </a:xfrm>
        </p:grpSpPr>
        <p:sp>
          <p:nvSpPr>
            <p:cNvPr id="10" name="Arrow: Pentagon 9">
              <a:extLst>
                <a:ext uri="{FF2B5EF4-FFF2-40B4-BE49-F238E27FC236}">
                  <a16:creationId xmlns:a16="http://schemas.microsoft.com/office/drawing/2014/main" id="{53969130-0306-5EB6-E8A6-58A972FA8B27}"/>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Arrow: Pentagon 10">
              <a:extLst>
                <a:ext uri="{FF2B5EF4-FFF2-40B4-BE49-F238E27FC236}">
                  <a16:creationId xmlns:a16="http://schemas.microsoft.com/office/drawing/2014/main" id="{52C4D282-35D6-BB7C-0C4E-6D7CD42D7D74}"/>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Arrow: Pentagon 11">
              <a:extLst>
                <a:ext uri="{FF2B5EF4-FFF2-40B4-BE49-F238E27FC236}">
                  <a16:creationId xmlns:a16="http://schemas.microsoft.com/office/drawing/2014/main" id="{28983274-161A-3AB8-4E8D-8384CABFF24D}"/>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3" name="Arrow: Pentagon 12">
              <a:extLst>
                <a:ext uri="{FF2B5EF4-FFF2-40B4-BE49-F238E27FC236}">
                  <a16:creationId xmlns:a16="http://schemas.microsoft.com/office/drawing/2014/main" id="{B0C2DD0F-341D-9BF8-E261-0E404F3D9384}"/>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095643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353" y="787743"/>
            <a:ext cx="8724852" cy="4198243"/>
          </a:xfrm>
        </p:spPr>
        <p:txBody>
          <a:bodyPr rtlCol="0">
            <a:normAutofit fontScale="85000" lnSpcReduction="20000"/>
          </a:bodyPr>
          <a:lstStyle/>
          <a:p>
            <a:r>
              <a:rPr lang="en-US" dirty="0"/>
              <a:t>Let us note that  we can write</a:t>
            </a:r>
          </a:p>
          <a:p>
            <a:endParaRPr lang="en-US" dirty="0"/>
          </a:p>
          <a:p>
            <a:endParaRPr lang="en-US" dirty="0"/>
          </a:p>
          <a:p>
            <a:r>
              <a:rPr lang="en-US" dirty="0"/>
              <a:t>and then the rule of going from step n to step (n+1) in the optimization algorithms is</a:t>
            </a:r>
          </a:p>
          <a:p>
            <a:endParaRPr lang="en-US" dirty="0"/>
          </a:p>
          <a:p>
            <a:endParaRPr lang="en-US" dirty="0"/>
          </a:p>
          <a:p>
            <a:endParaRPr lang="en-US" dirty="0"/>
          </a:p>
          <a:p>
            <a:r>
              <a:rPr lang="en-US" dirty="0"/>
              <a:t>expectation of the vector Y can be estimated from the following </a:t>
            </a:r>
          </a:p>
          <a:p>
            <a:endParaRPr lang="en-US" dirty="0"/>
          </a:p>
          <a:p>
            <a:endParaRPr lang="en-US" dirty="0"/>
          </a:p>
          <a:p>
            <a:endParaRPr lang="en-US" dirty="0"/>
          </a:p>
          <a:p>
            <a:endParaRPr lang="en-US" dirty="0"/>
          </a:p>
          <a:p>
            <a:endParaRPr lang="en-US" dirty="0"/>
          </a:p>
          <a:p>
            <a:r>
              <a:rPr lang="en-US" dirty="0"/>
              <a:t>where                   - potential field</a:t>
            </a:r>
          </a:p>
          <a:p>
            <a:endParaRPr lang="en-US" dirty="0"/>
          </a:p>
          <a:p>
            <a:r>
              <a:rPr lang="en-US" dirty="0"/>
              <a:t>           </a:t>
            </a:r>
          </a:p>
          <a:p>
            <a:endParaRPr lang="en-US" dirty="0"/>
          </a:p>
          <a:p>
            <a:endParaRPr lang="en-US" dirty="0"/>
          </a:p>
          <a:p>
            <a:endParaRPr lang="en-GB" dirty="0"/>
          </a:p>
          <a:p>
            <a:endParaRPr lang="en-GB" dirty="0"/>
          </a:p>
          <a:p>
            <a:endParaRPr lang="en-US" dirty="0"/>
          </a:p>
          <a:p>
            <a:endParaRPr lang="en-US" dirty="0"/>
          </a:p>
          <a:p>
            <a:pPr eaLnBrk="1" fontAlgn="auto" hangingPunct="1">
              <a:spcAft>
                <a:spcPts val="0"/>
              </a:spcAft>
              <a:defRPr/>
            </a:pPr>
            <a:endParaRPr lang="en-US" dirty="0"/>
          </a:p>
        </p:txBody>
      </p:sp>
      <p:sp>
        <p:nvSpPr>
          <p:cNvPr id="5" name="Rectangle 4"/>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7" name="Rectangle 9"/>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9" name="Rectangle 1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4" name="Rectangle 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89875161"/>
              </p:ext>
            </p:extLst>
          </p:nvPr>
        </p:nvGraphicFramePr>
        <p:xfrm>
          <a:off x="2299996" y="990274"/>
          <a:ext cx="3816220" cy="502624"/>
        </p:xfrm>
        <a:graphic>
          <a:graphicData uri="http://schemas.openxmlformats.org/presentationml/2006/ole">
            <mc:AlternateContent xmlns:mc="http://schemas.openxmlformats.org/markup-compatibility/2006">
              <mc:Choice xmlns:v="urn:schemas-microsoft-com:vml" Requires="v">
                <p:oleObj name="Equation" r:id="rId2" imgW="521870" imgH="269687" progId="Equation.3">
                  <p:embed/>
                </p:oleObj>
              </mc:Choice>
              <mc:Fallback>
                <p:oleObj name="Equation" r:id="rId2" imgW="521870" imgH="26968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996" y="990274"/>
                        <a:ext cx="3816220" cy="502624"/>
                      </a:xfrm>
                      <a:prstGeom prst="rect">
                        <a:avLst/>
                      </a:prstGeom>
                      <a:solidFill>
                        <a:srgbClr val="FFFFFF"/>
                      </a:solidFill>
                    </p:spPr>
                  </p:pic>
                </p:oleObj>
              </mc:Fallback>
            </mc:AlternateContent>
          </a:graphicData>
        </a:graphic>
      </p:graphicFrame>
      <p:sp>
        <p:nvSpPr>
          <p:cNvPr id="11" name="Rectangle 10"/>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4124944831"/>
              </p:ext>
            </p:extLst>
          </p:nvPr>
        </p:nvGraphicFramePr>
        <p:xfrm>
          <a:off x="1743304" y="2088754"/>
          <a:ext cx="5205035" cy="457199"/>
        </p:xfrm>
        <a:graphic>
          <a:graphicData uri="http://schemas.openxmlformats.org/presentationml/2006/ole">
            <mc:AlternateContent xmlns:mc="http://schemas.openxmlformats.org/markup-compatibility/2006">
              <mc:Choice xmlns:v="urn:schemas-microsoft-com:vml" Requires="v">
                <p:oleObj name="Equation" r:id="rId4" imgW="507876" imgH="262455" progId="Equation.3">
                  <p:embed/>
                </p:oleObj>
              </mc:Choice>
              <mc:Fallback>
                <p:oleObj name="Equation" r:id="rId4" imgW="507876" imgH="26245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304" y="2088754"/>
                        <a:ext cx="5205035" cy="457199"/>
                      </a:xfrm>
                      <a:prstGeom prst="rect">
                        <a:avLst/>
                      </a:prstGeom>
                      <a:solidFill>
                        <a:srgbClr val="FFFFFF"/>
                      </a:solidFill>
                    </p:spPr>
                  </p:pic>
                </p:oleObj>
              </mc:Fallback>
            </mc:AlternateContent>
          </a:graphicData>
        </a:graphic>
      </p:graphicFrame>
      <p:sp>
        <p:nvSpPr>
          <p:cNvPr id="13" name="Rectangle 1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046364733"/>
              </p:ext>
            </p:extLst>
          </p:nvPr>
        </p:nvGraphicFramePr>
        <p:xfrm>
          <a:off x="2188498" y="3477647"/>
          <a:ext cx="4366739" cy="335903"/>
        </p:xfrm>
        <a:graphic>
          <a:graphicData uri="http://schemas.openxmlformats.org/presentationml/2006/ole">
            <mc:AlternateContent xmlns:mc="http://schemas.openxmlformats.org/markup-compatibility/2006">
              <mc:Choice xmlns:v="urn:schemas-microsoft-com:vml" Requires="v">
                <p:oleObj name="Equation" r:id="rId6" imgW="512963" imgH="212076" progId="Equation.3">
                  <p:embed/>
                </p:oleObj>
              </mc:Choice>
              <mc:Fallback>
                <p:oleObj name="Equation" r:id="rId6" imgW="512963" imgH="21207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8498" y="3477647"/>
                        <a:ext cx="4366739" cy="335903"/>
                      </a:xfrm>
                      <a:prstGeom prst="rect">
                        <a:avLst/>
                      </a:prstGeom>
                      <a:solidFill>
                        <a:srgbClr val="FFFFFF"/>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70253119"/>
              </p:ext>
            </p:extLst>
          </p:nvPr>
        </p:nvGraphicFramePr>
        <p:xfrm>
          <a:off x="3790461" y="4152364"/>
          <a:ext cx="582409" cy="282380"/>
        </p:xfrm>
        <a:graphic>
          <a:graphicData uri="http://schemas.openxmlformats.org/presentationml/2006/ole">
            <mc:AlternateContent xmlns:mc="http://schemas.openxmlformats.org/markup-compatibility/2006">
              <mc:Choice xmlns:v="urn:schemas-microsoft-com:vml" Requires="v">
                <p:oleObj name="Equation" r:id="rId8" imgW="419040" imgH="203040" progId="Equation.3">
                  <p:embed/>
                </p:oleObj>
              </mc:Choice>
              <mc:Fallback>
                <p:oleObj name="Equation" r:id="rId8" imgW="419040" imgH="203040" progId="Equation.3">
                  <p:embed/>
                  <p:pic>
                    <p:nvPicPr>
                      <p:cNvPr id="0" name=""/>
                      <p:cNvPicPr/>
                      <p:nvPr/>
                    </p:nvPicPr>
                    <p:blipFill>
                      <a:blip r:embed="rId9"/>
                      <a:stretch>
                        <a:fillRect/>
                      </a:stretch>
                    </p:blipFill>
                    <p:spPr>
                      <a:xfrm>
                        <a:off x="3790461" y="4152364"/>
                        <a:ext cx="582409" cy="282380"/>
                      </a:xfrm>
                      <a:prstGeom prst="rect">
                        <a:avLst/>
                      </a:prstGeom>
                    </p:spPr>
                  </p:pic>
                </p:oleObj>
              </mc:Fallback>
            </mc:AlternateContent>
          </a:graphicData>
        </a:graphic>
      </p:graphicFrame>
      <p:grpSp>
        <p:nvGrpSpPr>
          <p:cNvPr id="2" name="Group 1">
            <a:extLst>
              <a:ext uri="{FF2B5EF4-FFF2-40B4-BE49-F238E27FC236}">
                <a16:creationId xmlns:a16="http://schemas.microsoft.com/office/drawing/2014/main" id="{BC84BBF8-B1B1-9409-49FF-F4DA9F1342A7}"/>
              </a:ext>
            </a:extLst>
          </p:cNvPr>
          <p:cNvGrpSpPr/>
          <p:nvPr/>
        </p:nvGrpSpPr>
        <p:grpSpPr>
          <a:xfrm>
            <a:off x="0" y="0"/>
            <a:ext cx="9144000" cy="5143500"/>
            <a:chOff x="0" y="1"/>
            <a:chExt cx="12207310" cy="6857999"/>
          </a:xfrm>
        </p:grpSpPr>
        <p:sp>
          <p:nvSpPr>
            <p:cNvPr id="8" name="Arrow: Pentagon 7">
              <a:extLst>
                <a:ext uri="{FF2B5EF4-FFF2-40B4-BE49-F238E27FC236}">
                  <a16:creationId xmlns:a16="http://schemas.microsoft.com/office/drawing/2014/main" id="{976B91E1-BB57-1335-ED2D-C3C5B9FF7D21}"/>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6" name="Arrow: Pentagon 15">
              <a:extLst>
                <a:ext uri="{FF2B5EF4-FFF2-40B4-BE49-F238E27FC236}">
                  <a16:creationId xmlns:a16="http://schemas.microsoft.com/office/drawing/2014/main" id="{6B843EF6-80DF-CA3E-DAB0-68076738A403}"/>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Arrow: Pentagon 16">
              <a:extLst>
                <a:ext uri="{FF2B5EF4-FFF2-40B4-BE49-F238E27FC236}">
                  <a16:creationId xmlns:a16="http://schemas.microsoft.com/office/drawing/2014/main" id="{C91B79DC-E2EF-C6B0-3074-2A304DFA7F41}"/>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8" name="Arrow: Pentagon 17">
              <a:extLst>
                <a:ext uri="{FF2B5EF4-FFF2-40B4-BE49-F238E27FC236}">
                  <a16:creationId xmlns:a16="http://schemas.microsoft.com/office/drawing/2014/main" id="{A3744CA0-647C-E34E-F312-6459A215A2EC}"/>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9" name="Title 1">
            <a:extLst>
              <a:ext uri="{FF2B5EF4-FFF2-40B4-BE49-F238E27FC236}">
                <a16:creationId xmlns:a16="http://schemas.microsoft.com/office/drawing/2014/main" id="{472D1B64-5B70-A002-339B-A7FCD7F66F77}"/>
              </a:ext>
            </a:extLst>
          </p:cNvPr>
          <p:cNvSpPr>
            <a:spLocks noGrp="1"/>
          </p:cNvSpPr>
          <p:nvPr>
            <p:ph type="ctrTitle"/>
          </p:nvPr>
        </p:nvSpPr>
        <p:spPr>
          <a:xfrm>
            <a:off x="766571" y="132378"/>
            <a:ext cx="7562538" cy="539435"/>
          </a:xfrm>
        </p:spPr>
        <p:txBody>
          <a:bodyPr rtlCol="0">
            <a:normAutofit fontScale="90000"/>
          </a:bodyPr>
          <a:lstStyle/>
          <a:p>
            <a:pPr eaLnBrk="1" fontAlgn="auto" hangingPunct="1">
              <a:spcAft>
                <a:spcPts val="0"/>
              </a:spcAft>
              <a:defRPr/>
            </a:pPr>
            <a:r>
              <a:rPr lang="en-GB" sz="3500" dirty="0">
                <a:latin typeface="Arial" panose="020B0604020202020204" pitchFamily="34" charset="0"/>
                <a:cs typeface="Arial" panose="020B0604020202020204" pitchFamily="34" charset="0"/>
              </a:rPr>
              <a:t>Algorithms in </a:t>
            </a:r>
            <a:r>
              <a:rPr lang="en-GB" sz="3500" dirty="0" err="1">
                <a:latin typeface="Arial" panose="020B0604020202020204" pitchFamily="34" charset="0"/>
                <a:cs typeface="Arial" panose="020B0604020202020204" pitchFamily="34" charset="0"/>
              </a:rPr>
              <a:t>Nonsmooth</a:t>
            </a:r>
            <a:r>
              <a:rPr lang="en-GB" sz="3500" dirty="0">
                <a:latin typeface="Arial" panose="020B0604020202020204" pitchFamily="34" charset="0"/>
                <a:cs typeface="Arial" panose="020B0604020202020204" pitchFamily="34" charset="0"/>
              </a:rPr>
              <a:t> Optimization</a:t>
            </a:r>
            <a:endParaRPr lang="en-US" sz="3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945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 y="273479"/>
            <a:ext cx="9326880" cy="447995"/>
          </a:xfrm>
        </p:spPr>
        <p:txBody>
          <a:bodyPr rtlCol="0">
            <a:normAutofit fontScale="90000"/>
          </a:bodyPr>
          <a:lstStyle/>
          <a:p>
            <a:pPr eaLnBrk="1" fontAlgn="auto" hangingPunct="1">
              <a:spcAft>
                <a:spcPts val="0"/>
              </a:spcAft>
              <a:defRPr/>
            </a:pPr>
            <a:r>
              <a:rPr lang="ru-RU" sz="3500" dirty="0">
                <a:solidFill>
                  <a:schemeClr val="accent1">
                    <a:lumMod val="75000"/>
                  </a:schemeClr>
                </a:solidFill>
                <a:latin typeface="+mn-lt"/>
              </a:rPr>
              <a:t>  </a:t>
            </a:r>
            <a:r>
              <a:rPr lang="en-GB" sz="3500" dirty="0">
                <a:solidFill>
                  <a:schemeClr val="accent1">
                    <a:lumMod val="75000"/>
                  </a:schemeClr>
                </a:solidFill>
                <a:latin typeface="+mn-lt"/>
              </a:rPr>
              <a:t>Algorithms in </a:t>
            </a:r>
            <a:r>
              <a:rPr lang="en-GB" sz="3500" dirty="0" err="1">
                <a:solidFill>
                  <a:schemeClr val="accent1">
                    <a:lumMod val="75000"/>
                  </a:schemeClr>
                </a:solidFill>
                <a:latin typeface="+mn-lt"/>
              </a:rPr>
              <a:t>Nonsmooth</a:t>
            </a:r>
            <a:r>
              <a:rPr lang="en-GB" sz="3500" dirty="0">
                <a:solidFill>
                  <a:schemeClr val="accent1">
                    <a:lumMod val="75000"/>
                  </a:schemeClr>
                </a:solidFill>
                <a:latin typeface="+mn-lt"/>
              </a:rPr>
              <a:t> Optimization</a:t>
            </a:r>
            <a:endParaRPr lang="en-US" sz="3500" dirty="0">
              <a:solidFill>
                <a:schemeClr val="accent1">
                  <a:lumMod val="75000"/>
                </a:schemeClr>
              </a:solidFill>
              <a:latin typeface="+mn-lt"/>
            </a:endParaRPr>
          </a:p>
        </p:txBody>
      </p:sp>
      <p:sp>
        <p:nvSpPr>
          <p:cNvPr id="3" name="Subtitle 2"/>
          <p:cNvSpPr>
            <a:spLocks noGrp="1"/>
          </p:cNvSpPr>
          <p:nvPr>
            <p:ph type="subTitle" idx="1"/>
          </p:nvPr>
        </p:nvSpPr>
        <p:spPr>
          <a:xfrm>
            <a:off x="209574" y="945259"/>
            <a:ext cx="8724852" cy="4198243"/>
          </a:xfrm>
        </p:spPr>
        <p:txBody>
          <a:bodyPr rtlCol="0">
            <a:normAutofit lnSpcReduction="10000"/>
          </a:bodyPr>
          <a:lstStyle/>
          <a:p>
            <a:r>
              <a:rPr lang="en-US" dirty="0"/>
              <a:t>We can write</a:t>
            </a:r>
          </a:p>
          <a:p>
            <a:endParaRPr lang="en-US" dirty="0"/>
          </a:p>
          <a:p>
            <a:endParaRPr lang="en-US" dirty="0"/>
          </a:p>
          <a:p>
            <a:endParaRPr lang="en-US" dirty="0"/>
          </a:p>
          <a:p>
            <a:pPr algn="l"/>
            <a:r>
              <a:rPr lang="en-US" dirty="0"/>
              <a:t>                                                                       Where  </a:t>
            </a:r>
          </a:p>
          <a:p>
            <a:endParaRPr lang="en-US" dirty="0"/>
          </a:p>
          <a:p>
            <a:endParaRPr lang="en-US" dirty="0"/>
          </a:p>
          <a:p>
            <a:endParaRPr lang="en-US" dirty="0"/>
          </a:p>
          <a:p>
            <a:endParaRPr lang="en-GB" dirty="0"/>
          </a:p>
          <a:p>
            <a:r>
              <a:rPr lang="en-GB" dirty="0"/>
              <a:t>is some statistical estimation of expectation.</a:t>
            </a:r>
            <a:endParaRPr lang="en-US" dirty="0"/>
          </a:p>
          <a:p>
            <a:endParaRPr lang="en-US" dirty="0"/>
          </a:p>
          <a:p>
            <a:endParaRPr lang="en-US" dirty="0"/>
          </a:p>
          <a:p>
            <a:r>
              <a:rPr lang="en-US" dirty="0"/>
              <a:t>           </a:t>
            </a:r>
          </a:p>
          <a:p>
            <a:endParaRPr lang="en-US" dirty="0"/>
          </a:p>
          <a:p>
            <a:endParaRPr lang="en-US" dirty="0"/>
          </a:p>
          <a:p>
            <a:endParaRPr lang="en-GB" dirty="0"/>
          </a:p>
          <a:p>
            <a:endParaRPr lang="en-GB" dirty="0"/>
          </a:p>
          <a:p>
            <a:endParaRPr lang="en-US" dirty="0"/>
          </a:p>
          <a:p>
            <a:endParaRPr lang="en-US" dirty="0"/>
          </a:p>
          <a:p>
            <a:pPr eaLnBrk="1" fontAlgn="auto" hangingPunct="1">
              <a:spcAft>
                <a:spcPts val="0"/>
              </a:spcAft>
              <a:defRPr/>
            </a:pPr>
            <a:endParaRPr lang="en-US" dirty="0"/>
          </a:p>
        </p:txBody>
      </p:sp>
      <p:sp>
        <p:nvSpPr>
          <p:cNvPr id="5" name="Rectangle 4"/>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7" name="Rectangle 9"/>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9" name="Rectangle 1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4" name="Rectangle 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11" name="Rectangle 10"/>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13" name="Rectangle 1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837085279"/>
              </p:ext>
            </p:extLst>
          </p:nvPr>
        </p:nvGraphicFramePr>
        <p:xfrm>
          <a:off x="3030538" y="1620520"/>
          <a:ext cx="2546350" cy="396875"/>
        </p:xfrm>
        <a:graphic>
          <a:graphicData uri="http://schemas.openxmlformats.org/presentationml/2006/ole">
            <mc:AlternateContent xmlns:mc="http://schemas.openxmlformats.org/markup-compatibility/2006">
              <mc:Choice xmlns:v="urn:schemas-microsoft-com:vml" Requires="v">
                <p:oleObj name="Equation" r:id="rId2" imgW="1549080" imgH="241200" progId="Equation.3">
                  <p:embed/>
                </p:oleObj>
              </mc:Choice>
              <mc:Fallback>
                <p:oleObj name="Equation" r:id="rId2" imgW="1549080" imgH="241200" progId="Equation.3">
                  <p:embed/>
                  <p:pic>
                    <p:nvPicPr>
                      <p:cNvPr id="0" name=""/>
                      <p:cNvPicPr/>
                      <p:nvPr/>
                    </p:nvPicPr>
                    <p:blipFill>
                      <a:blip r:embed="rId3"/>
                      <a:stretch>
                        <a:fillRect/>
                      </a:stretch>
                    </p:blipFill>
                    <p:spPr>
                      <a:xfrm>
                        <a:off x="3030538" y="1620520"/>
                        <a:ext cx="2546350" cy="396875"/>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861610380"/>
              </p:ext>
            </p:extLst>
          </p:nvPr>
        </p:nvGraphicFramePr>
        <p:xfrm>
          <a:off x="3474942" y="2763838"/>
          <a:ext cx="1439863" cy="334962"/>
        </p:xfrm>
        <a:graphic>
          <a:graphicData uri="http://schemas.openxmlformats.org/presentationml/2006/ole">
            <mc:AlternateContent xmlns:mc="http://schemas.openxmlformats.org/markup-compatibility/2006">
              <mc:Choice xmlns:v="urn:schemas-microsoft-com:vml" Requires="v">
                <p:oleObj name="Equation" r:id="rId4" imgW="876240" imgH="203040" progId="Equation.3">
                  <p:embed/>
                </p:oleObj>
              </mc:Choice>
              <mc:Fallback>
                <p:oleObj name="Equation" r:id="rId4" imgW="876240" imgH="203040" progId="Equation.3">
                  <p:embed/>
                  <p:pic>
                    <p:nvPicPr>
                      <p:cNvPr id="0" name=""/>
                      <p:cNvPicPr>
                        <a:picLocks noChangeAspect="1" noChangeArrowheads="1"/>
                      </p:cNvPicPr>
                      <p:nvPr/>
                    </p:nvPicPr>
                    <p:blipFill>
                      <a:blip r:embed="rId5"/>
                      <a:srcRect/>
                      <a:stretch>
                        <a:fillRect/>
                      </a:stretch>
                    </p:blipFill>
                    <p:spPr bwMode="auto">
                      <a:xfrm>
                        <a:off x="3474942" y="2763838"/>
                        <a:ext cx="143986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220587672"/>
              </p:ext>
            </p:extLst>
          </p:nvPr>
        </p:nvGraphicFramePr>
        <p:xfrm>
          <a:off x="2091481" y="3771503"/>
          <a:ext cx="269163" cy="310573"/>
        </p:xfrm>
        <a:graphic>
          <a:graphicData uri="http://schemas.openxmlformats.org/presentationml/2006/ole">
            <mc:AlternateContent xmlns:mc="http://schemas.openxmlformats.org/markup-compatibility/2006">
              <mc:Choice xmlns:v="urn:schemas-microsoft-com:vml" Requires="v">
                <p:oleObj name="Equation" r:id="rId6" imgW="164880" imgH="190440" progId="Equation.3">
                  <p:embed/>
                </p:oleObj>
              </mc:Choice>
              <mc:Fallback>
                <p:oleObj name="Equation" r:id="rId6" imgW="164880" imgH="190440" progId="Equation.3">
                  <p:embed/>
                  <p:pic>
                    <p:nvPicPr>
                      <p:cNvPr id="0" name=""/>
                      <p:cNvPicPr/>
                      <p:nvPr/>
                    </p:nvPicPr>
                    <p:blipFill>
                      <a:blip r:embed="rId7"/>
                      <a:stretch>
                        <a:fillRect/>
                      </a:stretch>
                    </p:blipFill>
                    <p:spPr>
                      <a:xfrm>
                        <a:off x="2091481" y="3771503"/>
                        <a:ext cx="269163" cy="31057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077044825"/>
              </p:ext>
            </p:extLst>
          </p:nvPr>
        </p:nvGraphicFramePr>
        <p:xfrm>
          <a:off x="3603732" y="3255313"/>
          <a:ext cx="1168400" cy="334962"/>
        </p:xfrm>
        <a:graphic>
          <a:graphicData uri="http://schemas.openxmlformats.org/presentationml/2006/ole">
            <mc:AlternateContent xmlns:mc="http://schemas.openxmlformats.org/markup-compatibility/2006">
              <mc:Choice xmlns:v="urn:schemas-microsoft-com:vml" Requires="v">
                <p:oleObj name="Equation" r:id="rId8" imgW="711000" imgH="203040" progId="Equation.3">
                  <p:embed/>
                </p:oleObj>
              </mc:Choice>
              <mc:Fallback>
                <p:oleObj name="Equation" r:id="rId8" imgW="711000" imgH="203040" progId="Equation.3">
                  <p:embed/>
                  <p:pic>
                    <p:nvPicPr>
                      <p:cNvPr id="0" name=""/>
                      <p:cNvPicPr>
                        <a:picLocks noChangeAspect="1" noChangeArrowheads="1"/>
                      </p:cNvPicPr>
                      <p:nvPr/>
                    </p:nvPicPr>
                    <p:blipFill>
                      <a:blip r:embed="rId9"/>
                      <a:srcRect/>
                      <a:stretch>
                        <a:fillRect/>
                      </a:stretch>
                    </p:blipFill>
                    <p:spPr bwMode="auto">
                      <a:xfrm>
                        <a:off x="3603732" y="3255313"/>
                        <a:ext cx="11684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5">
            <a:extLst>
              <a:ext uri="{FF2B5EF4-FFF2-40B4-BE49-F238E27FC236}">
                <a16:creationId xmlns:a16="http://schemas.microsoft.com/office/drawing/2014/main" id="{11C96670-70E9-A276-6352-30B4469F404B}"/>
              </a:ext>
            </a:extLst>
          </p:cNvPr>
          <p:cNvGrpSpPr/>
          <p:nvPr/>
        </p:nvGrpSpPr>
        <p:grpSpPr>
          <a:xfrm>
            <a:off x="0" y="0"/>
            <a:ext cx="9144000" cy="5143500"/>
            <a:chOff x="0" y="1"/>
            <a:chExt cx="12207310" cy="6857999"/>
          </a:xfrm>
        </p:grpSpPr>
        <p:sp>
          <p:nvSpPr>
            <p:cNvPr id="10" name="Arrow: Pentagon 9">
              <a:extLst>
                <a:ext uri="{FF2B5EF4-FFF2-40B4-BE49-F238E27FC236}">
                  <a16:creationId xmlns:a16="http://schemas.microsoft.com/office/drawing/2014/main" id="{4887A2B4-9401-87FC-CF81-5E5765503A00}"/>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Arrow: Pentagon 11">
              <a:extLst>
                <a:ext uri="{FF2B5EF4-FFF2-40B4-BE49-F238E27FC236}">
                  <a16:creationId xmlns:a16="http://schemas.microsoft.com/office/drawing/2014/main" id="{EF9123CE-6DCE-10E8-4198-5A586DE9DDEB}"/>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Arrow: Pentagon 13">
              <a:extLst>
                <a:ext uri="{FF2B5EF4-FFF2-40B4-BE49-F238E27FC236}">
                  <a16:creationId xmlns:a16="http://schemas.microsoft.com/office/drawing/2014/main" id="{39C3C92C-07EA-C519-F64B-AD82E75E4056}"/>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5" name="Arrow: Pentagon 14">
              <a:extLst>
                <a:ext uri="{FF2B5EF4-FFF2-40B4-BE49-F238E27FC236}">
                  <a16:creationId xmlns:a16="http://schemas.microsoft.com/office/drawing/2014/main" id="{9D27D4B8-ECF5-4079-3193-E35DF8940F7A}"/>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29109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571" y="132378"/>
            <a:ext cx="7562538" cy="539435"/>
          </a:xfrm>
        </p:spPr>
        <p:txBody>
          <a:bodyPr rtlCol="0">
            <a:normAutofit fontScale="90000"/>
          </a:bodyPr>
          <a:lstStyle/>
          <a:p>
            <a:pPr eaLnBrk="1" fontAlgn="auto" hangingPunct="1">
              <a:spcAft>
                <a:spcPts val="0"/>
              </a:spcAft>
              <a:defRPr/>
            </a:pPr>
            <a:r>
              <a:rPr lang="en-GB" sz="3500" dirty="0">
                <a:latin typeface="Arial" panose="020B0604020202020204" pitchFamily="34" charset="0"/>
                <a:cs typeface="Arial" panose="020B0604020202020204" pitchFamily="34" charset="0"/>
              </a:rPr>
              <a:t>Algorithms in </a:t>
            </a:r>
            <a:r>
              <a:rPr lang="en-GB" sz="3500" dirty="0" err="1">
                <a:latin typeface="Arial" panose="020B0604020202020204" pitchFamily="34" charset="0"/>
                <a:cs typeface="Arial" panose="020B0604020202020204" pitchFamily="34" charset="0"/>
              </a:rPr>
              <a:t>Nonsmooth</a:t>
            </a:r>
            <a:r>
              <a:rPr lang="en-GB" sz="3500" dirty="0">
                <a:latin typeface="Arial" panose="020B0604020202020204" pitchFamily="34" charset="0"/>
                <a:cs typeface="Arial" panose="020B0604020202020204" pitchFamily="34" charset="0"/>
              </a:rPr>
              <a:t> Optimization</a:t>
            </a:r>
            <a:endParaRPr lang="en-US" sz="35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260406" y="857708"/>
                <a:ext cx="8724852" cy="4198243"/>
              </a:xfrm>
            </p:spPr>
            <p:txBody>
              <a:bodyPr rtlCol="0">
                <a:normAutofit fontScale="85000" lnSpcReduction="20000"/>
              </a:bodyPr>
              <a:lstStyle/>
              <a:p>
                <a:r>
                  <a:rPr lang="en-US" sz="1900" dirty="0"/>
                  <a:t>Since expectations should concentrate in the potentially optimal area of search, </a:t>
                </a:r>
              </a:p>
              <a:p>
                <a:r>
                  <a:rPr lang="en-US" sz="1900" dirty="0"/>
                  <a:t>we use only successful updates from the previous point  </a:t>
                </a:r>
                <a14:m>
                  <m:oMath xmlns:m="http://schemas.openxmlformats.org/officeDocument/2006/math">
                    <m:sSup>
                      <m:sSupPr>
                        <m:ctrlPr>
                          <a:rPr lang="en-US" sz="1900" i="1">
                            <a:latin typeface="Cambria Math" panose="02040503050406030204" pitchFamily="18" charset="0"/>
                          </a:rPr>
                        </m:ctrlPr>
                      </m:sSupPr>
                      <m:e>
                        <m:r>
                          <a:rPr lang="en-US" sz="1900" i="1">
                            <a:latin typeface="Cambria Math"/>
                          </a:rPr>
                          <m:t>𝑚</m:t>
                        </m:r>
                      </m:e>
                      <m:sup>
                        <m:r>
                          <a:rPr lang="en-US" sz="1900" i="1">
                            <a:latin typeface="Cambria Math"/>
                          </a:rPr>
                          <m:t>𝑁</m:t>
                        </m:r>
                      </m:sup>
                    </m:sSup>
                  </m:oMath>
                </a14:m>
                <a:r>
                  <a:rPr lang="en-US" sz="1900" dirty="0"/>
                  <a:t>  to calculate the statistical estimation</a:t>
                </a:r>
              </a:p>
              <a:p>
                <a:r>
                  <a:rPr lang="en-US" sz="1900" dirty="0"/>
                  <a:t> of the next point </a:t>
                </a:r>
                <a14:m>
                  <m:oMath xmlns:m="http://schemas.openxmlformats.org/officeDocument/2006/math">
                    <m:sSup>
                      <m:sSupPr>
                        <m:ctrlPr>
                          <a:rPr lang="en-US" sz="1900" i="1">
                            <a:latin typeface="Cambria Math" panose="02040503050406030204" pitchFamily="18" charset="0"/>
                          </a:rPr>
                        </m:ctrlPr>
                      </m:sSupPr>
                      <m:e>
                        <m:r>
                          <a:rPr lang="en-US" sz="1900" i="1">
                            <a:latin typeface="Cambria Math"/>
                          </a:rPr>
                          <m:t>𝑚</m:t>
                        </m:r>
                      </m:e>
                      <m:sup>
                        <m:r>
                          <a:rPr lang="en-US" sz="1900" i="1">
                            <a:latin typeface="Cambria Math"/>
                          </a:rPr>
                          <m:t>𝑁</m:t>
                        </m:r>
                        <m:r>
                          <a:rPr lang="en-US" sz="1900" i="1">
                            <a:latin typeface="Cambria Math"/>
                          </a:rPr>
                          <m:t>+1</m:t>
                        </m:r>
                      </m:sup>
                    </m:sSup>
                  </m:oMath>
                </a14:m>
                <a:r>
                  <a:rPr lang="en-US" sz="1900" dirty="0"/>
                  <a:t>        .</a:t>
                </a:r>
              </a:p>
              <a:p>
                <a:endParaRPr lang="en-US" sz="1900" dirty="0"/>
              </a:p>
              <a:p>
                <a:r>
                  <a:rPr lang="en-US" sz="1900" dirty="0"/>
                  <a:t>Such strategy assigns higher probability to realizations with high potential. Degree of future prospect is determined by deviation of the objective function value in this realization from the moving average C. Then the estimation of the expectation of X can be calculated as </a:t>
                </a:r>
              </a:p>
              <a:p>
                <a:endParaRPr lang="en-US" sz="1900" dirty="0"/>
              </a:p>
              <a:p>
                <a:endParaRPr lang="en-US" sz="1900" dirty="0"/>
              </a:p>
              <a:p>
                <a:endParaRPr lang="en-US" sz="1900" dirty="0"/>
              </a:p>
              <a:p>
                <a:endParaRPr lang="en-US" sz="1900" dirty="0"/>
              </a:p>
              <a:p>
                <a:r>
                  <a:rPr lang="en-GB" sz="1900" dirty="0"/>
                  <a:t>where </a:t>
                </a:r>
                <a14:m>
                  <m:oMath xmlns:m="http://schemas.openxmlformats.org/officeDocument/2006/math">
                    <m:sSub>
                      <m:sSubPr>
                        <m:ctrlPr>
                          <a:rPr lang="pt-BR" sz="1900" i="1">
                            <a:latin typeface="Cambria Math" panose="02040503050406030204" pitchFamily="18" charset="0"/>
                          </a:rPr>
                        </m:ctrlPr>
                      </m:sSubPr>
                      <m:e>
                        <m:r>
                          <m:rPr>
                            <m:sty m:val="p"/>
                          </m:rPr>
                          <a:rPr lang="el-GR" sz="1900" i="1">
                            <a:latin typeface="Cambria Math"/>
                          </a:rPr>
                          <m:t>γ</m:t>
                        </m:r>
                      </m:e>
                      <m:sub>
                        <m:r>
                          <a:rPr lang="en-US" sz="1900" i="1">
                            <a:latin typeface="Cambria Math"/>
                          </a:rPr>
                          <m:t>𝑗</m:t>
                        </m:r>
                      </m:sub>
                    </m:sSub>
                  </m:oMath>
                </a14:m>
                <a:r>
                  <a:rPr lang="en-US" sz="1900" dirty="0"/>
                  <a:t>   are the weights proportional to  |</a:t>
                </a:r>
                <a14:m>
                  <m:oMath xmlns:m="http://schemas.openxmlformats.org/officeDocument/2006/math">
                    <m:r>
                      <m:rPr>
                        <m:sty m:val="p"/>
                      </m:rPr>
                      <a:rPr lang="en-US" sz="1900">
                        <a:latin typeface="Cambria Math"/>
                      </a:rPr>
                      <m:t>f</m:t>
                    </m:r>
                    <m:d>
                      <m:dPr>
                        <m:ctrlPr>
                          <a:rPr lang="en-US" sz="1900" i="1">
                            <a:latin typeface="Cambria Math" panose="02040503050406030204" pitchFamily="18" charset="0"/>
                          </a:rPr>
                        </m:ctrlPr>
                      </m:dPr>
                      <m:e>
                        <m:sSup>
                          <m:sSupPr>
                            <m:ctrlPr>
                              <a:rPr lang="en-US" sz="1900" i="1">
                                <a:latin typeface="Cambria Math" panose="02040503050406030204" pitchFamily="18" charset="0"/>
                              </a:rPr>
                            </m:ctrlPr>
                          </m:sSupPr>
                          <m:e>
                            <m:r>
                              <a:rPr lang="en-US" sz="1900" i="1">
                                <a:latin typeface="Cambria Math"/>
                              </a:rPr>
                              <m:t>𝑥</m:t>
                            </m:r>
                          </m:e>
                          <m:sup>
                            <m:r>
                              <a:rPr lang="en-US" sz="1900" i="1">
                                <a:latin typeface="Cambria Math"/>
                              </a:rPr>
                              <m:t>𝑗</m:t>
                            </m:r>
                          </m:sup>
                        </m:sSup>
                      </m:e>
                    </m:d>
                  </m:oMath>
                </a14:m>
                <a:r>
                  <a:rPr lang="az-Cyrl-AZ" sz="1900" dirty="0"/>
                  <a:t>҄</a:t>
                </a:r>
                <a:r>
                  <a:rPr lang="en-US" sz="1900" dirty="0"/>
                  <a:t>-C|</a:t>
                </a:r>
              </a:p>
              <a:p>
                <a:r>
                  <a:rPr lang="en-US" sz="1900" dirty="0"/>
                  <a:t>,</a:t>
                </a:r>
              </a:p>
              <a:p>
                <a:endParaRPr lang="en-US" sz="1900" dirty="0"/>
              </a:p>
              <a:p>
                <a:endParaRPr lang="en-US" sz="1900" dirty="0"/>
              </a:p>
              <a:p>
                <a:r>
                  <a:rPr lang="en-US" sz="1900" dirty="0"/>
                  <a:t>           </a:t>
                </a:r>
              </a:p>
              <a:p>
                <a:endParaRPr lang="en-US" dirty="0"/>
              </a:p>
              <a:p>
                <a:endParaRPr lang="en-US" dirty="0"/>
              </a:p>
              <a:p>
                <a:endParaRPr lang="en-GB" dirty="0"/>
              </a:p>
              <a:p>
                <a:endParaRPr lang="en-GB" dirty="0"/>
              </a:p>
              <a:p>
                <a:endParaRPr lang="en-US" dirty="0"/>
              </a:p>
              <a:p>
                <a:endParaRPr lang="en-US" dirty="0"/>
              </a:p>
              <a:p>
                <a:pPr eaLnBrk="1" fontAlgn="auto" hangingPunct="1">
                  <a:spcAft>
                    <a:spcPts val="0"/>
                  </a:spcAft>
                  <a:defRPr/>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260406" y="857708"/>
                <a:ext cx="8724852" cy="4198243"/>
              </a:xfrm>
              <a:blipFill rotWithShape="1">
                <a:blip r:embed="rId7"/>
                <a:stretch>
                  <a:fillRect t="-2180" r="-489" b="-44477"/>
                </a:stretch>
              </a:blipFill>
            </p:spPr>
            <p:txBody>
              <a:bodyPr/>
              <a:lstStyle/>
              <a:p>
                <a:r>
                  <a:rPr lang="en-US">
                    <a:noFill/>
                  </a:rPr>
                  <a:t> </a:t>
                </a:r>
              </a:p>
            </p:txBody>
          </p:sp>
        </mc:Fallback>
      </mc:AlternateContent>
      <p:sp>
        <p:nvSpPr>
          <p:cNvPr id="5" name="Rectangle 4"/>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7" name="Rectangle 9"/>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9" name="Rectangle 1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4" name="Rectangle 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11" name="Rectangle 10"/>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13" name="Rectangle 1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337049444"/>
              </p:ext>
            </p:extLst>
          </p:nvPr>
        </p:nvGraphicFramePr>
        <p:xfrm>
          <a:off x="3886200" y="2762250"/>
          <a:ext cx="993775" cy="522288"/>
        </p:xfrm>
        <a:graphic>
          <a:graphicData uri="http://schemas.openxmlformats.org/presentationml/2006/ole">
            <mc:AlternateContent xmlns:mc="http://schemas.openxmlformats.org/markup-compatibility/2006">
              <mc:Choice xmlns:v="urn:schemas-microsoft-com:vml" Requires="v">
                <p:oleObj name="Equation" r:id="rId8" imgW="482400" imgH="253800" progId="Equation.3">
                  <p:embed/>
                </p:oleObj>
              </mc:Choice>
              <mc:Fallback>
                <p:oleObj name="Equation" r:id="rId8" imgW="482400" imgH="253800" progId="Equation.3">
                  <p:embed/>
                  <p:pic>
                    <p:nvPicPr>
                      <p:cNvPr id="0" name=""/>
                      <p:cNvPicPr/>
                      <p:nvPr/>
                    </p:nvPicPr>
                    <p:blipFill>
                      <a:blip r:embed="rId9"/>
                      <a:stretch>
                        <a:fillRect/>
                      </a:stretch>
                    </p:blipFill>
                    <p:spPr>
                      <a:xfrm>
                        <a:off x="3886200" y="2762250"/>
                        <a:ext cx="993775" cy="522288"/>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151143975"/>
              </p:ext>
            </p:extLst>
          </p:nvPr>
        </p:nvGraphicFramePr>
        <p:xfrm>
          <a:off x="2949575" y="4195763"/>
          <a:ext cx="1493838" cy="395287"/>
        </p:xfrm>
        <a:graphic>
          <a:graphicData uri="http://schemas.openxmlformats.org/presentationml/2006/ole">
            <mc:AlternateContent xmlns:mc="http://schemas.openxmlformats.org/markup-compatibility/2006">
              <mc:Choice xmlns:v="urn:schemas-microsoft-com:vml" Requires="v">
                <p:oleObj name="Equation" r:id="rId10" imgW="965160" imgH="253800" progId="Equation.3">
                  <p:embed/>
                </p:oleObj>
              </mc:Choice>
              <mc:Fallback>
                <p:oleObj name="Equation" r:id="rId10" imgW="965160" imgH="253800" progId="Equation.3">
                  <p:embed/>
                  <p:pic>
                    <p:nvPicPr>
                      <p:cNvPr id="0" name=""/>
                      <p:cNvPicPr/>
                      <p:nvPr/>
                    </p:nvPicPr>
                    <p:blipFill>
                      <a:blip r:embed="rId11"/>
                      <a:stretch>
                        <a:fillRect/>
                      </a:stretch>
                    </p:blipFill>
                    <p:spPr>
                      <a:xfrm>
                        <a:off x="2949575" y="4195763"/>
                        <a:ext cx="1493838" cy="395287"/>
                      </a:xfrm>
                      <a:prstGeom prst="rect">
                        <a:avLst/>
                      </a:prstGeom>
                    </p:spPr>
                  </p:pic>
                </p:oleObj>
              </mc:Fallback>
            </mc:AlternateContent>
          </a:graphicData>
        </a:graphic>
      </p:graphicFrame>
      <p:grpSp>
        <p:nvGrpSpPr>
          <p:cNvPr id="6" name="Group 5">
            <a:extLst>
              <a:ext uri="{FF2B5EF4-FFF2-40B4-BE49-F238E27FC236}">
                <a16:creationId xmlns:a16="http://schemas.microsoft.com/office/drawing/2014/main" id="{29EFA28A-39E3-9837-6913-55236875F1FF}"/>
              </a:ext>
            </a:extLst>
          </p:cNvPr>
          <p:cNvGrpSpPr/>
          <p:nvPr/>
        </p:nvGrpSpPr>
        <p:grpSpPr>
          <a:xfrm>
            <a:off x="0" y="0"/>
            <a:ext cx="9144000" cy="5143500"/>
            <a:chOff x="0" y="1"/>
            <a:chExt cx="12207310" cy="6857999"/>
          </a:xfrm>
        </p:grpSpPr>
        <p:sp>
          <p:nvSpPr>
            <p:cNvPr id="8" name="Arrow: Pentagon 7">
              <a:extLst>
                <a:ext uri="{FF2B5EF4-FFF2-40B4-BE49-F238E27FC236}">
                  <a16:creationId xmlns:a16="http://schemas.microsoft.com/office/drawing/2014/main" id="{FEDA5638-BA00-5D58-0B74-ABD05C51099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Arrow: Pentagon 9">
              <a:extLst>
                <a:ext uri="{FF2B5EF4-FFF2-40B4-BE49-F238E27FC236}">
                  <a16:creationId xmlns:a16="http://schemas.microsoft.com/office/drawing/2014/main" id="{D6632524-7B9A-50F1-467D-C649D671832B}"/>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Arrow: Pentagon 13">
              <a:extLst>
                <a:ext uri="{FF2B5EF4-FFF2-40B4-BE49-F238E27FC236}">
                  <a16:creationId xmlns:a16="http://schemas.microsoft.com/office/drawing/2014/main" id="{E53F1230-B734-15ED-88EE-AF1B2B3B8089}"/>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5" name="Arrow: Pentagon 14">
              <a:extLst>
                <a:ext uri="{FF2B5EF4-FFF2-40B4-BE49-F238E27FC236}">
                  <a16:creationId xmlns:a16="http://schemas.microsoft.com/office/drawing/2014/main" id="{4349F18C-2AE3-C1FF-8D6B-C28AB3B72E9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944206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866" y="405821"/>
            <a:ext cx="7818952" cy="539435"/>
          </a:xfrm>
        </p:spPr>
        <p:txBody>
          <a:bodyPr rtlCol="0">
            <a:normAutofit fontScale="90000"/>
          </a:bodyPr>
          <a:lstStyle/>
          <a:p>
            <a:pPr eaLnBrk="1" fontAlgn="auto" hangingPunct="1">
              <a:spcAft>
                <a:spcPts val="0"/>
              </a:spcAft>
              <a:defRPr/>
            </a:pPr>
            <a:r>
              <a:rPr lang="en-GB" sz="3500" dirty="0">
                <a:latin typeface="Arial" panose="020B0604020202020204" pitchFamily="34" charset="0"/>
                <a:cs typeface="Arial" panose="020B0604020202020204" pitchFamily="34" charset="0"/>
              </a:rPr>
              <a:t>Building Blocks and Analytical Techniques</a:t>
            </a:r>
            <a:endParaRPr lang="en-US" sz="35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501231" y="1177561"/>
            <a:ext cx="8245167" cy="3434335"/>
          </a:xfrm>
        </p:spPr>
        <p:txBody>
          <a:bodyPr rtlCol="0">
            <a:normAutofit/>
          </a:bodyPr>
          <a:lstStyle/>
          <a:p>
            <a:endParaRPr lang="en-US" sz="3200" dirty="0"/>
          </a:p>
          <a:p>
            <a:r>
              <a:rPr lang="en-US" sz="3200" dirty="0">
                <a:latin typeface="Arial" panose="020B0604020202020204" pitchFamily="34" charset="0"/>
                <a:cs typeface="Arial" panose="020B0604020202020204" pitchFamily="34" charset="0"/>
              </a:rPr>
              <a:t>Householder transformation, </a:t>
            </a:r>
          </a:p>
          <a:p>
            <a:r>
              <a:rPr lang="en-US" sz="3200" dirty="0">
                <a:latin typeface="Arial" panose="020B0604020202020204" pitchFamily="34" charset="0"/>
                <a:cs typeface="Arial" panose="020B0604020202020204" pitchFamily="34" charset="0"/>
              </a:rPr>
              <a:t>Space dilation operator, </a:t>
            </a:r>
          </a:p>
          <a:p>
            <a:r>
              <a:rPr lang="en-US" sz="3200" dirty="0">
                <a:latin typeface="Arial" panose="020B0604020202020204" pitchFamily="34" charset="0"/>
                <a:cs typeface="Arial" panose="020B0604020202020204" pitchFamily="34" charset="0"/>
              </a:rPr>
              <a:t>Rotation of the system of coordinates, </a:t>
            </a:r>
          </a:p>
          <a:p>
            <a:r>
              <a:rPr lang="en-US" sz="3200" dirty="0" err="1">
                <a:latin typeface="Arial" panose="020B0604020202020204" pitchFamily="34" charset="0"/>
                <a:cs typeface="Arial" panose="020B0604020202020204" pitchFamily="34" charset="0"/>
              </a:rPr>
              <a:t>Separability</a:t>
            </a:r>
            <a:r>
              <a:rPr lang="en-US" sz="3200" dirty="0">
                <a:latin typeface="Arial" panose="020B0604020202020204" pitchFamily="34" charset="0"/>
                <a:cs typeface="Arial" panose="020B0604020202020204" pitchFamily="34" charset="0"/>
              </a:rPr>
              <a:t>, </a:t>
            </a:r>
          </a:p>
          <a:p>
            <a:r>
              <a:rPr lang="en-US" sz="3200" dirty="0">
                <a:latin typeface="Arial" panose="020B0604020202020204" pitchFamily="34" charset="0"/>
                <a:cs typeface="Arial" panose="020B0604020202020204" pitchFamily="34" charset="0"/>
              </a:rPr>
              <a:t>Parallel computations</a:t>
            </a:r>
          </a:p>
          <a:p>
            <a:endParaRPr lang="en-US" sz="3200" dirty="0"/>
          </a:p>
          <a:p>
            <a:endParaRPr lang="en-US" dirty="0"/>
          </a:p>
          <a:p>
            <a:endParaRPr lang="en-GB" dirty="0"/>
          </a:p>
          <a:p>
            <a:endParaRPr lang="en-GB" dirty="0"/>
          </a:p>
          <a:p>
            <a:endParaRPr lang="en-US" dirty="0"/>
          </a:p>
          <a:p>
            <a:endParaRPr lang="en-US" dirty="0"/>
          </a:p>
          <a:p>
            <a:pPr eaLnBrk="1" fontAlgn="auto" hangingPunct="1">
              <a:spcAft>
                <a:spcPts val="0"/>
              </a:spcAft>
              <a:defRPr/>
            </a:pPr>
            <a:endParaRPr lang="en-US" dirty="0"/>
          </a:p>
        </p:txBody>
      </p:sp>
      <p:sp>
        <p:nvSpPr>
          <p:cNvPr id="5" name="Rectangle 4"/>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7" name="Rectangle 9"/>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9" name="Rectangle 1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4" name="Rectangle 7"/>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11" name="Rectangle 10"/>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sp>
        <p:nvSpPr>
          <p:cNvPr id="13" name="Rectangle 16"/>
          <p:cNvSpPr>
            <a:spLocks noChangeArrowheads="1"/>
          </p:cNvSpPr>
          <p:nvPr/>
        </p:nvSpPr>
        <p:spPr bwMode="auto">
          <a:xfrm>
            <a:off x="0" y="-184660"/>
            <a:ext cx="184706" cy="36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8" tIns="45714" rIns="91428" bIns="45714" numCol="1" anchor="ctr" anchorCtr="0" compatLnSpc="1">
            <a:prstTxWarp prst="textNoShape">
              <a:avLst/>
            </a:prstTxWarp>
            <a:spAutoFit/>
          </a:bodyPr>
          <a:lstStyle/>
          <a:p>
            <a:endParaRPr lang="en-US"/>
          </a:p>
        </p:txBody>
      </p:sp>
      <p:grpSp>
        <p:nvGrpSpPr>
          <p:cNvPr id="6" name="Group 5">
            <a:extLst>
              <a:ext uri="{FF2B5EF4-FFF2-40B4-BE49-F238E27FC236}">
                <a16:creationId xmlns:a16="http://schemas.microsoft.com/office/drawing/2014/main" id="{A80BDB30-0314-1A9A-A482-BBF119567F9C}"/>
              </a:ext>
            </a:extLst>
          </p:cNvPr>
          <p:cNvGrpSpPr/>
          <p:nvPr/>
        </p:nvGrpSpPr>
        <p:grpSpPr>
          <a:xfrm>
            <a:off x="0" y="0"/>
            <a:ext cx="9144000" cy="5143500"/>
            <a:chOff x="0" y="1"/>
            <a:chExt cx="12207310" cy="6857999"/>
          </a:xfrm>
        </p:grpSpPr>
        <p:sp>
          <p:nvSpPr>
            <p:cNvPr id="8" name="Arrow: Pentagon 7">
              <a:extLst>
                <a:ext uri="{FF2B5EF4-FFF2-40B4-BE49-F238E27FC236}">
                  <a16:creationId xmlns:a16="http://schemas.microsoft.com/office/drawing/2014/main" id="{7D35597D-34EC-C11B-5AD2-9742FB448A7C}"/>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Arrow: Pentagon 9">
              <a:extLst>
                <a:ext uri="{FF2B5EF4-FFF2-40B4-BE49-F238E27FC236}">
                  <a16:creationId xmlns:a16="http://schemas.microsoft.com/office/drawing/2014/main" id="{55EC8450-4CC6-7569-8D56-C2B846FC9AEC}"/>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2" name="Arrow: Pentagon 11">
              <a:extLst>
                <a:ext uri="{FF2B5EF4-FFF2-40B4-BE49-F238E27FC236}">
                  <a16:creationId xmlns:a16="http://schemas.microsoft.com/office/drawing/2014/main" id="{EADDFE88-BF4E-4BFB-6F93-29A5E2DA8934}"/>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Arrow: Pentagon 13">
              <a:extLst>
                <a:ext uri="{FF2B5EF4-FFF2-40B4-BE49-F238E27FC236}">
                  <a16:creationId xmlns:a16="http://schemas.microsoft.com/office/drawing/2014/main" id="{73DE0EE6-7342-D4C7-D895-A7D574BCE808}"/>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04798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654" y="1423987"/>
            <a:ext cx="4516017" cy="3291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969696"/>
                </a:solidFill>
                <a:miter lim="800000"/>
                <a:headEnd/>
                <a:tailEnd/>
              </a14:hiddenLine>
            </a:ext>
          </a:extLst>
        </p:spPr>
      </p:pic>
      <p:grpSp>
        <p:nvGrpSpPr>
          <p:cNvPr id="2" name="Group 1">
            <a:extLst>
              <a:ext uri="{FF2B5EF4-FFF2-40B4-BE49-F238E27FC236}">
                <a16:creationId xmlns:a16="http://schemas.microsoft.com/office/drawing/2014/main" id="{63499864-75C8-6605-E0EA-C51A056AB2FA}"/>
              </a:ext>
            </a:extLst>
          </p:cNvPr>
          <p:cNvGrpSpPr/>
          <p:nvPr/>
        </p:nvGrpSpPr>
        <p:grpSpPr>
          <a:xfrm>
            <a:off x="0" y="0"/>
            <a:ext cx="9144000" cy="5143500"/>
            <a:chOff x="0" y="1"/>
            <a:chExt cx="12207310" cy="6857999"/>
          </a:xfrm>
        </p:grpSpPr>
        <p:sp>
          <p:nvSpPr>
            <p:cNvPr id="3" name="Arrow: Pentagon 2">
              <a:extLst>
                <a:ext uri="{FF2B5EF4-FFF2-40B4-BE49-F238E27FC236}">
                  <a16:creationId xmlns:a16="http://schemas.microsoft.com/office/drawing/2014/main" id="{EAB54FB5-279B-7EF9-DC2A-D351B9F5E374}"/>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C0C5E92A-BE3D-7C09-8910-FA13B026F2F8}"/>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628A1081-7C06-908E-B72D-6D5EF10E1D0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15557A7C-5530-9417-0E8B-0CDB26CE41B7}"/>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0" name="Title 1">
            <a:extLst>
              <a:ext uri="{FF2B5EF4-FFF2-40B4-BE49-F238E27FC236}">
                <a16:creationId xmlns:a16="http://schemas.microsoft.com/office/drawing/2014/main" id="{4B1F69A4-8B6A-AE47-E369-8607E616582E}"/>
              </a:ext>
            </a:extLst>
          </p:cNvPr>
          <p:cNvSpPr>
            <a:spLocks noGrp="1"/>
          </p:cNvSpPr>
          <p:nvPr>
            <p:ph type="ctrTitle"/>
          </p:nvPr>
        </p:nvSpPr>
        <p:spPr>
          <a:xfrm>
            <a:off x="1143000" y="20933"/>
            <a:ext cx="6858000" cy="904875"/>
          </a:xfrm>
        </p:spPr>
        <p:txBody>
          <a:bodyPr/>
          <a:lstStyle/>
          <a:p>
            <a:pPr eaLnBrk="1" hangingPunct="1"/>
            <a:r>
              <a:rPr lang="en-GB" altLang="en-US" sz="4000" dirty="0">
                <a:latin typeface="Arial" panose="020B0604020202020204" pitchFamily="34" charset="0"/>
                <a:cs typeface="Arial" panose="020B0604020202020204" pitchFamily="34" charset="0"/>
              </a:rPr>
              <a:t>Householder Transformation</a:t>
            </a:r>
            <a:endParaRPr lang="en-US"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929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143000" y="20933"/>
            <a:ext cx="6858000" cy="904875"/>
          </a:xfrm>
        </p:spPr>
        <p:txBody>
          <a:bodyPr/>
          <a:lstStyle/>
          <a:p>
            <a:pPr eaLnBrk="1" hangingPunct="1"/>
            <a:r>
              <a:rPr lang="en-GB" altLang="en-US" sz="4000" dirty="0">
                <a:latin typeface="Arial" panose="020B0604020202020204" pitchFamily="34" charset="0"/>
                <a:cs typeface="Arial" panose="020B0604020202020204" pitchFamily="34" charset="0"/>
              </a:rPr>
              <a:t>Householder Transformation</a:t>
            </a:r>
            <a:endParaRPr lang="en-US" altLang="en-US" sz="4000" dirty="0">
              <a:latin typeface="Arial" panose="020B0604020202020204" pitchFamily="34" charset="0"/>
              <a:cs typeface="Arial" panose="020B0604020202020204" pitchFamily="34" charset="0"/>
            </a:endParaRPr>
          </a:p>
        </p:txBody>
      </p:sp>
      <p:sp>
        <p:nvSpPr>
          <p:cNvPr id="5123" name="Subtitle 2"/>
          <p:cNvSpPr>
            <a:spLocks noGrp="1"/>
          </p:cNvSpPr>
          <p:nvPr>
            <p:ph type="subTitle" idx="1"/>
          </p:nvPr>
        </p:nvSpPr>
        <p:spPr>
          <a:xfrm>
            <a:off x="1143000" y="2134098"/>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2030818" y="2269008"/>
            <a:ext cx="6242180" cy="1323427"/>
          </a:xfrm>
          <a:prstGeom prst="rect">
            <a:avLst/>
          </a:prstGeom>
        </p:spPr>
        <p:txBody>
          <a:bodyPr wrap="square" lIns="91428" tIns="45714" rIns="91428" bIns="45714">
            <a:spAutoFit/>
          </a:bodyPr>
          <a:lstStyle/>
          <a:p>
            <a:pPr eaLnBrk="1" fontAlgn="auto" hangingPunct="1">
              <a:spcAft>
                <a:spcPts val="0"/>
              </a:spcAft>
              <a:defRPr/>
            </a:pPr>
            <a:r>
              <a:rPr lang="en-GB" sz="2000" dirty="0" err="1">
                <a:latin typeface="Arial" panose="020B0604020202020204" pitchFamily="34" charset="0"/>
                <a:cs typeface="Arial" panose="020B0604020202020204" pitchFamily="34" charset="0"/>
              </a:rPr>
              <a:t>def</a:t>
            </a:r>
            <a:r>
              <a:rPr lang="en-GB" sz="2000" dirty="0">
                <a:latin typeface="Arial" panose="020B0604020202020204" pitchFamily="34" charset="0"/>
                <a:cs typeface="Arial" panose="020B0604020202020204" pitchFamily="34" charset="0"/>
              </a:rPr>
              <a:t> householder(x):</a:t>
            </a:r>
          </a:p>
          <a:p>
            <a:pPr eaLnBrk="1" fontAlgn="auto" hangingPunct="1">
              <a:spcAft>
                <a:spcPts val="0"/>
              </a:spcAft>
              <a:defRPr/>
            </a:pPr>
            <a:r>
              <a:rPr lang="en-GB" sz="2000" dirty="0">
                <a:latin typeface="Arial" panose="020B0604020202020204" pitchFamily="34" charset="0"/>
                <a:cs typeface="Arial" panose="020B0604020202020204" pitchFamily="34" charset="0"/>
              </a:rPr>
              <a:t>    x[0] = x[0] + </a:t>
            </a:r>
            <a:r>
              <a:rPr lang="en-GB" sz="2000" dirty="0" err="1">
                <a:latin typeface="Arial" panose="020B0604020202020204" pitchFamily="34" charset="0"/>
                <a:cs typeface="Arial" panose="020B0604020202020204" pitchFamily="34" charset="0"/>
              </a:rPr>
              <a:t>np.sign</a:t>
            </a:r>
            <a:r>
              <a:rPr lang="en-GB" sz="2000" dirty="0">
                <a:latin typeface="Arial" panose="020B0604020202020204" pitchFamily="34" charset="0"/>
                <a:cs typeface="Arial" panose="020B0604020202020204" pitchFamily="34" charset="0"/>
              </a:rPr>
              <a:t>(x[0]) *    </a:t>
            </a:r>
            <a:r>
              <a:rPr lang="en-GB" sz="2000" dirty="0" err="1">
                <a:latin typeface="Arial" panose="020B0604020202020204" pitchFamily="34" charset="0"/>
                <a:cs typeface="Arial" panose="020B0604020202020204" pitchFamily="34" charset="0"/>
              </a:rPr>
              <a:t>np.linalg.norm</a:t>
            </a:r>
            <a:r>
              <a:rPr lang="en-GB" sz="2000" dirty="0">
                <a:latin typeface="Arial" panose="020B0604020202020204" pitchFamily="34" charset="0"/>
                <a:cs typeface="Arial" panose="020B0604020202020204" pitchFamily="34" charset="0"/>
              </a:rPr>
              <a:t>(x)</a:t>
            </a:r>
          </a:p>
          <a:p>
            <a:pPr eaLnBrk="1" fontAlgn="auto" hangingPunct="1">
              <a:spcAft>
                <a:spcPts val="0"/>
              </a:spcAft>
              <a:defRPr/>
            </a:pPr>
            <a:r>
              <a:rPr lang="en-GB" sz="2000" dirty="0">
                <a:latin typeface="Arial" panose="020B0604020202020204" pitchFamily="34" charset="0"/>
                <a:cs typeface="Arial" panose="020B0604020202020204" pitchFamily="34" charset="0"/>
              </a:rPr>
              <a:t>    x /= </a:t>
            </a:r>
            <a:r>
              <a:rPr lang="en-GB" sz="2000" dirty="0" err="1">
                <a:latin typeface="Arial" panose="020B0604020202020204" pitchFamily="34" charset="0"/>
                <a:cs typeface="Arial" panose="020B0604020202020204" pitchFamily="34" charset="0"/>
              </a:rPr>
              <a:t>np.linalg.norm</a:t>
            </a:r>
            <a:r>
              <a:rPr lang="en-GB" sz="2000" dirty="0">
                <a:latin typeface="Arial" panose="020B0604020202020204" pitchFamily="34" charset="0"/>
                <a:cs typeface="Arial" panose="020B0604020202020204" pitchFamily="34" charset="0"/>
              </a:rPr>
              <a:t>(x)</a:t>
            </a:r>
          </a:p>
          <a:p>
            <a:pPr eaLnBrk="1" fontAlgn="auto" hangingPunct="1">
              <a:spcAft>
                <a:spcPts val="0"/>
              </a:spcAft>
              <a:defRPr/>
            </a:pPr>
            <a:r>
              <a:rPr lang="en-GB" sz="2000" dirty="0">
                <a:latin typeface="Arial" panose="020B0604020202020204" pitchFamily="34" charset="0"/>
                <a:cs typeface="Arial" panose="020B0604020202020204" pitchFamily="34" charset="0"/>
              </a:rPr>
              <a:t>    return x</a:t>
            </a:r>
          </a:p>
        </p:txBody>
      </p:sp>
      <p:grpSp>
        <p:nvGrpSpPr>
          <p:cNvPr id="3" name="Group 2">
            <a:extLst>
              <a:ext uri="{FF2B5EF4-FFF2-40B4-BE49-F238E27FC236}">
                <a16:creationId xmlns:a16="http://schemas.microsoft.com/office/drawing/2014/main" id="{B1BE605B-3008-36B3-19F6-F3AD8EFE3F59}"/>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81C72ED7-E12A-EA15-F4E3-8E9AE4A245F8}"/>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A6FA1248-E1A4-E9D1-E564-A56F5CAC4927}"/>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8768E94E-B2AF-2584-5B7E-B9FFBBB62951}"/>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3F3FB1CE-9FA4-FD70-E8B6-B8C11D823A1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44342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32291" y="1223768"/>
                <a:ext cx="7248020" cy="369320"/>
              </a:xfrm>
              <a:prstGeom prst="rect">
                <a:avLst/>
              </a:prstGeom>
            </p:spPr>
            <p:txBody>
              <a:bodyPr wrap="square" lIns="91428" tIns="45714" rIns="91428" bIns="45714">
                <a:spAutoFit/>
              </a:bodyPr>
              <a:lstStyle/>
              <a:p>
                <a:pPr eaLnBrk="1" fontAlgn="auto" hangingPunct="1">
                  <a:spcAft>
                    <a:spcPts val="0"/>
                  </a:spcAft>
                  <a:defRPr/>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en-US" b="0" i="1" dirty="0" smtClean="0">
                              <a:latin typeface="Cambria Math"/>
                            </a:rPr>
                            <m:t>𝑅</m:t>
                          </m:r>
                        </m:e>
                        <m:sub>
                          <m:r>
                            <a:rPr lang="en-US" b="0" i="1" dirty="0" smtClean="0">
                              <a:latin typeface="Cambria Math"/>
                            </a:rPr>
                            <m:t>𝑎</m:t>
                          </m:r>
                        </m:sub>
                      </m:sSub>
                      <m:d>
                        <m:dPr>
                          <m:ctrlPr>
                            <a:rPr lang="en-US" b="0" i="1" smtClean="0">
                              <a:latin typeface="Cambria Math" panose="02040503050406030204" pitchFamily="18" charset="0"/>
                            </a:rPr>
                          </m:ctrlPr>
                        </m:dPr>
                        <m:e>
                          <m:r>
                            <a:rPr lang="en-US" b="0" i="1" smtClean="0">
                              <a:latin typeface="Cambria Math"/>
                            </a:rPr>
                            <m:t>𝑟</m:t>
                          </m:r>
                        </m:e>
                      </m:d>
                      <m:r>
                        <a:rPr lang="en-US" b="0" i="1" smtClean="0">
                          <a:latin typeface="Cambria Math"/>
                        </a:rPr>
                        <m:t>=</m:t>
                      </m:r>
                      <m:r>
                        <a:rPr lang="en-US" b="0" i="1" smtClean="0">
                          <a:latin typeface="Cambria Math"/>
                        </a:rPr>
                        <m:t>𝐼</m:t>
                      </m:r>
                      <m:r>
                        <a:rPr lang="en-US" b="0" i="1" smtClean="0">
                          <a:latin typeface="Cambria Math"/>
                        </a:rPr>
                        <m:t>+(</m:t>
                      </m:r>
                      <m:r>
                        <a:rPr lang="en-US" b="0" i="1" smtClean="0">
                          <a:latin typeface="Cambria Math"/>
                        </a:rPr>
                        <m:t>𝑎</m:t>
                      </m:r>
                      <m:r>
                        <a:rPr lang="en-US" b="0" i="1" smtClean="0">
                          <a:latin typeface="Cambria Math"/>
                        </a:rPr>
                        <m:t>−1)</m:t>
                      </m:r>
                      <m:r>
                        <a:rPr lang="en-US" b="0" i="1" smtClean="0">
                          <a:latin typeface="Cambria Math"/>
                        </a:rPr>
                        <m:t>𝑟</m:t>
                      </m:r>
                      <m:sSup>
                        <m:sSupPr>
                          <m:ctrlPr>
                            <a:rPr lang="en-GB" i="1" smtClean="0">
                              <a:latin typeface="Cambria Math" panose="02040503050406030204" pitchFamily="18" charset="0"/>
                            </a:rPr>
                          </m:ctrlPr>
                        </m:sSupPr>
                        <m:e>
                          <m:r>
                            <a:rPr lang="en-GB" i="1" smtClean="0">
                              <a:latin typeface="Cambria Math"/>
                            </a:rPr>
                            <m:t>𝑟</m:t>
                          </m:r>
                        </m:e>
                        <m:sup>
                          <m:r>
                            <a:rPr lang="en-US" b="0" i="1" smtClean="0">
                              <a:latin typeface="Cambria Math"/>
                            </a:rPr>
                            <m:t>𝑡</m:t>
                          </m:r>
                        </m:sup>
                      </m:sSup>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832291" y="1223768"/>
                <a:ext cx="7248020" cy="369320"/>
              </a:xfrm>
              <a:prstGeom prst="rect">
                <a:avLst/>
              </a:prstGeom>
              <a:blipFill rotWithShape="1">
                <a:blip r:embed="rId6"/>
                <a:stretch>
                  <a:fillRect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47869" y="1781552"/>
                <a:ext cx="7632442" cy="3237722"/>
              </a:xfrm>
            </p:spPr>
            <p:txBody>
              <a:bodyPr/>
              <a:lstStyle/>
              <a:p>
                <a:r>
                  <a:rPr lang="en-US" dirty="0"/>
                  <a:t>for some parameter </a:t>
                </a:r>
                <a14:m>
                  <m:oMath xmlns:m="http://schemas.openxmlformats.org/officeDocument/2006/math">
                    <m:r>
                      <a:rPr lang="en-US" b="0" i="0" smtClean="0">
                        <a:latin typeface="Cambria Math"/>
                      </a:rPr>
                      <m:t>0&lt;</m:t>
                    </m:r>
                    <m:r>
                      <a:rPr lang="en-US" i="1">
                        <a:latin typeface="Cambria Math"/>
                      </a:rPr>
                      <m:t>𝑎</m:t>
                    </m:r>
                    <m:r>
                      <a:rPr lang="en-US" b="0" i="1" smtClean="0">
                        <a:latin typeface="Cambria Math"/>
                      </a:rPr>
                      <m:t>&lt;1 </m:t>
                    </m:r>
                  </m:oMath>
                </a14:m>
                <a:r>
                  <a:rPr lang="en-US" dirty="0"/>
                  <a:t>and some dilation vector </a:t>
                </a:r>
                <a14:m>
                  <m:oMath xmlns:m="http://schemas.openxmlformats.org/officeDocument/2006/math">
                    <m:r>
                      <a:rPr lang="en-US" i="1">
                        <a:latin typeface="Cambria Math"/>
                      </a:rPr>
                      <m:t>𝑟</m:t>
                    </m:r>
                  </m:oMath>
                </a14:m>
                <a:r>
                  <a:rPr lang="en-US" dirty="0"/>
                  <a:t> that satisfies </a:t>
                </a:r>
                <a14:m>
                  <m:oMath xmlns:m="http://schemas.openxmlformats.org/officeDocument/2006/math">
                    <m:sSup>
                      <m:sSupPr>
                        <m:ctrlPr>
                          <a:rPr lang="en-GB" i="1">
                            <a:latin typeface="Cambria Math" panose="02040503050406030204" pitchFamily="18" charset="0"/>
                          </a:rPr>
                        </m:ctrlPr>
                      </m:sSupPr>
                      <m:e>
                        <m:r>
                          <a:rPr lang="en-GB" i="1">
                            <a:latin typeface="Cambria Math"/>
                          </a:rPr>
                          <m:t>𝑟</m:t>
                        </m:r>
                      </m:e>
                      <m:sup>
                        <m:r>
                          <a:rPr lang="en-US" i="1">
                            <a:latin typeface="Cambria Math"/>
                          </a:rPr>
                          <m:t>𝑡</m:t>
                        </m:r>
                      </m:sup>
                    </m:sSup>
                    <m:r>
                      <a:rPr lang="en-US" i="1">
                        <a:latin typeface="Cambria Math"/>
                      </a:rPr>
                      <m:t>𝑟</m:t>
                    </m:r>
                  </m:oMath>
                </a14:m>
                <a:r>
                  <a:rPr lang="en-US" dirty="0"/>
                  <a:t>=1 </a:t>
                </a:r>
              </a:p>
              <a:p>
                <a:r>
                  <a:rPr lang="en-US" dirty="0"/>
                  <a:t>Note that under the transformation </a:t>
                </a:r>
                <a14:m>
                  <m:oMath xmlns:m="http://schemas.openxmlformats.org/officeDocument/2006/math">
                    <m:sSub>
                      <m:sSubPr>
                        <m:ctrlPr>
                          <a:rPr lang="pt-BR" i="1" dirty="0">
                            <a:latin typeface="Cambria Math" panose="02040503050406030204" pitchFamily="18" charset="0"/>
                          </a:rPr>
                        </m:ctrlPr>
                      </m:sSubPr>
                      <m:e>
                        <m:r>
                          <a:rPr lang="en-US" b="0" i="1" dirty="0" smtClean="0">
                            <a:latin typeface="Cambria Math"/>
                          </a:rPr>
                          <m:t>𝑥</m:t>
                        </m:r>
                        <m:r>
                          <a:rPr lang="en-US" b="0" i="1" dirty="0" smtClean="0">
                            <a:latin typeface="Cambria Math"/>
                          </a:rPr>
                          <m:t>=</m:t>
                        </m:r>
                        <m:r>
                          <a:rPr lang="en-US" i="1" dirty="0">
                            <a:latin typeface="Cambria Math"/>
                          </a:rPr>
                          <m:t>𝑅</m:t>
                        </m:r>
                      </m:e>
                      <m:sub>
                        <m:r>
                          <a:rPr lang="en-US" b="0" i="1" dirty="0" smtClean="0">
                            <a:latin typeface="Cambria Math"/>
                          </a:rPr>
                          <m:t>𝑎</m:t>
                        </m:r>
                      </m:sub>
                    </m:sSub>
                    <m:d>
                      <m:dPr>
                        <m:ctrlPr>
                          <a:rPr lang="en-US" i="1">
                            <a:latin typeface="Cambria Math" panose="02040503050406030204" pitchFamily="18" charset="0"/>
                          </a:rPr>
                        </m:ctrlPr>
                      </m:dPr>
                      <m:e>
                        <m:r>
                          <a:rPr lang="en-US" i="1">
                            <a:latin typeface="Cambria Math"/>
                          </a:rPr>
                          <m:t>𝑟</m:t>
                        </m:r>
                      </m:e>
                    </m:d>
                    <m:r>
                      <a:rPr lang="en-US" b="0" i="1" smtClean="0">
                        <a:latin typeface="Cambria Math"/>
                      </a:rPr>
                      <m:t>𝑦</m:t>
                    </m:r>
                  </m:oMath>
                </a14:m>
                <a:r>
                  <a:rPr lang="en-US" b="0" dirty="0"/>
                  <a:t> w</a:t>
                </a:r>
                <a:r>
                  <a:rPr lang="en-US" dirty="0"/>
                  <a:t>e get  </a:t>
                </a:r>
              </a:p>
              <a:p>
                <a:r>
                  <a:rPr lang="en-US" dirty="0"/>
                  <a:t>y=</a:t>
                </a:r>
                <a:r>
                  <a:rPr lang="en-GB" dirty="0"/>
                  <a:t> </a:t>
                </a:r>
                <a14:m>
                  <m:oMath xmlns:m="http://schemas.openxmlformats.org/officeDocument/2006/math">
                    <m:sSup>
                      <m:sSupPr>
                        <m:ctrlPr>
                          <a:rPr lang="en-GB" i="1">
                            <a:latin typeface="Cambria Math" panose="02040503050406030204" pitchFamily="18" charset="0"/>
                          </a:rPr>
                        </m:ctrlPr>
                      </m:sSupPr>
                      <m:e>
                        <m:sSub>
                          <m:sSubPr>
                            <m:ctrlPr>
                              <a:rPr lang="pt-BR" i="1" dirty="0">
                                <a:latin typeface="Cambria Math" panose="02040503050406030204" pitchFamily="18" charset="0"/>
                              </a:rPr>
                            </m:ctrlPr>
                          </m:sSubPr>
                          <m:e>
                            <m:r>
                              <a:rPr lang="en-US" i="1" dirty="0">
                                <a:latin typeface="Cambria Math"/>
                              </a:rPr>
                              <m:t>𝑅</m:t>
                            </m:r>
                          </m:e>
                          <m:sub>
                            <m:r>
                              <a:rPr lang="en-US" i="1" dirty="0">
                                <a:latin typeface="Cambria Math"/>
                              </a:rPr>
                              <m:t>𝑎</m:t>
                            </m:r>
                          </m:sub>
                        </m:sSub>
                        <m:d>
                          <m:dPr>
                            <m:ctrlPr>
                              <a:rPr lang="en-US" i="1">
                                <a:latin typeface="Cambria Math" panose="02040503050406030204" pitchFamily="18" charset="0"/>
                              </a:rPr>
                            </m:ctrlPr>
                          </m:dPr>
                          <m:e>
                            <m:r>
                              <a:rPr lang="en-US" i="1">
                                <a:latin typeface="Cambria Math"/>
                              </a:rPr>
                              <m:t>𝑟</m:t>
                            </m:r>
                          </m:e>
                        </m:d>
                      </m:e>
                      <m:sup>
                        <m:r>
                          <a:rPr lang="en-US" b="0" i="1" smtClean="0">
                            <a:latin typeface="Cambria Math"/>
                          </a:rPr>
                          <m:t>−1</m:t>
                        </m:r>
                      </m:sup>
                    </m:sSup>
                    <m:r>
                      <a:rPr lang="en-US" b="0" i="1" smtClean="0">
                        <a:latin typeface="Cambria Math"/>
                      </a:rPr>
                      <m:t>𝑥</m:t>
                    </m:r>
                    <m:r>
                      <a:rPr lang="en-US" b="0" i="1" smtClean="0">
                        <a:latin typeface="Cambria Math"/>
                      </a:rPr>
                      <m:t>=[</m:t>
                    </m:r>
                    <m:r>
                      <a:rPr lang="en-US" i="1">
                        <a:latin typeface="Cambria Math"/>
                      </a:rPr>
                      <m:t>𝐼</m:t>
                    </m:r>
                    <m:r>
                      <a:rPr lang="en-US" b="0" i="1" smtClean="0">
                        <a:latin typeface="Cambria Math"/>
                      </a:rPr>
                      <m:t>+(</m:t>
                    </m:r>
                    <m:f>
                      <m:fPr>
                        <m:ctrlPr>
                          <a:rPr lang="en-US" i="1">
                            <a:latin typeface="Cambria Math" panose="02040503050406030204" pitchFamily="18" charset="0"/>
                          </a:rPr>
                        </m:ctrlPr>
                      </m:fPr>
                      <m:num>
                        <m:r>
                          <a:rPr lang="en-US" b="0" i="1" smtClean="0">
                            <a:latin typeface="Cambria Math"/>
                          </a:rPr>
                          <m:t>1</m:t>
                        </m:r>
                      </m:num>
                      <m:den>
                        <m:r>
                          <a:rPr lang="en-US" b="0" i="1" smtClean="0">
                            <a:latin typeface="Cambria Math"/>
                          </a:rPr>
                          <m:t>𝑎</m:t>
                        </m:r>
                      </m:den>
                    </m:f>
                    <m:r>
                      <a:rPr lang="en-US" b="0" i="1" smtClean="0">
                        <a:latin typeface="Cambria Math"/>
                      </a:rPr>
                      <m:t>−1)</m:t>
                    </m:r>
                  </m:oMath>
                </a14:m>
                <a:r>
                  <a:rPr lang="en-US" dirty="0"/>
                  <a:t> </a:t>
                </a:r>
                <a14:m>
                  <m:oMath xmlns:m="http://schemas.openxmlformats.org/officeDocument/2006/math">
                    <m:r>
                      <a:rPr lang="en-US" i="1">
                        <a:latin typeface="Cambria Math"/>
                      </a:rPr>
                      <m:t>𝑟</m:t>
                    </m:r>
                    <m:sSup>
                      <m:sSupPr>
                        <m:ctrlPr>
                          <a:rPr lang="en-GB" i="1">
                            <a:latin typeface="Cambria Math" panose="02040503050406030204" pitchFamily="18" charset="0"/>
                          </a:rPr>
                        </m:ctrlPr>
                      </m:sSupPr>
                      <m:e>
                        <m:r>
                          <a:rPr lang="en-GB" i="1">
                            <a:latin typeface="Cambria Math"/>
                          </a:rPr>
                          <m:t>𝑟</m:t>
                        </m:r>
                      </m:e>
                      <m:sup>
                        <m:r>
                          <a:rPr lang="en-US" i="1">
                            <a:latin typeface="Cambria Math"/>
                          </a:rPr>
                          <m:t>𝑡</m:t>
                        </m:r>
                      </m:sup>
                    </m:sSup>
                  </m:oMath>
                </a14:m>
                <a:r>
                  <a:rPr lang="en-GB" dirty="0"/>
                  <a:t>]x</a:t>
                </a:r>
              </a:p>
              <a:p>
                <a:r>
                  <a:rPr lang="en-US" dirty="0"/>
                  <a:t>so that the vector y is obtained by stretching the vector x along the direction r,</a:t>
                </a:r>
              </a:p>
              <a:p>
                <a:r>
                  <a:rPr lang="en-US" dirty="0"/>
                  <a:t>depending on the value of α. </a:t>
                </a:r>
              </a:p>
              <a:p>
                <a:r>
                  <a:rPr lang="en-US" dirty="0"/>
                  <a:t>The original (Shor) algorithm uses the (sub)gradient as a dilation vector. The dilation scheme along the direction of the difference between two consecutive </a:t>
                </a:r>
                <a:r>
                  <a:rPr lang="en-US" dirty="0" err="1"/>
                  <a:t>subgradients</a:t>
                </a:r>
                <a:r>
                  <a:rPr lang="en-US" dirty="0"/>
                  <a:t> has been proposed, and this is widely recognized as being among the most efficient methods for non differentiable optimization problems.</a:t>
                </a:r>
              </a:p>
              <a:p>
                <a:endParaRPr lang="en-US" dirty="0"/>
              </a:p>
              <a:p>
                <a:endParaRPr lang="en-US" dirty="0"/>
              </a:p>
              <a:p>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47869" y="1781552"/>
                <a:ext cx="7632442" cy="3237722"/>
              </a:xfrm>
              <a:blipFill rotWithShape="1">
                <a:blip r:embed="rId7"/>
                <a:stretch>
                  <a:fillRect t="-2072" r="-638" b="-2523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2950C9-E488-9AFF-4EE5-0484D5C0C98F}"/>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FB31BFD7-BD5E-B77C-BFB7-3AF800F41BCC}"/>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FC058D2F-E63C-CA25-722B-8D80B6FA4D16}"/>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8DF45F4D-F11C-51D4-B311-42C8D5CF232D}"/>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ED9BAC25-95F1-28DD-BBEC-4A340BC431B0}"/>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1" name="Title 1">
            <a:extLst>
              <a:ext uri="{FF2B5EF4-FFF2-40B4-BE49-F238E27FC236}">
                <a16:creationId xmlns:a16="http://schemas.microsoft.com/office/drawing/2014/main" id="{008BF5EA-BC5D-10FD-0C04-67F71B60BDB8}"/>
              </a:ext>
            </a:extLst>
          </p:cNvPr>
          <p:cNvSpPr>
            <a:spLocks noGrp="1"/>
          </p:cNvSpPr>
          <p:nvPr>
            <p:ph type="ctrTitle"/>
          </p:nvPr>
        </p:nvSpPr>
        <p:spPr>
          <a:xfrm>
            <a:off x="788764" y="288316"/>
            <a:ext cx="7385180" cy="663810"/>
          </a:xfrm>
        </p:spPr>
        <p:txBody>
          <a:bodyPr/>
          <a:lstStyle/>
          <a:p>
            <a:pPr eaLnBrk="1" hangingPunct="1"/>
            <a:r>
              <a:rPr lang="en-GB" altLang="en-US" sz="3600" dirty="0">
                <a:latin typeface="Arial" panose="020B0604020202020204" pitchFamily="34" charset="0"/>
                <a:cs typeface="Arial" panose="020B0604020202020204" pitchFamily="34" charset="0"/>
              </a:rPr>
              <a:t>Space Dilation Operator</a:t>
            </a:r>
            <a:endParaRPr lang="en-US"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25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2496645"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6508628"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5" name="Arrow: Pentagon 4">
            <a:extLst>
              <a:ext uri="{FF2B5EF4-FFF2-40B4-BE49-F238E27FC236}">
                <a16:creationId xmlns:a16="http://schemas.microsoft.com/office/drawing/2014/main" id="{A46BDBD1-47CC-351C-55B5-6395ADBF0C1B}"/>
              </a:ext>
            </a:extLst>
          </p:cNvPr>
          <p:cNvSpPr/>
          <p:nvPr/>
        </p:nvSpPr>
        <p:spPr>
          <a:xfrm>
            <a:off x="150210" y="1"/>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6" name="Arrow: Pentagon 5">
            <a:extLst>
              <a:ext uri="{FF2B5EF4-FFF2-40B4-BE49-F238E27FC236}">
                <a16:creationId xmlns:a16="http://schemas.microsoft.com/office/drawing/2014/main" id="{90699459-5EBC-7386-1BFC-9B9166BE4FDF}"/>
              </a:ext>
            </a:extLst>
          </p:cNvPr>
          <p:cNvSpPr/>
          <p:nvPr/>
        </p:nvSpPr>
        <p:spPr>
          <a:xfrm>
            <a:off x="150210" y="4969983"/>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2" name="TextBox 1">
            <a:extLst>
              <a:ext uri="{FF2B5EF4-FFF2-40B4-BE49-F238E27FC236}">
                <a16:creationId xmlns:a16="http://schemas.microsoft.com/office/drawing/2014/main" id="{2787B115-2C6A-5507-D75E-48DDC8830702}"/>
              </a:ext>
            </a:extLst>
          </p:cNvPr>
          <p:cNvSpPr txBox="1"/>
          <p:nvPr/>
        </p:nvSpPr>
        <p:spPr>
          <a:xfrm>
            <a:off x="466928" y="1111282"/>
            <a:ext cx="8273375" cy="5262979"/>
          </a:xfrm>
          <a:prstGeom prst="rect">
            <a:avLst/>
          </a:prstGeom>
          <a:noFill/>
        </p:spPr>
        <p:txBody>
          <a:bodyPr wrap="square" rtlCol="0">
            <a:spAutoFit/>
          </a:bodyPr>
          <a:lstStyle/>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Question:  what are important things to consider if the user has to come up with best strategy </a:t>
            </a: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marL="385763" indent="-385763" defTabSz="685800" eaLnBrk="1" fontAlgn="auto" hangingPunct="1">
              <a:spcBef>
                <a:spcPts val="0"/>
              </a:spcBef>
              <a:spcAft>
                <a:spcPts val="0"/>
              </a:spcAft>
              <a:buFontTx/>
              <a:buAutoNum type="arabicPeriod"/>
            </a:pPr>
            <a:r>
              <a:rPr lang="en-US" sz="2100" b="1" dirty="0">
                <a:solidFill>
                  <a:prstClr val="black"/>
                </a:solidFill>
                <a:latin typeface="Arial" panose="020B0604020202020204" pitchFamily="34" charset="0"/>
                <a:cs typeface="Arial" panose="020B0604020202020204" pitchFamily="34" charset="0"/>
              </a:rPr>
              <a:t>What is the goal </a:t>
            </a:r>
          </a:p>
          <a:p>
            <a:pPr marL="385763" indent="-385763" defTabSz="685800" eaLnBrk="1" fontAlgn="auto" hangingPunct="1">
              <a:spcBef>
                <a:spcPts val="0"/>
              </a:spcBef>
              <a:spcAft>
                <a:spcPts val="0"/>
              </a:spcAft>
              <a:buFontTx/>
              <a:buAutoNum type="arabicPeriod"/>
            </a:pPr>
            <a:r>
              <a:rPr lang="en-US" sz="2100" b="1" dirty="0">
                <a:solidFill>
                  <a:prstClr val="black"/>
                </a:solidFill>
                <a:latin typeface="Arial" panose="020B0604020202020204" pitchFamily="34" charset="0"/>
                <a:cs typeface="Arial" panose="020B0604020202020204" pitchFamily="34" charset="0"/>
              </a:rPr>
              <a:t>What are the constraints</a:t>
            </a:r>
          </a:p>
          <a:p>
            <a:pPr marL="385763" indent="-385763" defTabSz="685800" eaLnBrk="1" fontAlgn="auto" hangingPunct="1">
              <a:spcBef>
                <a:spcPts val="0"/>
              </a:spcBef>
              <a:spcAft>
                <a:spcPts val="0"/>
              </a:spcAft>
              <a:buFontTx/>
              <a:buAutoNum type="arabicPeriod"/>
            </a:pPr>
            <a:r>
              <a:rPr lang="en-US" sz="2100" b="1" dirty="0">
                <a:solidFill>
                  <a:prstClr val="black"/>
                </a:solidFill>
                <a:latin typeface="Arial" panose="020B0604020202020204" pitchFamily="34" charset="0"/>
                <a:cs typeface="Arial" panose="020B0604020202020204" pitchFamily="34" charset="0"/>
              </a:rPr>
              <a:t>What is the surface</a:t>
            </a:r>
          </a:p>
          <a:p>
            <a:pPr marL="385763" indent="-385763" defTabSz="685800" eaLnBrk="1" fontAlgn="auto" hangingPunct="1">
              <a:spcBef>
                <a:spcPts val="0"/>
              </a:spcBef>
              <a:spcAft>
                <a:spcPts val="0"/>
              </a:spcAft>
              <a:buFontTx/>
              <a:buAutoNum type="arabicPeriod"/>
            </a:pPr>
            <a:r>
              <a:rPr lang="en-US" sz="2100" b="1" dirty="0">
                <a:solidFill>
                  <a:prstClr val="black"/>
                </a:solidFill>
                <a:latin typeface="Arial" panose="020B0604020202020204" pitchFamily="34" charset="0"/>
                <a:cs typeface="Arial" panose="020B0604020202020204" pitchFamily="34" charset="0"/>
              </a:rPr>
              <a:t>……</a:t>
            </a:r>
          </a:p>
          <a:p>
            <a:pPr marL="385763" indent="-385763" defTabSz="685800" eaLnBrk="1" fontAlgn="auto" hangingPunct="1">
              <a:spcBef>
                <a:spcPts val="0"/>
              </a:spcBef>
              <a:spcAft>
                <a:spcPts val="0"/>
              </a:spcAft>
              <a:buFontTx/>
              <a:buAutoNum type="arabicPeriod"/>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100" b="1" dirty="0">
                <a:solidFill>
                  <a:prstClr val="black"/>
                </a:solidFill>
                <a:latin typeface="Arial" panose="020B0604020202020204" pitchFamily="34" charset="0"/>
                <a:cs typeface="Arial" panose="020B0604020202020204" pitchFamily="34" charset="0"/>
              </a:rPr>
              <a:t>How easy is it to judge if selected strategy is the best? Or good enough? Or better than the other strategy? </a:t>
            </a:r>
            <a:r>
              <a:rPr lang="en-US" sz="21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385763" indent="-385763" defTabSz="685800" eaLnBrk="1" fontAlgn="auto" hangingPunct="1">
              <a:spcBef>
                <a:spcPts val="0"/>
              </a:spcBef>
              <a:spcAft>
                <a:spcPts val="0"/>
              </a:spcAft>
              <a:buFontTx/>
              <a:buAutoNum type="arabicPeriod"/>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en-US"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ru-RU"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ru-RU" sz="21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ru-RU" sz="2100" dirty="0">
              <a:solidFill>
                <a:prstClr val="black"/>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198468" y="234118"/>
            <a:ext cx="6695867" cy="461665"/>
          </a:xfrm>
          <a:prstGeom prst="rect">
            <a:avLst/>
          </a:prstGeom>
          <a:noFill/>
        </p:spPr>
        <p:txBody>
          <a:bodyPr wrap="square">
            <a:spAutoFit/>
          </a:bodyPr>
          <a:lstStyle/>
          <a:p>
            <a:pPr defTabSz="685800" eaLnBrk="1" fontAlgn="auto" hangingPunct="1">
              <a:spcBef>
                <a:spcPts val="0"/>
              </a:spcBef>
              <a:spcAft>
                <a:spcPts val="0"/>
              </a:spcAft>
            </a:pPr>
            <a:r>
              <a:rPr lang="en-US" sz="2400" dirty="0">
                <a:solidFill>
                  <a:prstClr val="black"/>
                </a:solidFill>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249665" y="660441"/>
            <a:ext cx="2631972" cy="300082"/>
          </a:xfrm>
          <a:prstGeom prst="rect">
            <a:avLst/>
          </a:prstGeom>
          <a:noFill/>
          <a:ln w="31750" cap="sq">
            <a:solidFill>
              <a:schemeClr val="accent3">
                <a:lumMod val="50000"/>
              </a:schemeClr>
            </a:solidFill>
            <a:prstDash val="solid"/>
            <a:bevel/>
          </a:ln>
        </p:spPr>
        <p:txBody>
          <a:bodyPr wrap="square" rtlCol="0">
            <a:spAutoFit/>
          </a:bodyPr>
          <a:lstStyle/>
          <a:p>
            <a:pPr defTabSz="685800" eaLnBrk="1" fontAlgn="auto" hangingPunct="1">
              <a:spcBef>
                <a:spcPts val="0"/>
              </a:spcBef>
              <a:spcAft>
                <a:spcPts val="0"/>
              </a:spcAft>
            </a:pPr>
            <a:r>
              <a:rPr lang="ru-RU" sz="1350" b="1" dirty="0">
                <a:solidFill>
                  <a:srgbClr val="62A39F">
                    <a:lumMod val="50000"/>
                  </a:srgbClr>
                </a:solidFill>
                <a:latin typeface="Calibri" panose="020F0502020204030204"/>
                <a:cs typeface="+mn-cs"/>
              </a:rPr>
              <a:t> </a:t>
            </a:r>
            <a:r>
              <a:rPr lang="en-US" sz="1350" b="1" dirty="0">
                <a:solidFill>
                  <a:srgbClr val="62A39F">
                    <a:lumMod val="50000"/>
                  </a:srgb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034632" y="1512793"/>
                <a:ext cx="7248020" cy="1038927"/>
              </a:xfrm>
              <a:prstGeom prst="rect">
                <a:avLst/>
              </a:prstGeom>
            </p:spPr>
            <p:txBody>
              <a:bodyPr wrap="square" lIns="91428" tIns="45714" rIns="91428" bIns="45714">
                <a:spAutoFit/>
              </a:bodyPr>
              <a:lstStyle/>
              <a:p>
                <a:pPr eaLnBrk="1" fontAlgn="auto" hangingPunct="1">
                  <a:spcAft>
                    <a:spcPts val="0"/>
                  </a:spcAft>
                  <a:defRPr/>
                </a:pPr>
                <a:r>
                  <a:rPr lang="pt-BR" dirty="0"/>
                  <a:t>For </a:t>
                </a:r>
                <a14:m>
                  <m:oMath xmlns:m="http://schemas.openxmlformats.org/officeDocument/2006/math">
                    <m:sSub>
                      <m:sSubPr>
                        <m:ctrlPr>
                          <a:rPr lang="pt-BR" i="1" dirty="0" smtClean="0">
                            <a:latin typeface="Cambria Math" panose="02040503050406030204" pitchFamily="18" charset="0"/>
                          </a:rPr>
                        </m:ctrlPr>
                      </m:sSubPr>
                      <m:e>
                        <m:r>
                          <a:rPr lang="en-US" b="0" i="1" dirty="0" smtClean="0">
                            <a:latin typeface="Cambria Math"/>
                          </a:rPr>
                          <m:t>𝑅</m:t>
                        </m:r>
                      </m:e>
                      <m:sub>
                        <m:r>
                          <a:rPr lang="en-US" b="0" i="1" dirty="0" smtClean="0">
                            <a:latin typeface="Cambria Math"/>
                          </a:rPr>
                          <m:t>𝑎</m:t>
                        </m:r>
                      </m:sub>
                    </m:sSub>
                    <m:d>
                      <m:dPr>
                        <m:ctrlPr>
                          <a:rPr lang="en-US" b="0" i="1" smtClean="0">
                            <a:latin typeface="Cambria Math" panose="02040503050406030204" pitchFamily="18" charset="0"/>
                          </a:rPr>
                        </m:ctrlPr>
                      </m:dPr>
                      <m:e>
                        <m:r>
                          <a:rPr lang="en-US" b="0" i="1" smtClean="0">
                            <a:latin typeface="Cambria Math"/>
                          </a:rPr>
                          <m:t>𝑟</m:t>
                        </m:r>
                      </m:e>
                    </m:d>
                    <m:r>
                      <a:rPr lang="en-US" b="0" i="1" smtClean="0">
                        <a:latin typeface="Cambria Math"/>
                      </a:rPr>
                      <m:t>=</m:t>
                    </m:r>
                    <m:r>
                      <a:rPr lang="en-US" b="0" i="1" smtClean="0">
                        <a:latin typeface="Cambria Math"/>
                      </a:rPr>
                      <m:t>𝐼</m:t>
                    </m:r>
                    <m:r>
                      <a:rPr lang="en-US" b="0" i="1" smtClean="0">
                        <a:latin typeface="Cambria Math"/>
                      </a:rPr>
                      <m:t>+(</m:t>
                    </m:r>
                    <m:r>
                      <a:rPr lang="en-US" b="0" i="1" smtClean="0">
                        <a:latin typeface="Cambria Math"/>
                      </a:rPr>
                      <m:t>𝑎</m:t>
                    </m:r>
                    <m:r>
                      <a:rPr lang="en-US" b="0" i="1" smtClean="0">
                        <a:latin typeface="Cambria Math"/>
                      </a:rPr>
                      <m:t>−1)</m:t>
                    </m:r>
                    <m:r>
                      <a:rPr lang="en-US" b="0" i="1" smtClean="0">
                        <a:latin typeface="Cambria Math"/>
                      </a:rPr>
                      <m:t>𝑟</m:t>
                    </m:r>
                    <m:sSup>
                      <m:sSupPr>
                        <m:ctrlPr>
                          <a:rPr lang="en-GB" i="1" smtClean="0">
                            <a:latin typeface="Cambria Math" panose="02040503050406030204" pitchFamily="18" charset="0"/>
                          </a:rPr>
                        </m:ctrlPr>
                      </m:sSupPr>
                      <m:e>
                        <m:r>
                          <a:rPr lang="en-GB" i="1" smtClean="0">
                            <a:latin typeface="Cambria Math"/>
                          </a:rPr>
                          <m:t>𝑟</m:t>
                        </m:r>
                      </m:e>
                      <m:sup>
                        <m:r>
                          <a:rPr lang="en-US" b="0" i="1" smtClean="0">
                            <a:latin typeface="Cambria Math"/>
                          </a:rPr>
                          <m:t>𝑡</m:t>
                        </m:r>
                      </m:sup>
                    </m:sSup>
                  </m:oMath>
                </a14:m>
                <a:r>
                  <a:rPr lang="en-GB" dirty="0"/>
                  <a:t>   inverse is computed easily:</a:t>
                </a:r>
              </a:p>
              <a:p>
                <a:pPr eaLnBrk="1" fontAlgn="auto" hangingPunct="1">
                  <a:spcAft>
                    <a:spcPts val="0"/>
                  </a:spcAft>
                  <a:defRPr/>
                </a:pPr>
                <a14:m>
                  <m:oMath xmlns:m="http://schemas.openxmlformats.org/officeDocument/2006/math">
                    <m:sSup>
                      <m:sSupPr>
                        <m:ctrlPr>
                          <a:rPr lang="en-GB" i="1">
                            <a:latin typeface="Cambria Math" panose="02040503050406030204" pitchFamily="18" charset="0"/>
                          </a:rPr>
                        </m:ctrlPr>
                      </m:sSupPr>
                      <m:e>
                        <m:sSub>
                          <m:sSubPr>
                            <m:ctrlPr>
                              <a:rPr lang="pt-BR" i="1" dirty="0">
                                <a:latin typeface="Cambria Math" panose="02040503050406030204" pitchFamily="18" charset="0"/>
                              </a:rPr>
                            </m:ctrlPr>
                          </m:sSubPr>
                          <m:e>
                            <m:r>
                              <a:rPr lang="en-US" b="0" i="1" dirty="0" smtClean="0">
                                <a:latin typeface="Cambria Math"/>
                              </a:rPr>
                              <m:t>                                              </m:t>
                            </m:r>
                            <m:r>
                              <a:rPr lang="en-US" i="1" dirty="0">
                                <a:latin typeface="Cambria Math"/>
                              </a:rPr>
                              <m:t>𝑅</m:t>
                            </m:r>
                          </m:e>
                          <m:sub>
                            <m:r>
                              <a:rPr lang="en-US" i="1" dirty="0">
                                <a:latin typeface="Cambria Math"/>
                              </a:rPr>
                              <m:t>𝑎</m:t>
                            </m:r>
                          </m:sub>
                        </m:sSub>
                        <m:d>
                          <m:dPr>
                            <m:ctrlPr>
                              <a:rPr lang="en-US" i="1">
                                <a:latin typeface="Cambria Math" panose="02040503050406030204" pitchFamily="18" charset="0"/>
                              </a:rPr>
                            </m:ctrlPr>
                          </m:dPr>
                          <m:e>
                            <m:r>
                              <a:rPr lang="en-US" i="1">
                                <a:latin typeface="Cambria Math"/>
                              </a:rPr>
                              <m:t>𝑟</m:t>
                            </m:r>
                          </m:e>
                        </m:d>
                      </m:e>
                      <m:sup>
                        <m:r>
                          <a:rPr lang="en-US" i="1">
                            <a:latin typeface="Cambria Math"/>
                          </a:rPr>
                          <m:t>−1</m:t>
                        </m:r>
                      </m:sup>
                    </m:sSup>
                    <m:r>
                      <a:rPr lang="en-US" i="1">
                        <a:latin typeface="Cambria Math"/>
                      </a:rPr>
                      <m:t>=</m:t>
                    </m:r>
                    <m:r>
                      <a:rPr lang="en-US" i="1">
                        <a:latin typeface="Cambria Math"/>
                      </a:rPr>
                      <m:t>𝐼</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𝑎</m:t>
                        </m:r>
                      </m:den>
                    </m:f>
                    <m:r>
                      <a:rPr lang="en-US" i="1">
                        <a:latin typeface="Cambria Math"/>
                      </a:rPr>
                      <m:t>−1)</m:t>
                    </m:r>
                  </m:oMath>
                </a14:m>
                <a:r>
                  <a:rPr lang="en-US" dirty="0"/>
                  <a:t> </a:t>
                </a:r>
                <a14:m>
                  <m:oMath xmlns:m="http://schemas.openxmlformats.org/officeDocument/2006/math">
                    <m:r>
                      <a:rPr lang="en-US" i="1">
                        <a:latin typeface="Cambria Math"/>
                      </a:rPr>
                      <m:t>𝑟</m:t>
                    </m:r>
                    <m:sSup>
                      <m:sSupPr>
                        <m:ctrlPr>
                          <a:rPr lang="en-GB" i="1">
                            <a:latin typeface="Cambria Math" panose="02040503050406030204" pitchFamily="18" charset="0"/>
                          </a:rPr>
                        </m:ctrlPr>
                      </m:sSupPr>
                      <m:e>
                        <m:r>
                          <a:rPr lang="en-GB" i="1">
                            <a:latin typeface="Cambria Math"/>
                          </a:rPr>
                          <m:t>𝑟</m:t>
                        </m:r>
                      </m:e>
                      <m:sup>
                        <m:r>
                          <a:rPr lang="en-US" i="1">
                            <a:latin typeface="Cambria Math"/>
                          </a:rPr>
                          <m:t>𝑡</m:t>
                        </m:r>
                      </m:sup>
                    </m:sSup>
                  </m:oMath>
                </a14:m>
                <a:endParaRPr lang="en-GB" dirty="0"/>
              </a:p>
              <a:p>
                <a:pPr eaLnBrk="1" fontAlgn="auto" hangingPunct="1">
                  <a:spcAft>
                    <a:spcPts val="0"/>
                  </a:spcAft>
                  <a:defRPr/>
                </a:pPr>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1034632" y="1512793"/>
                <a:ext cx="7248020" cy="1038927"/>
              </a:xfrm>
              <a:prstGeom prst="rect">
                <a:avLst/>
              </a:prstGeom>
              <a:blipFill rotWithShape="1">
                <a:blip r:embed="rId6"/>
                <a:stretch>
                  <a:fillRect l="-757" t="-2924" b="-81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415531" y="2762250"/>
                <a:ext cx="8388221" cy="2375807"/>
              </a:xfrm>
            </p:spPr>
            <p:txBody>
              <a:bodyPr/>
              <a:lstStyle/>
              <a:p>
                <a:r>
                  <a:rPr lang="en-US" dirty="0"/>
                  <a:t>when </a:t>
                </a:r>
                <a14:m>
                  <m:oMath xmlns:m="http://schemas.openxmlformats.org/officeDocument/2006/math">
                    <m:r>
                      <a:rPr lang="en-US" i="1">
                        <a:latin typeface="Cambria Math"/>
                      </a:rPr>
                      <m:t>𝑎</m:t>
                    </m:r>
                  </m:oMath>
                </a14:m>
                <a:r>
                  <a:rPr lang="en-US" dirty="0"/>
                  <a:t>=-1  we get </a:t>
                </a:r>
                <a:r>
                  <a:rPr lang="en-US" b="1" dirty="0"/>
                  <a:t>Householder reflection</a:t>
                </a:r>
              </a:p>
              <a:p>
                <a:endParaRPr lang="en-US" dirty="0"/>
              </a:p>
              <a:p>
                <a14:m>
                  <m:oMath xmlns:m="http://schemas.openxmlformats.org/officeDocument/2006/math">
                    <m:sSub>
                      <m:sSubPr>
                        <m:ctrlPr>
                          <a:rPr lang="pt-BR" i="1" dirty="0">
                            <a:latin typeface="Cambria Math" panose="02040503050406030204" pitchFamily="18" charset="0"/>
                          </a:rPr>
                        </m:ctrlPr>
                      </m:sSubPr>
                      <m:e>
                        <m:r>
                          <a:rPr lang="en-US" i="1" dirty="0">
                            <a:latin typeface="Cambria Math"/>
                          </a:rPr>
                          <m:t>𝑅</m:t>
                        </m:r>
                      </m:e>
                      <m:sub>
                        <m:r>
                          <a:rPr lang="en-US" i="1" dirty="0">
                            <a:latin typeface="Cambria Math"/>
                          </a:rPr>
                          <m:t>𝑎</m:t>
                        </m:r>
                      </m:sub>
                    </m:sSub>
                    <m:d>
                      <m:dPr>
                        <m:ctrlPr>
                          <a:rPr lang="en-US" i="1">
                            <a:latin typeface="Cambria Math" panose="02040503050406030204" pitchFamily="18" charset="0"/>
                          </a:rPr>
                        </m:ctrlPr>
                      </m:dPr>
                      <m:e>
                        <m:r>
                          <a:rPr lang="en-US" i="1">
                            <a:latin typeface="Cambria Math"/>
                          </a:rPr>
                          <m:t>𝑟</m:t>
                        </m:r>
                      </m:e>
                    </m:d>
                    <m:r>
                      <a:rPr lang="en-US" i="1">
                        <a:latin typeface="Cambria Math"/>
                      </a:rPr>
                      <m:t>=</m:t>
                    </m:r>
                    <m:r>
                      <a:rPr lang="en-US" i="1">
                        <a:latin typeface="Cambria Math"/>
                      </a:rPr>
                      <m:t>𝐼</m:t>
                    </m:r>
                    <m:r>
                      <a:rPr lang="en-US" b="0" i="1" smtClean="0">
                        <a:latin typeface="Cambria Math"/>
                      </a:rPr>
                      <m:t>−2</m:t>
                    </m:r>
                    <m:r>
                      <a:rPr lang="en-US" i="1">
                        <a:latin typeface="Cambria Math"/>
                      </a:rPr>
                      <m:t>𝑟</m:t>
                    </m:r>
                    <m:sSup>
                      <m:sSupPr>
                        <m:ctrlPr>
                          <a:rPr lang="en-GB" i="1">
                            <a:latin typeface="Cambria Math" panose="02040503050406030204" pitchFamily="18" charset="0"/>
                          </a:rPr>
                        </m:ctrlPr>
                      </m:sSupPr>
                      <m:e>
                        <m:r>
                          <a:rPr lang="en-GB" i="1">
                            <a:latin typeface="Cambria Math"/>
                          </a:rPr>
                          <m:t>𝑟</m:t>
                        </m:r>
                      </m:e>
                      <m:sup>
                        <m:r>
                          <a:rPr lang="en-US" i="1">
                            <a:latin typeface="Cambria Math"/>
                          </a:rPr>
                          <m:t>𝑡</m:t>
                        </m:r>
                      </m:sup>
                    </m:sSup>
                  </m:oMath>
                </a14:m>
                <a:r>
                  <a:rPr lang="en-US" dirty="0"/>
                  <a:t> </a:t>
                </a:r>
              </a:p>
              <a:p>
                <a:endParaRPr lang="en-US" b="0" i="0" dirty="0">
                  <a:latin typeface="Cambria Math"/>
                </a:endParaRPr>
              </a:p>
              <a:p>
                <a:endParaRPr lang="en-US" dirty="0"/>
              </a:p>
              <a:p>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415531" y="2762250"/>
                <a:ext cx="8388221" cy="2375807"/>
              </a:xfrm>
              <a:blipFill>
                <a:blip r:embed="rId7"/>
                <a:stretch>
                  <a:fillRect t="-282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7B2BCED4-F391-45F8-36C5-61D8D6763FF4}"/>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AF93C356-6B63-34AD-FDC8-04773578C80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8AA8F01A-1B70-FAD0-C540-9652E41759FF}"/>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8C42D9DF-83F2-2060-D037-466FE72E9D81}"/>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2D1B1882-1690-F486-DF28-A0E5B3EC66F3}"/>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4" name="Title 1">
            <a:extLst>
              <a:ext uri="{FF2B5EF4-FFF2-40B4-BE49-F238E27FC236}">
                <a16:creationId xmlns:a16="http://schemas.microsoft.com/office/drawing/2014/main" id="{2123B646-F5E5-65FC-177F-27A37A6F5D60}"/>
              </a:ext>
            </a:extLst>
          </p:cNvPr>
          <p:cNvSpPr>
            <a:spLocks noGrp="1"/>
          </p:cNvSpPr>
          <p:nvPr>
            <p:ph type="ctrTitle"/>
          </p:nvPr>
        </p:nvSpPr>
        <p:spPr>
          <a:xfrm>
            <a:off x="788764" y="288316"/>
            <a:ext cx="7385180" cy="663810"/>
          </a:xfrm>
        </p:spPr>
        <p:txBody>
          <a:bodyPr/>
          <a:lstStyle/>
          <a:p>
            <a:pPr eaLnBrk="1" hangingPunct="1"/>
            <a:r>
              <a:rPr lang="en-GB" altLang="en-US" sz="3600" dirty="0">
                <a:latin typeface="Arial" panose="020B0604020202020204" pitchFamily="34" charset="0"/>
                <a:cs typeface="Arial" panose="020B0604020202020204" pitchFamily="34" charset="0"/>
              </a:rPr>
              <a:t>Space Dilation Operator</a:t>
            </a:r>
            <a:endParaRPr lang="en-US"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7812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32291" y="1671831"/>
                <a:ext cx="7248020" cy="2423921"/>
              </a:xfrm>
              <a:prstGeom prst="rect">
                <a:avLst/>
              </a:prstGeom>
            </p:spPr>
            <p:txBody>
              <a:bodyPr wrap="square" lIns="91428" tIns="45714" rIns="91428" bIns="45714">
                <a:spAutoFit/>
              </a:bodyPr>
              <a:lstStyle/>
              <a:p>
                <a:pPr eaLnBrk="1" fontAlgn="auto" hangingPunct="1">
                  <a:spcAft>
                    <a:spcPts val="0"/>
                  </a:spcAft>
                  <a:defRPr/>
                </a:pPr>
                <a:r>
                  <a:rPr lang="pt-BR" dirty="0"/>
                  <a:t>How to arrive at space dilation operator from the idea of coordinate transformation on each iteration of optimization algorithm. Conditions such as separability should be satisfied</a:t>
                </a:r>
              </a:p>
              <a:p>
                <a:pPr eaLnBrk="1" fontAlgn="auto" hangingPunct="1">
                  <a:spcAft>
                    <a:spcPts val="0"/>
                  </a:spcAft>
                  <a:defRPr/>
                </a:pPr>
                <a14:m>
                  <m:oMath xmlns:m="http://schemas.openxmlformats.org/officeDocument/2006/math">
                    <m:sSub>
                      <m:sSubPr>
                        <m:ctrlPr>
                          <a:rPr lang="pt-BR" i="1" dirty="0" smtClean="0">
                            <a:latin typeface="Cambria Math" panose="02040503050406030204" pitchFamily="18" charset="0"/>
                          </a:rPr>
                        </m:ctrlPr>
                      </m:sSubPr>
                      <m:e>
                        <m:r>
                          <a:rPr lang="en-US" b="0" i="1" dirty="0" smtClean="0">
                            <a:latin typeface="Cambria Math"/>
                          </a:rPr>
                          <m:t>𝑅</m:t>
                        </m:r>
                      </m:e>
                      <m:sub>
                        <m:r>
                          <a:rPr lang="en-US" b="0" i="1" dirty="0" smtClean="0">
                            <a:latin typeface="Cambria Math"/>
                          </a:rPr>
                          <m:t>𝑎</m:t>
                        </m:r>
                      </m:sub>
                    </m:sSub>
                    <m:d>
                      <m:dPr>
                        <m:ctrlPr>
                          <a:rPr lang="en-US" b="0" i="1" smtClean="0">
                            <a:latin typeface="Cambria Math" panose="02040503050406030204" pitchFamily="18" charset="0"/>
                          </a:rPr>
                        </m:ctrlPr>
                      </m:dPr>
                      <m:e>
                        <m:r>
                          <a:rPr lang="en-US" b="0" i="1" smtClean="0">
                            <a:latin typeface="Cambria Math"/>
                          </a:rPr>
                          <m:t>𝑟</m:t>
                        </m:r>
                      </m:e>
                    </m:d>
                    <m:r>
                      <a:rPr lang="en-US" b="0" i="1" smtClean="0">
                        <a:latin typeface="Cambria Math"/>
                      </a:rPr>
                      <m:t>=</m:t>
                    </m:r>
                    <m:r>
                      <a:rPr lang="en-US" b="0" i="1" smtClean="0">
                        <a:latin typeface="Cambria Math"/>
                      </a:rPr>
                      <m:t>𝐼</m:t>
                    </m:r>
                    <m:r>
                      <a:rPr lang="en-US" b="0" i="1" smtClean="0">
                        <a:latin typeface="Cambria Math"/>
                      </a:rPr>
                      <m:t>+(</m:t>
                    </m:r>
                    <m:r>
                      <a:rPr lang="en-US" b="0" i="1" smtClean="0">
                        <a:latin typeface="Cambria Math"/>
                      </a:rPr>
                      <m:t>𝑎</m:t>
                    </m:r>
                    <m:r>
                      <a:rPr lang="en-US" b="0" i="1" smtClean="0">
                        <a:latin typeface="Cambria Math"/>
                      </a:rPr>
                      <m:t>−1)</m:t>
                    </m:r>
                    <m:r>
                      <a:rPr lang="en-US" b="0" i="1" smtClean="0">
                        <a:latin typeface="Cambria Math"/>
                      </a:rPr>
                      <m:t>𝑟</m:t>
                    </m:r>
                    <m:sSup>
                      <m:sSupPr>
                        <m:ctrlPr>
                          <a:rPr lang="en-GB" i="1" smtClean="0">
                            <a:latin typeface="Cambria Math" panose="02040503050406030204" pitchFamily="18" charset="0"/>
                          </a:rPr>
                        </m:ctrlPr>
                      </m:sSupPr>
                      <m:e>
                        <m:r>
                          <a:rPr lang="en-GB" i="1" smtClean="0">
                            <a:latin typeface="Cambria Math"/>
                          </a:rPr>
                          <m:t>𝑟</m:t>
                        </m:r>
                      </m:e>
                      <m:sup>
                        <m:r>
                          <a:rPr lang="en-US" b="0" i="1" smtClean="0">
                            <a:latin typeface="Cambria Math"/>
                          </a:rPr>
                          <m:t>𝑡</m:t>
                        </m:r>
                      </m:sup>
                    </m:sSup>
                  </m:oMath>
                </a14:m>
                <a:r>
                  <a:rPr lang="en-GB" dirty="0"/>
                  <a:t>  </a:t>
                </a:r>
              </a:p>
              <a:p>
                <a:pPr eaLnBrk="1" fontAlgn="auto" hangingPunct="1">
                  <a:spcAft>
                    <a:spcPts val="0"/>
                  </a:spcAft>
                  <a:defRPr/>
                </a:pPr>
                <a:endParaRPr lang="en-GB" dirty="0"/>
              </a:p>
              <a:p>
                <a:pPr eaLnBrk="1" fontAlgn="auto" hangingPunct="1">
                  <a:spcAft>
                    <a:spcPts val="0"/>
                  </a:spcAft>
                  <a:defRPr/>
                </a:pPr>
                <a:r>
                  <a:rPr lang="en-GB" dirty="0"/>
                  <a:t>Inversion of the operator</a:t>
                </a:r>
              </a:p>
              <a:p>
                <a:pPr eaLnBrk="1" fontAlgn="auto" hangingPunct="1">
                  <a:spcAft>
                    <a:spcPts val="0"/>
                  </a:spcAft>
                  <a:defRPr/>
                </a:pPr>
                <a14:m>
                  <m:oMath xmlns:m="http://schemas.openxmlformats.org/officeDocument/2006/math">
                    <m:sSup>
                      <m:sSupPr>
                        <m:ctrlPr>
                          <a:rPr lang="en-GB" i="1">
                            <a:latin typeface="Cambria Math" panose="02040503050406030204" pitchFamily="18" charset="0"/>
                          </a:rPr>
                        </m:ctrlPr>
                      </m:sSupPr>
                      <m:e>
                        <m:sSub>
                          <m:sSubPr>
                            <m:ctrlPr>
                              <a:rPr lang="pt-BR" i="1" dirty="0">
                                <a:latin typeface="Cambria Math" panose="02040503050406030204" pitchFamily="18" charset="0"/>
                              </a:rPr>
                            </m:ctrlPr>
                          </m:sSubPr>
                          <m:e>
                            <m:r>
                              <a:rPr lang="en-US" b="0" i="1" dirty="0" smtClean="0">
                                <a:latin typeface="Cambria Math"/>
                              </a:rPr>
                              <m:t>                                              </m:t>
                            </m:r>
                            <m:r>
                              <a:rPr lang="en-US" i="1" dirty="0">
                                <a:latin typeface="Cambria Math"/>
                              </a:rPr>
                              <m:t>𝑅</m:t>
                            </m:r>
                          </m:e>
                          <m:sub>
                            <m:r>
                              <a:rPr lang="en-US" i="1" dirty="0">
                                <a:latin typeface="Cambria Math"/>
                              </a:rPr>
                              <m:t>𝑎</m:t>
                            </m:r>
                          </m:sub>
                        </m:sSub>
                        <m:d>
                          <m:dPr>
                            <m:ctrlPr>
                              <a:rPr lang="en-US" i="1">
                                <a:latin typeface="Cambria Math" panose="02040503050406030204" pitchFamily="18" charset="0"/>
                              </a:rPr>
                            </m:ctrlPr>
                          </m:dPr>
                          <m:e>
                            <m:r>
                              <a:rPr lang="en-US" i="1">
                                <a:latin typeface="Cambria Math"/>
                              </a:rPr>
                              <m:t>𝑟</m:t>
                            </m:r>
                          </m:e>
                        </m:d>
                      </m:e>
                      <m:sup>
                        <m:r>
                          <a:rPr lang="en-US" i="1">
                            <a:latin typeface="Cambria Math"/>
                          </a:rPr>
                          <m:t>−1</m:t>
                        </m:r>
                      </m:sup>
                    </m:sSup>
                    <m:r>
                      <a:rPr lang="en-US" i="1">
                        <a:latin typeface="Cambria Math"/>
                      </a:rPr>
                      <m:t>=</m:t>
                    </m:r>
                    <m:r>
                      <a:rPr lang="en-US" i="1">
                        <a:latin typeface="Cambria Math"/>
                      </a:rPr>
                      <m:t>𝐼</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𝑎</m:t>
                        </m:r>
                      </m:den>
                    </m:f>
                    <m:r>
                      <a:rPr lang="en-US" i="1">
                        <a:latin typeface="Cambria Math"/>
                      </a:rPr>
                      <m:t>−1)</m:t>
                    </m:r>
                  </m:oMath>
                </a14:m>
                <a:r>
                  <a:rPr lang="en-US" dirty="0"/>
                  <a:t> </a:t>
                </a:r>
                <a14:m>
                  <m:oMath xmlns:m="http://schemas.openxmlformats.org/officeDocument/2006/math">
                    <m:r>
                      <a:rPr lang="en-US" i="1">
                        <a:latin typeface="Cambria Math"/>
                      </a:rPr>
                      <m:t>𝑟</m:t>
                    </m:r>
                    <m:sSup>
                      <m:sSupPr>
                        <m:ctrlPr>
                          <a:rPr lang="en-GB" i="1">
                            <a:latin typeface="Cambria Math" panose="02040503050406030204" pitchFamily="18" charset="0"/>
                          </a:rPr>
                        </m:ctrlPr>
                      </m:sSupPr>
                      <m:e>
                        <m:r>
                          <a:rPr lang="en-GB" i="1">
                            <a:latin typeface="Cambria Math"/>
                          </a:rPr>
                          <m:t>𝑟</m:t>
                        </m:r>
                      </m:e>
                      <m:sup>
                        <m:r>
                          <a:rPr lang="en-US" i="1">
                            <a:latin typeface="Cambria Math"/>
                          </a:rPr>
                          <m:t>𝑡</m:t>
                        </m:r>
                      </m:sup>
                    </m:sSup>
                  </m:oMath>
                </a14:m>
                <a:endParaRPr lang="en-GB" dirty="0"/>
              </a:p>
              <a:p>
                <a:pPr eaLnBrk="1" fontAlgn="auto" hangingPunct="1">
                  <a:spcAft>
                    <a:spcPts val="0"/>
                  </a:spcAft>
                  <a:defRPr/>
                </a:pPr>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832291" y="1671831"/>
                <a:ext cx="7248020" cy="2423921"/>
              </a:xfrm>
              <a:prstGeom prst="rect">
                <a:avLst/>
              </a:prstGeom>
              <a:blipFill rotWithShape="1">
                <a:blip r:embed="rId6"/>
                <a:stretch>
                  <a:fillRect l="-757" t="-1256" r="-84" b="-3015"/>
                </a:stretch>
              </a:blipFill>
            </p:spPr>
            <p:txBody>
              <a:bodyPr/>
              <a:lstStyle/>
              <a:p>
                <a:r>
                  <a:rPr lang="en-US">
                    <a:noFill/>
                  </a:rPr>
                  <a:t> </a:t>
                </a:r>
              </a:p>
            </p:txBody>
          </p:sp>
        </mc:Fallback>
      </mc:AlternateContent>
      <p:sp>
        <p:nvSpPr>
          <p:cNvPr id="3" name="Subtitle 2"/>
          <p:cNvSpPr>
            <a:spLocks noGrp="1"/>
          </p:cNvSpPr>
          <p:nvPr>
            <p:ph type="subTitle" idx="1"/>
          </p:nvPr>
        </p:nvSpPr>
        <p:spPr>
          <a:xfrm>
            <a:off x="-666897" y="4681581"/>
            <a:ext cx="8061649" cy="2758364"/>
          </a:xfrm>
        </p:spPr>
        <p:txBody>
          <a:bodyPr/>
          <a:lstStyle/>
          <a:p>
            <a:endParaRPr lang="en-US" b="1" dirty="0"/>
          </a:p>
          <a:p>
            <a:endParaRPr lang="en-US" dirty="0"/>
          </a:p>
          <a:p>
            <a:endParaRPr lang="en-US" dirty="0"/>
          </a:p>
          <a:p>
            <a:endParaRPr lang="en-US" dirty="0"/>
          </a:p>
        </p:txBody>
      </p:sp>
      <p:grpSp>
        <p:nvGrpSpPr>
          <p:cNvPr id="4" name="Group 3">
            <a:extLst>
              <a:ext uri="{FF2B5EF4-FFF2-40B4-BE49-F238E27FC236}">
                <a16:creationId xmlns:a16="http://schemas.microsoft.com/office/drawing/2014/main" id="{184C758F-E401-7792-A1CB-633C0A8BE182}"/>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F0F249C9-6D52-B293-A3FE-5BA1E987D502}"/>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88F6097F-A8FB-1B39-0978-4FC96BB8CD22}"/>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DB05F396-90F0-7E3F-082C-8126FACA7EB5}"/>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716FE4CD-E70A-6EB2-63F4-E10D249BCA3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1" name="Title 1">
            <a:extLst>
              <a:ext uri="{FF2B5EF4-FFF2-40B4-BE49-F238E27FC236}">
                <a16:creationId xmlns:a16="http://schemas.microsoft.com/office/drawing/2014/main" id="{58ECBA6C-A5E5-A6D0-2CC9-6A06C1A78CD0}"/>
              </a:ext>
            </a:extLst>
          </p:cNvPr>
          <p:cNvSpPr>
            <a:spLocks noGrp="1"/>
          </p:cNvSpPr>
          <p:nvPr>
            <p:ph type="ctrTitle"/>
          </p:nvPr>
        </p:nvSpPr>
        <p:spPr>
          <a:xfrm>
            <a:off x="788764" y="288316"/>
            <a:ext cx="7385180" cy="663810"/>
          </a:xfrm>
        </p:spPr>
        <p:txBody>
          <a:bodyPr/>
          <a:lstStyle/>
          <a:p>
            <a:pPr eaLnBrk="1" hangingPunct="1"/>
            <a:r>
              <a:rPr lang="en-GB" altLang="en-US" sz="3600" dirty="0">
                <a:latin typeface="Arial" panose="020B0604020202020204" pitchFamily="34" charset="0"/>
                <a:cs typeface="Arial" panose="020B0604020202020204" pitchFamily="34" charset="0"/>
              </a:rPr>
              <a:t>Space Dilation Operator</a:t>
            </a:r>
            <a:endParaRPr lang="en-US"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9549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788764" y="288316"/>
            <a:ext cx="7385180" cy="663810"/>
          </a:xfrm>
        </p:spPr>
        <p:txBody>
          <a:bodyPr/>
          <a:lstStyle/>
          <a:p>
            <a:pPr eaLnBrk="1" hangingPunct="1"/>
            <a:r>
              <a:rPr lang="en-GB" altLang="en-US" sz="3600" dirty="0">
                <a:latin typeface="Arial" panose="020B0604020202020204" pitchFamily="34" charset="0"/>
                <a:cs typeface="Arial" panose="020B0604020202020204" pitchFamily="34" charset="0"/>
              </a:rPr>
              <a:t>Space Dilation Operator</a:t>
            </a:r>
            <a:endParaRPr lang="en-US" altLang="en-US" sz="36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Rectangle 1"/>
              <p:cNvSpPr/>
              <p:nvPr/>
            </p:nvSpPr>
            <p:spPr>
              <a:xfrm>
                <a:off x="947990" y="1317217"/>
                <a:ext cx="7248020" cy="2862310"/>
              </a:xfrm>
              <a:prstGeom prst="rect">
                <a:avLst/>
              </a:prstGeom>
            </p:spPr>
            <p:txBody>
              <a:bodyPr wrap="square" lIns="91428" tIns="45714" rIns="91428" bIns="45714">
                <a:spAutoFit/>
              </a:bodyPr>
              <a:lstStyle/>
              <a:p>
                <a:pPr eaLnBrk="1" fontAlgn="auto" hangingPunct="1">
                  <a:spcAft>
                    <a:spcPts val="0"/>
                  </a:spcAft>
                  <a:defRPr/>
                </a:pPr>
                <a:r>
                  <a:rPr lang="pt-BR" dirty="0"/>
                  <a:t>    </a:t>
                </a:r>
                <a:r>
                  <a:rPr lang="pt-BR" sz="2000" dirty="0"/>
                  <a:t>Suppose we want to work in different coordinates to make a problem ‘better’. It means that original variable x is multiplied by correcting matrix A on each iteration step of the lalgorithm.</a:t>
                </a:r>
              </a:p>
              <a:p>
                <a:pPr eaLnBrk="1" fontAlgn="auto" hangingPunct="1">
                  <a:spcAft>
                    <a:spcPts val="0"/>
                  </a:spcAft>
                  <a:defRPr/>
                </a:pPr>
                <a:r>
                  <a:rPr lang="pt-BR" sz="2000" dirty="0"/>
                  <a:t>    Note, that A is specific on each step. It can be shown that matrix A(n+1) can be obtained by correcting matrix A(N) using operator of this form</a:t>
                </a:r>
              </a:p>
              <a:p>
                <a:pPr eaLnBrk="1" fontAlgn="auto" hangingPunct="1">
                  <a:spcAft>
                    <a:spcPts val="0"/>
                  </a:spcAft>
                  <a:defRPr/>
                </a:pPr>
                <a:endParaRPr lang="pt-BR" dirty="0"/>
              </a:p>
              <a:p>
                <a:pPr eaLnBrk="1" fontAlgn="auto" hangingPunct="1">
                  <a:spcAft>
                    <a:spcPts val="0"/>
                  </a:spcAft>
                  <a:defRPr/>
                </a:pPr>
                <a14:m>
                  <m:oMath xmlns:m="http://schemas.openxmlformats.org/officeDocument/2006/math">
                    <m:sSub>
                      <m:sSubPr>
                        <m:ctrlPr>
                          <a:rPr lang="pt-BR" sz="2400" i="1" dirty="0" smtClean="0">
                            <a:latin typeface="Cambria Math" panose="02040503050406030204" pitchFamily="18" charset="0"/>
                          </a:rPr>
                        </m:ctrlPr>
                      </m:sSubPr>
                      <m:e>
                        <m:r>
                          <a:rPr lang="en-US" sz="2400" b="0" i="1" dirty="0" smtClean="0">
                            <a:latin typeface="Cambria Math"/>
                          </a:rPr>
                          <m:t>                           </m:t>
                        </m:r>
                        <m:r>
                          <a:rPr lang="en-US" sz="2400" b="0" i="1" dirty="0" smtClean="0">
                            <a:latin typeface="Cambria Math"/>
                          </a:rPr>
                          <m:t>𝑅</m:t>
                        </m:r>
                      </m:e>
                      <m:sub>
                        <m:r>
                          <a:rPr lang="en-US" sz="2400" b="0" i="1" dirty="0" smtClean="0">
                            <a:latin typeface="Cambria Math"/>
                          </a:rPr>
                          <m:t>𝑎</m:t>
                        </m:r>
                      </m:sub>
                    </m:sSub>
                    <m:d>
                      <m:dPr>
                        <m:ctrlPr>
                          <a:rPr lang="en-US" sz="2400" b="0" i="1" smtClean="0">
                            <a:latin typeface="Cambria Math" panose="02040503050406030204" pitchFamily="18" charset="0"/>
                          </a:rPr>
                        </m:ctrlPr>
                      </m:dPr>
                      <m:e>
                        <m:r>
                          <a:rPr lang="en-US" sz="2400" b="0" i="1" smtClean="0">
                            <a:latin typeface="Cambria Math"/>
                          </a:rPr>
                          <m:t>𝑟</m:t>
                        </m:r>
                      </m:e>
                    </m:d>
                    <m:r>
                      <a:rPr lang="en-US" sz="2400" b="0" i="1" smtClean="0">
                        <a:latin typeface="Cambria Math"/>
                      </a:rPr>
                      <m:t>=</m:t>
                    </m:r>
                    <m:r>
                      <a:rPr lang="en-US" sz="2400" b="0" i="1" smtClean="0">
                        <a:latin typeface="Cambria Math"/>
                      </a:rPr>
                      <m:t>𝐼</m:t>
                    </m:r>
                    <m:r>
                      <a:rPr lang="en-US" sz="2400" b="0" i="1" smtClean="0">
                        <a:latin typeface="Cambria Math"/>
                      </a:rPr>
                      <m:t>+(</m:t>
                    </m:r>
                    <m:r>
                      <a:rPr lang="en-US" sz="2400" b="0" i="1" smtClean="0">
                        <a:latin typeface="Cambria Math"/>
                      </a:rPr>
                      <m:t>𝑎</m:t>
                    </m:r>
                    <m:r>
                      <a:rPr lang="en-US" sz="2400" b="0" i="1" smtClean="0">
                        <a:latin typeface="Cambria Math"/>
                      </a:rPr>
                      <m:t>−1)</m:t>
                    </m:r>
                    <m:r>
                      <a:rPr lang="en-US" sz="2400" b="0" i="1" smtClean="0">
                        <a:latin typeface="Cambria Math"/>
                      </a:rPr>
                      <m:t>𝑟</m:t>
                    </m:r>
                    <m:sSup>
                      <m:sSupPr>
                        <m:ctrlPr>
                          <a:rPr lang="en-GB" sz="2400" i="1" smtClean="0">
                            <a:latin typeface="Cambria Math" panose="02040503050406030204" pitchFamily="18" charset="0"/>
                          </a:rPr>
                        </m:ctrlPr>
                      </m:sSupPr>
                      <m:e>
                        <m:r>
                          <a:rPr lang="en-GB" sz="2400" i="1" smtClean="0">
                            <a:latin typeface="Cambria Math"/>
                          </a:rPr>
                          <m:t>𝑟</m:t>
                        </m:r>
                      </m:e>
                      <m:sup>
                        <m:r>
                          <a:rPr lang="en-US" sz="2400" b="0" i="1" smtClean="0">
                            <a:latin typeface="Cambria Math"/>
                          </a:rPr>
                          <m:t>𝑡</m:t>
                        </m:r>
                      </m:sup>
                    </m:sSup>
                  </m:oMath>
                </a14:m>
                <a:r>
                  <a:rPr lang="en-GB" sz="2400" dirty="0"/>
                  <a:t>  </a:t>
                </a:r>
              </a:p>
              <a:p>
                <a:pPr eaLnBrk="1" fontAlgn="auto" hangingPunct="1">
                  <a:spcAft>
                    <a:spcPts val="0"/>
                  </a:spcAft>
                  <a:defRPr/>
                </a:pPr>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947990" y="1317217"/>
                <a:ext cx="7248020" cy="2862310"/>
              </a:xfrm>
              <a:prstGeom prst="rect">
                <a:avLst/>
              </a:prstGeom>
              <a:blipFill>
                <a:blip r:embed="rId2"/>
                <a:stretch>
                  <a:fillRect l="-926" t="-851" r="-421"/>
                </a:stretch>
              </a:blipFill>
            </p:spPr>
            <p:txBody>
              <a:bodyPr/>
              <a:lstStyle/>
              <a:p>
                <a:r>
                  <a:rPr lang="en-US">
                    <a:noFill/>
                  </a:rPr>
                  <a:t> </a:t>
                </a:r>
              </a:p>
            </p:txBody>
          </p:sp>
        </mc:Fallback>
      </mc:AlternateContent>
      <p:sp>
        <p:nvSpPr>
          <p:cNvPr id="3" name="Subtitle 2"/>
          <p:cNvSpPr>
            <a:spLocks noGrp="1"/>
          </p:cNvSpPr>
          <p:nvPr>
            <p:ph type="subTitle" idx="1"/>
          </p:nvPr>
        </p:nvSpPr>
        <p:spPr>
          <a:xfrm>
            <a:off x="438540" y="1039985"/>
            <a:ext cx="7053943" cy="200986"/>
          </a:xfrm>
        </p:spPr>
        <p:txBody>
          <a:bodyPr/>
          <a:lstStyle/>
          <a:p>
            <a:endParaRPr lang="en-US" b="1" dirty="0"/>
          </a:p>
          <a:p>
            <a:endParaRPr lang="en-US" dirty="0"/>
          </a:p>
          <a:p>
            <a:endParaRPr lang="pt-BR" i="1" dirty="0">
              <a:latin typeface="Cambria Math"/>
            </a:endParaRPr>
          </a:p>
          <a:p>
            <a:endParaRPr lang="pt-BR" i="1" dirty="0">
              <a:latin typeface="Cambria Math"/>
            </a:endParaRPr>
          </a:p>
          <a:p>
            <a:r>
              <a:rPr lang="en-US" dirty="0"/>
              <a:t> </a:t>
            </a:r>
          </a:p>
          <a:p>
            <a:endParaRPr lang="en-US" dirty="0"/>
          </a:p>
        </p:txBody>
      </p:sp>
      <p:grpSp>
        <p:nvGrpSpPr>
          <p:cNvPr id="4" name="Group 3">
            <a:extLst>
              <a:ext uri="{FF2B5EF4-FFF2-40B4-BE49-F238E27FC236}">
                <a16:creationId xmlns:a16="http://schemas.microsoft.com/office/drawing/2014/main" id="{47EC8627-86A1-BDC0-35FC-8FD140286E05}"/>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10B972D7-9775-33A6-6364-0C3CD8A68688}"/>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D720F066-EF6D-4424-F9C9-DAE8B927B0F6}"/>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BB3EBB0B-7541-CC1E-E30B-670E7D2D3313}"/>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CAB376EB-BDE3-43D6-D77D-2650B869032F}"/>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98405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1270660" y="1185105"/>
                <a:ext cx="6772327" cy="3416308"/>
              </a:xfrm>
              <a:prstGeom prst="rect">
                <a:avLst/>
              </a:prstGeom>
            </p:spPr>
            <p:txBody>
              <a:bodyPr wrap="square" lIns="91428" tIns="45714" rIns="91428" bIns="45714">
                <a:spAutoFit/>
              </a:bodyPr>
              <a:lstStyle/>
              <a:p>
                <a:r>
                  <a:rPr lang="en-US" altLang="en-US" dirty="0"/>
                  <a:t>Function of n variables </a:t>
                </a:r>
                <a14:m>
                  <m:oMath xmlns:m="http://schemas.openxmlformats.org/officeDocument/2006/math">
                    <m:r>
                      <a:rPr lang="en-US" i="1">
                        <a:latin typeface="Cambria Math"/>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e>
                    </m:d>
                  </m:oMath>
                </a14:m>
                <a:r>
                  <a:rPr lang="en-US" altLang="en-US" dirty="0"/>
                  <a:t> is additively separable if it can be written as</a:t>
                </a:r>
              </a:p>
              <a:p>
                <a14:m>
                  <m:oMath xmlns:m="http://schemas.openxmlformats.org/officeDocument/2006/math">
                    <m:r>
                      <a:rPr lang="en-US" i="1">
                        <a:latin typeface="Cambria Math"/>
                      </a:rPr>
                      <m:t>𝑓</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𝑛</m:t>
                            </m:r>
                          </m:sub>
                        </m:sSub>
                      </m:e>
                    </m:d>
                    <m:r>
                      <a:rPr lang="en-US" b="0" i="1" smtClean="0">
                        <a:latin typeface="Cambria Math"/>
                      </a:rPr>
                      <m:t>=</m:t>
                    </m:r>
                    <m:sSub>
                      <m:sSubPr>
                        <m:ctrlPr>
                          <a:rPr lang="en-US" i="1">
                            <a:latin typeface="Cambria Math" panose="02040503050406030204" pitchFamily="18" charset="0"/>
                          </a:rPr>
                        </m:ctrlPr>
                      </m:sSubPr>
                      <m:e>
                        <m:r>
                          <a:rPr lang="en-US" b="0" i="1" smtClean="0">
                            <a:latin typeface="Cambria Math"/>
                          </a:rPr>
                          <m:t>𝑓</m:t>
                        </m:r>
                      </m:e>
                      <m:sub>
                        <m:r>
                          <a:rPr lang="en-US" i="1">
                            <a:latin typeface="Cambria Math"/>
                          </a:rPr>
                          <m:t>1</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m:t>
                        </m:r>
                      </m:e>
                      <m:sub>
                        <m:r>
                          <a:rPr lang="en-US" b="0" i="1" smtClean="0">
                            <a:latin typeface="Cambria Math"/>
                          </a:rPr>
                          <m:t>2</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2</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m:t>
                        </m:r>
                        <m:r>
                          <a:rPr lang="en-US" i="1">
                            <a:latin typeface="Cambria Math"/>
                          </a:rPr>
                          <m:t>𝑓</m:t>
                        </m:r>
                      </m:e>
                      <m:sub>
                        <m:r>
                          <a:rPr lang="en-US" b="0" i="1" smtClean="0">
                            <a:latin typeface="Cambria Math"/>
                          </a:rPr>
                          <m:t>𝑛</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b="0" i="1" smtClean="0">
                            <a:latin typeface="Cambria Math"/>
                          </a:rPr>
                          <m:t>𝑛</m:t>
                        </m:r>
                      </m:sub>
                    </m:sSub>
                  </m:oMath>
                </a14:m>
                <a:r>
                  <a:rPr lang="en-US" altLang="en-US" dirty="0"/>
                  <a:t>)</a:t>
                </a:r>
              </a:p>
              <a:p>
                <a:endParaRPr lang="en-US" altLang="en-US" dirty="0"/>
              </a:p>
              <a:p>
                <a:r>
                  <a:rPr lang="en-US" altLang="en-US" dirty="0"/>
                  <a:t>To find minimum of  separable function:</a:t>
                </a:r>
              </a:p>
              <a:p>
                <a14:m>
                  <m:oMath xmlns:m="http://schemas.openxmlformats.org/officeDocument/2006/math">
                    <m:r>
                      <a:rPr lang="en-US" b="0" i="1" smtClean="0">
                        <a:latin typeface="Cambria Math"/>
                      </a:rPr>
                      <m:t>𝑚𝑖𝑛</m:t>
                    </m:r>
                    <m:r>
                      <a:rPr lang="en-US" i="1">
                        <a:latin typeface="Cambria Math"/>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e>
                    </m:d>
                    <m:r>
                      <a:rPr lang="en-US" i="1">
                        <a:latin typeface="Cambria Math"/>
                      </a:rPr>
                      <m:t>=</m:t>
                    </m:r>
                    <m:sSub>
                      <m:sSubPr>
                        <m:ctrlPr>
                          <a:rPr lang="en-US" i="1">
                            <a:latin typeface="Cambria Math" panose="02040503050406030204" pitchFamily="18" charset="0"/>
                          </a:rPr>
                        </m:ctrlPr>
                      </m:sSubPr>
                      <m:e>
                        <m:r>
                          <m:rPr>
                            <m:sty m:val="p"/>
                          </m:rPr>
                          <a:rPr lang="en-US" b="0" i="0" smtClean="0">
                            <a:latin typeface="Cambria Math"/>
                          </a:rPr>
                          <m:t>min</m:t>
                        </m:r>
                        <m:r>
                          <a:rPr lang="en-US" b="0" i="1" smtClean="0">
                            <a:latin typeface="Cambria Math"/>
                          </a:rPr>
                          <m:t>⁡</m:t>
                        </m:r>
                        <m:r>
                          <a:rPr lang="en-US" i="1">
                            <a:latin typeface="Cambria Math"/>
                          </a:rPr>
                          <m:t>𝑓</m:t>
                        </m:r>
                      </m:e>
                      <m:sub>
                        <m:r>
                          <a:rPr lang="en-US" i="1">
                            <a:latin typeface="Cambria Math"/>
                          </a:rPr>
                          <m:t>1</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𝑚𝑖𝑛</m:t>
                        </m:r>
                        <m:r>
                          <a:rPr lang="en-US" i="1">
                            <a:latin typeface="Cambria Math"/>
                          </a:rPr>
                          <m:t>𝑓</m:t>
                        </m:r>
                      </m:e>
                      <m:sub>
                        <m:r>
                          <a:rPr lang="en-US" i="1">
                            <a:latin typeface="Cambria Math"/>
                          </a:rPr>
                          <m:t>2</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oMath>
                </a14:m>
                <a:r>
                  <a:rPr lang="en-US" altLang="en-US" dirty="0"/>
                  <a:t>)+…+min</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𝑛</m:t>
                        </m:r>
                      </m:sub>
                    </m:sSub>
                  </m:oMath>
                </a14:m>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𝑛</m:t>
                        </m:r>
                      </m:sub>
                    </m:sSub>
                  </m:oMath>
                </a14:m>
                <a:r>
                  <a:rPr lang="en-US" altLang="en-US" dirty="0"/>
                  <a:t>)</a:t>
                </a:r>
              </a:p>
              <a:p>
                <a:endParaRPr lang="en-US" altLang="en-US" dirty="0"/>
              </a:p>
              <a:p>
                <a:r>
                  <a:rPr lang="en-US" altLang="en-US" dirty="0"/>
                  <a:t>The above expression shows that one-dimensional search procedures can be used in parallel to find minimum of each summand.</a:t>
                </a:r>
              </a:p>
              <a:p>
                <a:endParaRPr lang="en-US" altLang="en-US" dirty="0"/>
              </a:p>
              <a:p>
                <a:endParaRPr lang="en-US" altLang="en-US" dirty="0"/>
              </a:p>
            </p:txBody>
          </p:sp>
        </mc:Choice>
        <mc:Fallback xmlns="">
          <p:sp>
            <p:nvSpPr>
              <p:cNvPr id="2" name="Rectangle 1"/>
              <p:cNvSpPr>
                <a:spLocks noRot="1" noChangeAspect="1" noMove="1" noResize="1" noEditPoints="1" noAdjustHandles="1" noChangeArrowheads="1" noChangeShapeType="1" noTextEdit="1"/>
              </p:cNvSpPr>
              <p:nvPr/>
            </p:nvSpPr>
            <p:spPr>
              <a:xfrm>
                <a:off x="1270660" y="1185105"/>
                <a:ext cx="6772327" cy="3416308"/>
              </a:xfrm>
              <a:prstGeom prst="rect">
                <a:avLst/>
              </a:prstGeom>
              <a:blipFill rotWithShape="1">
                <a:blip r:embed="rId2"/>
                <a:stretch>
                  <a:fillRect l="-720" t="-8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5FA88B41-B86F-4F10-51AA-37F5384BCF71}"/>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784579D4-92F7-D08C-DEB8-A47A913C6C70}"/>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CDF5F8C9-C30C-81C0-540F-6A5F14878070}"/>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1A5B2E57-1E58-DAAC-5E33-CD001AA45308}"/>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0D103D2F-9B4D-9419-0AA1-86E8F2C6B809}"/>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711C7030-53F7-428F-96D9-48B8BB60F512}"/>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576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1431" y="1088304"/>
            <a:ext cx="7444292" cy="3108543"/>
          </a:xfrm>
          <a:prstGeom prst="rect">
            <a:avLst/>
          </a:prstGeom>
          <a:noFill/>
        </p:spPr>
        <p:txBody>
          <a:bodyPr wrap="square" rtlCol="0">
            <a:spAutoFit/>
          </a:bodyPr>
          <a:lstStyle/>
          <a:p>
            <a:endParaRPr lang="en-US" sz="1400" u="sng" dirty="0">
              <a:latin typeface="+mn-lt"/>
            </a:endParaRPr>
          </a:p>
          <a:p>
            <a:endParaRPr lang="en-US" sz="1400" u="sng" dirty="0">
              <a:latin typeface="+mn-lt"/>
            </a:endParaRPr>
          </a:p>
          <a:p>
            <a:r>
              <a:rPr lang="en-US" sz="1400" dirty="0">
                <a:latin typeface="+mn-lt"/>
              </a:rPr>
              <a:t> </a:t>
            </a:r>
            <a:r>
              <a:rPr lang="en-US" sz="2400" dirty="0">
                <a:latin typeface="Arial" panose="020B0604020202020204" pitchFamily="34" charset="0"/>
                <a:cs typeface="Arial" panose="020B0604020202020204" pitchFamily="34" charset="0"/>
              </a:rPr>
              <a:t>transformation that makes an objective function separable or partially separable allows to carry out the optimization on smaller dimensions in parallel, which speeds up the optimization process and is considered one of the most effective methods to increase the efficiency of multi dimensional optimization.</a:t>
            </a:r>
          </a:p>
        </p:txBody>
      </p:sp>
      <p:grpSp>
        <p:nvGrpSpPr>
          <p:cNvPr id="4" name="Group 3">
            <a:extLst>
              <a:ext uri="{FF2B5EF4-FFF2-40B4-BE49-F238E27FC236}">
                <a16:creationId xmlns:a16="http://schemas.microsoft.com/office/drawing/2014/main" id="{E126ED62-0F15-EB26-9F4B-1CCC7B4C7354}"/>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B782CCE4-9475-7881-ED70-EDBEFBF349EC}"/>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5275AB75-2FD3-CC35-933C-09DC6BC099EB}"/>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2E3D6014-88E1-E1A3-A4F1-BCED42656C20}"/>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9368C5E4-99A8-4629-43B7-FB30B74407A8}"/>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0CADA4BD-3274-8FC9-E058-21C7F40345FB}"/>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1613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1390260" y="1645134"/>
            <a:ext cx="6652727" cy="1754314"/>
          </a:xfrm>
          <a:prstGeom prst="rect">
            <a:avLst/>
          </a:prstGeom>
        </p:spPr>
        <p:txBody>
          <a:bodyPr wrap="square" lIns="91428" tIns="45714" rIns="91428" bIns="45714">
            <a:spAutoFit/>
          </a:bodyPr>
          <a:lstStyle/>
          <a:p>
            <a:r>
              <a:rPr lang="en-US" altLang="en-US" dirty="0"/>
              <a:t>One of the popular approaches  used in modern software implementation is </a:t>
            </a:r>
            <a:r>
              <a:rPr lang="en-US" altLang="en-US" b="1" dirty="0"/>
              <a:t>coordinate descent </a:t>
            </a:r>
            <a:r>
              <a:rPr lang="en-US" altLang="en-US" dirty="0"/>
              <a:t>algorithm and its stochastic variations.</a:t>
            </a:r>
          </a:p>
          <a:p>
            <a:br>
              <a:rPr lang="en-US" altLang="en-US" dirty="0"/>
            </a:br>
            <a:r>
              <a:rPr lang="en-US" altLang="en-US" dirty="0"/>
              <a:t>See for example [8,9]</a:t>
            </a:r>
          </a:p>
          <a:p>
            <a:endParaRPr lang="en-US" altLang="en-US" dirty="0"/>
          </a:p>
        </p:txBody>
      </p:sp>
      <p:sp>
        <p:nvSpPr>
          <p:cNvPr id="14" name="TextBox 13"/>
          <p:cNvSpPr txBox="1"/>
          <p:nvPr/>
        </p:nvSpPr>
        <p:spPr>
          <a:xfrm>
            <a:off x="1794933" y="230998"/>
            <a:ext cx="5576711" cy="954107"/>
          </a:xfrm>
          <a:prstGeom prst="rect">
            <a:avLst/>
          </a:prstGeom>
          <a:noFill/>
        </p:spPr>
        <p:txBody>
          <a:bodyPr wrap="square" rtlCol="0">
            <a:spAutoFit/>
          </a:bodyPr>
          <a:lstStyle/>
          <a:p>
            <a:pPr algn="ctr">
              <a:tabLst>
                <a:tab pos="2800350" algn="l"/>
              </a:tabLst>
            </a:pPr>
            <a:r>
              <a:rPr lang="en-GB" altLang="en-US" sz="2800" dirty="0">
                <a:solidFill>
                  <a:schemeClr val="accent1">
                    <a:lumMod val="75000"/>
                  </a:schemeClr>
                </a:solidFill>
              </a:rPr>
              <a:t>Additive  </a:t>
            </a:r>
            <a:r>
              <a:rPr lang="en-GB" altLang="en-US" sz="2800" dirty="0" err="1">
                <a:solidFill>
                  <a:schemeClr val="accent1">
                    <a:lumMod val="75000"/>
                  </a:schemeClr>
                </a:solidFill>
              </a:rPr>
              <a:t>Separability</a:t>
            </a:r>
            <a:r>
              <a:rPr lang="en-GB" altLang="en-US" sz="2800" dirty="0">
                <a:solidFill>
                  <a:schemeClr val="accent1">
                    <a:lumMod val="75000"/>
                  </a:schemeClr>
                </a:solidFill>
              </a:rPr>
              <a:t> </a:t>
            </a:r>
          </a:p>
          <a:p>
            <a:pPr algn="ctr"/>
            <a:r>
              <a:rPr lang="en-GB" altLang="en-US" sz="2800" dirty="0">
                <a:solidFill>
                  <a:schemeClr val="accent1">
                    <a:lumMod val="75000"/>
                  </a:schemeClr>
                </a:solidFill>
              </a:rPr>
              <a:t>and Parallel Computations</a:t>
            </a:r>
            <a:endParaRPr lang="en-US" sz="2800" dirty="0"/>
          </a:p>
        </p:txBody>
      </p:sp>
      <p:grpSp>
        <p:nvGrpSpPr>
          <p:cNvPr id="3" name="Group 2">
            <a:extLst>
              <a:ext uri="{FF2B5EF4-FFF2-40B4-BE49-F238E27FC236}">
                <a16:creationId xmlns:a16="http://schemas.microsoft.com/office/drawing/2014/main" id="{2FADF110-F941-6AC0-63F2-B158219A294E}"/>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94744B20-EBE5-9C61-376E-DF81DDFD0611}"/>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D1525E16-4C9E-C2B8-ACB6-817D08D729BA}"/>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8BCE3E67-004E-EA7C-C169-9986077ACC74}"/>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08A14FAD-BC17-8424-2E0E-07F59B56B439}"/>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955245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1390262" y="1520037"/>
            <a:ext cx="6652727" cy="3416308"/>
          </a:xfrm>
          <a:prstGeom prst="rect">
            <a:avLst/>
          </a:prstGeom>
        </p:spPr>
        <p:txBody>
          <a:bodyPr wrap="square" lIns="91428" tIns="45714" rIns="91428" bIns="45714">
            <a:spAutoFit/>
          </a:bodyPr>
          <a:lstStyle/>
          <a:p>
            <a:r>
              <a:rPr lang="en-US" altLang="en-US" dirty="0"/>
              <a:t>Sometimes it is possible to apply a transformation to the original variables and find the optimum value of the transformed function .</a:t>
            </a:r>
          </a:p>
          <a:p>
            <a:endParaRPr lang="en-US" altLang="en-US" dirty="0"/>
          </a:p>
          <a:p>
            <a:r>
              <a:rPr lang="en-US" altLang="en-US" dirty="0"/>
              <a:t> If the transformed function is separable, it will be easier to find minimum of the transformed function. </a:t>
            </a:r>
          </a:p>
          <a:p>
            <a:endParaRPr lang="en-US" altLang="en-US" dirty="0"/>
          </a:p>
          <a:p>
            <a:r>
              <a:rPr lang="en-US" altLang="en-US" dirty="0"/>
              <a:t>When the problem is solved the inverse transformation should be applied to find values of the original variables.</a:t>
            </a:r>
          </a:p>
          <a:p>
            <a:endParaRPr lang="en-US" altLang="en-US" dirty="0"/>
          </a:p>
          <a:p>
            <a:endParaRPr lang="en-US" altLang="en-US" dirty="0"/>
          </a:p>
          <a:p>
            <a:endParaRPr lang="en-US" altLang="en-US" dirty="0"/>
          </a:p>
        </p:txBody>
      </p:sp>
      <p:grpSp>
        <p:nvGrpSpPr>
          <p:cNvPr id="3" name="Group 2">
            <a:extLst>
              <a:ext uri="{FF2B5EF4-FFF2-40B4-BE49-F238E27FC236}">
                <a16:creationId xmlns:a16="http://schemas.microsoft.com/office/drawing/2014/main" id="{50B139F6-9597-A9D6-31D8-5DF1E0EFDCB9}"/>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C5E4332F-B31F-BFA8-9E86-FB65CC1EA994}"/>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54E16A21-3BFF-2227-E49F-39EA5244078D}"/>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F4E03FEB-043B-E4B0-7686-CF25C72B323F}"/>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AEBD41E7-D0CF-5564-4E4E-33C1F4D723F0}"/>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AF914242-05E9-7C50-2E6D-186D29F62297}"/>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972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1283278" y="1060328"/>
                <a:ext cx="6652727" cy="3695680"/>
              </a:xfrm>
              <a:prstGeom prst="rect">
                <a:avLst/>
              </a:prstGeom>
            </p:spPr>
            <p:txBody>
              <a:bodyPr wrap="square" lIns="91428" tIns="45714" rIns="91428" bIns="45714">
                <a:spAutoFit/>
              </a:bodyPr>
              <a:lstStyle/>
              <a:p>
                <a:r>
                  <a:rPr lang="en-US" altLang="en-US" dirty="0"/>
                  <a:t>The following example shows how to transform non-separable function of 2 variables f</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e>
                    </m:d>
                  </m:oMath>
                </a14:m>
                <a:r>
                  <a:rPr lang="en-US" alt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oMath>
                </a14:m>
                <a:r>
                  <a:rPr lang="en-US" altLang="en-US" dirty="0"/>
                  <a:t> </a:t>
                </a:r>
              </a:p>
              <a:p>
                <a:r>
                  <a:rPr lang="en-US" altLang="en-US" dirty="0"/>
                  <a:t>Applying the following transformation to original variables</a:t>
                </a:r>
              </a:p>
              <a:p>
                <a:endParaRPr lang="en-US" altLang="en-US" dirty="0"/>
              </a:p>
              <a:p>
                <a:r>
                  <a:rPr lang="pt-BR" altLang="en-US" dirty="0"/>
                  <a:t>A=</a:t>
                </a:r>
                <a14:m>
                  <m:oMath xmlns:m="http://schemas.openxmlformats.org/officeDocument/2006/math">
                    <m:d>
                      <m:dPr>
                        <m:ctrlPr>
                          <a:rPr lang="pt-BR" altLang="en-US" i="1">
                            <a:latin typeface="Cambria Math" panose="02040503050406030204" pitchFamily="18" charset="0"/>
                          </a:rPr>
                        </m:ctrlPr>
                      </m:dPr>
                      <m:e>
                        <m:f>
                          <m:fPr>
                            <m:type m:val="noBar"/>
                            <m:ctrlPr>
                              <a:rPr lang="pt-BR" altLang="en-US" i="1">
                                <a:latin typeface="Cambria Math" panose="02040503050406030204" pitchFamily="18" charset="0"/>
                              </a:rPr>
                            </m:ctrlPr>
                          </m:fPr>
                          <m:num>
                            <m:r>
                              <a:rPr lang="en-US" altLang="en-US" b="0" i="1" smtClean="0">
                                <a:latin typeface="Cambria Math"/>
                              </a:rPr>
                              <m:t>1/2        1/2</m:t>
                            </m:r>
                          </m:num>
                          <m:den>
                            <m:r>
                              <a:rPr lang="en-US" altLang="en-US" b="0" i="1" smtClean="0">
                                <a:latin typeface="Cambria Math"/>
                              </a:rPr>
                              <m:t>   1/2      −1/2</m:t>
                            </m:r>
                          </m:den>
                        </m:f>
                      </m:e>
                    </m:d>
                  </m:oMath>
                </a14:m>
                <a:endParaRPr lang="en-US" altLang="en-US" dirty="0"/>
              </a:p>
              <a:p>
                <a:endParaRPr lang="en-US" altLang="en-US" dirty="0"/>
              </a:p>
              <a:p>
                <a:r>
                  <a:rPr lang="en-US" altLang="en-US" dirty="0"/>
                  <a:t>We get </a:t>
                </a:r>
              </a:p>
              <a:p>
                <a14:m>
                  <m:oMath xmlns:m="http://schemas.openxmlformats.org/officeDocument/2006/math">
                    <m:d>
                      <m:dPr>
                        <m:ctrlPr>
                          <a:rPr lang="pt-BR" altLang="en-US" i="1">
                            <a:latin typeface="Cambria Math" panose="02040503050406030204" pitchFamily="18" charset="0"/>
                          </a:rPr>
                        </m:ctrlPr>
                      </m:dPr>
                      <m:e>
                        <m:f>
                          <m:fPr>
                            <m:type m:val="noBar"/>
                            <m:ctrlPr>
                              <a:rPr lang="pt-BR" altLang="en-US" i="1">
                                <a:latin typeface="Cambria Math" panose="02040503050406030204" pitchFamily="18" charset="0"/>
                              </a:rPr>
                            </m:ctrlPr>
                          </m:fPr>
                          <m:num>
                            <m:r>
                              <a:rPr lang="en-US" altLang="en-US" i="1">
                                <a:latin typeface="Cambria Math"/>
                              </a:rPr>
                              <m:t>1/2        1/2</m:t>
                            </m:r>
                          </m:num>
                          <m:den>
                            <m:r>
                              <a:rPr lang="en-US" altLang="en-US" i="1">
                                <a:latin typeface="Cambria Math"/>
                              </a:rPr>
                              <m:t>   1/2      −1/2</m:t>
                            </m:r>
                          </m:den>
                        </m:f>
                      </m:e>
                    </m:d>
                  </m:oMath>
                </a14:m>
                <a:r>
                  <a:rPr lang="pt-BR" altLang="en-US" dirty="0"/>
                  <a:t> </a:t>
                </a:r>
                <a14:m>
                  <m:oMath xmlns:m="http://schemas.openxmlformats.org/officeDocument/2006/math">
                    <m:d>
                      <m:dPr>
                        <m:ctrlPr>
                          <a:rPr lang="pt-BR" altLang="en-US" i="1">
                            <a:latin typeface="Cambria Math" panose="02040503050406030204" pitchFamily="18" charset="0"/>
                          </a:rPr>
                        </m:ctrlPr>
                      </m:dPr>
                      <m:e>
                        <m:f>
                          <m:fPr>
                            <m:type m:val="noBar"/>
                            <m:ctrlPr>
                              <a:rPr lang="pt-BR" alt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num>
                          <m:den>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den>
                        </m:f>
                      </m:e>
                    </m:d>
                  </m:oMath>
                </a14:m>
                <a:r>
                  <a:rPr lang="pt-BR" altLang="en-US" dirty="0"/>
                  <a:t> =</a:t>
                </a:r>
                <a14:m>
                  <m:oMath xmlns:m="http://schemas.openxmlformats.org/officeDocument/2006/math">
                    <m:d>
                      <m:dPr>
                        <m:ctrlPr>
                          <a:rPr lang="pt-BR" altLang="en-US" i="1">
                            <a:latin typeface="Cambria Math" panose="02040503050406030204" pitchFamily="18" charset="0"/>
                          </a:rPr>
                        </m:ctrlPr>
                      </m:dPr>
                      <m:e>
                        <m:f>
                          <m:fPr>
                            <m:type m:val="noBar"/>
                            <m:ctrlPr>
                              <a:rPr lang="pt-BR" alt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b="0" i="1" smtClean="0">
                                    <a:latin typeface="Cambria Math"/>
                                  </a:rPr>
                                  <m:t>2</m:t>
                                </m:r>
                              </m:sub>
                            </m:sSub>
                            <m:r>
                              <a:rPr lang="en-US" i="1">
                                <a:latin typeface="Cambria Math"/>
                              </a:rPr>
                              <m:t>)/2</m:t>
                            </m:r>
                          </m:num>
                          <m:den>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1</m:t>
                                </m:r>
                              </m:sub>
                            </m:sSub>
                            <m:r>
                              <a:rPr lang="en-US" i="1">
                                <a:latin typeface="Cambria Math"/>
                              </a:rPr>
                              <m:t>)/2</m:t>
                            </m:r>
                          </m:den>
                        </m:f>
                      </m:e>
                    </m:d>
                  </m:oMath>
                </a14:m>
                <a:r>
                  <a:rPr lang="pt-BR" altLang="en-US" dirty="0"/>
                  <a:t> </a:t>
                </a:r>
              </a:p>
              <a:p>
                <a:endParaRPr lang="pt-BR" altLang="en-US" dirty="0"/>
              </a:p>
              <a:p>
                <a:r>
                  <a:rPr lang="en-US" altLang="en-US" dirty="0"/>
                  <a:t>Let </a:t>
                </a:r>
                <a14:m>
                  <m:oMath xmlns:m="http://schemas.openxmlformats.org/officeDocument/2006/math">
                    <m:r>
                      <a:rPr lang="en-US" i="1">
                        <a:latin typeface="Cambria Math"/>
                      </a:rPr>
                      <m:t>𝑢</m:t>
                    </m:r>
                    <m:r>
                      <a:rPr lang="en-US" i="1">
                        <a:latin typeface="Cambria Math"/>
                      </a:rPr>
                      <m:t> </m:t>
                    </m:r>
                  </m:oMath>
                </a14:m>
                <a:r>
                  <a:rPr lang="en-US" altLang="en-US"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2</m:t>
                        </m:r>
                      </m:sub>
                    </m:sSub>
                    <m:r>
                      <a:rPr lang="en-US" i="1">
                        <a:latin typeface="Cambria Math"/>
                      </a:rPr>
                      <m:t>)/2</m:t>
                    </m:r>
                  </m:oMath>
                </a14:m>
                <a:r>
                  <a:rPr lang="en-US" altLang="en-US" dirty="0"/>
                  <a:t>, </a:t>
                </a:r>
                <a14:m>
                  <m:oMath xmlns:m="http://schemas.openxmlformats.org/officeDocument/2006/math">
                    <m:r>
                      <a:rPr lang="en-US" i="1">
                        <a:latin typeface="Cambria Math"/>
                      </a:rPr>
                      <m:t>𝑣</m:t>
                    </m:r>
                  </m:oMath>
                </a14:m>
                <a:r>
                  <a:rPr lang="en-US" altLang="en-US"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m:t>
                        </m:r>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b="0" i="1" smtClean="0">
                            <a:latin typeface="Cambria Math"/>
                          </a:rPr>
                          <m:t>−</m:t>
                        </m:r>
                        <m:r>
                          <a:rPr lang="en-US" i="1">
                            <a:latin typeface="Cambria Math"/>
                          </a:rPr>
                          <m:t>𝑥</m:t>
                        </m:r>
                      </m:e>
                      <m:sub>
                        <m:r>
                          <a:rPr lang="en-US" i="1">
                            <a:latin typeface="Cambria Math"/>
                          </a:rPr>
                          <m:t>2</m:t>
                        </m:r>
                      </m:sub>
                    </m:sSub>
                    <m:r>
                      <a:rPr lang="en-US" i="1">
                        <a:latin typeface="Cambria Math"/>
                      </a:rPr>
                      <m:t>)/2</m:t>
                    </m:r>
                  </m:oMath>
                </a14:m>
                <a:endParaRPr lang="en-US" altLang="en-US" dirty="0"/>
              </a:p>
              <a:p>
                <a:r>
                  <a:rPr lang="en-US" altLang="en-US" dirty="0"/>
                  <a:t>Then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b="0" i="1" smtClean="0">
                        <a:latin typeface="Cambria Math"/>
                      </a:rPr>
                      <m:t>=</m:t>
                    </m:r>
                    <m:r>
                      <a:rPr lang="en-US" b="0" i="1" smtClean="0">
                        <a:latin typeface="Cambria Math"/>
                      </a:rPr>
                      <m:t>𝑢</m:t>
                    </m:r>
                    <m:r>
                      <a:rPr lang="en-US" b="0" i="1" smtClean="0">
                        <a:latin typeface="Cambria Math"/>
                      </a:rPr>
                      <m:t>+</m:t>
                    </m:r>
                    <m:r>
                      <a:rPr lang="en-US" b="0" i="1" smtClean="0">
                        <a:latin typeface="Cambria Math"/>
                      </a:rPr>
                      <m:t>𝑣</m:t>
                    </m:r>
                  </m:oMath>
                </a14:m>
                <a:r>
                  <a:rPr lang="en-US" alt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  </m:t>
                        </m:r>
                        <m:r>
                          <a:rPr lang="en-US" i="1">
                            <a:latin typeface="Cambria Math"/>
                          </a:rPr>
                          <m:t>𝑥</m:t>
                        </m:r>
                      </m:e>
                      <m:sub>
                        <m:r>
                          <a:rPr lang="en-US" b="0" i="1" smtClean="0">
                            <a:latin typeface="Cambria Math"/>
                          </a:rPr>
                          <m:t>2</m:t>
                        </m:r>
                      </m:sub>
                    </m:sSub>
                    <m:r>
                      <a:rPr lang="en-US" i="1">
                        <a:latin typeface="Cambria Math"/>
                      </a:rPr>
                      <m:t>=</m:t>
                    </m:r>
                    <m:r>
                      <a:rPr lang="en-US" i="1">
                        <a:latin typeface="Cambria Math"/>
                      </a:rPr>
                      <m:t>𝑢</m:t>
                    </m:r>
                    <m:r>
                      <a:rPr lang="en-US" b="0" i="1" smtClean="0">
                        <a:latin typeface="Cambria Math"/>
                      </a:rPr>
                      <m:t>−</m:t>
                    </m:r>
                    <m:r>
                      <a:rPr lang="en-US" i="1">
                        <a:latin typeface="Cambria Math"/>
                      </a:rPr>
                      <m:t>𝑣</m:t>
                    </m:r>
                  </m:oMath>
                </a14:m>
                <a:r>
                  <a:rPr lang="en-US" altLang="en-US" dirty="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2</m:t>
                        </m:r>
                      </m:sub>
                    </m:sSub>
                  </m:oMath>
                </a14:m>
                <a:r>
                  <a:rPr lang="en-US" altLang="en-US" dirty="0"/>
                  <a:t>=</a:t>
                </a:r>
                <a:r>
                  <a:rPr lang="en-US" dirty="0"/>
                  <a:t> (</a:t>
                </a:r>
                <a14:m>
                  <m:oMath xmlns:m="http://schemas.openxmlformats.org/officeDocument/2006/math">
                    <m:r>
                      <a:rPr lang="en-US" i="1">
                        <a:latin typeface="Cambria Math"/>
                      </a:rPr>
                      <m:t>𝑢</m:t>
                    </m:r>
                    <m:r>
                      <a:rPr lang="en-US" i="1">
                        <a:latin typeface="Cambria Math"/>
                      </a:rPr>
                      <m:t>+</m:t>
                    </m:r>
                    <m:r>
                      <a:rPr lang="en-US" i="1">
                        <a:latin typeface="Cambria Math"/>
                      </a:rPr>
                      <m:t>𝑣</m:t>
                    </m:r>
                    <m:r>
                      <a:rPr lang="en-US" b="0" i="1" smtClean="0">
                        <a:latin typeface="Cambria Math"/>
                      </a:rPr>
                      <m:t>)(</m:t>
                    </m:r>
                    <m:r>
                      <a:rPr lang="en-US" i="1">
                        <a:latin typeface="Cambria Math"/>
                      </a:rPr>
                      <m:t>𝑢</m:t>
                    </m:r>
                    <m:r>
                      <a:rPr lang="en-US" i="1">
                        <a:latin typeface="Cambria Math"/>
                      </a:rPr>
                      <m:t>−</m:t>
                    </m:r>
                    <m:r>
                      <a:rPr lang="en-US" i="1">
                        <a:latin typeface="Cambria Math"/>
                      </a:rPr>
                      <m:t>𝑣</m:t>
                    </m:r>
                  </m:oMath>
                </a14:m>
                <a:r>
                  <a:rPr lang="en-US" altLang="en-US" dirty="0"/>
                  <a:t>)= </a:t>
                </a:r>
                <a14:m>
                  <m:oMath xmlns:m="http://schemas.openxmlformats.org/officeDocument/2006/math">
                    <m:sSup>
                      <m:sSupPr>
                        <m:ctrlPr>
                          <a:rPr lang="en-US" altLang="en-US" i="1" dirty="0">
                            <a:latin typeface="Cambria Math" panose="02040503050406030204" pitchFamily="18" charset="0"/>
                          </a:rPr>
                        </m:ctrlPr>
                      </m:sSupPr>
                      <m:e>
                        <m:r>
                          <a:rPr lang="en-US" altLang="en-US" i="1" dirty="0">
                            <a:latin typeface="Cambria Math"/>
                          </a:rPr>
                          <m:t>𝑢</m:t>
                        </m:r>
                      </m:e>
                      <m:sup>
                        <m:r>
                          <a:rPr lang="en-US" altLang="en-US" i="1" dirty="0">
                            <a:latin typeface="Cambria Math"/>
                          </a:rPr>
                          <m:t>2</m:t>
                        </m:r>
                      </m:sup>
                    </m:sSup>
                  </m:oMath>
                </a14:m>
                <a:r>
                  <a:rPr lang="en-US" altLang="en-US" dirty="0"/>
                  <a:t>- </a:t>
                </a:r>
                <a14:m>
                  <m:oMath xmlns:m="http://schemas.openxmlformats.org/officeDocument/2006/math">
                    <m:sSup>
                      <m:sSupPr>
                        <m:ctrlPr>
                          <a:rPr lang="en-US" altLang="en-US" i="1" dirty="0">
                            <a:latin typeface="Cambria Math" panose="02040503050406030204" pitchFamily="18" charset="0"/>
                          </a:rPr>
                        </m:ctrlPr>
                      </m:sSupPr>
                      <m:e>
                        <m:r>
                          <a:rPr lang="en-US" altLang="en-US" b="0" i="1" dirty="0" smtClean="0">
                            <a:latin typeface="Cambria Math"/>
                          </a:rPr>
                          <m:t>𝑣</m:t>
                        </m:r>
                      </m:e>
                      <m:sup>
                        <m:r>
                          <a:rPr lang="en-US" altLang="en-US" i="1" dirty="0">
                            <a:latin typeface="Cambria Math"/>
                          </a:rPr>
                          <m:t>2</m:t>
                        </m:r>
                      </m:sup>
                    </m:sSup>
                  </m:oMath>
                </a14:m>
                <a:r>
                  <a:rPr lang="en-US" altLang="en-US" dirty="0"/>
                  <a:t> g</a:t>
                </a:r>
                <a14:m>
                  <m:oMath xmlns:m="http://schemas.openxmlformats.org/officeDocument/2006/math">
                    <m:d>
                      <m:dPr>
                        <m:ctrlPr>
                          <a:rPr lang="en-US" i="1">
                            <a:latin typeface="Cambria Math" panose="02040503050406030204" pitchFamily="18" charset="0"/>
                          </a:rPr>
                        </m:ctrlPr>
                      </m:dPr>
                      <m:e>
                        <m:r>
                          <a:rPr lang="en-US" b="0" i="1" smtClean="0">
                            <a:latin typeface="Cambria Math"/>
                          </a:rPr>
                          <m:t>𝑢</m:t>
                        </m:r>
                        <m:r>
                          <a:rPr lang="en-US" i="1">
                            <a:latin typeface="Cambria Math"/>
                          </a:rPr>
                          <m:t>,</m:t>
                        </m:r>
                        <m:r>
                          <a:rPr lang="en-US" b="0" i="1" smtClean="0">
                            <a:latin typeface="Cambria Math"/>
                          </a:rPr>
                          <m:t>𝑣</m:t>
                        </m:r>
                      </m:e>
                    </m:d>
                  </m:oMath>
                </a14:m>
                <a:r>
                  <a:rPr lang="en-US" altLang="en-US" dirty="0"/>
                  <a:t> = </a:t>
                </a:r>
                <a14:m>
                  <m:oMath xmlns:m="http://schemas.openxmlformats.org/officeDocument/2006/math">
                    <m:sSup>
                      <m:sSupPr>
                        <m:ctrlPr>
                          <a:rPr lang="en-US" altLang="en-US" i="1" dirty="0">
                            <a:latin typeface="Cambria Math" panose="02040503050406030204" pitchFamily="18" charset="0"/>
                          </a:rPr>
                        </m:ctrlPr>
                      </m:sSupPr>
                      <m:e>
                        <m:r>
                          <a:rPr lang="en-US" altLang="en-US" i="1" dirty="0">
                            <a:latin typeface="Cambria Math"/>
                          </a:rPr>
                          <m:t>𝑢</m:t>
                        </m:r>
                      </m:e>
                      <m:sup>
                        <m:r>
                          <a:rPr lang="en-US" altLang="en-US" i="1" dirty="0">
                            <a:latin typeface="Cambria Math"/>
                          </a:rPr>
                          <m:t>2</m:t>
                        </m:r>
                      </m:sup>
                    </m:sSup>
                  </m:oMath>
                </a14:m>
                <a:r>
                  <a:rPr lang="en-US" altLang="en-US" dirty="0"/>
                  <a:t>- </a:t>
                </a:r>
                <a14:m>
                  <m:oMath xmlns:m="http://schemas.openxmlformats.org/officeDocument/2006/math">
                    <m:sSup>
                      <m:sSupPr>
                        <m:ctrlPr>
                          <a:rPr lang="en-US" altLang="en-US" i="1" dirty="0">
                            <a:latin typeface="Cambria Math" panose="02040503050406030204" pitchFamily="18" charset="0"/>
                          </a:rPr>
                        </m:ctrlPr>
                      </m:sSupPr>
                      <m:e>
                        <m:r>
                          <a:rPr lang="en-US" altLang="en-US" i="1" dirty="0">
                            <a:latin typeface="Cambria Math"/>
                          </a:rPr>
                          <m:t>𝑣</m:t>
                        </m:r>
                      </m:e>
                      <m:sup>
                        <m:r>
                          <a:rPr lang="en-US" altLang="en-US" i="1" dirty="0">
                            <a:latin typeface="Cambria Math"/>
                          </a:rPr>
                          <m:t>2</m:t>
                        </m:r>
                      </m:sup>
                    </m:sSup>
                  </m:oMath>
                </a14:m>
                <a:r>
                  <a:rPr lang="en-US" altLang="en-US" dirty="0"/>
                  <a:t>  is separable</a:t>
                </a:r>
              </a:p>
            </p:txBody>
          </p:sp>
        </mc:Choice>
        <mc:Fallback xmlns="">
          <p:sp>
            <p:nvSpPr>
              <p:cNvPr id="2" name="Rectangle 1"/>
              <p:cNvSpPr>
                <a:spLocks noRot="1" noChangeAspect="1" noMove="1" noResize="1" noEditPoints="1" noAdjustHandles="1" noChangeArrowheads="1" noChangeShapeType="1" noTextEdit="1"/>
              </p:cNvSpPr>
              <p:nvPr/>
            </p:nvSpPr>
            <p:spPr>
              <a:xfrm>
                <a:off x="1283278" y="1060328"/>
                <a:ext cx="6652727" cy="3695680"/>
              </a:xfrm>
              <a:prstGeom prst="rect">
                <a:avLst/>
              </a:prstGeom>
              <a:blipFill>
                <a:blip r:embed="rId2"/>
                <a:stretch>
                  <a:fillRect l="-825" t="-990" b="-181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E179C51E-BB7C-3C3F-2575-9C5BDE8E6AC3}"/>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E41EA23B-9AF0-CF14-0C71-B4832EA9D208}"/>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A194BBAD-ED49-2BFB-D12F-58168E5F4E13}"/>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A2EB12D5-6C5A-9D24-C914-03B6898DB270}"/>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B7B53CC7-A407-CBFA-673C-6886BFFDECA4}"/>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EED85C04-860F-6A08-D74F-92B6B38321E9}"/>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105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90263" y="1541597"/>
                <a:ext cx="6652727" cy="1908203"/>
              </a:xfrm>
              <a:prstGeom prst="rect">
                <a:avLst/>
              </a:prstGeom>
            </p:spPr>
            <p:txBody>
              <a:bodyPr wrap="square" lIns="91428" tIns="45714" rIns="91428" bIns="45714">
                <a:spAutoFit/>
              </a:bodyPr>
              <a:lstStyle/>
              <a:p>
                <a:r>
                  <a:rPr lang="en-US" altLang="en-US" sz="2000" dirty="0"/>
                  <a:t>Example 2: logarithmic transformation(nonlinear!)makes a function separable:</a:t>
                </a:r>
                <a:endParaRPr lang="ru-RU" altLang="en-US" sz="2000" dirty="0"/>
              </a:p>
              <a:p>
                <a:endParaRPr lang="en-US" altLang="en-US" dirty="0"/>
              </a:p>
              <a:p>
                <a:r>
                  <a:rPr lang="en-US" altLang="en-US" sz="2400" dirty="0"/>
                  <a:t>log( f</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2</m:t>
                            </m:r>
                          </m:sub>
                        </m:sSub>
                      </m:e>
                    </m:d>
                  </m:oMath>
                </a14:m>
                <a:r>
                  <a:rPr lang="en-US" altLang="en-US" sz="2400" dirty="0"/>
                  <a:t> )= </a:t>
                </a:r>
                <a14:m>
                  <m:oMath xmlns:m="http://schemas.openxmlformats.org/officeDocument/2006/math">
                    <m:sSub>
                      <m:sSubPr>
                        <m:ctrlPr>
                          <a:rPr lang="en-US" sz="2400" i="1">
                            <a:latin typeface="Cambria Math" panose="02040503050406030204" pitchFamily="18" charset="0"/>
                          </a:rPr>
                        </m:ctrlPr>
                      </m:sSubPr>
                      <m:e>
                        <m:r>
                          <m:rPr>
                            <m:sty m:val="p"/>
                          </m:rPr>
                          <a:rPr lang="en-US" sz="2400" b="0" i="0" smtClean="0">
                            <a:latin typeface="Cambria Math"/>
                          </a:rPr>
                          <m:t>log</m:t>
                        </m:r>
                        <m:r>
                          <a:rPr lang="en-US" sz="2400" b="0" i="1" smtClean="0">
                            <a:latin typeface="Cambria Math"/>
                          </a:rPr>
                          <m:t>⁡(</m:t>
                        </m:r>
                        <m:r>
                          <a:rPr lang="en-US" sz="2400" i="1">
                            <a:latin typeface="Cambria Math"/>
                          </a:rPr>
                          <m:t>𝑥</m:t>
                        </m:r>
                      </m:e>
                      <m:sub>
                        <m:r>
                          <a:rPr lang="en-US" sz="2400" i="1">
                            <a:latin typeface="Cambria Math"/>
                          </a:rPr>
                          <m:t>1</m:t>
                        </m:r>
                      </m:sub>
                    </m:sSub>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2</m:t>
                        </m:r>
                      </m:sub>
                    </m:sSub>
                  </m:oMath>
                </a14:m>
                <a:r>
                  <a:rPr lang="en-US" altLang="en-US" sz="2400" dirty="0"/>
                  <a:t>)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a:rPr>
                          <m:t>log</m:t>
                        </m:r>
                        <m:r>
                          <a:rPr lang="en-US" sz="2400" i="1">
                            <a:latin typeface="Cambria Math"/>
                          </a:rPr>
                          <m:t>⁡(</m:t>
                        </m:r>
                        <m:r>
                          <a:rPr lang="en-US" sz="2400" i="1">
                            <a:latin typeface="Cambria Math"/>
                          </a:rPr>
                          <m:t>𝑥</m:t>
                        </m:r>
                      </m:e>
                      <m:sub>
                        <m:r>
                          <a:rPr lang="en-US" sz="2400" i="1">
                            <a:latin typeface="Cambria Math"/>
                          </a:rPr>
                          <m:t>1</m:t>
                        </m:r>
                      </m:sub>
                    </m:sSub>
                  </m:oMath>
                </a14:m>
                <a:r>
                  <a:rPr lang="en-US" altLang="en-US" sz="2400" dirty="0"/>
                  <a:t>)+</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a:rPr>
                          <m:t>log</m:t>
                        </m:r>
                        <m:r>
                          <a:rPr lang="en-US" sz="2400" i="1">
                            <a:latin typeface="Cambria Math"/>
                          </a:rPr>
                          <m:t>⁡(</m:t>
                        </m:r>
                        <m:r>
                          <a:rPr lang="en-US" sz="2400" i="1">
                            <a:latin typeface="Cambria Math"/>
                          </a:rPr>
                          <m:t>𝑥</m:t>
                        </m:r>
                      </m:e>
                      <m:sub>
                        <m:r>
                          <a:rPr lang="en-US" sz="2400" b="0" i="1" smtClean="0">
                            <a:latin typeface="Cambria Math"/>
                          </a:rPr>
                          <m:t>2</m:t>
                        </m:r>
                      </m:sub>
                    </m:sSub>
                  </m:oMath>
                </a14:m>
                <a:r>
                  <a:rPr lang="en-US" altLang="en-US" sz="2400" dirty="0"/>
                  <a:t>)</a:t>
                </a:r>
              </a:p>
              <a:p>
                <a:endParaRPr lang="en-US" altLang="en-US" dirty="0"/>
              </a:p>
              <a:p>
                <a:endParaRPr lang="en-US" altLang="en-US" dirty="0"/>
              </a:p>
            </p:txBody>
          </p:sp>
        </mc:Choice>
        <mc:Fallback xmlns="">
          <p:sp>
            <p:nvSpPr>
              <p:cNvPr id="2" name="Rectangle 1"/>
              <p:cNvSpPr>
                <a:spLocks noRot="1" noChangeAspect="1" noMove="1" noResize="1" noEditPoints="1" noAdjustHandles="1" noChangeArrowheads="1" noChangeShapeType="1" noTextEdit="1"/>
              </p:cNvSpPr>
              <p:nvPr/>
            </p:nvSpPr>
            <p:spPr>
              <a:xfrm>
                <a:off x="1390263" y="1541597"/>
                <a:ext cx="6652727" cy="1908203"/>
              </a:xfrm>
              <a:prstGeom prst="rect">
                <a:avLst/>
              </a:prstGeom>
              <a:blipFill>
                <a:blip r:embed="rId2"/>
                <a:stretch>
                  <a:fillRect l="-1375" t="-159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9670DC4A-4811-C7C7-4ADF-CEEB59AF4E76}"/>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A4F5CD20-3966-B752-11C3-0A7E9E83A98D}"/>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F458B611-D1C9-E3B6-429B-7E6E48D0D432}"/>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B7133ECC-C1BD-F8F2-F992-1B921FED8084}"/>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45648A56-680F-46FD-CDD7-941F7C8B382F}"/>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41BEAEB4-3941-BDD7-3328-2F43CDA681F7}"/>
              </a:ext>
            </a:extLst>
          </p:cNvPr>
          <p:cNvSpPr txBox="1"/>
          <p:nvPr/>
        </p:nvSpPr>
        <p:spPr>
          <a:xfrm>
            <a:off x="254876" y="299571"/>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755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91887" y="1294261"/>
                <a:ext cx="7651102" cy="3693307"/>
              </a:xfrm>
              <a:prstGeom prst="rect">
                <a:avLst/>
              </a:prstGeom>
            </p:spPr>
            <p:txBody>
              <a:bodyPr wrap="square" lIns="91428" tIns="45714" rIns="91428" bIns="45714">
                <a:spAutoFit/>
              </a:bodyPr>
              <a:lstStyle/>
              <a:p>
                <a:r>
                  <a:rPr lang="en-US" altLang="en-US" dirty="0"/>
                  <a:t>                                    Look at the pictures:</a:t>
                </a:r>
              </a:p>
              <a:p>
                <a:endParaRPr lang="en-US" altLang="en-US" dirty="0"/>
              </a:p>
              <a:p>
                <a:r>
                  <a:rPr lang="en-US" altLang="en-US" dirty="0"/>
                  <a:t> variables </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𝑥</m:t>
                        </m:r>
                      </m:e>
                      <m:sub>
                        <m:r>
                          <a:rPr lang="en-US" b="0" i="1" smtClean="0">
                            <a:latin typeface="Cambria Math"/>
                          </a:rPr>
                          <m:t>1</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 </m:t>
                        </m:r>
                        <m:r>
                          <a:rPr lang="en-US" i="1">
                            <a:latin typeface="Cambria Math"/>
                          </a:rPr>
                          <m:t>𝑥</m:t>
                        </m:r>
                      </m:e>
                      <m:sub>
                        <m:r>
                          <a:rPr lang="en-US" i="1">
                            <a:latin typeface="Cambria Math"/>
                          </a:rPr>
                          <m:t>2</m:t>
                        </m:r>
                      </m:sub>
                    </m:sSub>
                  </m:oMath>
                </a14:m>
                <a:r>
                  <a:rPr lang="en-US" altLang="en-US" dirty="0"/>
                  <a:t>                                   variables </a:t>
                </a:r>
                <a14:m>
                  <m:oMath xmlns:m="http://schemas.openxmlformats.org/officeDocument/2006/math">
                    <m:r>
                      <a:rPr lang="en-US" b="0" i="1" smtClean="0">
                        <a:latin typeface="Cambria Math"/>
                      </a:rPr>
                      <m:t>𝑢</m:t>
                    </m:r>
                  </m:oMath>
                </a14:m>
                <a:r>
                  <a:rPr lang="en-US" altLang="en-US" dirty="0"/>
                  <a:t>  and   </a:t>
                </a:r>
                <a14:m>
                  <m:oMath xmlns:m="http://schemas.openxmlformats.org/officeDocument/2006/math">
                    <m:r>
                      <a:rPr lang="en-US" altLang="en-US" b="0" i="1" smtClean="0">
                        <a:latin typeface="Cambria Math"/>
                      </a:rPr>
                      <m:t>𝑣</m:t>
                    </m:r>
                  </m:oMath>
                </a14:m>
                <a:r>
                  <a:rPr lang="en-US" altLang="en-US" dirty="0"/>
                  <a:t> </a:t>
                </a:r>
              </a:p>
              <a:p>
                <a:r>
                  <a:rPr lang="en-US" altLang="en-US" dirty="0"/>
                  <a:t>                                                                </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mc:Choice>
        <mc:Fallback xmlns="">
          <p:sp>
            <p:nvSpPr>
              <p:cNvPr id="2" name="Rectangle 1"/>
              <p:cNvSpPr>
                <a:spLocks noRot="1" noChangeAspect="1" noMove="1" noResize="1" noEditPoints="1" noAdjustHandles="1" noChangeArrowheads="1" noChangeShapeType="1" noTextEdit="1"/>
              </p:cNvSpPr>
              <p:nvPr/>
            </p:nvSpPr>
            <p:spPr>
              <a:xfrm>
                <a:off x="391887" y="1294259"/>
                <a:ext cx="7651102" cy="3693319"/>
              </a:xfrm>
              <a:prstGeom prst="rect">
                <a:avLst/>
              </a:prstGeom>
              <a:blipFill rotWithShape="1">
                <a:blip r:embed="rId2"/>
                <a:stretch>
                  <a:fillRect l="-637" t="-825" b="-1650"/>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9" y="2197650"/>
            <a:ext cx="4000017" cy="2789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521" y="2197650"/>
            <a:ext cx="37147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219201" y="48463"/>
            <a:ext cx="6423378" cy="1077218"/>
          </a:xfrm>
          <a:prstGeom prst="rect">
            <a:avLst/>
          </a:prstGeom>
          <a:noFill/>
        </p:spPr>
        <p:txBody>
          <a:bodyPr wrap="square" rtlCol="0">
            <a:spAutoFit/>
          </a:bodyPr>
          <a:lstStyle/>
          <a:p>
            <a:pPr algn="ctr"/>
            <a:r>
              <a:rPr lang="en-GB" altLang="en-US" sz="3200" dirty="0">
                <a:solidFill>
                  <a:schemeClr val="accent1">
                    <a:lumMod val="75000"/>
                  </a:schemeClr>
                </a:solidFill>
                <a:latin typeface="+mn-lt"/>
              </a:rPr>
              <a:t>Additive  </a:t>
            </a:r>
            <a:r>
              <a:rPr lang="en-GB" altLang="en-US" sz="3200" dirty="0" err="1">
                <a:solidFill>
                  <a:schemeClr val="accent1">
                    <a:lumMod val="75000"/>
                  </a:schemeClr>
                </a:solidFill>
                <a:latin typeface="+mn-lt"/>
              </a:rPr>
              <a:t>Separability</a:t>
            </a:r>
            <a:r>
              <a:rPr lang="en-GB" altLang="en-US" sz="3200" dirty="0">
                <a:solidFill>
                  <a:schemeClr val="accent1">
                    <a:lumMod val="75000"/>
                  </a:schemeClr>
                </a:solidFill>
                <a:latin typeface="+mn-lt"/>
              </a:rPr>
              <a:t> </a:t>
            </a:r>
          </a:p>
          <a:p>
            <a:pPr algn="ctr"/>
            <a:r>
              <a:rPr lang="en-GB" altLang="en-US" sz="3200" dirty="0">
                <a:solidFill>
                  <a:schemeClr val="accent1">
                    <a:lumMod val="75000"/>
                  </a:schemeClr>
                </a:solidFill>
                <a:latin typeface="+mn-lt"/>
              </a:rPr>
              <a:t>and Parallel Computations</a:t>
            </a:r>
            <a:endParaRPr lang="en-US" sz="3200" dirty="0">
              <a:latin typeface="+mn-lt"/>
            </a:endParaRPr>
          </a:p>
        </p:txBody>
      </p:sp>
      <p:grpSp>
        <p:nvGrpSpPr>
          <p:cNvPr id="3" name="Group 2">
            <a:extLst>
              <a:ext uri="{FF2B5EF4-FFF2-40B4-BE49-F238E27FC236}">
                <a16:creationId xmlns:a16="http://schemas.microsoft.com/office/drawing/2014/main" id="{806B5B47-6305-0342-7FE0-23A78A3E9F63}"/>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1E0282F4-087D-786F-D3A1-084CCF06C0B8}"/>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2E4AE10E-FF70-2316-715B-36462783DD69}"/>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8BE18E69-E956-4784-0D94-8B57187515C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643F30CC-538C-DF09-A707-C0920FB4947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9917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2496645"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6508628"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5" name="Arrow: Pentagon 4">
            <a:extLst>
              <a:ext uri="{FF2B5EF4-FFF2-40B4-BE49-F238E27FC236}">
                <a16:creationId xmlns:a16="http://schemas.microsoft.com/office/drawing/2014/main" id="{A46BDBD1-47CC-351C-55B5-6395ADBF0C1B}"/>
              </a:ext>
            </a:extLst>
          </p:cNvPr>
          <p:cNvSpPr/>
          <p:nvPr/>
        </p:nvSpPr>
        <p:spPr>
          <a:xfrm>
            <a:off x="150210" y="1"/>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6" name="Arrow: Pentagon 5">
            <a:extLst>
              <a:ext uri="{FF2B5EF4-FFF2-40B4-BE49-F238E27FC236}">
                <a16:creationId xmlns:a16="http://schemas.microsoft.com/office/drawing/2014/main" id="{90699459-5EBC-7386-1BFC-9B9166BE4FDF}"/>
              </a:ext>
            </a:extLst>
          </p:cNvPr>
          <p:cNvSpPr/>
          <p:nvPr/>
        </p:nvSpPr>
        <p:spPr>
          <a:xfrm>
            <a:off x="150210" y="4969983"/>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4917" y="1200361"/>
            <a:ext cx="1882296" cy="310045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585681" y="2079537"/>
            <a:ext cx="996772" cy="1740879"/>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875356" y="1202660"/>
            <a:ext cx="1882296" cy="310045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383109" y="4402523"/>
            <a:ext cx="1412212" cy="507831"/>
            <a:chOff x="3483482" y="993816"/>
            <a:chExt cx="1882949" cy="677106"/>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677106"/>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cs typeface="+mn-cs"/>
                </a:rPr>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2348179" y="4427568"/>
            <a:ext cx="1382952" cy="507831"/>
            <a:chOff x="3522495" y="1011517"/>
            <a:chExt cx="1843936" cy="677106"/>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9" cy="677106"/>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cs typeface="+mn-cs"/>
                </a:rPr>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4283989" y="4420936"/>
            <a:ext cx="1382952" cy="507831"/>
            <a:chOff x="3522495" y="1011517"/>
            <a:chExt cx="1843936" cy="677106"/>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9" cy="677106"/>
            </a:xfrm>
            <a:prstGeom prst="rect">
              <a:avLst/>
            </a:prstGeom>
            <a:noFill/>
          </p:spPr>
          <p:txBody>
            <a:bodyPr wrap="square" rtlCol="0">
              <a:spAutoFit/>
            </a:bodyPr>
            <a:lstStyle/>
            <a:p>
              <a:pPr defTabSz="685800" eaLnBrk="1" fontAlgn="auto" hangingPunct="1">
                <a:spcBef>
                  <a:spcPts val="0"/>
                </a:spcBef>
                <a:spcAft>
                  <a:spcPts val="0"/>
                </a:spcAft>
              </a:pPr>
              <a:r>
                <a:rPr lang="en-US" sz="1350" dirty="0">
                  <a:solidFill>
                    <a:prstClr val="black"/>
                  </a:solidFill>
                  <a:latin typeface="Calibri" panose="020F0502020204030204"/>
                  <a:cs typeface="+mn-cs"/>
                </a:rPr>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2386883" y="1220537"/>
            <a:ext cx="1882296" cy="3100459"/>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553611" y="1207888"/>
            <a:ext cx="1882296" cy="3100459"/>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4839914" y="2086128"/>
            <a:ext cx="1247580" cy="1701332"/>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7176038" y="2118473"/>
            <a:ext cx="992077" cy="1736683"/>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7109600" y="2107577"/>
            <a:ext cx="996772" cy="1740879"/>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7234798" y="2133426"/>
            <a:ext cx="1247580" cy="1701332"/>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2348179" y="213096"/>
            <a:ext cx="6695867" cy="461665"/>
          </a:xfrm>
          <a:prstGeom prst="rect">
            <a:avLst/>
          </a:prstGeom>
          <a:noFill/>
        </p:spPr>
        <p:txBody>
          <a:bodyPr wrap="square">
            <a:spAutoFit/>
          </a:bodyPr>
          <a:lstStyle/>
          <a:p>
            <a:pPr defTabSz="685800" eaLnBrk="1" fontAlgn="auto" hangingPunct="1">
              <a:spcBef>
                <a:spcPts val="0"/>
              </a:spcBef>
              <a:spcAft>
                <a:spcPts val="0"/>
              </a:spcAft>
            </a:pPr>
            <a:r>
              <a:rPr lang="en-US" sz="2400" dirty="0">
                <a:solidFill>
                  <a:prstClr val="black"/>
                </a:solidFill>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581382" y="681055"/>
            <a:ext cx="4910574" cy="300082"/>
          </a:xfrm>
          <a:prstGeom prst="rect">
            <a:avLst/>
          </a:prstGeom>
          <a:noFill/>
          <a:ln w="31750" cap="sq">
            <a:solidFill>
              <a:schemeClr val="accent3">
                <a:lumMod val="50000"/>
              </a:schemeClr>
            </a:solidFill>
            <a:prstDash val="solid"/>
            <a:bevel/>
          </a:ln>
        </p:spPr>
        <p:txBody>
          <a:bodyPr wrap="square" rtlCol="0">
            <a:spAutoFit/>
          </a:bodyPr>
          <a:lstStyle/>
          <a:p>
            <a:pPr defTabSz="685800" eaLnBrk="1" fontAlgn="auto" hangingPunct="1">
              <a:spcBef>
                <a:spcPts val="0"/>
              </a:spcBef>
              <a:spcAft>
                <a:spcPts val="0"/>
              </a:spcAft>
            </a:pPr>
            <a:r>
              <a:rPr lang="en-US" sz="1350" b="1" dirty="0">
                <a:solidFill>
                  <a:srgbClr val="62A39F">
                    <a:lumMod val="50000"/>
                  </a:srgbClr>
                </a:solidFill>
                <a:latin typeface="Calibri" panose="020F0502020204030204"/>
                <a:cs typeface="+mn-cs"/>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1342877" y="1287505"/>
            <a:ext cx="6759308" cy="3416308"/>
          </a:xfrm>
          <a:prstGeom prst="rect">
            <a:avLst/>
          </a:prstGeom>
        </p:spPr>
        <p:txBody>
          <a:bodyPr wrap="square" lIns="91428" tIns="45714" rIns="91428" bIns="45714">
            <a:spAutoFit/>
          </a:bodyPr>
          <a:lstStyle/>
          <a:p>
            <a:r>
              <a:rPr lang="en-US" altLang="en-US" dirty="0"/>
              <a:t>from mpl_toolkits.mplot3d import Axes3D</a:t>
            </a:r>
          </a:p>
          <a:p>
            <a:r>
              <a:rPr lang="en-US" altLang="en-US" dirty="0"/>
              <a:t>from </a:t>
            </a:r>
            <a:r>
              <a:rPr lang="en-US" altLang="en-US" dirty="0" err="1"/>
              <a:t>matplotlib</a:t>
            </a:r>
            <a:r>
              <a:rPr lang="en-US" altLang="en-US" dirty="0"/>
              <a:t> import cm</a:t>
            </a:r>
          </a:p>
          <a:p>
            <a:r>
              <a:rPr lang="en-US" altLang="en-US" dirty="0"/>
              <a:t>from </a:t>
            </a:r>
            <a:r>
              <a:rPr lang="en-US" altLang="en-US" dirty="0" err="1"/>
              <a:t>matplotlib.ticker</a:t>
            </a:r>
            <a:r>
              <a:rPr lang="en-US" altLang="en-US" dirty="0"/>
              <a:t> import </a:t>
            </a:r>
            <a:r>
              <a:rPr lang="en-US" altLang="en-US" dirty="0" err="1"/>
              <a:t>LinearLocator</a:t>
            </a:r>
            <a:r>
              <a:rPr lang="en-US" altLang="en-US" dirty="0"/>
              <a:t>, </a:t>
            </a:r>
            <a:r>
              <a:rPr lang="en-US" altLang="en-US" dirty="0" err="1"/>
              <a:t>FormatStrFormatter</a:t>
            </a:r>
            <a:endParaRPr lang="en-US" altLang="en-US" dirty="0"/>
          </a:p>
          <a:p>
            <a:r>
              <a:rPr lang="en-US" altLang="en-US" dirty="0"/>
              <a:t>import </a:t>
            </a:r>
            <a:r>
              <a:rPr lang="en-US" altLang="en-US" dirty="0" err="1"/>
              <a:t>matplotlib.pyplot</a:t>
            </a:r>
            <a:r>
              <a:rPr lang="en-US" altLang="en-US" dirty="0"/>
              <a:t> as </a:t>
            </a:r>
            <a:r>
              <a:rPr lang="en-US" altLang="en-US" dirty="0" err="1"/>
              <a:t>plt</a:t>
            </a:r>
            <a:endParaRPr lang="en-US" altLang="en-US" dirty="0"/>
          </a:p>
          <a:p>
            <a:r>
              <a:rPr lang="en-US" altLang="en-US" dirty="0"/>
              <a:t>import </a:t>
            </a:r>
            <a:r>
              <a:rPr lang="en-US" altLang="en-US" dirty="0" err="1"/>
              <a:t>numpy</a:t>
            </a:r>
            <a:r>
              <a:rPr lang="en-US" altLang="en-US" dirty="0"/>
              <a:t> as np</a:t>
            </a:r>
          </a:p>
          <a:p>
            <a:endParaRPr lang="en-US" altLang="en-US" dirty="0"/>
          </a:p>
          <a:p>
            <a:r>
              <a:rPr lang="en-US" altLang="en-US" dirty="0"/>
              <a:t>fig = </a:t>
            </a:r>
            <a:r>
              <a:rPr lang="en-US" altLang="en-US" dirty="0" err="1"/>
              <a:t>plt.figure</a:t>
            </a:r>
            <a:r>
              <a:rPr lang="en-US" altLang="en-US" dirty="0"/>
              <a:t>()</a:t>
            </a:r>
          </a:p>
          <a:p>
            <a:r>
              <a:rPr lang="en-US" altLang="en-US" dirty="0"/>
              <a:t>ax = </a:t>
            </a:r>
            <a:r>
              <a:rPr lang="en-US" altLang="en-US" dirty="0" err="1"/>
              <a:t>fig.gca</a:t>
            </a:r>
            <a:r>
              <a:rPr lang="en-US" altLang="en-US" dirty="0"/>
              <a:t>(projection='3d')</a:t>
            </a:r>
          </a:p>
          <a:p>
            <a:r>
              <a:rPr lang="en-US" altLang="en-US" dirty="0"/>
              <a:t>X = </a:t>
            </a:r>
            <a:r>
              <a:rPr lang="en-US" altLang="en-US" dirty="0" err="1"/>
              <a:t>np.arange</a:t>
            </a:r>
            <a:r>
              <a:rPr lang="en-US" altLang="en-US" dirty="0"/>
              <a:t>(-10, 0, 0.25)</a:t>
            </a:r>
          </a:p>
          <a:p>
            <a:r>
              <a:rPr lang="en-US" altLang="en-US" dirty="0"/>
              <a:t>Y = </a:t>
            </a:r>
            <a:r>
              <a:rPr lang="en-US" altLang="en-US" dirty="0" err="1"/>
              <a:t>np.arange</a:t>
            </a:r>
            <a:r>
              <a:rPr lang="en-US" altLang="en-US" dirty="0"/>
              <a:t>(-5, 5, 0.25)</a:t>
            </a:r>
          </a:p>
          <a:p>
            <a:r>
              <a:rPr lang="en-US" altLang="en-US" dirty="0"/>
              <a:t>X, Y = </a:t>
            </a:r>
            <a:r>
              <a:rPr lang="en-US" altLang="en-US" dirty="0" err="1"/>
              <a:t>np.meshgrid</a:t>
            </a:r>
            <a:r>
              <a:rPr lang="en-US" altLang="en-US" dirty="0"/>
              <a:t>(X, Y)</a:t>
            </a:r>
          </a:p>
          <a:p>
            <a:r>
              <a:rPr lang="en-US" altLang="en-US" dirty="0"/>
              <a:t>Z=X*Y</a:t>
            </a:r>
          </a:p>
        </p:txBody>
      </p:sp>
      <p:grpSp>
        <p:nvGrpSpPr>
          <p:cNvPr id="3" name="Group 2">
            <a:extLst>
              <a:ext uri="{FF2B5EF4-FFF2-40B4-BE49-F238E27FC236}">
                <a16:creationId xmlns:a16="http://schemas.microsoft.com/office/drawing/2014/main" id="{104BF0BC-850F-E422-DD00-D21073614E7B}"/>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78118567-B316-850C-A535-85DE2576147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D34D46EF-C530-F389-5356-0490DBDD8D08}"/>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0D993F0A-545A-C908-81B8-C06CBF12F7B2}"/>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221DAE7E-13F9-0A23-313D-00DAC145A6C1}"/>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677D47CF-97A5-62A4-59D9-DA1327E4FE05}"/>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261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912729" y="1083256"/>
            <a:ext cx="7651102" cy="6186297"/>
          </a:xfrm>
          <a:prstGeom prst="rect">
            <a:avLst/>
          </a:prstGeom>
        </p:spPr>
        <p:txBody>
          <a:bodyPr wrap="square" lIns="91428" tIns="45714" rIns="91428" bIns="45714">
            <a:spAutoFit/>
          </a:bodyPr>
          <a:lstStyle/>
          <a:p>
            <a:r>
              <a:rPr lang="en-US" altLang="en-US" dirty="0"/>
              <a:t>#U=(Y+X)/2</a:t>
            </a:r>
          </a:p>
          <a:p>
            <a:r>
              <a:rPr lang="en-US" altLang="en-US" dirty="0"/>
              <a:t>#V=(Y-X)/2</a:t>
            </a:r>
          </a:p>
          <a:p>
            <a:r>
              <a:rPr lang="en-US" altLang="en-US" dirty="0"/>
              <a:t>Z = (U-V)*(U+V)</a:t>
            </a:r>
          </a:p>
          <a:p>
            <a:r>
              <a:rPr lang="en-US" altLang="en-US" dirty="0"/>
              <a:t>surf = </a:t>
            </a:r>
            <a:r>
              <a:rPr lang="en-US" altLang="en-US" dirty="0" err="1"/>
              <a:t>ax.plot_surface</a:t>
            </a:r>
            <a:r>
              <a:rPr lang="en-US" altLang="en-US" dirty="0"/>
              <a:t>(X, Y, Z, </a:t>
            </a:r>
            <a:r>
              <a:rPr lang="en-US" altLang="en-US" dirty="0" err="1"/>
              <a:t>rstride</a:t>
            </a:r>
            <a:r>
              <a:rPr lang="en-US" altLang="en-US" dirty="0"/>
              <a:t>=1, </a:t>
            </a:r>
            <a:r>
              <a:rPr lang="en-US" altLang="en-US" dirty="0" err="1"/>
              <a:t>cstride</a:t>
            </a:r>
            <a:r>
              <a:rPr lang="en-US" altLang="en-US" dirty="0"/>
              <a:t>=1, </a:t>
            </a:r>
            <a:r>
              <a:rPr lang="en-US" altLang="en-US" dirty="0" err="1"/>
              <a:t>cmap</a:t>
            </a:r>
            <a:r>
              <a:rPr lang="en-US" altLang="en-US" dirty="0"/>
              <a:t>=</a:t>
            </a:r>
            <a:r>
              <a:rPr lang="en-US" altLang="en-US" dirty="0" err="1"/>
              <a:t>cm.coolwarm</a:t>
            </a:r>
            <a:r>
              <a:rPr lang="en-US" altLang="en-US" dirty="0"/>
              <a:t>,</a:t>
            </a:r>
          </a:p>
          <a:p>
            <a:r>
              <a:rPr lang="en-US" altLang="en-US" dirty="0"/>
              <a:t>                       linewidth=0, </a:t>
            </a:r>
            <a:r>
              <a:rPr lang="en-US" altLang="en-US" dirty="0" err="1"/>
              <a:t>antialiased</a:t>
            </a:r>
            <a:r>
              <a:rPr lang="en-US" altLang="en-US" dirty="0"/>
              <a:t>=False)</a:t>
            </a:r>
          </a:p>
          <a:p>
            <a:r>
              <a:rPr lang="en-US" altLang="en-US" dirty="0"/>
              <a:t>#surf = </a:t>
            </a:r>
            <a:r>
              <a:rPr lang="en-US" altLang="en-US" dirty="0" err="1"/>
              <a:t>ax.plot_surface</a:t>
            </a:r>
            <a:r>
              <a:rPr lang="en-US" altLang="en-US" dirty="0"/>
              <a:t>(U,V, Z, </a:t>
            </a:r>
            <a:r>
              <a:rPr lang="en-US" altLang="en-US" dirty="0" err="1"/>
              <a:t>rstride</a:t>
            </a:r>
            <a:r>
              <a:rPr lang="en-US" altLang="en-US" dirty="0"/>
              <a:t>=1, </a:t>
            </a:r>
            <a:r>
              <a:rPr lang="en-US" altLang="en-US" dirty="0" err="1"/>
              <a:t>cstride</a:t>
            </a:r>
            <a:r>
              <a:rPr lang="en-US" altLang="en-US" dirty="0"/>
              <a:t>=1, </a:t>
            </a:r>
            <a:r>
              <a:rPr lang="en-US" altLang="en-US" dirty="0" err="1"/>
              <a:t>cmap</a:t>
            </a:r>
            <a:r>
              <a:rPr lang="en-US" altLang="en-US" dirty="0"/>
              <a:t>=</a:t>
            </a:r>
            <a:r>
              <a:rPr lang="en-US" altLang="en-US" dirty="0" err="1"/>
              <a:t>cm.coolwarm</a:t>
            </a:r>
            <a:r>
              <a:rPr lang="en-US" altLang="en-US" dirty="0"/>
              <a:t>,</a:t>
            </a:r>
          </a:p>
          <a:p>
            <a:r>
              <a:rPr lang="en-US" altLang="en-US" dirty="0"/>
              <a:t>#                      linewidth=0, </a:t>
            </a:r>
            <a:r>
              <a:rPr lang="en-US" altLang="en-US" dirty="0" err="1"/>
              <a:t>antialiased</a:t>
            </a:r>
            <a:r>
              <a:rPr lang="en-US" altLang="en-US" dirty="0"/>
              <a:t>=False)</a:t>
            </a:r>
          </a:p>
          <a:p>
            <a:endParaRPr lang="en-US" altLang="en-US" dirty="0"/>
          </a:p>
          <a:p>
            <a:r>
              <a:rPr lang="en-US" altLang="en-US" dirty="0" err="1"/>
              <a:t>ax.set_zlim</a:t>
            </a:r>
            <a:r>
              <a:rPr lang="en-US" altLang="en-US" dirty="0"/>
              <a:t>(-40,40)</a:t>
            </a:r>
          </a:p>
          <a:p>
            <a:r>
              <a:rPr lang="en-US" altLang="en-US" dirty="0" err="1"/>
              <a:t>ax.zaxis.set_major_locator</a:t>
            </a:r>
            <a:r>
              <a:rPr lang="en-US" altLang="en-US" dirty="0"/>
              <a:t>(</a:t>
            </a:r>
            <a:r>
              <a:rPr lang="en-US" altLang="en-US" dirty="0" err="1"/>
              <a:t>LinearLocator</a:t>
            </a:r>
            <a:r>
              <a:rPr lang="en-US" altLang="en-US" dirty="0"/>
              <a:t>(10))</a:t>
            </a:r>
          </a:p>
          <a:p>
            <a:r>
              <a:rPr lang="en-US" altLang="en-US" dirty="0" err="1"/>
              <a:t>ax.zaxis.set_major_formatter</a:t>
            </a:r>
            <a:r>
              <a:rPr lang="en-US" altLang="en-US" dirty="0"/>
              <a:t>(</a:t>
            </a:r>
            <a:r>
              <a:rPr lang="en-US" altLang="en-US" dirty="0" err="1"/>
              <a:t>FormatStrFormatter</a:t>
            </a:r>
            <a:r>
              <a:rPr lang="en-US" altLang="en-US" dirty="0"/>
              <a:t>('%.02f'))</a:t>
            </a:r>
          </a:p>
          <a:p>
            <a:r>
              <a:rPr lang="en-US" altLang="en-US" dirty="0" err="1"/>
              <a:t>fig.colorbar</a:t>
            </a:r>
            <a:r>
              <a:rPr lang="en-US" altLang="en-US" dirty="0"/>
              <a:t>(surf, shrink=0.5, aspect=5)</a:t>
            </a:r>
          </a:p>
          <a:p>
            <a:r>
              <a:rPr lang="en-US" altLang="en-US" dirty="0" err="1"/>
              <a:t>plt.show</a:t>
            </a:r>
            <a:r>
              <a:rPr lang="en-US" altLang="en-US" dirty="0"/>
              <a:t>()                                                                 </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grpSp>
        <p:nvGrpSpPr>
          <p:cNvPr id="3" name="Group 2">
            <a:extLst>
              <a:ext uri="{FF2B5EF4-FFF2-40B4-BE49-F238E27FC236}">
                <a16:creationId xmlns:a16="http://schemas.microsoft.com/office/drawing/2014/main" id="{80C3E55E-56A7-D337-725B-730D02841378}"/>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8F72F10F-E8D1-BEA7-7A50-DD7672051A0C}"/>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E7323D63-71C9-2E57-53B4-98328600FA50}"/>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15205473-62E1-105D-EDDE-8CD488E48C8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9D6E5E5D-59B9-66FA-9206-A11989E44F7A}"/>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986D7B1D-B8AE-14D0-A9C0-303218106D8E}"/>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246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261257" y="942394"/>
                <a:ext cx="7781732" cy="3354752"/>
              </a:xfrm>
              <a:prstGeom prst="rect">
                <a:avLst/>
              </a:prstGeom>
            </p:spPr>
            <p:txBody>
              <a:bodyPr wrap="square" lIns="91428" tIns="45714" rIns="91428" bIns="45714">
                <a:spAutoFit/>
              </a:bodyPr>
              <a:lstStyle/>
              <a:p>
                <a:r>
                  <a:rPr lang="en-US" altLang="en-US" dirty="0"/>
                  <a:t>                          Look at the pictures with contour lines:</a:t>
                </a:r>
              </a:p>
              <a:p>
                <a:r>
                  <a:rPr lang="en-US" altLang="en-US" dirty="0"/>
                  <a:t> variables </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𝑥</m:t>
                        </m:r>
                      </m:e>
                      <m:sub>
                        <m:r>
                          <a:rPr lang="en-US" b="0" i="1" smtClean="0">
                            <a:latin typeface="Cambria Math"/>
                          </a:rPr>
                          <m:t>1</m:t>
                        </m:r>
                      </m:sub>
                    </m:sSub>
                  </m:oMath>
                </a14:m>
                <a:r>
                  <a:rPr lang="en-US" alt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 </m:t>
                        </m:r>
                        <m:r>
                          <a:rPr lang="en-US" i="1">
                            <a:latin typeface="Cambria Math"/>
                          </a:rPr>
                          <m:t>𝑥</m:t>
                        </m:r>
                      </m:e>
                      <m:sub>
                        <m:r>
                          <a:rPr lang="en-US" i="1">
                            <a:latin typeface="Cambria Math"/>
                          </a:rPr>
                          <m:t>2</m:t>
                        </m:r>
                      </m:sub>
                    </m:sSub>
                  </m:oMath>
                </a14:m>
                <a:r>
                  <a:rPr lang="en-US" altLang="en-US" dirty="0"/>
                  <a:t>                                   variables </a:t>
                </a:r>
                <a14:m>
                  <m:oMath xmlns:m="http://schemas.openxmlformats.org/officeDocument/2006/math">
                    <m:r>
                      <a:rPr lang="en-US" b="0" i="1" smtClean="0">
                        <a:latin typeface="Cambria Math"/>
                      </a:rPr>
                      <m:t>𝑢</m:t>
                    </m:r>
                  </m:oMath>
                </a14:m>
                <a:r>
                  <a:rPr lang="en-US" altLang="en-US" dirty="0"/>
                  <a:t>  and   </a:t>
                </a:r>
                <a14:m>
                  <m:oMath xmlns:m="http://schemas.openxmlformats.org/officeDocument/2006/math">
                    <m:r>
                      <a:rPr lang="en-US" altLang="en-US" b="0" i="1" smtClean="0">
                        <a:latin typeface="Cambria Math"/>
                      </a:rPr>
                      <m:t>𝑣</m:t>
                    </m:r>
                  </m:oMath>
                </a14:m>
                <a:endParaRPr lang="en-US" altLang="en-US" dirty="0"/>
              </a:p>
              <a:p>
                <a:r>
                  <a:rPr lang="en-US" altLang="en-US" sz="1400" dirty="0"/>
                  <a:t>contour lines are hyperbolas                                          contour lines are parabolas </a:t>
                </a:r>
              </a:p>
              <a:p>
                <a:r>
                  <a:rPr lang="en-US" alt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 </m:t>
                        </m:r>
                        <m:r>
                          <a:rPr lang="en-US" i="1">
                            <a:latin typeface="Cambria Math"/>
                          </a:rPr>
                          <m:t>𝑥</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 </m:t>
                        </m:r>
                        <m:r>
                          <a:rPr lang="en-US" i="1">
                            <a:latin typeface="Cambria Math"/>
                          </a:rPr>
                          <m:t>𝑥</m:t>
                        </m:r>
                      </m:e>
                      <m:sub>
                        <m:r>
                          <a:rPr lang="en-US" b="0" i="1" smtClean="0">
                            <a:latin typeface="Cambria Math"/>
                          </a:rPr>
                          <m:t>1</m:t>
                        </m:r>
                      </m:sub>
                    </m:sSub>
                    <m:r>
                      <a:rPr lang="en-US" b="0" i="1" smtClean="0">
                        <a:latin typeface="Cambria Math"/>
                      </a:rPr>
                      <m:t>=</m:t>
                    </m:r>
                    <m:r>
                      <a:rPr lang="en-US" b="0" i="1" smtClean="0">
                        <a:latin typeface="Cambria Math"/>
                      </a:rPr>
                      <m:t>𝑐𝑜𝑛𝑠𝑡</m:t>
                    </m:r>
                  </m:oMath>
                </a14:m>
                <a:r>
                  <a:rPr lang="en-US" altLang="en-US" dirty="0"/>
                  <a:t>                                              </a:t>
                </a:r>
                <a14:m>
                  <m:oMath xmlns:m="http://schemas.openxmlformats.org/officeDocument/2006/math">
                    <m:sSup>
                      <m:sSupPr>
                        <m:ctrlPr>
                          <a:rPr lang="en-US" altLang="en-US" i="1" dirty="0">
                            <a:latin typeface="Cambria Math" panose="02040503050406030204" pitchFamily="18" charset="0"/>
                          </a:rPr>
                        </m:ctrlPr>
                      </m:sSupPr>
                      <m:e>
                        <m:r>
                          <a:rPr lang="en-US" altLang="en-US" i="1" dirty="0">
                            <a:latin typeface="Cambria Math"/>
                          </a:rPr>
                          <m:t>𝑢</m:t>
                        </m:r>
                      </m:e>
                      <m:sup>
                        <m:r>
                          <a:rPr lang="en-US" altLang="en-US" i="1" dirty="0">
                            <a:latin typeface="Cambria Math"/>
                          </a:rPr>
                          <m:t>2</m:t>
                        </m:r>
                      </m:sup>
                    </m:sSup>
                  </m:oMath>
                </a14:m>
                <a:r>
                  <a:rPr lang="en-US" altLang="en-US" dirty="0"/>
                  <a:t>+</a:t>
                </a:r>
                <a14:m>
                  <m:oMath xmlns:m="http://schemas.openxmlformats.org/officeDocument/2006/math">
                    <m:sSup>
                      <m:sSupPr>
                        <m:ctrlPr>
                          <a:rPr lang="en-US" altLang="en-US" i="1" dirty="0">
                            <a:latin typeface="Cambria Math" panose="02040503050406030204" pitchFamily="18" charset="0"/>
                          </a:rPr>
                        </m:ctrlPr>
                      </m:sSupPr>
                      <m:e>
                        <m:r>
                          <a:rPr lang="en-US" altLang="en-US" b="0" i="1" dirty="0" smtClean="0">
                            <a:latin typeface="Cambria Math"/>
                          </a:rPr>
                          <m:t>𝑣</m:t>
                        </m:r>
                      </m:e>
                      <m:sup>
                        <m:r>
                          <a:rPr lang="en-US" altLang="en-US" i="1" dirty="0">
                            <a:latin typeface="Cambria Math"/>
                          </a:rPr>
                          <m:t>2</m:t>
                        </m:r>
                      </m:sup>
                    </m:sSup>
                    <m:r>
                      <a:rPr lang="en-US" altLang="en-US" b="0" i="1" dirty="0" smtClean="0">
                        <a:latin typeface="Cambria Math"/>
                      </a:rPr>
                      <m:t>=</m:t>
                    </m:r>
                    <m:r>
                      <a:rPr lang="en-US" altLang="en-US" b="0" i="1" dirty="0" smtClean="0">
                        <a:latin typeface="Cambria Math"/>
                      </a:rPr>
                      <m:t>𝑐𝑜𝑛𝑠𝑡</m:t>
                    </m:r>
                  </m:oMath>
                </a14:m>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mc:Choice>
        <mc:Fallback xmlns="">
          <p:sp>
            <p:nvSpPr>
              <p:cNvPr id="2" name="Rectangle 1"/>
              <p:cNvSpPr>
                <a:spLocks noRot="1" noChangeAspect="1" noMove="1" noResize="1" noEditPoints="1" noAdjustHandles="1" noChangeArrowheads="1" noChangeShapeType="1" noTextEdit="1"/>
              </p:cNvSpPr>
              <p:nvPr/>
            </p:nvSpPr>
            <p:spPr>
              <a:xfrm>
                <a:off x="261257" y="942393"/>
                <a:ext cx="7781732" cy="3354765"/>
              </a:xfrm>
              <a:prstGeom prst="rect">
                <a:avLst/>
              </a:prstGeom>
              <a:blipFill rotWithShape="1">
                <a:blip r:embed="rId6"/>
                <a:stretch>
                  <a:fillRect l="-705" t="-909" b="-2000"/>
                </a:stretch>
              </a:blipFill>
            </p:spPr>
            <p:txBody>
              <a:bodyPr/>
              <a:lstStyle/>
              <a:p>
                <a:r>
                  <a:rPr lang="en-US">
                    <a:noFill/>
                  </a:rPr>
                  <a:t> </a:t>
                </a:r>
              </a:p>
            </p:txBody>
          </p:sp>
        </mc:Fallback>
      </mc:AlternateContent>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8024" y="2153621"/>
            <a:ext cx="4454960" cy="2819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001" y="2153622"/>
            <a:ext cx="4135405" cy="281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a:extLst>
              <a:ext uri="{FF2B5EF4-FFF2-40B4-BE49-F238E27FC236}">
                <a16:creationId xmlns:a16="http://schemas.microsoft.com/office/drawing/2014/main" id="{611380A0-B29D-113A-2594-AB8A00D25C1A}"/>
              </a:ext>
            </a:extLst>
          </p:cNvPr>
          <p:cNvGrpSpPr/>
          <p:nvPr/>
        </p:nvGrpSpPr>
        <p:grpSpPr>
          <a:xfrm>
            <a:off x="0" y="0"/>
            <a:ext cx="9144000" cy="5143500"/>
            <a:chOff x="0" y="1"/>
            <a:chExt cx="12207310" cy="6857999"/>
          </a:xfrm>
        </p:grpSpPr>
        <p:sp>
          <p:nvSpPr>
            <p:cNvPr id="7" name="Arrow: Pentagon 6">
              <a:extLst>
                <a:ext uri="{FF2B5EF4-FFF2-40B4-BE49-F238E27FC236}">
                  <a16:creationId xmlns:a16="http://schemas.microsoft.com/office/drawing/2014/main" id="{16E1960B-AEB2-4C9C-CC1A-C88A4A7DBBF5}"/>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2E464FC8-AD54-96CE-0230-497F8E9804FF}"/>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9" name="Arrow: Pentagon 8">
              <a:extLst>
                <a:ext uri="{FF2B5EF4-FFF2-40B4-BE49-F238E27FC236}">
                  <a16:creationId xmlns:a16="http://schemas.microsoft.com/office/drawing/2014/main" id="{FD30C514-3BE7-00DE-C023-73CAFED83C52}"/>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Arrow: Pentagon 9">
              <a:extLst>
                <a:ext uri="{FF2B5EF4-FFF2-40B4-BE49-F238E27FC236}">
                  <a16:creationId xmlns:a16="http://schemas.microsoft.com/office/drawing/2014/main" id="{69B2C3F8-45C4-B6DF-D446-15A3B5F92D4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1" name="TextBox 10">
            <a:extLst>
              <a:ext uri="{FF2B5EF4-FFF2-40B4-BE49-F238E27FC236}">
                <a16:creationId xmlns:a16="http://schemas.microsoft.com/office/drawing/2014/main" id="{E0A9104C-4F81-4C29-D758-FBBC9CB4EF85}"/>
              </a:ext>
            </a:extLst>
          </p:cNvPr>
          <p:cNvSpPr txBox="1"/>
          <p:nvPr/>
        </p:nvSpPr>
        <p:spPr>
          <a:xfrm>
            <a:off x="201017" y="261578"/>
            <a:ext cx="8634248" cy="584775"/>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t>
            </a:r>
            <a:r>
              <a:rPr lang="en-GB" altLang="en-US" sz="3000" dirty="0">
                <a:latin typeface="Arial" panose="020B0604020202020204" pitchFamily="34" charset="0"/>
                <a:cs typeface="Arial" panose="020B0604020202020204" pitchFamily="34" charset="0"/>
              </a:rPr>
              <a:t>Additive  Separability and Parallel Computations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5621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977487" y="1686953"/>
            <a:ext cx="7587600" cy="2677644"/>
          </a:xfrm>
          <a:prstGeom prst="rect">
            <a:avLst/>
          </a:prstGeom>
        </p:spPr>
        <p:txBody>
          <a:bodyPr wrap="square" lIns="91428" tIns="45714" rIns="91428" bIns="45714">
            <a:spAutoFit/>
          </a:bodyPr>
          <a:lstStyle/>
          <a:p>
            <a:r>
              <a:rPr lang="pt-BR" altLang="en-US" sz="2400" dirty="0"/>
              <a:t>Let us look at the structure of transformation matrix that </a:t>
            </a:r>
            <a:r>
              <a:rPr lang="pt-BR" altLang="en-US" sz="2400" b="1" dirty="0"/>
              <a:t>corrects</a:t>
            </a:r>
            <a:r>
              <a:rPr lang="pt-BR" altLang="en-US" sz="2400" dirty="0"/>
              <a:t> the system of coordinate at each step of iteration procedure to make a function separable, rather than </a:t>
            </a:r>
            <a:r>
              <a:rPr lang="pt-BR" altLang="en-US" sz="2400" b="1" dirty="0"/>
              <a:t>recomputes </a:t>
            </a:r>
            <a:r>
              <a:rPr lang="pt-BR" altLang="en-US" sz="2400" dirty="0"/>
              <a:t>it. </a:t>
            </a:r>
          </a:p>
          <a:p>
            <a:r>
              <a:rPr lang="pt-BR" altLang="en-US" sz="2400" dirty="0"/>
              <a:t>Such procedure is suitable for </a:t>
            </a:r>
            <a:r>
              <a:rPr lang="pt-BR" altLang="en-US" sz="2400" b="1" dirty="0"/>
              <a:t>adaptive </a:t>
            </a:r>
            <a:r>
              <a:rPr lang="pt-BR" altLang="en-US" sz="2400" dirty="0"/>
              <a:t>algorithms – those that can accompodate new information at each step of the algorithm</a:t>
            </a:r>
          </a:p>
        </p:txBody>
      </p:sp>
      <p:sp>
        <p:nvSpPr>
          <p:cNvPr id="3" name="TextBox 2"/>
          <p:cNvSpPr txBox="1"/>
          <p:nvPr/>
        </p:nvSpPr>
        <p:spPr>
          <a:xfrm>
            <a:off x="1821971" y="326597"/>
            <a:ext cx="5418945" cy="1077218"/>
          </a:xfrm>
          <a:prstGeom prst="rect">
            <a:avLst/>
          </a:prstGeom>
          <a:noFill/>
        </p:spPr>
        <p:txBody>
          <a:bodyPr wrap="square" rtlCol="0">
            <a:spAutoFit/>
          </a:bodyPr>
          <a:lstStyle/>
          <a:p>
            <a:pPr algn="ctr"/>
            <a:r>
              <a:rPr lang="en-GB" altLang="en-US" sz="3200" dirty="0">
                <a:latin typeface="Arial" panose="020B0604020202020204" pitchFamily="34" charset="0"/>
                <a:cs typeface="Arial" panose="020B0604020202020204" pitchFamily="34" charset="0"/>
              </a:rPr>
              <a:t>  Additive  </a:t>
            </a:r>
            <a:r>
              <a:rPr lang="en-GB" altLang="en-US" sz="3200" dirty="0" err="1">
                <a:latin typeface="Arial" panose="020B0604020202020204" pitchFamily="34" charset="0"/>
                <a:cs typeface="Arial" panose="020B0604020202020204" pitchFamily="34" charset="0"/>
              </a:rPr>
              <a:t>Separability</a:t>
            </a:r>
            <a:r>
              <a:rPr lang="en-GB" altLang="en-US" sz="3200" dirty="0">
                <a:latin typeface="Arial" panose="020B0604020202020204" pitchFamily="34" charset="0"/>
                <a:cs typeface="Arial" panose="020B0604020202020204" pitchFamily="34" charset="0"/>
              </a:rPr>
              <a:t> </a:t>
            </a:r>
          </a:p>
          <a:p>
            <a:pPr algn="ctr"/>
            <a:r>
              <a:rPr lang="en-GB" altLang="en-US" sz="3200" dirty="0">
                <a:latin typeface="Arial" panose="020B0604020202020204" pitchFamily="34" charset="0"/>
                <a:cs typeface="Arial" panose="020B0604020202020204" pitchFamily="34" charset="0"/>
              </a:rPr>
              <a:t>and Parallel Computations</a:t>
            </a:r>
            <a:endParaRPr lang="en-US" sz="32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F8B6520C-443B-4094-6C6E-36AE6BDF0222}"/>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65325638-E4E1-D238-F477-00324C5F3B23}"/>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24829D97-64A7-58DA-4549-2C96A25E8A0E}"/>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0BA7B072-0F1E-8D3C-EC85-F9D5F849D668}"/>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AD9A1FF7-C552-86D5-B69F-BC6F88FEB163}"/>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683382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441525" y="1021976"/>
            <a:ext cx="1506070" cy="369332"/>
          </a:xfrm>
          <a:prstGeom prst="rect">
            <a:avLst/>
          </a:prstGeom>
          <a:noFill/>
        </p:spPr>
        <p:txBody>
          <a:bodyPr wrap="square" rtlCol="0">
            <a:spAutoFit/>
          </a:bodyPr>
          <a:lstStyle/>
          <a:p>
            <a:endParaRPr lang="en-US" dirty="0"/>
          </a:p>
        </p:txBody>
      </p:sp>
      <p:sp>
        <p:nvSpPr>
          <p:cNvPr id="22" name="Rectangle 19"/>
          <p:cNvSpPr>
            <a:spLocks noChangeArrowheads="1"/>
          </p:cNvSpPr>
          <p:nvPr/>
        </p:nvSpPr>
        <p:spPr bwMode="auto">
          <a:xfrm>
            <a:off x="0" y="638890"/>
            <a:ext cx="29046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Arial" pitchFamily="34" charset="0"/>
                <a:ea typeface="Arial" pitchFamily="34" charset="0"/>
                <a:cs typeface="Frutiger 45 Light" charset="0"/>
              </a:rPr>
              <a:t>   </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20"/>
          <p:cNvSpPr>
            <a:spLocks noChangeArrowheads="1"/>
          </p:cNvSpPr>
          <p:nvPr/>
        </p:nvSpPr>
        <p:spPr bwMode="auto">
          <a:xfrm>
            <a:off x="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21"/>
          <p:cNvSpPr>
            <a:spLocks noChangeArrowheads="1"/>
          </p:cNvSpPr>
          <p:nvPr/>
        </p:nvSpPr>
        <p:spPr bwMode="auto">
          <a:xfrm>
            <a:off x="0" y="1181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6" name="Rectangle 25"/>
              <p:cNvSpPr/>
              <p:nvPr/>
            </p:nvSpPr>
            <p:spPr>
              <a:xfrm>
                <a:off x="145232" y="1300955"/>
                <a:ext cx="8702929" cy="1477328"/>
              </a:xfrm>
              <a:prstGeom prst="rect">
                <a:avLst/>
              </a:prstGeom>
            </p:spPr>
            <p:txBody>
              <a:bodyPr wrap="square">
                <a:spAutoFit/>
              </a:bodyPr>
              <a:lstStyle/>
              <a:p>
                <a:r>
                  <a:rPr lang="en-GB" dirty="0"/>
                  <a:t>The performance of standard optimization module can be improved by replacing the original variables by a set of linearly transformed variables (also called scaling ) .</a:t>
                </a:r>
                <a:endParaRPr lang="en-US" dirty="0"/>
              </a:p>
              <a:p>
                <a:r>
                  <a:rPr lang="en-GB" dirty="0"/>
                  <a:t>Suppose we have global optimization problem</a:t>
                </a:r>
                <a:endParaRPr lang="ru-RU" dirty="0"/>
              </a:p>
              <a:p>
                <a:r>
                  <a:rPr lang="en-US" i="1" dirty="0">
                    <a:latin typeface="Cambria Math" pitchFamily="18" charset="0"/>
                    <a:ea typeface="Cambria Math" pitchFamily="18" charset="0"/>
                  </a:rPr>
                  <a:t>     f(x) </a:t>
                </a:r>
                <a14:m>
                  <m:oMath xmlns:m="http://schemas.openxmlformats.org/officeDocument/2006/math">
                    <m:r>
                      <a:rPr lang="en-US" i="1" smtClean="0">
                        <a:latin typeface="Cambria Math" pitchFamily="18" charset="0"/>
                        <a:ea typeface="Cambria Math" pitchFamily="18" charset="0"/>
                      </a:rPr>
                      <m:t>→</m:t>
                    </m:r>
                  </m:oMath>
                </a14:m>
                <a:r>
                  <a:rPr lang="en-US" i="1" dirty="0">
                    <a:latin typeface="Cambria Math" pitchFamily="18" charset="0"/>
                    <a:ea typeface="Cambria Math" pitchFamily="18" charset="0"/>
                  </a:rPr>
                  <a:t> m i n                        (1)</a:t>
                </a:r>
                <a:endParaRPr lang="ru-RU" i="1" dirty="0">
                  <a:latin typeface="Cambria Math" pitchFamily="18" charset="0"/>
                  <a:ea typeface="Cambria Math" pitchFamily="18" charset="0"/>
                </a:endParaRPr>
              </a:p>
              <a:p>
                <a:r>
                  <a:rPr lang="en-US" dirty="0">
                    <a:latin typeface="Cambria Math" pitchFamily="18" charset="0"/>
                    <a:ea typeface="Cambria Math" pitchFamily="18" charset="0"/>
                  </a:rPr>
                  <a:t>                 </a:t>
                </a:r>
                <a:r>
                  <a:rPr lang="en-US" sz="1400" dirty="0">
                    <a:latin typeface="Cambria Math" pitchFamily="18" charset="0"/>
                    <a:ea typeface="Cambria Math" pitchFamily="18" charset="0"/>
                  </a:rPr>
                  <a:t>x</a:t>
                </a:r>
                <a14:m>
                  <m:oMath xmlns:m="http://schemas.openxmlformats.org/officeDocument/2006/math">
                    <m:r>
                      <a:rPr lang="en-US" sz="1400" i="1" smtClean="0">
                        <a:latin typeface="Cambria Math" pitchFamily="18" charset="0"/>
                        <a:ea typeface="Cambria Math" pitchFamily="18" charset="0"/>
                      </a:rPr>
                      <m:t>∈</m:t>
                    </m:r>
                    <m:sSup>
                      <m:sSupPr>
                        <m:ctrlPr>
                          <a:rPr lang="en-US" sz="1400" i="1" smtClean="0">
                            <a:latin typeface="Cambria Math" panose="02040503050406030204" pitchFamily="18" charset="0"/>
                            <a:ea typeface="Cambria Math" pitchFamily="18" charset="0"/>
                          </a:rPr>
                        </m:ctrlPr>
                      </m:sSupPr>
                      <m:e>
                        <m:r>
                          <a:rPr lang="en-US" sz="1400" b="0" i="1" smtClean="0">
                            <a:latin typeface="Cambria Math" panose="02040503050406030204" pitchFamily="18" charset="0"/>
                            <a:ea typeface="Cambria Math" pitchFamily="18" charset="0"/>
                          </a:rPr>
                          <m:t>𝑅</m:t>
                        </m:r>
                      </m:e>
                      <m:sup>
                        <m:r>
                          <a:rPr lang="en-US" sz="1400" b="0" i="1" smtClean="0">
                            <a:latin typeface="Cambria Math" panose="02040503050406030204" pitchFamily="18" charset="0"/>
                            <a:ea typeface="Cambria Math" pitchFamily="18" charset="0"/>
                          </a:rPr>
                          <m:t>𝑛</m:t>
                        </m:r>
                      </m:sup>
                    </m:sSup>
                  </m:oMath>
                </a14:m>
                <a:endParaRPr lang="en-US" dirty="0">
                  <a:latin typeface="Cambria Math" pitchFamily="18" charset="0"/>
                  <a:ea typeface="Cambria Math"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145232" y="1300955"/>
                <a:ext cx="8702929" cy="1477328"/>
              </a:xfrm>
              <a:prstGeom prst="rect">
                <a:avLst/>
              </a:prstGeom>
              <a:blipFill rotWithShape="1">
                <a:blip r:embed="rId3"/>
                <a:stretch>
                  <a:fillRect l="-631" t="-2058" r="-771" b="-4938"/>
                </a:stretch>
              </a:blipFill>
            </p:spPr>
            <p:txBody>
              <a:bodyPr/>
              <a:lstStyle/>
              <a:p>
                <a:r>
                  <a:rPr lang="en-US">
                    <a:noFill/>
                  </a:rPr>
                  <a:t> </a:t>
                </a:r>
              </a:p>
            </p:txBody>
          </p:sp>
        </mc:Fallback>
      </mc:AlternateContent>
      <p:sp>
        <p:nvSpPr>
          <p:cNvPr id="2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8"/>
          <p:cNvSpPr/>
          <p:nvPr/>
        </p:nvSpPr>
        <p:spPr>
          <a:xfrm>
            <a:off x="399295" y="2573757"/>
            <a:ext cx="8053003" cy="1200329"/>
          </a:xfrm>
          <a:prstGeom prst="rect">
            <a:avLst/>
          </a:prstGeom>
        </p:spPr>
        <p:txBody>
          <a:bodyPr wrap="square">
            <a:spAutoFit/>
          </a:bodyPr>
          <a:lstStyle/>
          <a:p>
            <a:r>
              <a:rPr lang="en-US" dirty="0"/>
              <a:t>                           </a:t>
            </a:r>
          </a:p>
          <a:p>
            <a:r>
              <a:rPr lang="en-GB" dirty="0"/>
              <a:t>Let us assume that there exists the iterative gradient procedure which cannot be changed.(no source code available) .</a:t>
            </a:r>
            <a:endParaRPr lang="en-US" dirty="0"/>
          </a:p>
          <a:p>
            <a:r>
              <a:rPr lang="en-GB" dirty="0"/>
              <a:t> </a:t>
            </a:r>
            <a:endParaRPr lang="en-US" dirty="0"/>
          </a:p>
        </p:txBody>
      </p:sp>
      <p:sp>
        <p:nvSpPr>
          <p:cNvPr id="3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extLst>
              <p:ext uri="{D42A27DB-BD31-4B8C-83A1-F6EECF244321}">
                <p14:modId xmlns:p14="http://schemas.microsoft.com/office/powerpoint/2010/main" val="1581201660"/>
              </p:ext>
            </p:extLst>
          </p:nvPr>
        </p:nvGraphicFramePr>
        <p:xfrm>
          <a:off x="516367" y="4382490"/>
          <a:ext cx="4033838" cy="473075"/>
        </p:xfrm>
        <a:graphic>
          <a:graphicData uri="http://schemas.openxmlformats.org/presentationml/2006/ole">
            <mc:AlternateContent xmlns:mc="http://schemas.openxmlformats.org/markup-compatibility/2006">
              <mc:Choice xmlns:v="urn:schemas-microsoft-com:vml" Requires="v">
                <p:oleObj name="Equation" r:id="rId4" imgW="927000" imgH="203040" progId="Equation.3">
                  <p:embed/>
                </p:oleObj>
              </mc:Choice>
              <mc:Fallback>
                <p:oleObj name="Equation" r:id="rId4" imgW="927000" imgH="203040" progId="Equation.3">
                  <p:embed/>
                  <p:pic>
                    <p:nvPicPr>
                      <p:cNvPr id="0" name=""/>
                      <p:cNvPicPr>
                        <a:picLocks noChangeAspect="1" noChangeArrowheads="1"/>
                      </p:cNvPicPr>
                      <p:nvPr/>
                    </p:nvPicPr>
                    <p:blipFill>
                      <a:blip r:embed="rId5"/>
                      <a:srcRect/>
                      <a:stretch>
                        <a:fillRect/>
                      </a:stretch>
                    </p:blipFill>
                    <p:spPr bwMode="auto">
                      <a:xfrm>
                        <a:off x="516367" y="4382490"/>
                        <a:ext cx="4033838" cy="473075"/>
                      </a:xfrm>
                      <a:prstGeom prst="rect">
                        <a:avLst/>
                      </a:prstGeom>
                      <a:solidFill>
                        <a:srgbClr val="FFFFFF"/>
                      </a:solidFill>
                    </p:spPr>
                  </p:pic>
                </p:oleObj>
              </mc:Fallback>
            </mc:AlternateContent>
          </a:graphicData>
        </a:graphic>
      </p:graphicFrame>
      <p:sp>
        <p:nvSpPr>
          <p:cNvPr id="35" name="Rectangle 3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6" name="Object 35"/>
          <p:cNvGraphicFramePr>
            <a:graphicFrameLocks noChangeAspect="1"/>
          </p:cNvGraphicFramePr>
          <p:nvPr>
            <p:extLst>
              <p:ext uri="{D42A27DB-BD31-4B8C-83A1-F6EECF244321}">
                <p14:modId xmlns:p14="http://schemas.microsoft.com/office/powerpoint/2010/main" val="2098399726"/>
              </p:ext>
            </p:extLst>
          </p:nvPr>
        </p:nvGraphicFramePr>
        <p:xfrm>
          <a:off x="815666" y="3737016"/>
          <a:ext cx="2995612" cy="558800"/>
        </p:xfrm>
        <a:graphic>
          <a:graphicData uri="http://schemas.openxmlformats.org/presentationml/2006/ole">
            <mc:AlternateContent xmlns:mc="http://schemas.openxmlformats.org/markup-compatibility/2006">
              <mc:Choice xmlns:v="urn:schemas-microsoft-com:vml" Requires="v">
                <p:oleObj name="Equation" r:id="rId6" imgW="1333440" imgH="241200" progId="Equation.3">
                  <p:embed/>
                </p:oleObj>
              </mc:Choice>
              <mc:Fallback>
                <p:oleObj name="Equation" r:id="rId6" imgW="1333440" imgH="241200" progId="Equation.3">
                  <p:embed/>
                  <p:pic>
                    <p:nvPicPr>
                      <p:cNvPr id="0" name=""/>
                      <p:cNvPicPr>
                        <a:picLocks noChangeAspect="1" noChangeArrowheads="1"/>
                      </p:cNvPicPr>
                      <p:nvPr/>
                    </p:nvPicPr>
                    <p:blipFill>
                      <a:blip r:embed="rId7"/>
                      <a:srcRect/>
                      <a:stretch>
                        <a:fillRect/>
                      </a:stretch>
                    </p:blipFill>
                    <p:spPr bwMode="auto">
                      <a:xfrm>
                        <a:off x="815666" y="3737016"/>
                        <a:ext cx="2995612" cy="558800"/>
                      </a:xfrm>
                      <a:prstGeom prst="rect">
                        <a:avLst/>
                      </a:prstGeom>
                      <a:solidFill>
                        <a:srgbClr val="FFFFFF"/>
                      </a:solidFill>
                    </p:spPr>
                  </p:pic>
                </p:oleObj>
              </mc:Fallback>
            </mc:AlternateContent>
          </a:graphicData>
        </a:graphic>
      </p:graphicFrame>
      <p:sp>
        <p:nvSpPr>
          <p:cNvPr id="37" name="Rectangle 37"/>
          <p:cNvSpPr>
            <a:spLocks noChangeArrowheads="1"/>
          </p:cNvSpPr>
          <p:nvPr/>
        </p:nvSpPr>
        <p:spPr bwMode="auto">
          <a:xfrm>
            <a:off x="0" y="247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Rectangle 4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9" name="Object 38"/>
          <p:cNvGraphicFramePr>
            <a:graphicFrameLocks noChangeAspect="1"/>
          </p:cNvGraphicFramePr>
          <p:nvPr>
            <p:extLst>
              <p:ext uri="{D42A27DB-BD31-4B8C-83A1-F6EECF244321}">
                <p14:modId xmlns:p14="http://schemas.microsoft.com/office/powerpoint/2010/main" val="1572894685"/>
              </p:ext>
            </p:extLst>
          </p:nvPr>
        </p:nvGraphicFramePr>
        <p:xfrm>
          <a:off x="6250435" y="2173288"/>
          <a:ext cx="2201863" cy="590550"/>
        </p:xfrm>
        <a:graphic>
          <a:graphicData uri="http://schemas.openxmlformats.org/presentationml/2006/ole">
            <mc:AlternateContent xmlns:mc="http://schemas.openxmlformats.org/markup-compatibility/2006">
              <mc:Choice xmlns:v="urn:schemas-microsoft-com:vml" Requires="v">
                <p:oleObj name="Equation" r:id="rId8" imgW="749160" imgH="304560" progId="Equation.3">
                  <p:embed/>
                </p:oleObj>
              </mc:Choice>
              <mc:Fallback>
                <p:oleObj name="Equation" r:id="rId8" imgW="749160" imgH="304560" progId="Equation.3">
                  <p:embed/>
                  <p:pic>
                    <p:nvPicPr>
                      <p:cNvPr id="0" name=""/>
                      <p:cNvPicPr>
                        <a:picLocks noChangeAspect="1" noChangeArrowheads="1"/>
                      </p:cNvPicPr>
                      <p:nvPr/>
                    </p:nvPicPr>
                    <p:blipFill>
                      <a:blip r:embed="rId9"/>
                      <a:srcRect/>
                      <a:stretch>
                        <a:fillRect/>
                      </a:stretch>
                    </p:blipFill>
                    <p:spPr bwMode="auto">
                      <a:xfrm>
                        <a:off x="6250435" y="2173288"/>
                        <a:ext cx="2201863" cy="590550"/>
                      </a:xfrm>
                      <a:prstGeom prst="rect">
                        <a:avLst/>
                      </a:prstGeom>
                      <a:solidFill>
                        <a:srgbClr val="FFFFFF"/>
                      </a:solidFill>
                    </p:spPr>
                  </p:pic>
                </p:oleObj>
              </mc:Fallback>
            </mc:AlternateContent>
          </a:graphicData>
        </a:graphic>
      </p:graphicFrame>
      <p:sp>
        <p:nvSpPr>
          <p:cNvPr id="2" name="Rectangle 10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0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2">
            <a:extLst>
              <a:ext uri="{FF2B5EF4-FFF2-40B4-BE49-F238E27FC236}">
                <a16:creationId xmlns:a16="http://schemas.microsoft.com/office/drawing/2014/main" id="{D253ACDA-840B-F950-774F-99C7A2C65D41}"/>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D98262EB-8322-4388-A594-1EE14EF8A4D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CD175E6A-2581-ACE4-78EF-2FD1B0473CCD}"/>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EF14B604-2E24-B547-C14D-63F7A9673BBF}"/>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F0090A6F-7E69-9ABC-55DD-D85F07CDB882}"/>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0" name="Rectangle 9">
            <a:extLst>
              <a:ext uri="{FF2B5EF4-FFF2-40B4-BE49-F238E27FC236}">
                <a16:creationId xmlns:a16="http://schemas.microsoft.com/office/drawing/2014/main" id="{BF85DBD8-B33A-30D6-BF89-76816C4BA90D}"/>
              </a:ext>
            </a:extLst>
          </p:cNvPr>
          <p:cNvSpPr/>
          <p:nvPr/>
        </p:nvSpPr>
        <p:spPr>
          <a:xfrm>
            <a:off x="2095142" y="231612"/>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853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73132" y="1752852"/>
                <a:ext cx="8597735" cy="2616101"/>
              </a:xfrm>
              <a:prstGeom prst="rect">
                <a:avLst/>
              </a:prstGeom>
              <a:noFill/>
            </p:spPr>
            <p:txBody>
              <a:bodyPr wrap="square" rtlCol="0">
                <a:spAutoFit/>
              </a:bodyPr>
              <a:lstStyle/>
              <a:p>
                <a:r>
                  <a:rPr lang="en-GB" dirty="0"/>
                  <a:t>I’d like to improve the efficiency of this procedure by changing the system of coordinates (perform the transformation of decision variable x:</a:t>
                </a:r>
              </a:p>
              <a:p>
                <a:r>
                  <a:rPr lang="en-GB" dirty="0"/>
                  <a:t>                                            and run the procedure in new variables y).</a:t>
                </a:r>
              </a:p>
              <a:p>
                <a:endParaRPr lang="en-GB" dirty="0"/>
              </a:p>
              <a:p>
                <a:r>
                  <a:rPr lang="en-GB" dirty="0"/>
                  <a:t>The original problem (1) formulated in new variables:</a:t>
                </a:r>
              </a:p>
              <a:p>
                <a:r>
                  <a:rPr lang="en-US" i="1" dirty="0">
                    <a:solidFill>
                      <a:srgbClr val="FF0000"/>
                    </a:solidFill>
                    <a:latin typeface="Cambria Math" pitchFamily="18" charset="0"/>
                    <a:ea typeface="Cambria Math" pitchFamily="18" charset="0"/>
                  </a:rPr>
                  <a:t>    </a:t>
                </a:r>
                <a:r>
                  <a:rPr lang="en-US" i="1" dirty="0">
                    <a:latin typeface="Cambria Math" pitchFamily="18" charset="0"/>
                    <a:ea typeface="Cambria Math" pitchFamily="18" charset="0"/>
                  </a:rPr>
                  <a:t>f(x) = f(Ay) = </a:t>
                </a:r>
                <a14:m>
                  <m:oMath xmlns:m="http://schemas.openxmlformats.org/officeDocument/2006/math">
                    <m:r>
                      <a:rPr lang="en-US" i="1" smtClean="0">
                        <a:latin typeface="Cambria Math" pitchFamily="18" charset="0"/>
                        <a:ea typeface="Cambria Math" pitchFamily="18" charset="0"/>
                      </a:rPr>
                      <m:t>𝜓</m:t>
                    </m:r>
                    <m:r>
                      <a:rPr lang="en-US" b="0" i="1" smtClean="0">
                        <a:latin typeface="Cambria Math" pitchFamily="18" charset="0"/>
                        <a:ea typeface="Cambria Math" pitchFamily="18" charset="0"/>
                      </a:rPr>
                      <m:t>(</m:t>
                    </m:r>
                    <m:r>
                      <a:rPr lang="en-US" b="0" i="1" smtClean="0">
                        <a:latin typeface="Cambria Math" pitchFamily="18" charset="0"/>
                        <a:ea typeface="Cambria Math" pitchFamily="18" charset="0"/>
                      </a:rPr>
                      <m:t>𝑦</m:t>
                    </m:r>
                  </m:oMath>
                </a14:m>
                <a:r>
                  <a:rPr lang="en-GB" i="1" dirty="0">
                    <a:latin typeface="Cambria Math" pitchFamily="18" charset="0"/>
                    <a:ea typeface="Cambria Math" pitchFamily="18" charset="0"/>
                  </a:rPr>
                  <a:t>) </a:t>
                </a:r>
                <a14:m>
                  <m:oMath xmlns:m="http://schemas.openxmlformats.org/officeDocument/2006/math">
                    <m:r>
                      <a:rPr lang="en-GB" sz="2000" i="1" dirty="0" smtClean="0">
                        <a:latin typeface="Cambria Math"/>
                        <a:ea typeface="Cambria Math"/>
                      </a:rPr>
                      <m:t>→</m:t>
                    </m:r>
                  </m:oMath>
                </a14:m>
                <a:endParaRPr lang="en-GB" sz="2000" dirty="0"/>
              </a:p>
              <a:p>
                <a:endParaRPr lang="en-GB" dirty="0"/>
              </a:p>
              <a:p>
                <a:r>
                  <a:rPr lang="en-GB" dirty="0"/>
                  <a:t>Now the original optimization procedure is used for              rather than for           </a:t>
                </a: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73132" y="1752852"/>
                <a:ext cx="8597735" cy="2616101"/>
              </a:xfrm>
              <a:prstGeom prst="rect">
                <a:avLst/>
              </a:prstGeom>
              <a:blipFill rotWithShape="1">
                <a:blip r:embed="rId3"/>
                <a:stretch>
                  <a:fillRect l="-638" t="-1166" b="-2797"/>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065316008"/>
              </p:ext>
            </p:extLst>
          </p:nvPr>
        </p:nvGraphicFramePr>
        <p:xfrm>
          <a:off x="451261" y="2320925"/>
          <a:ext cx="2528888" cy="442913"/>
        </p:xfrm>
        <a:graphic>
          <a:graphicData uri="http://schemas.openxmlformats.org/presentationml/2006/ole">
            <mc:AlternateContent xmlns:mc="http://schemas.openxmlformats.org/markup-compatibility/2006">
              <mc:Choice xmlns:v="urn:schemas-microsoft-com:vml" Requires="v">
                <p:oleObj name="Equation" r:id="rId4" imgW="517803" imgH="240831" progId="Equation.3">
                  <p:embed/>
                </p:oleObj>
              </mc:Choice>
              <mc:Fallback>
                <p:oleObj name="Equation" r:id="rId4" imgW="517803" imgH="24083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61" y="2320925"/>
                        <a:ext cx="2528888" cy="442913"/>
                      </a:xfrm>
                      <a:prstGeom prst="rect">
                        <a:avLst/>
                      </a:prstGeom>
                      <a:solidFill>
                        <a:srgbClr val="FFFFFF"/>
                      </a:solidFill>
                    </p:spPr>
                  </p:pic>
                </p:oleObj>
              </mc:Fallback>
            </mc:AlternateContent>
          </a:graphicData>
        </a:graphic>
      </p:graphicFrame>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72399844"/>
              </p:ext>
            </p:extLst>
          </p:nvPr>
        </p:nvGraphicFramePr>
        <p:xfrm>
          <a:off x="5671890" y="3725740"/>
          <a:ext cx="633412" cy="336550"/>
        </p:xfrm>
        <a:graphic>
          <a:graphicData uri="http://schemas.openxmlformats.org/presentationml/2006/ole">
            <mc:AlternateContent xmlns:mc="http://schemas.openxmlformats.org/markup-compatibility/2006">
              <mc:Choice xmlns:v="urn:schemas-microsoft-com:vml" Requires="v">
                <p:oleObj name="Equation" r:id="rId6" imgW="291960" imgH="215640" progId="Equation.3">
                  <p:embed/>
                </p:oleObj>
              </mc:Choice>
              <mc:Fallback>
                <p:oleObj name="Equation" r:id="rId6" imgW="291960" imgH="215640" progId="Equation.3">
                  <p:embed/>
                  <p:pic>
                    <p:nvPicPr>
                      <p:cNvPr id="0" name=""/>
                      <p:cNvPicPr>
                        <a:picLocks noChangeAspect="1" noChangeArrowheads="1"/>
                      </p:cNvPicPr>
                      <p:nvPr/>
                    </p:nvPicPr>
                    <p:blipFill>
                      <a:blip r:embed="rId7"/>
                      <a:srcRect/>
                      <a:stretch>
                        <a:fillRect/>
                      </a:stretch>
                    </p:blipFill>
                    <p:spPr bwMode="auto">
                      <a:xfrm>
                        <a:off x="5671890" y="3725740"/>
                        <a:ext cx="633412" cy="336550"/>
                      </a:xfrm>
                      <a:prstGeom prst="rect">
                        <a:avLst/>
                      </a:prstGeom>
                      <a:solidFill>
                        <a:srgbClr val="FFFFFF"/>
                      </a:solidFill>
                      <a:ln>
                        <a:noFill/>
                      </a:ln>
                    </p:spPr>
                  </p:pic>
                </p:oleObj>
              </mc:Fallback>
            </mc:AlternateContent>
          </a:graphicData>
        </a:graphic>
      </p:graphicFrame>
      <p:sp>
        <p:nvSpPr>
          <p:cNvPr id="6"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578199879"/>
              </p:ext>
            </p:extLst>
          </p:nvPr>
        </p:nvGraphicFramePr>
        <p:xfrm>
          <a:off x="7894362" y="3690114"/>
          <a:ext cx="467233" cy="370564"/>
        </p:xfrm>
        <a:graphic>
          <a:graphicData uri="http://schemas.openxmlformats.org/presentationml/2006/ole">
            <mc:AlternateContent xmlns:mc="http://schemas.openxmlformats.org/markup-compatibility/2006">
              <mc:Choice xmlns:v="urn:schemas-microsoft-com:vml" Requires="v">
                <p:oleObj name="Equation" r:id="rId8" imgW="279279" imgH="215806" progId="Equation.3">
                  <p:embed/>
                </p:oleObj>
              </mc:Choice>
              <mc:Fallback>
                <p:oleObj name="Equation" r:id="rId8" imgW="279279"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94362" y="3690114"/>
                        <a:ext cx="467233" cy="370564"/>
                      </a:xfrm>
                      <a:prstGeom prst="rect">
                        <a:avLst/>
                      </a:prstGeom>
                      <a:solidFill>
                        <a:srgbClr val="FFFFFF"/>
                      </a:solidFill>
                    </p:spPr>
                  </p:pic>
                </p:oleObj>
              </mc:Fallback>
            </mc:AlternateContent>
          </a:graphicData>
        </a:graphic>
      </p:graphicFrame>
      <p:sp>
        <p:nvSpPr>
          <p:cNvPr id="10" name="Rectangle 54"/>
          <p:cNvSpPr>
            <a:spLocks noChangeArrowheads="1"/>
          </p:cNvSpPr>
          <p:nvPr/>
        </p:nvSpPr>
        <p:spPr bwMode="auto">
          <a:xfrm>
            <a:off x="0" y="219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847505911"/>
              </p:ext>
            </p:extLst>
          </p:nvPr>
        </p:nvGraphicFramePr>
        <p:xfrm>
          <a:off x="2821813" y="3187641"/>
          <a:ext cx="479528" cy="458679"/>
        </p:xfrm>
        <a:graphic>
          <a:graphicData uri="http://schemas.openxmlformats.org/presentationml/2006/ole">
            <mc:AlternateContent xmlns:mc="http://schemas.openxmlformats.org/markup-compatibility/2006">
              <mc:Choice xmlns:v="urn:schemas-microsoft-com:vml" Requires="v">
                <p:oleObj name="Equation" r:id="rId10" imgW="291960" imgH="279360" progId="Equation.3">
                  <p:embed/>
                </p:oleObj>
              </mc:Choice>
              <mc:Fallback>
                <p:oleObj name="Equation" r:id="rId10" imgW="291960" imgH="279360" progId="Equation.3">
                  <p:embed/>
                  <p:pic>
                    <p:nvPicPr>
                      <p:cNvPr id="0" name=""/>
                      <p:cNvPicPr/>
                      <p:nvPr/>
                    </p:nvPicPr>
                    <p:blipFill>
                      <a:blip r:embed="rId11"/>
                      <a:stretch>
                        <a:fillRect/>
                      </a:stretch>
                    </p:blipFill>
                    <p:spPr>
                      <a:xfrm>
                        <a:off x="2821813" y="3187641"/>
                        <a:ext cx="479528" cy="458679"/>
                      </a:xfrm>
                      <a:prstGeom prst="rect">
                        <a:avLst/>
                      </a:prstGeom>
                    </p:spPr>
                  </p:pic>
                </p:oleObj>
              </mc:Fallback>
            </mc:AlternateContent>
          </a:graphicData>
        </a:graphic>
      </p:graphicFrame>
      <p:sp>
        <p:nvSpPr>
          <p:cNvPr id="8" name="Rectangle 7"/>
          <p:cNvSpPr/>
          <p:nvPr/>
        </p:nvSpPr>
        <p:spPr>
          <a:xfrm>
            <a:off x="1591294" y="436935"/>
            <a:ext cx="6495801" cy="646331"/>
          </a:xfrm>
          <a:prstGeom prst="rect">
            <a:avLst/>
          </a:prstGeom>
        </p:spPr>
        <p:txBody>
          <a:bodyPr wrap="square">
            <a:spAutoFit/>
          </a:bodyPr>
          <a:lstStyle/>
          <a:p>
            <a:pPr algn="ctr"/>
            <a:r>
              <a:rPr lang="en-GB" sz="3600" dirty="0">
                <a:solidFill>
                  <a:schemeClr val="accent1">
                    <a:lumMod val="75000"/>
                  </a:schemeClr>
                </a:solidFill>
                <a:latin typeface="+mn-lt"/>
                <a:ea typeface="Cambria Math" pitchFamily="18" charset="0"/>
                <a:cs typeface="Arial" pitchFamily="34" charset="0"/>
              </a:rPr>
              <a:t>Change of Coordinates </a:t>
            </a:r>
            <a:endParaRPr lang="en-US" sz="3600" dirty="0">
              <a:solidFill>
                <a:schemeClr val="accent1">
                  <a:lumMod val="75000"/>
                </a:schemeClr>
              </a:solidFill>
              <a:latin typeface="+mn-lt"/>
              <a:ea typeface="Cambria Math" pitchFamily="18" charset="0"/>
            </a:endParaRPr>
          </a:p>
        </p:txBody>
      </p:sp>
      <p:grpSp>
        <p:nvGrpSpPr>
          <p:cNvPr id="2" name="Group 1">
            <a:extLst>
              <a:ext uri="{FF2B5EF4-FFF2-40B4-BE49-F238E27FC236}">
                <a16:creationId xmlns:a16="http://schemas.microsoft.com/office/drawing/2014/main" id="{E30233EA-EAA7-8D7C-6235-85194F7341C1}"/>
              </a:ext>
            </a:extLst>
          </p:cNvPr>
          <p:cNvGrpSpPr/>
          <p:nvPr/>
        </p:nvGrpSpPr>
        <p:grpSpPr>
          <a:xfrm>
            <a:off x="0" y="0"/>
            <a:ext cx="9144000" cy="5143500"/>
            <a:chOff x="0" y="1"/>
            <a:chExt cx="12207310" cy="6857999"/>
          </a:xfrm>
        </p:grpSpPr>
        <p:sp>
          <p:nvSpPr>
            <p:cNvPr id="13" name="Arrow: Pentagon 12">
              <a:extLst>
                <a:ext uri="{FF2B5EF4-FFF2-40B4-BE49-F238E27FC236}">
                  <a16:creationId xmlns:a16="http://schemas.microsoft.com/office/drawing/2014/main" id="{EA71772B-9B5A-077A-2C9A-8E6415AE28B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Arrow: Pentagon 13">
              <a:extLst>
                <a:ext uri="{FF2B5EF4-FFF2-40B4-BE49-F238E27FC236}">
                  <a16:creationId xmlns:a16="http://schemas.microsoft.com/office/drawing/2014/main" id="{1AFE9E7B-5489-A9E3-B4B4-63299A9B2464}"/>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5" name="Arrow: Pentagon 14">
              <a:extLst>
                <a:ext uri="{FF2B5EF4-FFF2-40B4-BE49-F238E27FC236}">
                  <a16:creationId xmlns:a16="http://schemas.microsoft.com/office/drawing/2014/main" id="{F56235D4-201C-6A55-F06B-6E64A3BC6FD3}"/>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6" name="Arrow: Pentagon 15">
              <a:extLst>
                <a:ext uri="{FF2B5EF4-FFF2-40B4-BE49-F238E27FC236}">
                  <a16:creationId xmlns:a16="http://schemas.microsoft.com/office/drawing/2014/main" id="{21E66DB2-5920-16D8-56BA-8E6D9FC145C5}"/>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77104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302821" y="950744"/>
                <a:ext cx="8538358" cy="5437129"/>
              </a:xfrm>
              <a:prstGeom prst="rect">
                <a:avLst/>
              </a:prstGeom>
            </p:spPr>
            <p:txBody>
              <a:bodyPr wrap="square">
                <a:spAutoFit/>
              </a:bodyPr>
              <a:lstStyle/>
              <a:p>
                <a:r>
                  <a:rPr lang="en-GB" dirty="0">
                    <a:latin typeface="+mn-lt"/>
                    <a:cs typeface="Arial" pitchFamily="34" charset="0"/>
                  </a:rPr>
                  <a:t>New coordinates should be “better” than old ones. What does it mean?</a:t>
                </a:r>
                <a:endParaRPr lang="en-US" dirty="0">
                  <a:latin typeface="+mn-lt"/>
                  <a:cs typeface="Arial" pitchFamily="34" charset="0"/>
                </a:endParaRPr>
              </a:p>
              <a:p>
                <a:r>
                  <a:rPr lang="en-GB" dirty="0">
                    <a:latin typeface="+mn-lt"/>
                    <a:cs typeface="Arial" pitchFamily="34" charset="0"/>
                  </a:rPr>
                  <a:t>For example, when contour lines are dilated along </a:t>
                </a:r>
                <a:r>
                  <a:rPr lang="en-GB" i="1" dirty="0">
                    <a:latin typeface="+mn-lt"/>
                    <a:cs typeface="Arial" pitchFamily="34" charset="0"/>
                  </a:rPr>
                  <a:t>x </a:t>
                </a:r>
                <a:r>
                  <a:rPr lang="en-GB" dirty="0">
                    <a:latin typeface="+mn-lt"/>
                    <a:cs typeface="Arial" pitchFamily="34" charset="0"/>
                  </a:rPr>
                  <a:t>the gradient search doesn’t work well (it will be oscillating around the optimal point but will not get closer). </a:t>
                </a:r>
                <a:r>
                  <a:rPr lang="en-GB" dirty="0">
                    <a:latin typeface="Arial" pitchFamily="34" charset="0"/>
                    <a:cs typeface="Arial" pitchFamily="34" charset="0"/>
                  </a:rPr>
                  <a:t>This problem can be corrected by changing the system of coordinates into the one where contour lines are circles. For example, decomposing </a:t>
                </a:r>
                <a:r>
                  <a:rPr lang="en-GB" i="1" dirty="0">
                    <a:latin typeface="Arial" pitchFamily="34" charset="0"/>
                    <a:cs typeface="Arial" pitchFamily="34" charset="0"/>
                  </a:rPr>
                  <a:t>f</a:t>
                </a:r>
                <a:r>
                  <a:rPr lang="en-GB" dirty="0">
                    <a:latin typeface="Arial" pitchFamily="34" charset="0"/>
                    <a:cs typeface="Arial" pitchFamily="34" charset="0"/>
                  </a:rPr>
                  <a:t> into Taylor series of the second order, and  making the quadratic term separable. New form will be convenient for coordinate search (Hooke-Jeeves).</a:t>
                </a:r>
              </a:p>
              <a:p>
                <a:r>
                  <a:rPr lang="en-GB" dirty="0">
                    <a:latin typeface="Arial" pitchFamily="34" charset="0"/>
                    <a:cs typeface="Arial" pitchFamily="34" charset="0"/>
                  </a:rPr>
                  <a:t>In the new variables we have</a:t>
                </a:r>
                <a:endParaRPr lang="en-GB" dirty="0">
                  <a:solidFill>
                    <a:srgbClr val="FF0000"/>
                  </a:solidFill>
                  <a:latin typeface="Arial" pitchFamily="34" charset="0"/>
                  <a:cs typeface="Arial" pitchFamily="34" charset="0"/>
                </a:endParaRPr>
              </a:p>
              <a:p>
                <a:pPr marL="0" marR="0">
                  <a:spcBef>
                    <a:spcPts val="0"/>
                  </a:spcBef>
                  <a:spcAft>
                    <a:spcPts val="0"/>
                  </a:spcAft>
                </a:pPr>
                <a14:m>
                  <m:oMath xmlns:m="http://schemas.openxmlformats.org/officeDocument/2006/math">
                    <m:sSup>
                      <m:sSupPr>
                        <m:ctrlPr>
                          <a:rPr lang="en-GB" sz="2000" i="1" smtClean="0">
                            <a:latin typeface="Cambria Math" panose="02040503050406030204" pitchFamily="18" charset="0"/>
                          </a:rPr>
                        </m:ctrlPr>
                      </m:sSupPr>
                      <m:e>
                        <m:r>
                          <a:rPr lang="en-US" sz="2000" b="0" i="1" smtClean="0">
                            <a:latin typeface="Cambria Math"/>
                          </a:rPr>
                          <m:t>𝑦</m:t>
                        </m:r>
                      </m:e>
                      <m:sup>
                        <m:r>
                          <a:rPr lang="en-US" sz="2000" b="0" i="1" smtClean="0">
                            <a:latin typeface="Cambria Math"/>
                          </a:rPr>
                          <m:t>𝑘</m:t>
                        </m:r>
                        <m:r>
                          <a:rPr lang="en-US" sz="2000" b="0" i="1" smtClean="0">
                            <a:latin typeface="Cambria Math"/>
                          </a:rPr>
                          <m:t>+1</m:t>
                        </m:r>
                      </m:sup>
                    </m:sSup>
                    <m:r>
                      <a:rPr lang="en-US" sz="2000" b="0" i="1" smtClean="0">
                        <a:latin typeface="Cambria Math"/>
                      </a:rPr>
                      <m:t>= </m:t>
                    </m:r>
                    <m:sSup>
                      <m:sSupPr>
                        <m:ctrlPr>
                          <a:rPr lang="en-GB" sz="2000" i="1">
                            <a:latin typeface="Cambria Math" panose="02040503050406030204" pitchFamily="18" charset="0"/>
                          </a:rPr>
                        </m:ctrlPr>
                      </m:sSupPr>
                      <m:e>
                        <m:r>
                          <m:rPr>
                            <m:sty m:val="p"/>
                          </m:rPr>
                          <a:rPr lang="en-US" sz="2000" i="0">
                            <a:latin typeface="Cambria Math"/>
                          </a:rPr>
                          <m:t>y</m:t>
                        </m:r>
                      </m:e>
                      <m:sup>
                        <m:r>
                          <a:rPr lang="en-US" sz="2000" i="1">
                            <a:latin typeface="Cambria Math"/>
                          </a:rPr>
                          <m:t>𝑘</m:t>
                        </m:r>
                        <m:r>
                          <a:rPr lang="en-US" sz="2000" b="0" i="1" smtClean="0">
                            <a:latin typeface="Cambria Math"/>
                          </a:rPr>
                          <m:t> </m:t>
                        </m:r>
                      </m:sup>
                    </m:sSup>
                  </m:oMath>
                </a14:m>
                <a:r>
                  <a:rPr lang="en-GB" sz="2000" dirty="0">
                    <a:latin typeface="Arial"/>
                    <a:ea typeface="Times New Roman"/>
                    <a:cs typeface="Frutiger 45 Light"/>
                  </a:rPr>
                  <a:t> - </a:t>
                </a:r>
                <a14:m>
                  <m:oMath xmlns:m="http://schemas.openxmlformats.org/officeDocument/2006/math">
                    <m:sSub>
                      <m:sSubPr>
                        <m:ctrlPr>
                          <a:rPr lang="en-GB" sz="2000" i="1" smtClean="0">
                            <a:latin typeface="Cambria Math" panose="02040503050406030204" pitchFamily="18" charset="0"/>
                          </a:rPr>
                        </m:ctrlPr>
                      </m:sSubPr>
                      <m:e>
                        <m:r>
                          <a:rPr lang="en-US" sz="2000" b="0" i="1" smtClean="0">
                            <a:latin typeface="Cambria Math"/>
                          </a:rPr>
                          <m:t>𝑦</m:t>
                        </m:r>
                      </m:e>
                      <m:sub>
                        <m:r>
                          <a:rPr lang="en-US" sz="2000" b="0" i="1" smtClean="0">
                            <a:latin typeface="Cambria Math"/>
                          </a:rPr>
                          <m:t>𝑘</m:t>
                        </m:r>
                      </m:sub>
                    </m:sSub>
                    <m:sSub>
                      <m:sSubPr>
                        <m:ctrlPr>
                          <a:rPr lang="en-GB" sz="2000" i="1" smtClean="0">
                            <a:latin typeface="Cambria Math" panose="02040503050406030204" pitchFamily="18" charset="0"/>
                            <a:ea typeface="Cambria Math"/>
                          </a:rPr>
                        </m:ctrlPr>
                      </m:sSubPr>
                      <m:e>
                        <m:r>
                          <a:rPr lang="en-GB" sz="2000" i="1">
                            <a:latin typeface="Cambria Math"/>
                            <a:ea typeface="Cambria Math"/>
                          </a:rPr>
                          <m:t>𝛻</m:t>
                        </m:r>
                      </m:e>
                      <m:sub>
                        <m:r>
                          <a:rPr lang="en-US" sz="2000" b="0" i="1" smtClean="0">
                            <a:latin typeface="Cambria Math"/>
                            <a:ea typeface="Cambria Math"/>
                          </a:rPr>
                          <m:t>𝑦</m:t>
                        </m:r>
                      </m:sub>
                    </m:sSub>
                  </m:oMath>
                </a14:m>
                <a:r>
                  <a:rPr lang="en-US" sz="2000" dirty="0">
                    <a:ea typeface="Cambria Math"/>
                  </a:rPr>
                  <a:t> </a:t>
                </a:r>
                <a14:m>
                  <m:oMath xmlns:m="http://schemas.openxmlformats.org/officeDocument/2006/math">
                    <m:r>
                      <a:rPr lang="en-US" sz="2000" i="1">
                        <a:latin typeface="Cambria Math"/>
                        <a:ea typeface="Cambria Math"/>
                      </a:rPr>
                      <m:t>𝜓</m:t>
                    </m:r>
                    <m:r>
                      <a:rPr lang="en-US" sz="2000" i="1">
                        <a:latin typeface="Cambria Math"/>
                        <a:ea typeface="Cambria Math"/>
                      </a:rPr>
                      <m:t>(</m:t>
                    </m:r>
                    <m:sSup>
                      <m:sSupPr>
                        <m:ctrlPr>
                          <a:rPr lang="en-GB" sz="2000" i="1">
                            <a:latin typeface="Cambria Math" panose="02040503050406030204" pitchFamily="18" charset="0"/>
                          </a:rPr>
                        </m:ctrlPr>
                      </m:sSupPr>
                      <m:e>
                        <m:r>
                          <m:rPr>
                            <m:sty m:val="p"/>
                          </m:rPr>
                          <a:rPr lang="en-US" sz="2000">
                            <a:latin typeface="Cambria Math"/>
                          </a:rPr>
                          <m:t>y</m:t>
                        </m:r>
                      </m:e>
                      <m:sup>
                        <m:r>
                          <a:rPr lang="en-US" sz="2000" i="1">
                            <a:latin typeface="Cambria Math"/>
                          </a:rPr>
                          <m:t>𝑘</m:t>
                        </m:r>
                        <m:r>
                          <a:rPr lang="en-US" sz="2000" i="1">
                            <a:latin typeface="Cambria Math"/>
                          </a:rPr>
                          <m:t> </m:t>
                        </m:r>
                      </m:sup>
                    </m:sSup>
                  </m:oMath>
                </a14:m>
                <a:r>
                  <a:rPr lang="en-GB" sz="2000" i="1" dirty="0"/>
                  <a:t>) </a:t>
                </a:r>
                <a:endParaRPr lang="en-GB" sz="2000" dirty="0">
                  <a:latin typeface="Arial"/>
                  <a:ea typeface="Times New Roman"/>
                  <a:cs typeface="Frutiger 45 Light"/>
                </a:endParaRPr>
              </a:p>
              <a:p>
                <a:r>
                  <a:rPr lang="en-GB" dirty="0"/>
                  <a:t> </a:t>
                </a:r>
                <a:r>
                  <a:rPr lang="en-GB" dirty="0">
                    <a:latin typeface="Arial" pitchFamily="34" charset="0"/>
                    <a:cs typeface="Arial" pitchFamily="34" charset="0"/>
                  </a:rPr>
                  <a:t>How do we get back to x?</a:t>
                </a:r>
              </a:p>
              <a:p>
                <a:endParaRPr lang="ru-RU" b="0" i="1" dirty="0">
                  <a:latin typeface="Cambria Math"/>
                  <a:ea typeface="Cambria Math"/>
                </a:endParaRPr>
              </a:p>
              <a:p>
                <a14:m>
                  <m:oMath xmlns:m="http://schemas.openxmlformats.org/officeDocument/2006/math">
                    <m:r>
                      <a:rPr lang="en-US" b="0" i="1" smtClean="0">
                        <a:latin typeface="Cambria Math"/>
                        <a:ea typeface="Cambria Math"/>
                      </a:rPr>
                      <m:t> </m:t>
                    </m:r>
                    <m:sSub>
                      <m:sSubPr>
                        <m:ctrlPr>
                          <a:rPr lang="en-GB" i="1">
                            <a:latin typeface="Cambria Math" panose="02040503050406030204" pitchFamily="18" charset="0"/>
                            <a:ea typeface="Cambria Math"/>
                          </a:rPr>
                        </m:ctrlPr>
                      </m:sSubPr>
                      <m:e>
                        <m:r>
                          <a:rPr lang="en-GB" i="1">
                            <a:latin typeface="Cambria Math"/>
                            <a:ea typeface="Cambria Math"/>
                          </a:rPr>
                          <m:t>𝛻</m:t>
                        </m:r>
                      </m:e>
                      <m:sub>
                        <m:r>
                          <a:rPr lang="en-US" i="1">
                            <a:latin typeface="Cambria Math"/>
                            <a:ea typeface="Cambria Math"/>
                          </a:rPr>
                          <m:t>𝑦</m:t>
                        </m:r>
                      </m:sub>
                    </m:sSub>
                  </m:oMath>
                </a14:m>
                <a:r>
                  <a:rPr lang="en-US" dirty="0">
                    <a:ea typeface="Cambria Math"/>
                  </a:rPr>
                  <a:t> </a:t>
                </a:r>
                <a14:m>
                  <m:oMath xmlns:m="http://schemas.openxmlformats.org/officeDocument/2006/math">
                    <m:r>
                      <a:rPr lang="en-US" i="1">
                        <a:latin typeface="Cambria Math"/>
                        <a:ea typeface="Cambria Math"/>
                      </a:rPr>
                      <m:t>𝜓</m:t>
                    </m:r>
                    <m:r>
                      <a:rPr lang="en-US" i="1">
                        <a:latin typeface="Cambria Math"/>
                        <a:ea typeface="Cambria Math"/>
                      </a:rPr>
                      <m:t>(</m:t>
                    </m:r>
                    <m:sSup>
                      <m:sSupPr>
                        <m:ctrlPr>
                          <a:rPr lang="en-GB" i="1">
                            <a:latin typeface="Cambria Math" panose="02040503050406030204" pitchFamily="18" charset="0"/>
                          </a:rPr>
                        </m:ctrlPr>
                      </m:sSupPr>
                      <m:e>
                        <m:r>
                          <m:rPr>
                            <m:sty m:val="p"/>
                          </m:rPr>
                          <a:rPr lang="en-US">
                            <a:latin typeface="Cambria Math"/>
                          </a:rPr>
                          <m:t>y</m:t>
                        </m:r>
                      </m:e>
                      <m:sup>
                        <m:r>
                          <a:rPr lang="en-US" i="1">
                            <a:latin typeface="Cambria Math"/>
                          </a:rPr>
                          <m:t>𝑘</m:t>
                        </m:r>
                      </m:sup>
                    </m:sSup>
                  </m:oMath>
                </a14:m>
                <a:r>
                  <a:rPr lang="en-GB" i="1" dirty="0"/>
                  <a:t>) = </a:t>
                </a:r>
                <a14:m>
                  <m:oMath xmlns:m="http://schemas.openxmlformats.org/officeDocument/2006/math">
                    <m:sSub>
                      <m:sSubPr>
                        <m:ctrlPr>
                          <a:rPr lang="en-GB" i="1">
                            <a:latin typeface="Cambria Math" panose="02040503050406030204" pitchFamily="18" charset="0"/>
                            <a:ea typeface="Cambria Math" pitchFamily="18" charset="0"/>
                          </a:rPr>
                        </m:ctrlPr>
                      </m:sSubPr>
                      <m:e>
                        <m:r>
                          <a:rPr lang="en-GB" i="1">
                            <a:latin typeface="Cambria Math" panose="02040503050406030204" pitchFamily="18" charset="0"/>
                            <a:ea typeface="Cambria Math" pitchFamily="18" charset="0"/>
                          </a:rPr>
                          <m:t>𝛻</m:t>
                        </m:r>
                      </m:e>
                      <m:sub>
                        <m:r>
                          <a:rPr lang="en-US" i="1">
                            <a:latin typeface="Cambria Math" panose="02040503050406030204" pitchFamily="18" charset="0"/>
                            <a:ea typeface="Cambria Math" pitchFamily="18" charset="0"/>
                          </a:rPr>
                          <m:t>𝑦</m:t>
                        </m:r>
                      </m:sub>
                    </m:sSub>
                  </m:oMath>
                </a14:m>
                <a:r>
                  <a:rPr lang="en-US" i="1" dirty="0">
                    <a:latin typeface="Cambria Math" pitchFamily="18" charset="0"/>
                    <a:ea typeface="Cambria Math" pitchFamily="18" charset="0"/>
                  </a:rPr>
                  <a:t> [f(A</a:t>
                </a:r>
                <a14:m>
                  <m:oMath xmlns:m="http://schemas.openxmlformats.org/officeDocument/2006/math">
                    <m:sSup>
                      <m:sSupPr>
                        <m:ctrlPr>
                          <a:rPr lang="en-US" i="1" smtClean="0">
                            <a:latin typeface="Cambria Math" panose="02040503050406030204" pitchFamily="18" charset="0"/>
                            <a:ea typeface="Cambria Math" pitchFamily="18" charset="0"/>
                          </a:rPr>
                        </m:ctrlPr>
                      </m:sSupPr>
                      <m:e>
                        <m:r>
                          <a:rPr lang="en-US" b="0" i="1" smtClean="0">
                            <a:latin typeface="Cambria Math" panose="02040503050406030204" pitchFamily="18" charset="0"/>
                            <a:ea typeface="Cambria Math" pitchFamily="18" charset="0"/>
                          </a:rPr>
                          <m:t>𝑥</m:t>
                        </m:r>
                      </m:e>
                      <m:sup>
                        <m:r>
                          <a:rPr lang="en-US" b="0" i="1" smtClean="0">
                            <a:latin typeface="Cambria Math" panose="02040503050406030204" pitchFamily="18" charset="0"/>
                            <a:ea typeface="Cambria Math" pitchFamily="18" charset="0"/>
                          </a:rPr>
                          <m:t>𝑘</m:t>
                        </m:r>
                      </m:sup>
                    </m:sSup>
                    <m:r>
                      <a:rPr lang="en-US" b="0" i="1" smtClean="0">
                        <a:latin typeface="Cambria Math" pitchFamily="18" charset="0"/>
                        <a:ea typeface="Cambria Math" pitchFamily="18" charset="0"/>
                      </a:rPr>
                      <m:t>)]</m:t>
                    </m:r>
                  </m:oMath>
                </a14:m>
                <a:r>
                  <a:rPr lang="en-US" i="1" dirty="0">
                    <a:latin typeface="Cambria Math" pitchFamily="18" charset="0"/>
                    <a:ea typeface="Cambria Math" pitchFamily="18" charset="0"/>
                  </a:rPr>
                  <a:t> =  </a:t>
                </a:r>
                <a14:m>
                  <m:oMath xmlns:m="http://schemas.openxmlformats.org/officeDocument/2006/math">
                    <m:sSup>
                      <m:sSupPr>
                        <m:ctrlPr>
                          <a:rPr lang="en-US" i="1" smtClean="0">
                            <a:latin typeface="Cambria Math" panose="02040503050406030204" pitchFamily="18" charset="0"/>
                            <a:ea typeface="Cambria Math" pitchFamily="18" charset="0"/>
                          </a:rPr>
                        </m:ctrlPr>
                      </m:sSupPr>
                      <m:e>
                        <m:r>
                          <a:rPr lang="en-US" b="0" i="1" smtClean="0">
                            <a:latin typeface="Cambria Math"/>
                            <a:ea typeface="Cambria Math" pitchFamily="18" charset="0"/>
                          </a:rPr>
                          <m:t>𝐴</m:t>
                        </m:r>
                      </m:e>
                      <m:sup>
                        <m:r>
                          <a:rPr lang="en-US" b="0" i="1" smtClean="0">
                            <a:latin typeface="Cambria Math"/>
                            <a:ea typeface="Cambria Math" pitchFamily="18" charset="0"/>
                          </a:rPr>
                          <m:t>𝑇</m:t>
                        </m:r>
                      </m:sup>
                    </m:sSup>
                    <m:sSub>
                      <m:sSubPr>
                        <m:ctrlPr>
                          <a:rPr lang="en-GB" i="1">
                            <a:latin typeface="Cambria Math" panose="02040503050406030204" pitchFamily="18" charset="0"/>
                            <a:ea typeface="Cambria Math"/>
                          </a:rPr>
                        </m:ctrlPr>
                      </m:sSubPr>
                      <m:e>
                        <m:r>
                          <a:rPr lang="en-GB" i="1">
                            <a:latin typeface="Cambria Math"/>
                            <a:ea typeface="Cambria Math"/>
                          </a:rPr>
                          <m:t>𝛻</m:t>
                        </m:r>
                      </m:e>
                      <m:sub>
                        <m:r>
                          <a:rPr lang="en-US" b="0" i="1" smtClean="0">
                            <a:latin typeface="Cambria Math"/>
                            <a:ea typeface="Cambria Math"/>
                          </a:rPr>
                          <m:t>𝑥</m:t>
                        </m:r>
                      </m:sub>
                    </m:sSub>
                    <m:r>
                      <a:rPr lang="en-US" b="0" i="1" smtClean="0">
                        <a:latin typeface="Cambria Math"/>
                        <a:ea typeface="Cambria Math"/>
                      </a:rPr>
                      <m:t> </m:t>
                    </m:r>
                  </m:oMath>
                </a14:m>
                <a:r>
                  <a:rPr lang="en-US" i="1" dirty="0">
                    <a:latin typeface="Cambria Math" pitchFamily="18" charset="0"/>
                    <a:ea typeface="Cambria Math" pitchFamily="18" charset="0"/>
                  </a:rPr>
                  <a:t>f(</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𝑥</m:t>
                        </m:r>
                      </m:e>
                      <m:sup>
                        <m:r>
                          <a:rPr lang="en-US" i="1">
                            <a:latin typeface="Cambria Math" panose="02040503050406030204" pitchFamily="18" charset="0"/>
                            <a:ea typeface="Cambria Math" pitchFamily="18" charset="0"/>
                          </a:rPr>
                          <m:t>𝑘</m:t>
                        </m:r>
                      </m:sup>
                    </m:sSup>
                    <m:r>
                      <a:rPr lang="en-US" b="0" i="1" smtClean="0">
                        <a:latin typeface="Cambria Math"/>
                        <a:ea typeface="Cambria Math" pitchFamily="18" charset="0"/>
                      </a:rPr>
                      <m:t>)</m:t>
                    </m:r>
                  </m:oMath>
                </a14:m>
                <a:endParaRPr lang="en-US" i="1" dirty="0">
                  <a:latin typeface="Cambria Math" pitchFamily="18" charset="0"/>
                  <a:ea typeface="Cambria Math" pitchFamily="18" charset="0"/>
                </a:endParaRPr>
              </a:p>
              <a:p>
                <a:r>
                  <a:rPr lang="en-GB" dirty="0"/>
                  <a:t>  </a:t>
                </a:r>
              </a:p>
              <a:p>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b="0" i="1" smtClean="0">
                            <a:latin typeface="Cambria Math"/>
                            <a:ea typeface="Cambria Math" pitchFamily="18" charset="0"/>
                          </a:rPr>
                          <m:t>−1</m:t>
                        </m:r>
                      </m:sup>
                    </m:sSup>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𝑥</m:t>
                        </m:r>
                      </m:e>
                      <m:sup>
                        <m:r>
                          <a:rPr lang="en-US" i="1">
                            <a:latin typeface="Cambria Math" panose="02040503050406030204" pitchFamily="18" charset="0"/>
                            <a:ea typeface="Cambria Math" pitchFamily="18" charset="0"/>
                          </a:rPr>
                          <m:t>𝑘</m:t>
                        </m:r>
                        <m:r>
                          <a:rPr lang="en-US" b="0" i="1" smtClean="0">
                            <a:latin typeface="Cambria Math"/>
                            <a:ea typeface="Cambria Math" pitchFamily="18" charset="0"/>
                          </a:rPr>
                          <m:t>+1</m:t>
                        </m:r>
                      </m:sup>
                    </m:sSup>
                  </m:oMath>
                </a14:m>
                <a:r>
                  <a:rPr lang="en-US" dirty="0"/>
                  <a:t> = </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−1</m:t>
                        </m:r>
                      </m:sup>
                    </m:sSup>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𝑥</m:t>
                        </m:r>
                      </m:e>
                      <m:sup>
                        <m:r>
                          <a:rPr lang="en-US" i="1">
                            <a:latin typeface="Cambria Math" panose="02040503050406030204" pitchFamily="18" charset="0"/>
                            <a:ea typeface="Cambria Math" pitchFamily="18" charset="0"/>
                          </a:rPr>
                          <m:t>𝑘</m:t>
                        </m:r>
                      </m:sup>
                    </m:sSup>
                  </m:oMath>
                </a14:m>
                <a:r>
                  <a:rPr lang="en-US" dirty="0"/>
                  <a:t> - </a:t>
                </a:r>
                <a14:m>
                  <m:oMath xmlns:m="http://schemas.openxmlformats.org/officeDocument/2006/math">
                    <m:sSub>
                      <m:sSubPr>
                        <m:ctrlPr>
                          <a:rPr lang="en-GB" i="1">
                            <a:latin typeface="Cambria Math" panose="02040503050406030204" pitchFamily="18" charset="0"/>
                          </a:rPr>
                        </m:ctrlPr>
                      </m:sSubPr>
                      <m:e>
                        <m:r>
                          <a:rPr lang="en-US" i="1">
                            <a:latin typeface="Cambria Math"/>
                          </a:rPr>
                          <m:t>𝑦</m:t>
                        </m:r>
                      </m:e>
                      <m:sub>
                        <m:r>
                          <a:rPr lang="en-US" i="1">
                            <a:latin typeface="Cambria Math"/>
                          </a:rPr>
                          <m:t>𝑘</m:t>
                        </m:r>
                      </m:sub>
                    </m:sSub>
                    <m:sSub>
                      <m:sSubPr>
                        <m:ctrlPr>
                          <a:rPr lang="en-GB" i="1">
                            <a:latin typeface="Cambria Math" panose="02040503050406030204" pitchFamily="18" charset="0"/>
                            <a:ea typeface="Cambria Math"/>
                          </a:rPr>
                        </m:ctrlPr>
                      </m:sSubPr>
                      <m:e>
                        <m:r>
                          <a:rPr lang="en-US" b="0" i="1" smtClean="0">
                            <a:latin typeface="Cambria Math"/>
                            <a:ea typeface="Cambria Math"/>
                          </a:rPr>
                          <m:t>𝐴</m:t>
                        </m:r>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𝑇</m:t>
                            </m:r>
                          </m:sup>
                        </m:sSup>
                        <m:r>
                          <a:rPr lang="en-GB" i="1">
                            <a:latin typeface="Cambria Math"/>
                            <a:ea typeface="Cambria Math"/>
                          </a:rPr>
                          <m:t>𝛻</m:t>
                        </m:r>
                      </m:e>
                      <m:sub>
                        <m:r>
                          <a:rPr lang="en-US" b="0" i="1" smtClean="0">
                            <a:latin typeface="Cambria Math"/>
                            <a:ea typeface="Cambria Math"/>
                          </a:rPr>
                          <m:t>𝑥</m:t>
                        </m:r>
                      </m:sub>
                    </m:sSub>
                  </m:oMath>
                </a14:m>
                <a:r>
                  <a:rPr lang="en-US" dirty="0">
                    <a:ea typeface="Cambria Math"/>
                  </a:rPr>
                  <a:t> </a:t>
                </a:r>
                <a14:m>
                  <m:oMath xmlns:m="http://schemas.openxmlformats.org/officeDocument/2006/math">
                    <m:r>
                      <a:rPr lang="en-US" b="0" i="1" smtClean="0">
                        <a:latin typeface="Cambria Math"/>
                        <a:ea typeface="Cambria Math"/>
                      </a:rPr>
                      <m:t>𝑓</m:t>
                    </m:r>
                    <m:r>
                      <a:rPr lang="en-US" i="1">
                        <a:latin typeface="Cambria Math"/>
                        <a:ea typeface="Cambria Math"/>
                      </a:rPr>
                      <m:t>(</m:t>
                    </m:r>
                    <m:sSup>
                      <m:sSupPr>
                        <m:ctrlPr>
                          <a:rPr lang="en-GB" i="1">
                            <a:latin typeface="Cambria Math" panose="02040503050406030204" pitchFamily="18" charset="0"/>
                          </a:rPr>
                        </m:ctrlPr>
                      </m:sSupPr>
                      <m:e>
                        <m:r>
                          <m:rPr>
                            <m:sty m:val="p"/>
                          </m:rPr>
                          <a:rPr lang="en-US" b="0" i="0" smtClean="0">
                            <a:latin typeface="Cambria Math"/>
                          </a:rPr>
                          <m:t>x</m:t>
                        </m:r>
                      </m:e>
                      <m:sup>
                        <m:r>
                          <a:rPr lang="en-US" i="1">
                            <a:latin typeface="Cambria Math"/>
                          </a:rPr>
                          <m:t>𝑘</m:t>
                        </m:r>
                        <m:r>
                          <a:rPr lang="en-US" i="1">
                            <a:latin typeface="Cambria Math"/>
                          </a:rPr>
                          <m:t> </m:t>
                        </m:r>
                      </m:sup>
                    </m:sSup>
                  </m:oMath>
                </a14:m>
                <a:r>
                  <a:rPr lang="en-GB" i="1" dirty="0"/>
                  <a:t>) </a:t>
                </a:r>
                <a:endParaRPr lang="en-GB" dirty="0">
                  <a:latin typeface="Arial"/>
                  <a:ea typeface="Times New Roman"/>
                  <a:cs typeface="Frutiger 45 Light"/>
                </a:endParaRPr>
              </a:p>
              <a:p>
                <a:endParaRPr lang="en-US" dirty="0"/>
              </a:p>
              <a:p>
                <a:endParaRPr lang="en-US" dirty="0"/>
              </a:p>
              <a:p>
                <a:endParaRPr lang="en-US" dirty="0"/>
              </a:p>
              <a:p>
                <a:endParaRPr lang="en-US" dirty="0"/>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02821" y="950744"/>
                <a:ext cx="8538358" cy="5437129"/>
              </a:xfrm>
              <a:prstGeom prst="rect">
                <a:avLst/>
              </a:prstGeom>
              <a:blipFill rotWithShape="1">
                <a:blip r:embed="rId3"/>
                <a:stretch>
                  <a:fillRect l="-643" t="-561" r="-1071" b="-897"/>
                </a:stretch>
              </a:blipFill>
            </p:spPr>
            <p:txBody>
              <a:bodyPr/>
              <a:lstStyle/>
              <a:p>
                <a:r>
                  <a:rPr lang="en-US">
                    <a:noFill/>
                  </a:rPr>
                  <a:t> </a:t>
                </a:r>
              </a:p>
            </p:txBody>
          </p:sp>
        </mc:Fallback>
      </mc:AlternateContent>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8873800"/>
              </p:ext>
            </p:extLst>
          </p:nvPr>
        </p:nvGraphicFramePr>
        <p:xfrm>
          <a:off x="5493759" y="3255602"/>
          <a:ext cx="2237077" cy="413706"/>
        </p:xfrm>
        <a:graphic>
          <a:graphicData uri="http://schemas.openxmlformats.org/presentationml/2006/ole">
            <mc:AlternateContent xmlns:mc="http://schemas.openxmlformats.org/markup-compatibility/2006">
              <mc:Choice xmlns:v="urn:schemas-microsoft-com:vml" Requires="v">
                <p:oleObj name="Equation" r:id="rId4" imgW="1396394" imgH="253890" progId="Equation.3">
                  <p:embed/>
                </p:oleObj>
              </mc:Choice>
              <mc:Fallback>
                <p:oleObj name="Equation" r:id="rId4" imgW="1396394" imgH="25389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759" y="3255602"/>
                        <a:ext cx="2237077" cy="413706"/>
                      </a:xfrm>
                      <a:prstGeom prst="rect">
                        <a:avLst/>
                      </a:prstGeom>
                      <a:solidFill>
                        <a:srgbClr val="FFFFFF"/>
                      </a:solidFill>
                    </p:spPr>
                  </p:pic>
                </p:oleObj>
              </mc:Fallback>
            </mc:AlternateContent>
          </a:graphicData>
        </a:graphic>
      </p:graphicFrame>
      <p:sp>
        <p:nvSpPr>
          <p:cNvPr id="1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992785491"/>
              </p:ext>
            </p:extLst>
          </p:nvPr>
        </p:nvGraphicFramePr>
        <p:xfrm>
          <a:off x="5243150" y="4059175"/>
          <a:ext cx="3106296" cy="346570"/>
        </p:xfrm>
        <a:graphic>
          <a:graphicData uri="http://schemas.openxmlformats.org/presentationml/2006/ole">
            <mc:AlternateContent xmlns:mc="http://schemas.openxmlformats.org/markup-compatibility/2006">
              <mc:Choice xmlns:v="urn:schemas-microsoft-com:vml" Requires="v">
                <p:oleObj name="Equation" r:id="rId6" imgW="2298700" imgH="254000" progId="Equation.3">
                  <p:embed/>
                </p:oleObj>
              </mc:Choice>
              <mc:Fallback>
                <p:oleObj name="Equation" r:id="rId6" imgW="2298700" imgH="254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3150" y="4059175"/>
                        <a:ext cx="3106296" cy="346570"/>
                      </a:xfrm>
                      <a:prstGeom prst="rect">
                        <a:avLst/>
                      </a:prstGeom>
                      <a:solidFill>
                        <a:srgbClr val="FFFFFF"/>
                      </a:solidFill>
                    </p:spPr>
                  </p:pic>
                </p:oleObj>
              </mc:Fallback>
            </mc:AlternateContent>
          </a:graphicData>
        </a:graphic>
      </p:graphicFrame>
      <p:sp>
        <p:nvSpPr>
          <p:cNvPr id="1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899374579"/>
              </p:ext>
            </p:extLst>
          </p:nvPr>
        </p:nvGraphicFramePr>
        <p:xfrm>
          <a:off x="5181647" y="4536374"/>
          <a:ext cx="3208651" cy="389836"/>
        </p:xfrm>
        <a:graphic>
          <a:graphicData uri="http://schemas.openxmlformats.org/presentationml/2006/ole">
            <mc:AlternateContent xmlns:mc="http://schemas.openxmlformats.org/markup-compatibility/2006">
              <mc:Choice xmlns:v="urn:schemas-microsoft-com:vml" Requires="v">
                <p:oleObj name="Equation" r:id="rId8" imgW="2044700" imgH="241300" progId="Equation.3">
                  <p:embed/>
                </p:oleObj>
              </mc:Choice>
              <mc:Fallback>
                <p:oleObj name="Equation" r:id="rId8" imgW="20447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47" y="4536374"/>
                        <a:ext cx="3208651" cy="389836"/>
                      </a:xfrm>
                      <a:prstGeom prst="rect">
                        <a:avLst/>
                      </a:prstGeom>
                      <a:solidFill>
                        <a:srgbClr val="FFFFFF"/>
                      </a:solidFill>
                    </p:spPr>
                  </p:pic>
                </p:oleObj>
              </mc:Fallback>
            </mc:AlternateContent>
          </a:graphicData>
        </a:graphic>
      </p:graphicFrame>
      <p:grpSp>
        <p:nvGrpSpPr>
          <p:cNvPr id="7" name="Group 6">
            <a:extLst>
              <a:ext uri="{FF2B5EF4-FFF2-40B4-BE49-F238E27FC236}">
                <a16:creationId xmlns:a16="http://schemas.microsoft.com/office/drawing/2014/main" id="{B939B0D3-D017-0FC5-3219-11523894E62E}"/>
              </a:ext>
            </a:extLst>
          </p:cNvPr>
          <p:cNvGrpSpPr/>
          <p:nvPr/>
        </p:nvGrpSpPr>
        <p:grpSpPr>
          <a:xfrm>
            <a:off x="0" y="0"/>
            <a:ext cx="9144000" cy="5143500"/>
            <a:chOff x="0" y="1"/>
            <a:chExt cx="12207310" cy="6857999"/>
          </a:xfrm>
        </p:grpSpPr>
        <p:sp>
          <p:nvSpPr>
            <p:cNvPr id="8" name="Arrow: Pentagon 7">
              <a:extLst>
                <a:ext uri="{FF2B5EF4-FFF2-40B4-BE49-F238E27FC236}">
                  <a16:creationId xmlns:a16="http://schemas.microsoft.com/office/drawing/2014/main" id="{2E0EFED9-10E4-B980-1DD9-89495ABEE3CE}"/>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9" name="Arrow: Pentagon 8">
              <a:extLst>
                <a:ext uri="{FF2B5EF4-FFF2-40B4-BE49-F238E27FC236}">
                  <a16:creationId xmlns:a16="http://schemas.microsoft.com/office/drawing/2014/main" id="{0D4A7A1F-B168-3939-7D8B-67C079D5D456}"/>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0" name="Arrow: Pentagon 9">
              <a:extLst>
                <a:ext uri="{FF2B5EF4-FFF2-40B4-BE49-F238E27FC236}">
                  <a16:creationId xmlns:a16="http://schemas.microsoft.com/office/drawing/2014/main" id="{7F2458AC-308C-C5BC-69CF-21C89447D946}"/>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Arrow: Pentagon 10">
              <a:extLst>
                <a:ext uri="{FF2B5EF4-FFF2-40B4-BE49-F238E27FC236}">
                  <a16:creationId xmlns:a16="http://schemas.microsoft.com/office/drawing/2014/main" id="{76EDE32C-7789-9717-D116-3F3BAAFE1B77}"/>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1EDE885E-84DF-9B21-9A95-029E0DF6C08E}"/>
              </a:ext>
            </a:extLst>
          </p:cNvPr>
          <p:cNvSpPr/>
          <p:nvPr/>
        </p:nvSpPr>
        <p:spPr>
          <a:xfrm>
            <a:off x="2095142" y="231612"/>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836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00353" y="65448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altLang="zh-CN" sz="600" b="0" i="0" u="none" strike="noStrike" cap="none" normalizeH="0" baseline="0" dirty="0">
                <a:ln>
                  <a:noFill/>
                </a:ln>
                <a:solidFill>
                  <a:schemeClr val="tx1"/>
                </a:solidFill>
                <a:effectLst/>
                <a:latin typeface="Arial" pitchFamily="34" charset="0"/>
                <a:cs typeface="Arial" pitchFamily="34" charset="0"/>
              </a:rPr>
              <a:t> </a:t>
            </a:r>
            <a:endParaRPr kumimoji="0" lang="en-US" altLang="zh-CN"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6" name="Rectangle 5"/>
              <p:cNvSpPr/>
              <p:nvPr/>
            </p:nvSpPr>
            <p:spPr>
              <a:xfrm>
                <a:off x="304799" y="1713816"/>
                <a:ext cx="8470515" cy="3164328"/>
              </a:xfrm>
              <a:prstGeom prst="rect">
                <a:avLst/>
              </a:prstGeom>
            </p:spPr>
            <p:txBody>
              <a:bodyPr wrap="square">
                <a:spAutoFit/>
              </a:bodyPr>
              <a:lstStyle/>
              <a:p>
                <a:r>
                  <a:rPr lang="en-US" dirty="0">
                    <a:latin typeface="+mn-lt"/>
                  </a:rPr>
                  <a:t>How do we choose the transformation matrix </a:t>
                </a:r>
                <a:r>
                  <a:rPr lang="en-US" i="1" dirty="0">
                    <a:latin typeface="Cambria Math" pitchFamily="18" charset="0"/>
                    <a:ea typeface="Cambria Math" pitchFamily="18" charset="0"/>
                  </a:rPr>
                  <a:t>A </a:t>
                </a:r>
                <a:r>
                  <a:rPr lang="en-US" i="1" dirty="0">
                    <a:latin typeface="+mn-lt"/>
                    <a:ea typeface="Cambria Math" pitchFamily="18" charset="0"/>
                  </a:rPr>
                  <a:t>( rather, </a:t>
                </a:r>
                <a14:m>
                  <m:oMath xmlns:m="http://schemas.openxmlformats.org/officeDocument/2006/math">
                    <m:sSup>
                      <m:sSupPr>
                        <m:ctrlPr>
                          <a:rPr lang="en-US" i="1" smtClean="0">
                            <a:latin typeface="Cambria Math" panose="02040503050406030204" pitchFamily="18" charset="0"/>
                            <a:ea typeface="Cambria Math" pitchFamily="18" charset="0"/>
                          </a:rPr>
                        </m:ctrlPr>
                      </m:sSupPr>
                      <m:e>
                        <m:r>
                          <a:rPr lang="en-US" b="0" i="1" smtClean="0">
                            <a:latin typeface="Cambria Math"/>
                            <a:ea typeface="Cambria Math" pitchFamily="18" charset="0"/>
                          </a:rPr>
                          <m:t>𝐴</m:t>
                        </m:r>
                      </m:e>
                      <m:sup>
                        <m:r>
                          <a:rPr lang="en-US" b="0" i="1" smtClean="0">
                            <a:latin typeface="Cambria Math"/>
                            <a:ea typeface="Cambria Math" pitchFamily="18" charset="0"/>
                          </a:rPr>
                          <m:t>𝑘</m:t>
                        </m:r>
                      </m:sup>
                    </m:sSup>
                  </m:oMath>
                </a14:m>
                <a:r>
                  <a:rPr lang="en-US" i="1" dirty="0">
                    <a:latin typeface="+mn-lt"/>
                    <a:ea typeface="Cambria Math" pitchFamily="18" charset="0"/>
                  </a:rPr>
                  <a:t>, </a:t>
                </a:r>
                <a:r>
                  <a:rPr lang="en-GB" dirty="0">
                    <a:latin typeface="+mn-lt"/>
                  </a:rPr>
                  <a:t>because it is specific for each step </a:t>
                </a:r>
                <a:r>
                  <a:rPr lang="en-GB" i="1" dirty="0">
                    <a:latin typeface="+mn-lt"/>
                  </a:rPr>
                  <a:t>k</a:t>
                </a:r>
                <a:r>
                  <a:rPr lang="en-GB" dirty="0">
                    <a:latin typeface="+mn-lt"/>
                  </a:rPr>
                  <a:t>)? </a:t>
                </a:r>
                <a:r>
                  <a:rPr lang="en-GB" i="1" dirty="0">
                    <a:latin typeface="+mn-lt"/>
                    <a:ea typeface="Cambria Math" pitchFamily="18" charset="0"/>
                  </a:rPr>
                  <a:t>Selecting A so that     </a:t>
                </a:r>
                <a14:m>
                  <m:oMath xmlns:m="http://schemas.openxmlformats.org/officeDocument/2006/math">
                    <m:r>
                      <a:rPr lang="en-US" i="1">
                        <a:latin typeface="Cambria Math" pitchFamily="18" charset="0"/>
                        <a:ea typeface="Cambria Math" pitchFamily="18" charset="0"/>
                      </a:rPr>
                      <m:t>𝐴</m:t>
                    </m:r>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𝐴</m:t>
                        </m:r>
                      </m:e>
                      <m:sup>
                        <m:r>
                          <a:rPr lang="en-US" i="1">
                            <a:latin typeface="Cambria Math" panose="02040503050406030204" pitchFamily="18" charset="0"/>
                            <a:ea typeface="Cambria Math" pitchFamily="18" charset="0"/>
                          </a:rPr>
                          <m:t>𝑇</m:t>
                        </m:r>
                      </m:sup>
                    </m:sSup>
                  </m:oMath>
                </a14:m>
                <a:r>
                  <a:rPr lang="en-US" dirty="0">
                    <a:latin typeface="Cambria Math" pitchFamily="18" charset="0"/>
                    <a:ea typeface="Cambria Math" pitchFamily="18" charset="0"/>
                  </a:rPr>
                  <a:t> = </a:t>
                </a:r>
                <a14:m>
                  <m:oMath xmlns:m="http://schemas.openxmlformats.org/officeDocument/2006/math">
                    <m:sSup>
                      <m:sSupPr>
                        <m:ctrlPr>
                          <a:rPr lang="en-US" i="1" dirty="0">
                            <a:latin typeface="Cambria Math" panose="02040503050406030204" pitchFamily="18" charset="0"/>
                            <a:ea typeface="Cambria Math" pitchFamily="18" charset="0"/>
                          </a:rPr>
                        </m:ctrlPr>
                      </m:sSupPr>
                      <m:e>
                        <m:r>
                          <m:rPr>
                            <m:nor/>
                          </m:rPr>
                          <a:rPr lang="en-US" i="1" dirty="0">
                            <a:latin typeface="Cambria Math" pitchFamily="18" charset="0"/>
                            <a:ea typeface="Cambria Math" pitchFamily="18" charset="0"/>
                          </a:rPr>
                          <m:t>[</m:t>
                        </m:r>
                        <m:sSubSup>
                          <m:sSubSupPr>
                            <m:ctrlPr>
                              <a:rPr lang="en-US" i="1">
                                <a:latin typeface="Cambria Math" panose="02040503050406030204" pitchFamily="18" charset="0"/>
                                <a:ea typeface="Cambria Math" pitchFamily="18" charset="0"/>
                              </a:rPr>
                            </m:ctrlPr>
                          </m:sSubSupPr>
                          <m:e>
                            <m:r>
                              <a:rPr lang="en-US" b="0" i="1" smtClean="0">
                                <a:latin typeface="Cambria Math"/>
                                <a:ea typeface="Cambria Math" pitchFamily="18" charset="0"/>
                              </a:rPr>
                              <m:t> </m:t>
                            </m:r>
                            <m:r>
                              <a:rPr lang="en-US" i="1">
                                <a:latin typeface="Cambria Math" pitchFamily="18" charset="0"/>
                                <a:ea typeface="Cambria Math" pitchFamily="18" charset="0"/>
                              </a:rPr>
                              <m:t>𝛻</m:t>
                            </m:r>
                            <m:r>
                              <a:rPr lang="en-US" i="1" baseline="-25000">
                                <a:latin typeface="Cambria Math" panose="02040503050406030204" pitchFamily="18" charset="0"/>
                                <a:ea typeface="Cambria Math" pitchFamily="18" charset="0"/>
                              </a:rPr>
                              <m:t>𝑥</m:t>
                            </m:r>
                          </m:e>
                          <m:sub/>
                          <m:sup>
                            <m:r>
                              <a:rPr lang="en-US" i="1">
                                <a:latin typeface="Cambria Math" panose="02040503050406030204" pitchFamily="18" charset="0"/>
                                <a:ea typeface="Cambria Math" pitchFamily="18" charset="0"/>
                              </a:rPr>
                              <m:t>2</m:t>
                            </m:r>
                          </m:sup>
                        </m:sSubSup>
                        <m:r>
                          <m:rPr>
                            <m:nor/>
                          </m:rPr>
                          <a:rPr lang="en-US" i="1" dirty="0">
                            <a:latin typeface="Cambria Math" pitchFamily="18" charset="0"/>
                            <a:ea typeface="Cambria Math" pitchFamily="18" charset="0"/>
                          </a:rPr>
                          <m:t>f</m:t>
                        </m:r>
                        <m:r>
                          <m:rPr>
                            <m:nor/>
                          </m:rPr>
                          <a:rPr lang="en-US" i="1" dirty="0">
                            <a:latin typeface="Cambria Math" pitchFamily="18" charset="0"/>
                            <a:ea typeface="Cambria Math" pitchFamily="18" charset="0"/>
                          </a:rPr>
                          <m:t>(</m:t>
                        </m:r>
                        <m:sSup>
                          <m:sSupPr>
                            <m:ctrlPr>
                              <a:rPr lang="en-US" i="1" dirty="0">
                                <a:latin typeface="Cambria Math" panose="02040503050406030204" pitchFamily="18" charset="0"/>
                                <a:ea typeface="Cambria Math" pitchFamily="18" charset="0"/>
                              </a:rPr>
                            </m:ctrlPr>
                          </m:sSupPr>
                          <m:e>
                            <m:r>
                              <a:rPr lang="en-US" i="1" dirty="0">
                                <a:latin typeface="Cambria Math"/>
                                <a:ea typeface="Cambria Math" pitchFamily="18" charset="0"/>
                              </a:rPr>
                              <m:t>𝑥</m:t>
                            </m:r>
                          </m:e>
                          <m:sup>
                            <m:r>
                              <a:rPr lang="en-US" i="1" dirty="0">
                                <a:latin typeface="Cambria Math"/>
                                <a:ea typeface="Cambria Math" pitchFamily="18" charset="0"/>
                              </a:rPr>
                              <m:t>𝑘</m:t>
                            </m:r>
                          </m:sup>
                        </m:sSup>
                        <m:r>
                          <m:rPr>
                            <m:nor/>
                          </m:rPr>
                          <a:rPr lang="en-US" i="1" dirty="0">
                            <a:latin typeface="Cambria Math" pitchFamily="18" charset="0"/>
                            <a:ea typeface="Cambria Math" pitchFamily="18" charset="0"/>
                          </a:rPr>
                          <m:t>)]</m:t>
                        </m:r>
                      </m:e>
                      <m:sup>
                        <m:r>
                          <a:rPr lang="en-US" i="1" dirty="0">
                            <a:latin typeface="Cambria Math"/>
                            <a:ea typeface="Cambria Math" pitchFamily="18" charset="0"/>
                          </a:rPr>
                          <m:t>−1</m:t>
                        </m:r>
                      </m:sup>
                    </m:sSup>
                  </m:oMath>
                </a14:m>
                <a:r>
                  <a:rPr lang="en-GB" i="1" dirty="0">
                    <a:latin typeface="+mn-lt"/>
                    <a:ea typeface="Cambria Math" pitchFamily="18" charset="0"/>
                  </a:rPr>
                  <a:t>     </a:t>
                </a:r>
                <a:r>
                  <a:rPr lang="en-GB" dirty="0">
                    <a:latin typeface="+mn-lt"/>
                  </a:rPr>
                  <a:t>is a matrix of second derivatives. In this case the original gradient procedure will work as Newton procedure!</a:t>
                </a:r>
                <a:endParaRPr lang="en-US" dirty="0">
                  <a:latin typeface="+mn-lt"/>
                </a:endParaRPr>
              </a:p>
              <a:p>
                <a:r>
                  <a:rPr lang="en-GB" dirty="0">
                    <a:latin typeface="+mn-lt"/>
                  </a:rPr>
                  <a:t>On the iteration step of the gradient procedure there is a special transformation matrix </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𝑘</m:t>
                        </m:r>
                      </m:sup>
                    </m:sSup>
                  </m:oMath>
                </a14:m>
                <a:r>
                  <a:rPr lang="en-GB" dirty="0">
                    <a:latin typeface="+mn-lt"/>
                  </a:rPr>
                  <a:t> that makes a problem “better”. Rather than finding a new matrix for each step </a:t>
                </a:r>
                <a:r>
                  <a:rPr lang="en-GB" i="1" dirty="0">
                    <a:latin typeface="+mn-lt"/>
                  </a:rPr>
                  <a:t>k</a:t>
                </a:r>
                <a:r>
                  <a:rPr lang="en-GB" dirty="0">
                    <a:latin typeface="+mn-lt"/>
                  </a:rPr>
                  <a:t> let’s find the “correcting” matrix that transforms  </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𝑘</m:t>
                        </m:r>
                      </m:sup>
                    </m:sSup>
                  </m:oMath>
                </a14:m>
                <a:r>
                  <a:rPr lang="en-US" dirty="0">
                    <a:latin typeface="+mn-lt"/>
                  </a:rPr>
                  <a:t> into    </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𝑘</m:t>
                        </m:r>
                        <m:r>
                          <a:rPr lang="en-US" b="0" i="1" smtClean="0">
                            <a:latin typeface="Cambria Math"/>
                            <a:ea typeface="Cambria Math" pitchFamily="18" charset="0"/>
                          </a:rPr>
                          <m:t>+1</m:t>
                        </m:r>
                      </m:sup>
                    </m:sSup>
                  </m:oMath>
                </a14:m>
                <a:endParaRPr lang="en-US" dirty="0">
                  <a:latin typeface="+mn-lt"/>
                </a:endParaRPr>
              </a:p>
              <a:p>
                <a:r>
                  <a:rPr lang="en-GB" dirty="0">
                    <a:latin typeface="+mn-lt"/>
                  </a:rPr>
                  <a:t>How do we get from  </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𝑘</m:t>
                        </m:r>
                      </m:sup>
                    </m:sSup>
                  </m:oMath>
                </a14:m>
                <a:r>
                  <a:rPr lang="en-US" dirty="0">
                    <a:latin typeface="+mn-lt"/>
                  </a:rPr>
                  <a:t> into    </a:t>
                </a:r>
                <a14:m>
                  <m:oMath xmlns:m="http://schemas.openxmlformats.org/officeDocument/2006/math">
                    <m:sSup>
                      <m:sSupPr>
                        <m:ctrlPr>
                          <a:rPr lang="en-US" i="1">
                            <a:latin typeface="Cambria Math" panose="02040503050406030204" pitchFamily="18" charset="0"/>
                            <a:ea typeface="Cambria Math" pitchFamily="18" charset="0"/>
                          </a:rPr>
                        </m:ctrlPr>
                      </m:sSupPr>
                      <m:e>
                        <m:r>
                          <a:rPr lang="en-US" i="1">
                            <a:latin typeface="Cambria Math"/>
                            <a:ea typeface="Cambria Math" pitchFamily="18" charset="0"/>
                          </a:rPr>
                          <m:t>𝐴</m:t>
                        </m:r>
                      </m:e>
                      <m:sup>
                        <m:r>
                          <a:rPr lang="en-US" i="1">
                            <a:latin typeface="Cambria Math"/>
                            <a:ea typeface="Cambria Math" pitchFamily="18" charset="0"/>
                          </a:rPr>
                          <m:t>𝑘</m:t>
                        </m:r>
                        <m:r>
                          <a:rPr lang="en-US" i="1">
                            <a:latin typeface="Cambria Math"/>
                            <a:ea typeface="Cambria Math" pitchFamily="18" charset="0"/>
                          </a:rPr>
                          <m:t>+1</m:t>
                        </m:r>
                      </m:sup>
                    </m:sSup>
                  </m:oMath>
                </a14:m>
                <a:r>
                  <a:rPr lang="en-GB" dirty="0">
                    <a:latin typeface="+mn-lt"/>
                  </a:rPr>
                  <a:t> ?      What is a structure of the corrective matrix?</a:t>
                </a:r>
              </a:p>
              <a:p>
                <a:r>
                  <a:rPr lang="en-GB" dirty="0">
                    <a:latin typeface="+mn-lt"/>
                  </a:rPr>
                  <a:t>It can be shown that the correcting matrix can be found in a form  </a:t>
                </a:r>
                <a:r>
                  <a:rPr lang="en-US" i="1" dirty="0">
                    <a:latin typeface="Cambria Math" pitchFamily="18" charset="0"/>
                    <a:ea typeface="Cambria Math" pitchFamily="18" charset="0"/>
                  </a:rPr>
                  <a:t>I + (</a:t>
                </a:r>
                <a14:m>
                  <m:oMath xmlns:m="http://schemas.openxmlformats.org/officeDocument/2006/math">
                    <m:r>
                      <a:rPr lang="en-US" i="1" smtClean="0">
                        <a:latin typeface="Cambria Math" pitchFamily="18" charset="0"/>
                        <a:ea typeface="Cambria Math" pitchFamily="18" charset="0"/>
                      </a:rPr>
                      <m:t>𝛽</m:t>
                    </m:r>
                  </m:oMath>
                </a14:m>
                <a:r>
                  <a:rPr lang="en-US" i="1" dirty="0">
                    <a:latin typeface="Cambria Math" pitchFamily="18" charset="0"/>
                    <a:ea typeface="Cambria Math" pitchFamily="18" charset="0"/>
                  </a:rPr>
                  <a:t> – 1</a:t>
                </a:r>
                <a:r>
                  <a:rPr lang="en-US" dirty="0">
                    <a:latin typeface="Cambria Math" pitchFamily="18" charset="0"/>
                    <a:ea typeface="Cambria Math" pitchFamily="18" charset="0"/>
                  </a:rPr>
                  <a:t>)</a:t>
                </a:r>
                <a14:m>
                  <m:oMath xmlns:m="http://schemas.openxmlformats.org/officeDocument/2006/math">
                    <m:r>
                      <a:rPr lang="en-US" i="1" smtClean="0">
                        <a:latin typeface="Cambria Math" pitchFamily="18" charset="0"/>
                        <a:ea typeface="Cambria Math" pitchFamily="18" charset="0"/>
                      </a:rPr>
                      <m:t>𝜃</m:t>
                    </m:r>
                    <m:sSup>
                      <m:sSupPr>
                        <m:ctrlPr>
                          <a:rPr lang="en-US" i="1" smtClean="0">
                            <a:latin typeface="Cambria Math" panose="02040503050406030204" pitchFamily="18" charset="0"/>
                            <a:ea typeface="Cambria Math" pitchFamily="18" charset="0"/>
                          </a:rPr>
                        </m:ctrlPr>
                      </m:sSupPr>
                      <m:e>
                        <m:r>
                          <a:rPr lang="en-US" i="1" smtClean="0">
                            <a:latin typeface="Cambria Math" panose="02040503050406030204" pitchFamily="18" charset="0"/>
                            <a:ea typeface="Cambria Math" pitchFamily="18" charset="0"/>
                          </a:rPr>
                          <m:t>𝜃</m:t>
                        </m:r>
                      </m:e>
                      <m:sup>
                        <m:r>
                          <a:rPr lang="en-US" b="0" i="1" smtClean="0">
                            <a:latin typeface="Cambria Math" panose="02040503050406030204" pitchFamily="18" charset="0"/>
                            <a:ea typeface="Cambria Math" pitchFamily="18" charset="0"/>
                          </a:rPr>
                          <m:t>𝑇</m:t>
                        </m:r>
                      </m:sup>
                    </m:sSup>
                  </m:oMath>
                </a14:m>
                <a:endParaRPr lang="en-US" dirty="0">
                  <a:latin typeface="Cambria Math" pitchFamily="18" charset="0"/>
                  <a:ea typeface="Cambria Math" pitchFamily="18" charset="0"/>
                </a:endParaRPr>
              </a:p>
              <a:p>
                <a:endParaRPr lang="en-US" dirty="0">
                  <a:latin typeface="+mn-lt"/>
                </a:endParaRPr>
              </a:p>
              <a:p>
                <a:r>
                  <a:rPr lang="en-US" dirty="0"/>
                  <a:t>      </a:t>
                </a:r>
                <a:endParaRPr lang="ru-RU" dirty="0"/>
              </a:p>
              <a:p>
                <a:endParaRPr lang="en-US" i="1" dirty="0">
                  <a:latin typeface="Cambria Math" pitchFamily="18" charset="0"/>
                  <a:ea typeface="Cambria Math"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04799" y="1713816"/>
                <a:ext cx="8470515" cy="3164328"/>
              </a:xfrm>
              <a:prstGeom prst="rect">
                <a:avLst/>
              </a:prstGeom>
              <a:blipFill rotWithShape="1">
                <a:blip r:embed="rId2"/>
                <a:stretch>
                  <a:fillRect l="-576" t="-1156" b="-2119"/>
                </a:stretch>
              </a:blipFill>
            </p:spPr>
            <p:txBody>
              <a:bodyPr/>
              <a:lstStyle/>
              <a:p>
                <a:r>
                  <a:rPr lang="en-US">
                    <a:noFill/>
                  </a:rPr>
                  <a:t> </a:t>
                </a:r>
              </a:p>
            </p:txBody>
          </p:sp>
        </mc:Fallback>
      </mc:AlternateContent>
      <p:sp>
        <p:nvSpPr>
          <p:cNvPr id="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p:cNvSpPr>
            <a:spLocks noChangeArrowheads="1"/>
          </p:cNvSpPr>
          <p:nvPr/>
        </p:nvSpPr>
        <p:spPr bwMode="auto">
          <a:xfrm>
            <a:off x="0" y="18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5"/>
          <p:cNvSpPr>
            <a:spLocks noChangeArrowheads="1"/>
          </p:cNvSpPr>
          <p:nvPr/>
        </p:nvSpPr>
        <p:spPr bwMode="auto">
          <a:xfrm>
            <a:off x="152400" y="33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8"/>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1"/>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2"/>
          <p:cNvSpPr>
            <a:spLocks noChangeArrowheads="1"/>
          </p:cNvSpPr>
          <p:nvPr/>
        </p:nvSpPr>
        <p:spPr bwMode="auto">
          <a:xfrm>
            <a:off x="457200" y="63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4"/>
          <p:cNvSpPr>
            <a:spLocks noChangeArrowheads="1"/>
          </p:cNvSpPr>
          <p:nvPr/>
        </p:nvSpPr>
        <p:spPr bwMode="auto">
          <a:xfrm>
            <a:off x="6096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Rectangle 25"/>
          <p:cNvSpPr>
            <a:spLocks noChangeArrowheads="1"/>
          </p:cNvSpPr>
          <p:nvPr/>
        </p:nvSpPr>
        <p:spPr bwMode="auto">
          <a:xfrm>
            <a:off x="609600" y="79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 name="Rectangle 27"/>
          <p:cNvSpPr>
            <a:spLocks noChangeArrowheads="1"/>
          </p:cNvSpPr>
          <p:nvPr/>
        </p:nvSpPr>
        <p:spPr bwMode="auto">
          <a:xfrm>
            <a:off x="7620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28"/>
          <p:cNvSpPr>
            <a:spLocks noChangeArrowheads="1"/>
          </p:cNvSpPr>
          <p:nvPr/>
        </p:nvSpPr>
        <p:spPr bwMode="auto">
          <a:xfrm>
            <a:off x="762000" y="942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1F359F2E-41C3-7AAC-21DF-1787C020527E}"/>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A7CA1936-9624-A852-7920-44FC78AA3BD0}"/>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91DBDEBF-6A96-5602-E8B1-63095B44CC83}"/>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Arrow: Pentagon 10">
              <a:extLst>
                <a:ext uri="{FF2B5EF4-FFF2-40B4-BE49-F238E27FC236}">
                  <a16:creationId xmlns:a16="http://schemas.microsoft.com/office/drawing/2014/main" id="{4A56B610-CE94-777E-B6CC-6246721B138B}"/>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4" name="Arrow: Pentagon 13">
              <a:extLst>
                <a:ext uri="{FF2B5EF4-FFF2-40B4-BE49-F238E27FC236}">
                  <a16:creationId xmlns:a16="http://schemas.microsoft.com/office/drawing/2014/main" id="{A05BD0AB-3A47-5BF9-E033-B29D6E84AED6}"/>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0CDB102D-7785-ABD1-F235-9B78DFF9FC64}"/>
              </a:ext>
            </a:extLst>
          </p:cNvPr>
          <p:cNvSpPr/>
          <p:nvPr/>
        </p:nvSpPr>
        <p:spPr>
          <a:xfrm>
            <a:off x="2095142" y="231612"/>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69207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374073" y="1429187"/>
                <a:ext cx="8395854" cy="3970318"/>
              </a:xfrm>
              <a:prstGeom prst="rect">
                <a:avLst/>
              </a:prstGeom>
            </p:spPr>
            <p:txBody>
              <a:bodyPr wrap="square">
                <a:spAutoFit/>
              </a:bodyPr>
              <a:lstStyle/>
              <a:p>
                <a:r>
                  <a:rPr lang="en-GB" dirty="0">
                    <a:latin typeface="+mn-lt"/>
                  </a:rPr>
                  <a:t>This is a very simple structure and has the following properties :</a:t>
                </a:r>
              </a:p>
              <a:p>
                <a:r>
                  <a:rPr lang="ru-RU" dirty="0">
                    <a:solidFill>
                      <a:srgbClr val="FF0000"/>
                    </a:solidFill>
                  </a:rPr>
                  <a:t>                                       </a:t>
                </a:r>
                <a:endParaRPr lang="en-GB" dirty="0">
                  <a:latin typeface="+mn-lt"/>
                </a:endParaRPr>
              </a:p>
              <a:p>
                <a:r>
                  <a:rPr lang="en-GB" dirty="0">
                    <a:latin typeface="+mn-lt"/>
                  </a:rPr>
                  <a:t>its inverse is always exists and given by  </a:t>
                </a:r>
                <a:r>
                  <a:rPr lang="en-US" i="1" dirty="0">
                    <a:latin typeface="Cambria Math" pitchFamily="18" charset="0"/>
                    <a:ea typeface="Cambria Math" pitchFamily="18" charset="0"/>
                  </a:rPr>
                  <a:t>I + (</a:t>
                </a:r>
                <a14:m>
                  <m:oMath xmlns:m="http://schemas.openxmlformats.org/officeDocument/2006/math">
                    <m:r>
                      <a:rPr lang="en-US" i="1">
                        <a:latin typeface="Cambria Math" pitchFamily="18" charset="0"/>
                        <a:ea typeface="Cambria Math" pitchFamily="18" charset="0"/>
                      </a:rPr>
                      <m:t>𝛽</m:t>
                    </m:r>
                  </m:oMath>
                </a14:m>
                <a:r>
                  <a:rPr lang="en-US" i="1" dirty="0">
                    <a:latin typeface="Cambria Math" pitchFamily="18" charset="0"/>
                    <a:ea typeface="Cambria Math" pitchFamily="18" charset="0"/>
                  </a:rPr>
                  <a:t> – 1</a:t>
                </a:r>
                <a:r>
                  <a:rPr lang="en-US" dirty="0">
                    <a:latin typeface="Cambria Math" pitchFamily="18" charset="0"/>
                    <a:ea typeface="Cambria Math" pitchFamily="18" charset="0"/>
                  </a:rPr>
                  <a:t>)</a:t>
                </a:r>
                <a14:m>
                  <m:oMath xmlns:m="http://schemas.openxmlformats.org/officeDocument/2006/math">
                    <m:r>
                      <a:rPr lang="en-US" i="1">
                        <a:latin typeface="Cambria Math" pitchFamily="18" charset="0"/>
                        <a:ea typeface="Cambria Math" pitchFamily="18" charset="0"/>
                      </a:rPr>
                      <m:t>𝜃</m:t>
                    </m:r>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𝜃</m:t>
                        </m:r>
                      </m:e>
                      <m:sup>
                        <m:r>
                          <a:rPr lang="en-US" i="1">
                            <a:latin typeface="Cambria Math" panose="02040503050406030204" pitchFamily="18" charset="0"/>
                            <a:ea typeface="Cambria Math" pitchFamily="18" charset="0"/>
                          </a:rPr>
                          <m:t>𝑇</m:t>
                        </m:r>
                      </m:sup>
                    </m:sSup>
                  </m:oMath>
                </a14:m>
                <a:r>
                  <a:rPr lang="en-GB" dirty="0">
                    <a:latin typeface="+mn-lt"/>
                  </a:rPr>
                  <a:t>.</a:t>
                </a:r>
              </a:p>
              <a:p>
                <a:endParaRPr lang="en-GB" dirty="0">
                  <a:latin typeface="+mn-lt"/>
                </a:endParaRPr>
              </a:p>
              <a:p>
                <a:r>
                  <a:rPr lang="en-GB" dirty="0">
                    <a:latin typeface="+mn-lt"/>
                  </a:rPr>
                  <a:t>For </a:t>
                </a:r>
                <a14:m>
                  <m:oMath xmlns:m="http://schemas.openxmlformats.org/officeDocument/2006/math">
                    <m:r>
                      <a:rPr lang="en-US" i="1">
                        <a:latin typeface="Cambria Math" pitchFamily="18" charset="0"/>
                        <a:ea typeface="Cambria Math" pitchFamily="18" charset="0"/>
                      </a:rPr>
                      <m:t>𝛽</m:t>
                    </m:r>
                  </m:oMath>
                </a14:m>
                <a:r>
                  <a:rPr lang="en-US" i="1" dirty="0">
                    <a:latin typeface="Cambria Math" pitchFamily="18" charset="0"/>
                    <a:ea typeface="Cambria Math" pitchFamily="18" charset="0"/>
                  </a:rPr>
                  <a:t> = – 1</a:t>
                </a:r>
                <a:r>
                  <a:rPr lang="en-GB" dirty="0">
                    <a:latin typeface="+mn-lt"/>
                  </a:rPr>
                  <a:t>   we get reflection operator (Householder operator), i.e. reflection from </a:t>
                </a:r>
                <a14:m>
                  <m:oMath xmlns:m="http://schemas.openxmlformats.org/officeDocument/2006/math">
                    <m:r>
                      <a:rPr lang="en-US" i="1">
                        <a:latin typeface="Cambria Math" pitchFamily="18" charset="0"/>
                        <a:ea typeface="Cambria Math" pitchFamily="18" charset="0"/>
                      </a:rPr>
                      <m:t>𝜃</m:t>
                    </m:r>
                  </m:oMath>
                </a14:m>
                <a:r>
                  <a:rPr lang="en-GB" dirty="0">
                    <a:latin typeface="+mn-lt"/>
                  </a:rPr>
                  <a:t>.        .</a:t>
                </a:r>
              </a:p>
              <a:p>
                <a:r>
                  <a:rPr lang="en-GB" dirty="0">
                    <a:latin typeface="+mn-lt"/>
                  </a:rPr>
                  <a:t>How  </a:t>
                </a:r>
                <a14:m>
                  <m:oMath xmlns:m="http://schemas.openxmlformats.org/officeDocument/2006/math">
                    <m:r>
                      <a:rPr lang="en-US" i="1">
                        <a:latin typeface="Cambria Math" pitchFamily="18" charset="0"/>
                        <a:ea typeface="Cambria Math" pitchFamily="18" charset="0"/>
                      </a:rPr>
                      <m:t>𝛽</m:t>
                    </m:r>
                    <m:r>
                      <a:rPr lang="en-US" b="0" i="1" smtClean="0">
                        <a:latin typeface="Cambria Math"/>
                        <a:ea typeface="Cambria Math" pitchFamily="18" charset="0"/>
                      </a:rPr>
                      <m:t>, </m:t>
                    </m:r>
                    <m:r>
                      <a:rPr lang="en-US" i="1">
                        <a:latin typeface="Cambria Math" pitchFamily="18" charset="0"/>
                        <a:ea typeface="Cambria Math" pitchFamily="18" charset="0"/>
                      </a:rPr>
                      <m:t>𝜃</m:t>
                    </m:r>
                  </m:oMath>
                </a14:m>
                <a:r>
                  <a:rPr lang="en-GB" dirty="0">
                    <a:latin typeface="+mn-lt"/>
                  </a:rPr>
                  <a:t>    are calibrated for the particular algorithm? For example, in Shor algorithm,</a:t>
                </a:r>
              </a:p>
              <a:p>
                <a:endParaRPr lang="en-GB" dirty="0">
                  <a:latin typeface="+mn-lt"/>
                  <a:ea typeface="Cambria Math" pitchFamily="18" charset="0"/>
                </a:endParaRPr>
              </a:p>
              <a:p>
                <a:r>
                  <a:rPr lang="en-US" dirty="0">
                    <a:ea typeface="Cambria Math" pitchFamily="18" charset="0"/>
                  </a:rPr>
                  <a:t> </a:t>
                </a:r>
                <a14:m>
                  <m:oMath xmlns:m="http://schemas.openxmlformats.org/officeDocument/2006/math">
                    <m:r>
                      <a:rPr lang="en-US" i="1">
                        <a:latin typeface="Cambria Math" pitchFamily="18" charset="0"/>
                        <a:ea typeface="Cambria Math" pitchFamily="18" charset="0"/>
                      </a:rPr>
                      <m:t>𝜃</m:t>
                    </m:r>
                  </m:oMath>
                </a14:m>
                <a:r>
                  <a:rPr lang="en-GB" dirty="0">
                    <a:latin typeface="+mn-lt"/>
                  </a:rPr>
                  <a:t>   at each step  is taken as the difference between two feasible directions.</a:t>
                </a:r>
                <a:endParaRPr lang="en-US" dirty="0">
                  <a:latin typeface="+mn-lt"/>
                </a:endParaRPr>
              </a:p>
              <a:p>
                <a:r>
                  <a:rPr lang="en-GB" dirty="0">
                    <a:latin typeface="+mn-lt"/>
                  </a:rPr>
                  <a:t> </a:t>
                </a:r>
                <a:endParaRPr lang="en-US" dirty="0">
                  <a:latin typeface="+mn-lt"/>
                </a:endParaRPr>
              </a:p>
              <a:p>
                <a:endParaRPr lang="en-GB" dirty="0"/>
              </a:p>
              <a:p>
                <a:endParaRPr lang="en-GB" dirty="0"/>
              </a:p>
              <a:p>
                <a:endParaRPr lang="en-GB" dirty="0"/>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74073" y="1429187"/>
                <a:ext cx="8395854" cy="3970318"/>
              </a:xfrm>
              <a:prstGeom prst="rect">
                <a:avLst/>
              </a:prstGeom>
              <a:blipFill rotWithShape="1">
                <a:blip r:embed="rId2"/>
                <a:stretch>
                  <a:fillRect l="-581" t="-767" r="-2903" b="-1380"/>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D72D3CD9-410E-463C-E87A-38A5F315F796}"/>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226F66B9-78CF-37B8-4ECB-830A446FF35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0589D311-6885-4DE8-D7C4-20A7FA727523}"/>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05EB4F7C-741E-B945-8654-B11D665F8D86}"/>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286C6FE6-D27F-A793-503D-C70D3E04098F}"/>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
        <p:nvSpPr>
          <p:cNvPr id="8" name="Rectangle 7">
            <a:extLst>
              <a:ext uri="{FF2B5EF4-FFF2-40B4-BE49-F238E27FC236}">
                <a16:creationId xmlns:a16="http://schemas.microsoft.com/office/drawing/2014/main" id="{6E3A462D-C361-3764-9A0E-C2ABFC006419}"/>
              </a:ext>
            </a:extLst>
          </p:cNvPr>
          <p:cNvSpPr/>
          <p:nvPr/>
        </p:nvSpPr>
        <p:spPr>
          <a:xfrm>
            <a:off x="2095142" y="231612"/>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2518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415840" y="1141864"/>
                <a:ext cx="8704610" cy="4222246"/>
              </a:xfrm>
              <a:prstGeom prst="rect">
                <a:avLst/>
              </a:prstGeom>
              <a:noFill/>
            </p:spPr>
            <p:txBody>
              <a:bodyPr wrap="square" rtlCol="0">
                <a:spAutoFit/>
              </a:bodyPr>
              <a:lstStyle/>
              <a:p>
                <a:r>
                  <a:rPr lang="en-GB" dirty="0">
                    <a:latin typeface="Arial" pitchFamily="34" charset="0"/>
                    <a:cs typeface="Arial" pitchFamily="34" charset="0"/>
                  </a:rPr>
                  <a:t>Let us obtain the expression for corrective matrix structure for successive transformations in the form </a:t>
                </a:r>
              </a:p>
              <a:p>
                <a:r>
                  <a:rPr lang="en-US" i="1" dirty="0">
                    <a:latin typeface="Arial" pitchFamily="34" charset="0"/>
                    <a:ea typeface="Cambria Math" pitchFamily="18" charset="0"/>
                    <a:cs typeface="Arial" pitchFamily="34" charset="0"/>
                  </a:rPr>
                  <a:t>                       I + (</a:t>
                </a:r>
                <a14:m>
                  <m:oMath xmlns:m="http://schemas.openxmlformats.org/officeDocument/2006/math">
                    <m:r>
                      <a:rPr lang="en-US" i="1">
                        <a:latin typeface="Cambria Math" pitchFamily="18" charset="0"/>
                        <a:ea typeface="Cambria Math" pitchFamily="18" charset="0"/>
                      </a:rPr>
                      <m:t>𝛽</m:t>
                    </m:r>
                  </m:oMath>
                </a14:m>
                <a:r>
                  <a:rPr lang="en-US" i="1" dirty="0">
                    <a:latin typeface="Arial" pitchFamily="34" charset="0"/>
                    <a:ea typeface="Cambria Math" pitchFamily="18" charset="0"/>
                    <a:cs typeface="Arial" pitchFamily="34" charset="0"/>
                  </a:rPr>
                  <a:t> – 1</a:t>
                </a:r>
                <a:r>
                  <a:rPr lang="en-US" dirty="0">
                    <a:latin typeface="Arial" pitchFamily="34" charset="0"/>
                    <a:ea typeface="Cambria Math" pitchFamily="18" charset="0"/>
                    <a:cs typeface="Arial" pitchFamily="34" charset="0"/>
                  </a:rPr>
                  <a:t>)</a:t>
                </a:r>
                <a14:m>
                  <m:oMath xmlns:m="http://schemas.openxmlformats.org/officeDocument/2006/math">
                    <m:r>
                      <a:rPr lang="en-US" i="1">
                        <a:latin typeface="Cambria Math" pitchFamily="18" charset="0"/>
                        <a:ea typeface="Cambria Math" pitchFamily="18" charset="0"/>
                      </a:rPr>
                      <m:t>𝜃</m:t>
                    </m:r>
                    <m:sSup>
                      <m:sSupPr>
                        <m:ctrlPr>
                          <a:rPr lang="en-US" i="1">
                            <a:latin typeface="Cambria Math" panose="02040503050406030204" pitchFamily="18" charset="0"/>
                            <a:ea typeface="Cambria Math" pitchFamily="18" charset="0"/>
                          </a:rPr>
                        </m:ctrlPr>
                      </m:sSupPr>
                      <m:e>
                        <m:r>
                          <a:rPr lang="en-US" i="1">
                            <a:latin typeface="Cambria Math" panose="02040503050406030204" pitchFamily="18" charset="0"/>
                            <a:ea typeface="Cambria Math" pitchFamily="18" charset="0"/>
                          </a:rPr>
                          <m:t>𝜃</m:t>
                        </m:r>
                      </m:e>
                      <m:sup>
                        <m:r>
                          <a:rPr lang="en-US" i="1">
                            <a:latin typeface="Cambria Math" panose="02040503050406030204" pitchFamily="18" charset="0"/>
                            <a:ea typeface="Cambria Math" pitchFamily="18" charset="0"/>
                          </a:rPr>
                          <m:t>𝑇</m:t>
                        </m:r>
                      </m:sup>
                    </m:sSup>
                  </m:oMath>
                </a14:m>
                <a:r>
                  <a:rPr lang="en-GB" dirty="0">
                    <a:latin typeface="Arial" pitchFamily="34" charset="0"/>
                    <a:cs typeface="Arial" pitchFamily="34" charset="0"/>
                  </a:rPr>
                  <a:t>.</a:t>
                </a:r>
              </a:p>
              <a:p>
                <a:endParaRPr lang="en-GB" dirty="0">
                  <a:latin typeface="Arial" pitchFamily="34" charset="0"/>
                  <a:cs typeface="Arial" pitchFamily="34" charset="0"/>
                </a:endParaRPr>
              </a:p>
              <a:p>
                <a:r>
                  <a:rPr lang="en-US" dirty="0">
                    <a:latin typeface="Arial" pitchFamily="34" charset="0"/>
                    <a:cs typeface="Arial" pitchFamily="34" charset="0"/>
                  </a:rPr>
                  <a:t> Let </a:t>
                </a:r>
                <a:r>
                  <a:rPr lang="en-US" i="1" dirty="0">
                    <a:latin typeface="Arial" pitchFamily="34" charset="0"/>
                    <a:ea typeface="Cambria Math" pitchFamily="18" charset="0"/>
                    <a:cs typeface="Arial" pitchFamily="34" charset="0"/>
                  </a:rPr>
                  <a:t>f(x) </a:t>
                </a:r>
                <a:r>
                  <a:rPr lang="en-GB" i="1" dirty="0">
                    <a:latin typeface="Arial" pitchFamily="34" charset="0"/>
                    <a:ea typeface="Cambria Math" pitchFamily="18" charset="0"/>
                    <a:cs typeface="Arial" pitchFamily="34" charset="0"/>
                  </a:rPr>
                  <a:t> </a:t>
                </a:r>
                <a14:m>
                  <m:oMath xmlns:m="http://schemas.openxmlformats.org/officeDocument/2006/math">
                    <m:r>
                      <a:rPr lang="en-GB" sz="2000" i="1" dirty="0">
                        <a:latin typeface="Cambria Math"/>
                        <a:ea typeface="Cambria Math"/>
                      </a:rPr>
                      <m:t>→</m:t>
                    </m:r>
                  </m:oMath>
                </a14:m>
                <a:r>
                  <a:rPr lang="en-US" dirty="0">
                    <a:latin typeface="Arial" pitchFamily="34" charset="0"/>
                    <a:cs typeface="Arial" pitchFamily="34" charset="0"/>
                  </a:rPr>
                  <a:t>           (1)  </a:t>
                </a:r>
                <a:r>
                  <a:rPr lang="en-GB" dirty="0">
                    <a:latin typeface="Arial" pitchFamily="34" charset="0"/>
                    <a:cs typeface="Arial" pitchFamily="34" charset="0"/>
                  </a:rPr>
                  <a:t>be the problem formulation </a:t>
                </a:r>
                <a:r>
                  <a:rPr lang="en-GB" dirty="0">
                    <a:solidFill>
                      <a:schemeClr val="tx1"/>
                    </a:solidFill>
                    <a:latin typeface="Arial" pitchFamily="34" charset="0"/>
                    <a:cs typeface="Arial" pitchFamily="34" charset="0"/>
                  </a:rPr>
                  <a:t>and   </a:t>
                </a:r>
                <a14:m>
                  <m:oMath xmlns:m="http://schemas.openxmlformats.org/officeDocument/2006/math">
                    <m:sSup>
                      <m:sSupPr>
                        <m:ctrlPr>
                          <a:rPr lang="en-GB" i="1" smtClean="0">
                            <a:solidFill>
                              <a:schemeClr val="tx1"/>
                            </a:solidFill>
                            <a:latin typeface="Cambria Math" panose="02040503050406030204" pitchFamily="18" charset="0"/>
                          </a:rPr>
                        </m:ctrlPr>
                      </m:sSupPr>
                      <m:e>
                        <m:r>
                          <a:rPr lang="en-US" b="0" i="1" smtClean="0">
                            <a:solidFill>
                              <a:schemeClr val="tx1"/>
                            </a:solidFill>
                            <a:latin typeface="Cambria Math"/>
                          </a:rPr>
                          <m:t>𝑥</m:t>
                        </m:r>
                      </m:e>
                      <m:sup>
                        <m:r>
                          <a:rPr lang="en-US" b="0" i="1" smtClean="0">
                            <a:solidFill>
                              <a:schemeClr val="tx1"/>
                            </a:solidFill>
                            <a:latin typeface="Cambria Math"/>
                          </a:rPr>
                          <m:t>0</m:t>
                        </m:r>
                      </m:sup>
                    </m:sSup>
                  </m:oMath>
                </a14:m>
                <a:r>
                  <a:rPr lang="en-GB" dirty="0">
                    <a:solidFill>
                      <a:schemeClr val="tx1"/>
                    </a:solidFill>
                    <a:latin typeface="Arial" pitchFamily="34" charset="0"/>
                    <a:cs typeface="Arial" pitchFamily="34" charset="0"/>
                  </a:rPr>
                  <a:t> is </a:t>
                </a:r>
                <a:r>
                  <a:rPr lang="en-GB" dirty="0">
                    <a:latin typeface="Arial" pitchFamily="34" charset="0"/>
                    <a:cs typeface="Arial" pitchFamily="34" charset="0"/>
                  </a:rPr>
                  <a:t>the initial solution (guess).</a:t>
                </a:r>
                <a:endParaRPr lang="en-US" dirty="0">
                  <a:latin typeface="Arial" pitchFamily="34" charset="0"/>
                  <a:cs typeface="Arial" pitchFamily="34" charset="0"/>
                </a:endParaRPr>
              </a:p>
              <a:p>
                <a:r>
                  <a:rPr lang="en-GB" dirty="0">
                    <a:latin typeface="Arial" pitchFamily="34" charset="0"/>
                    <a:cs typeface="Arial" pitchFamily="34" charset="0"/>
                  </a:rPr>
                  <a:t>Taylor approximation of the second order:</a:t>
                </a:r>
              </a:p>
              <a:p>
                <a:r>
                  <a:rPr lang="en-GB" dirty="0">
                    <a:latin typeface="Arial" pitchFamily="34" charset="0"/>
                    <a:cs typeface="Arial" pitchFamily="34" charset="0"/>
                  </a:rPr>
                  <a:t> </a:t>
                </a:r>
                <a:r>
                  <a:rPr lang="en-US" i="1" dirty="0">
                    <a:latin typeface="Arial" pitchFamily="34" charset="0"/>
                    <a:ea typeface="Cambria Math" pitchFamily="18" charset="0"/>
                    <a:cs typeface="Arial" pitchFamily="34" charset="0"/>
                  </a:rPr>
                  <a:t>f (</a:t>
                </a:r>
                <a14:m>
                  <m:oMath xmlns:m="http://schemas.openxmlformats.org/officeDocument/2006/math">
                    <m:r>
                      <a:rPr lang="en-US" i="1" dirty="0" smtClean="0">
                        <a:latin typeface="Cambria Math"/>
                        <a:ea typeface="Cambria Math" pitchFamily="18" charset="0"/>
                      </a:rPr>
                      <m:t>𝑥</m:t>
                    </m:r>
                  </m:oMath>
                </a14:m>
                <a:r>
                  <a:rPr lang="en-US" i="1" dirty="0">
                    <a:latin typeface="Arial" pitchFamily="34" charset="0"/>
                    <a:ea typeface="Cambria Math" pitchFamily="18" charset="0"/>
                    <a:cs typeface="Arial" pitchFamily="34" charset="0"/>
                  </a:rPr>
                  <a:t>)  </a:t>
                </a:r>
                <a14:m>
                  <m:oMath xmlns:m="http://schemas.openxmlformats.org/officeDocument/2006/math">
                    <m:r>
                      <a:rPr lang="en-US" i="1" smtClean="0">
                        <a:latin typeface="Cambria Math"/>
                        <a:ea typeface="Cambria Math"/>
                      </a:rPr>
                      <m:t>≅</m:t>
                    </m:r>
                    <m:r>
                      <a:rPr lang="en-US" b="0" i="1" smtClean="0">
                        <a:latin typeface="Cambria Math"/>
                        <a:ea typeface="Cambria Math"/>
                      </a:rPr>
                      <m:t> </m:t>
                    </m:r>
                  </m:oMath>
                </a14:m>
                <a:r>
                  <a:rPr lang="en-US" i="1" dirty="0">
                    <a:latin typeface="Arial" pitchFamily="34" charset="0"/>
                    <a:ea typeface="Cambria Math" pitchFamily="18" charset="0"/>
                    <a:cs typeface="Arial" pitchFamily="34" charset="0"/>
                  </a:rPr>
                  <a:t>f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US" i="1" dirty="0">
                    <a:latin typeface="Arial" pitchFamily="34" charset="0"/>
                    <a:ea typeface="Cambria Math" pitchFamily="18" charset="0"/>
                    <a:cs typeface="Arial" pitchFamily="34" charset="0"/>
                  </a:rPr>
                  <a:t>)  + </a:t>
                </a:r>
                <a14:m>
                  <m:oMath xmlns:m="http://schemas.openxmlformats.org/officeDocument/2006/math">
                    <m:sSup>
                      <m:sSupPr>
                        <m:ctrlPr>
                          <a:rPr lang="en-GB" i="1" smtClean="0">
                            <a:latin typeface="Cambria Math" panose="02040503050406030204" pitchFamily="18" charset="0"/>
                          </a:rPr>
                        </m:ctrlPr>
                      </m:sSupPr>
                      <m:e>
                        <m:r>
                          <m:rPr>
                            <m:nor/>
                          </m:rPr>
                          <a:rPr lang="en-US" i="1" dirty="0">
                            <a:latin typeface="Arial" pitchFamily="34" charset="0"/>
                            <a:ea typeface="Cambria Math" pitchFamily="18" charset="0"/>
                            <a:cs typeface="Arial" pitchFamily="34" charset="0"/>
                          </a:rPr>
                          <m:t>[ </m:t>
                        </m:r>
                        <m:r>
                          <a:rPr lang="en-GB" i="1">
                            <a:latin typeface="Cambria Math"/>
                            <a:ea typeface="Cambria Math"/>
                          </a:rPr>
                          <m:t>𝛻</m:t>
                        </m:r>
                        <m:r>
                          <m:rPr>
                            <m:nor/>
                          </m:rPr>
                          <a:rPr lang="en-US" i="1" dirty="0">
                            <a:latin typeface="Arial" pitchFamily="34" charset="0"/>
                            <a:ea typeface="Cambria Math" pitchFamily="18" charset="0"/>
                            <a:cs typeface="Arial" pitchFamily="34" charset="0"/>
                          </a:rPr>
                          <m:t> </m:t>
                        </m:r>
                        <m:r>
                          <m:rPr>
                            <m:nor/>
                          </m:rPr>
                          <a:rPr lang="en-US" i="1" dirty="0">
                            <a:latin typeface="Arial" pitchFamily="34" charset="0"/>
                            <a:ea typeface="Cambria Math" pitchFamily="18" charset="0"/>
                            <a:cs typeface="Arial" pitchFamily="34" charset="0"/>
                          </a:rPr>
                          <m:t>f</m:t>
                        </m:r>
                        <m:r>
                          <m:rPr>
                            <m:nor/>
                          </m:rPr>
                          <a:rPr lang="en-US" b="0" i="1" dirty="0" smtClean="0">
                            <a:latin typeface="Arial" pitchFamily="34" charset="0"/>
                            <a:ea typeface="Cambria Math" pitchFamily="18" charset="0"/>
                            <a:cs typeface="Arial" pitchFamily="34" charset="0"/>
                          </a:rPr>
                          <m:t> </m:t>
                        </m:r>
                        <m:r>
                          <m:rPr>
                            <m:nor/>
                          </m:rPr>
                          <a:rPr lang="en-US" i="1" dirty="0">
                            <a:latin typeface="Arial" pitchFamily="34" charset="0"/>
                            <a:ea typeface="Cambria Math" pitchFamily="18" charset="0"/>
                            <a:cs typeface="Arial" pitchFamily="34" charset="0"/>
                          </a:rPr>
                          <m:t>(</m:t>
                        </m:r>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r>
                          <m:rPr>
                            <m:nor/>
                          </m:rPr>
                          <a:rPr lang="en-US" i="1" dirty="0">
                            <a:latin typeface="Arial" pitchFamily="34" charset="0"/>
                            <a:ea typeface="Cambria Math" pitchFamily="18" charset="0"/>
                            <a:cs typeface="Arial" pitchFamily="34" charset="0"/>
                          </a:rPr>
                          <m:t>)]</m:t>
                        </m:r>
                      </m:e>
                      <m:sup>
                        <m:r>
                          <a:rPr lang="en-US" b="0" i="1" smtClean="0">
                            <a:latin typeface="Cambria Math"/>
                          </a:rPr>
                          <m:t> </m:t>
                        </m:r>
                        <m:r>
                          <a:rPr lang="en-US" b="0" i="1" smtClean="0">
                            <a:latin typeface="Cambria Math"/>
                          </a:rPr>
                          <m:t>𝑇</m:t>
                        </m:r>
                      </m:sup>
                    </m:sSup>
                  </m:oMath>
                </a14:m>
                <a:r>
                  <a:rPr lang="en-GB" dirty="0">
                    <a:latin typeface="Arial" pitchFamily="34" charset="0"/>
                    <a:cs typeface="Arial" pitchFamily="34" charset="0"/>
                  </a:rPr>
                  <a:t> (</a:t>
                </a:r>
                <a14:m>
                  <m:oMath xmlns:m="http://schemas.openxmlformats.org/officeDocument/2006/math">
                    <m:r>
                      <a:rPr lang="en-GB" i="1" dirty="0" smtClean="0">
                        <a:latin typeface="Cambria Math"/>
                        <a:ea typeface="Cambria Math" pitchFamily="18" charset="0"/>
                      </a:rPr>
                      <m:t>𝑥</m:t>
                    </m:r>
                  </m:oMath>
                </a14:m>
                <a:r>
                  <a:rPr lang="en-GB" dirty="0">
                    <a:latin typeface="Arial" pitchFamily="34" charset="0"/>
                    <a:cs typeface="Arial" pitchFamily="34" charset="0"/>
                  </a:rPr>
                  <a:t> -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GB" dirty="0">
                    <a:latin typeface="Arial" pitchFamily="34" charset="0"/>
                    <a:cs typeface="Arial" pitchFamily="34" charset="0"/>
                  </a:rPr>
                  <a:t>) + </a:t>
                </a:r>
                <a14:m>
                  <m:oMath xmlns:m="http://schemas.openxmlformats.org/officeDocument/2006/math">
                    <m:f>
                      <m:fPr>
                        <m:ctrlPr>
                          <a:rPr lang="en-GB"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oMath>
                </a14:m>
                <a:r>
                  <a:rPr lang="en-GB" dirty="0">
                    <a:latin typeface="Arial" pitchFamily="34" charset="0"/>
                    <a:cs typeface="Arial" pitchFamily="34" charset="0"/>
                  </a:rPr>
                  <a:t> </a:t>
                </a:r>
                <a14:m>
                  <m:oMath xmlns:m="http://schemas.openxmlformats.org/officeDocument/2006/math">
                    <m:sSup>
                      <m:sSupPr>
                        <m:ctrlPr>
                          <a:rPr lang="en-GB" i="1" dirty="0" smtClean="0">
                            <a:latin typeface="Cambria Math" panose="02040503050406030204" pitchFamily="18" charset="0"/>
                          </a:rPr>
                        </m:ctrlPr>
                      </m:sSupPr>
                      <m:e>
                        <m:r>
                          <m:rPr>
                            <m:nor/>
                          </m:rPr>
                          <a:rPr lang="en-GB" dirty="0">
                            <a:latin typeface="Arial" pitchFamily="34" charset="0"/>
                            <a:cs typeface="Arial" pitchFamily="34" charset="0"/>
                          </a:rPr>
                          <m:t>(</m:t>
                        </m:r>
                        <m:r>
                          <a:rPr lang="en-GB" i="1" dirty="0">
                            <a:latin typeface="Cambria Math"/>
                            <a:ea typeface="Cambria Math" pitchFamily="18" charset="0"/>
                          </a:rPr>
                          <m:t>𝑥</m:t>
                        </m:r>
                        <m:r>
                          <m:rPr>
                            <m:nor/>
                          </m:rPr>
                          <a:rPr lang="en-GB" dirty="0">
                            <a:latin typeface="Arial" pitchFamily="34" charset="0"/>
                            <a:cs typeface="Arial" pitchFamily="34" charset="0"/>
                          </a:rPr>
                          <m:t> − </m:t>
                        </m:r>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r>
                          <m:rPr>
                            <m:nor/>
                          </m:rPr>
                          <a:rPr lang="en-GB" dirty="0">
                            <a:latin typeface="Arial" pitchFamily="34" charset="0"/>
                            <a:cs typeface="Arial" pitchFamily="34" charset="0"/>
                          </a:rPr>
                          <m:t>)</m:t>
                        </m:r>
                      </m:e>
                      <m:sup>
                        <m:r>
                          <a:rPr lang="en-US" b="0" i="1" dirty="0" smtClean="0">
                            <a:latin typeface="Cambria Math"/>
                          </a:rPr>
                          <m:t>𝑇</m:t>
                        </m:r>
                      </m:sup>
                    </m:sSup>
                  </m:oMath>
                </a14:m>
                <a:r>
                  <a:rPr lang="en-GB" dirty="0">
                    <a:latin typeface="Arial" pitchFamily="34" charset="0"/>
                    <a:cs typeface="Arial" pitchFamily="34" charset="0"/>
                  </a:rPr>
                  <a:t> </a:t>
                </a:r>
                <a14:m>
                  <m:oMath xmlns:m="http://schemas.openxmlformats.org/officeDocument/2006/math">
                    <m:sSup>
                      <m:sSupPr>
                        <m:ctrlPr>
                          <a:rPr lang="en-GB" i="1">
                            <a:latin typeface="Cambria Math" panose="02040503050406030204" pitchFamily="18" charset="0"/>
                          </a:rPr>
                        </m:ctrlPr>
                      </m:sSupPr>
                      <m:e>
                        <m:r>
                          <a:rPr lang="en-GB" i="1">
                            <a:latin typeface="Cambria Math"/>
                            <a:ea typeface="Cambria Math"/>
                          </a:rPr>
                          <m:t>𝛻</m:t>
                        </m:r>
                      </m:e>
                      <m:sup>
                        <m:r>
                          <a:rPr lang="en-US" b="0" i="1" smtClean="0">
                            <a:latin typeface="Cambria Math"/>
                          </a:rPr>
                          <m:t>2</m:t>
                        </m:r>
                      </m:sup>
                    </m:sSup>
                  </m:oMath>
                </a14:m>
                <a:r>
                  <a:rPr lang="en-US" i="1" dirty="0">
                    <a:latin typeface="Arial" pitchFamily="34" charset="0"/>
                    <a:ea typeface="Cambria Math" pitchFamily="18" charset="0"/>
                    <a:cs typeface="Arial" pitchFamily="34" charset="0"/>
                  </a:rPr>
                  <a:t> f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US" i="1" dirty="0">
                    <a:latin typeface="Arial" pitchFamily="34" charset="0"/>
                    <a:ea typeface="Cambria Math" pitchFamily="18" charset="0"/>
                    <a:cs typeface="Arial" pitchFamily="34" charset="0"/>
                  </a:rPr>
                  <a:t>) </a:t>
                </a:r>
                <a:r>
                  <a:rPr lang="en-GB" dirty="0">
                    <a:latin typeface="Arial" pitchFamily="34" charset="0"/>
                    <a:cs typeface="Arial" pitchFamily="34" charset="0"/>
                  </a:rPr>
                  <a:t>(</a:t>
                </a:r>
                <a14:m>
                  <m:oMath xmlns:m="http://schemas.openxmlformats.org/officeDocument/2006/math">
                    <m:r>
                      <a:rPr lang="en-GB" i="1" dirty="0">
                        <a:latin typeface="Cambria Math"/>
                        <a:ea typeface="Cambria Math" pitchFamily="18" charset="0"/>
                      </a:rPr>
                      <m:t>𝑥</m:t>
                    </m:r>
                  </m:oMath>
                </a14:m>
                <a:r>
                  <a:rPr lang="en-GB" dirty="0">
                    <a:latin typeface="Arial" pitchFamily="34" charset="0"/>
                    <a:cs typeface="Arial" pitchFamily="34" charset="0"/>
                  </a:rPr>
                  <a:t> -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GB" dirty="0">
                    <a:latin typeface="Arial" pitchFamily="34" charset="0"/>
                    <a:cs typeface="Arial" pitchFamily="34" charset="0"/>
                  </a:rPr>
                  <a:t>)                       (2)                                                                                            </a:t>
                </a:r>
              </a:p>
              <a:p>
                <a:r>
                  <a:rPr lang="en-GB" dirty="0">
                    <a:latin typeface="Arial" pitchFamily="34" charset="0"/>
                    <a:cs typeface="Arial" pitchFamily="34" charset="0"/>
                  </a:rPr>
                  <a:t>     </a:t>
                </a:r>
              </a:p>
              <a:p>
                <a:r>
                  <a:rPr lang="en-GB" dirty="0">
                    <a:latin typeface="Arial" pitchFamily="34" charset="0"/>
                    <a:cs typeface="Arial" pitchFamily="34" charset="0"/>
                  </a:rPr>
                  <a:t>To transform (2) into a separable form let us use linear transformation </a:t>
                </a:r>
                <a:endParaRPr lang="en-US" dirty="0">
                  <a:latin typeface="Arial" pitchFamily="34" charset="0"/>
                  <a:cs typeface="Arial" pitchFamily="34" charset="0"/>
                </a:endParaRPr>
              </a:p>
              <a:p>
                <a:r>
                  <a:rPr lang="en-GB" dirty="0">
                    <a:latin typeface="Arial" pitchFamily="34" charset="0"/>
                    <a:cs typeface="Arial" pitchFamily="34" charset="0"/>
                  </a:rPr>
                  <a:t>  </a:t>
                </a:r>
                <a14:m>
                  <m:oMath xmlns:m="http://schemas.openxmlformats.org/officeDocument/2006/math">
                    <m:r>
                      <a:rPr lang="en-US" b="0" i="0" dirty="0" smtClean="0">
                        <a:latin typeface="Cambria Math"/>
                        <a:ea typeface="Cambria Math" pitchFamily="18" charset="0"/>
                      </a:rPr>
                      <m:t>                                        </m:t>
                    </m:r>
                    <m:r>
                      <a:rPr lang="en-GB" i="1" dirty="0">
                        <a:latin typeface="Cambria Math"/>
                        <a:ea typeface="Cambria Math" pitchFamily="18" charset="0"/>
                      </a:rPr>
                      <m:t>𝑥</m:t>
                    </m:r>
                  </m:oMath>
                </a14:m>
                <a:r>
                  <a:rPr lang="en-GB" dirty="0">
                    <a:latin typeface="Arial" pitchFamily="34" charset="0"/>
                    <a:cs typeface="Arial" pitchFamily="34" charset="0"/>
                  </a:rPr>
                  <a:t> -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GB" dirty="0">
                    <a:latin typeface="Arial" pitchFamily="34" charset="0"/>
                    <a:cs typeface="Arial" pitchFamily="34" charset="0"/>
                  </a:rPr>
                  <a:t> = </a:t>
                </a:r>
                <a14:m>
                  <m:oMath xmlns:m="http://schemas.openxmlformats.org/officeDocument/2006/math">
                    <m:sSub>
                      <m:sSubPr>
                        <m:ctrlPr>
                          <a:rPr lang="en-GB"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1" smtClean="0">
                        <a:latin typeface="Cambria Math"/>
                      </a:rPr>
                      <m:t>𝑦</m:t>
                    </m:r>
                  </m:oMath>
                </a14:m>
                <a:endParaRPr lang="en-US" dirty="0">
                  <a:latin typeface="Arial" pitchFamily="34" charset="0"/>
                  <a:cs typeface="Arial" pitchFamily="34" charset="0"/>
                </a:endParaRPr>
              </a:p>
              <a:p>
                <a:r>
                  <a:rPr lang="en-US" dirty="0">
                    <a:latin typeface="Arial" pitchFamily="34" charset="0"/>
                    <a:cs typeface="Arial" pitchFamily="34" charset="0"/>
                  </a:rPr>
                  <a:t> </a:t>
                </a:r>
                <a:r>
                  <a:rPr lang="en-US" i="1" dirty="0">
                    <a:latin typeface="Arial" pitchFamily="34" charset="0"/>
                    <a:ea typeface="Cambria Math" pitchFamily="18" charset="0"/>
                    <a:cs typeface="Arial" pitchFamily="34" charset="0"/>
                  </a:rPr>
                  <a:t>f (</a:t>
                </a:r>
                <a14:m>
                  <m:oMath xmlns:m="http://schemas.openxmlformats.org/officeDocument/2006/math">
                    <m:r>
                      <a:rPr lang="en-US" i="1" dirty="0">
                        <a:latin typeface="Cambria Math"/>
                        <a:ea typeface="Cambria Math" pitchFamily="18" charset="0"/>
                      </a:rPr>
                      <m:t>𝑥</m:t>
                    </m:r>
                  </m:oMath>
                </a14:m>
                <a:r>
                  <a:rPr lang="en-US" i="1" dirty="0">
                    <a:latin typeface="Arial" pitchFamily="34" charset="0"/>
                    <a:ea typeface="Cambria Math" pitchFamily="18" charset="0"/>
                    <a:cs typeface="Arial" pitchFamily="34" charset="0"/>
                  </a:rPr>
                  <a:t>) = f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r>
                          <a:rPr lang="en-US" b="0" i="1" smtClean="0">
                            <a:latin typeface="Cambria Math"/>
                          </a:rPr>
                          <m:t> </m:t>
                        </m:r>
                      </m:sup>
                    </m:sSup>
                    <m:r>
                      <a:rPr lang="en-US" b="0" i="1" smtClean="0">
                        <a:latin typeface="Cambria Math"/>
                      </a:rPr>
                      <m:t>+</m:t>
                    </m:r>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r>
                      <a:rPr lang="en-US" i="1">
                        <a:latin typeface="Cambria Math"/>
                      </a:rPr>
                      <m:t>𝑦</m:t>
                    </m:r>
                  </m:oMath>
                </a14:m>
                <a:r>
                  <a:rPr lang="en-US" dirty="0">
                    <a:latin typeface="Arial" pitchFamily="34" charset="0"/>
                    <a:cs typeface="Arial" pitchFamily="34" charset="0"/>
                  </a:rPr>
                  <a:t>) = </a:t>
                </a:r>
                <a14:m>
                  <m:oMath xmlns:m="http://schemas.openxmlformats.org/officeDocument/2006/math">
                    <m:r>
                      <a:rPr lang="en-US" i="1">
                        <a:latin typeface="Cambria Math"/>
                        <a:ea typeface="Cambria Math"/>
                      </a:rPr>
                      <m:t>𝜓</m:t>
                    </m:r>
                  </m:oMath>
                </a14:m>
                <a:r>
                  <a:rPr lang="en-US" dirty="0">
                    <a:latin typeface="Arial" pitchFamily="34" charset="0"/>
                    <a:cs typeface="Arial" pitchFamily="34" charset="0"/>
                  </a:rPr>
                  <a:t> (</a:t>
                </a:r>
                <a14:m>
                  <m:oMath xmlns:m="http://schemas.openxmlformats.org/officeDocument/2006/math">
                    <m:r>
                      <a:rPr lang="en-US" i="1" dirty="0" smtClean="0">
                        <a:latin typeface="Cambria Math"/>
                      </a:rPr>
                      <m:t>𝑦</m:t>
                    </m:r>
                  </m:oMath>
                </a14:m>
                <a:r>
                  <a:rPr lang="en-US" dirty="0">
                    <a:latin typeface="Arial" pitchFamily="34" charset="0"/>
                    <a:cs typeface="Arial" pitchFamily="34" charset="0"/>
                  </a:rPr>
                  <a:t>)</a:t>
                </a:r>
                <a14:m>
                  <m:oMath xmlns:m="http://schemas.openxmlformats.org/officeDocument/2006/math">
                    <m:r>
                      <a:rPr lang="en-US" b="0" i="0" smtClean="0">
                        <a:latin typeface="Cambria Math"/>
                        <a:ea typeface="Cambria Math"/>
                      </a:rPr>
                      <m:t> </m:t>
                    </m:r>
                    <m:r>
                      <a:rPr lang="en-US" i="1">
                        <a:latin typeface="Cambria Math"/>
                        <a:ea typeface="Cambria Math"/>
                      </a:rPr>
                      <m:t>≅ </m:t>
                    </m:r>
                  </m:oMath>
                </a14:m>
                <a:r>
                  <a:rPr lang="en-US" i="1" dirty="0">
                    <a:latin typeface="Arial" pitchFamily="34" charset="0"/>
                    <a:ea typeface="Cambria Math" pitchFamily="18" charset="0"/>
                    <a:cs typeface="Arial" pitchFamily="34" charset="0"/>
                  </a:rPr>
                  <a:t>f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US" i="1" dirty="0">
                    <a:latin typeface="Arial" pitchFamily="34" charset="0"/>
                    <a:ea typeface="Cambria Math" pitchFamily="18" charset="0"/>
                    <a:cs typeface="Arial" pitchFamily="34" charset="0"/>
                  </a:rPr>
                  <a:t>)  + </a:t>
                </a:r>
                <a14:m>
                  <m:oMath xmlns:m="http://schemas.openxmlformats.org/officeDocument/2006/math">
                    <m:sSup>
                      <m:sSupPr>
                        <m:ctrlPr>
                          <a:rPr lang="en-GB" i="1">
                            <a:latin typeface="Cambria Math" panose="02040503050406030204" pitchFamily="18" charset="0"/>
                          </a:rPr>
                        </m:ctrlPr>
                      </m:sSupPr>
                      <m:e>
                        <m:r>
                          <m:rPr>
                            <m:nor/>
                          </m:rPr>
                          <a:rPr lang="en-US" i="1" dirty="0">
                            <a:latin typeface="Arial" pitchFamily="34" charset="0"/>
                            <a:ea typeface="Cambria Math" pitchFamily="18" charset="0"/>
                            <a:cs typeface="Arial" pitchFamily="34" charset="0"/>
                          </a:rPr>
                          <m:t>[ </m:t>
                        </m:r>
                        <m:r>
                          <a:rPr lang="en-GB" i="1">
                            <a:latin typeface="Cambria Math"/>
                            <a:ea typeface="Cambria Math"/>
                          </a:rPr>
                          <m:t>𝛻</m:t>
                        </m:r>
                        <m:r>
                          <m:rPr>
                            <m:nor/>
                          </m:rPr>
                          <a:rPr lang="en-US" i="1" dirty="0">
                            <a:latin typeface="Arial" pitchFamily="34" charset="0"/>
                            <a:ea typeface="Cambria Math" pitchFamily="18" charset="0"/>
                            <a:cs typeface="Arial" pitchFamily="34" charset="0"/>
                          </a:rPr>
                          <m:t> </m:t>
                        </m:r>
                        <m:r>
                          <m:rPr>
                            <m:nor/>
                          </m:rPr>
                          <a:rPr lang="en-US" i="1" dirty="0">
                            <a:latin typeface="Arial" pitchFamily="34" charset="0"/>
                            <a:ea typeface="Cambria Math" pitchFamily="18" charset="0"/>
                            <a:cs typeface="Arial" pitchFamily="34" charset="0"/>
                          </a:rPr>
                          <m:t>f</m:t>
                        </m:r>
                        <m:r>
                          <m:rPr>
                            <m:nor/>
                          </m:rPr>
                          <a:rPr lang="en-US" i="1" dirty="0">
                            <a:latin typeface="Arial" pitchFamily="34" charset="0"/>
                            <a:ea typeface="Cambria Math" pitchFamily="18" charset="0"/>
                            <a:cs typeface="Arial" pitchFamily="34" charset="0"/>
                          </a:rPr>
                          <m:t> (</m:t>
                        </m:r>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r>
                          <m:rPr>
                            <m:nor/>
                          </m:rPr>
                          <a:rPr lang="en-US" i="1" dirty="0">
                            <a:latin typeface="Arial" pitchFamily="34" charset="0"/>
                            <a:ea typeface="Cambria Math" pitchFamily="18" charset="0"/>
                            <a:cs typeface="Arial" pitchFamily="34" charset="0"/>
                          </a:rPr>
                          <m:t>)]</m:t>
                        </m:r>
                      </m:e>
                      <m:sup>
                        <m:r>
                          <a:rPr lang="en-US" i="1">
                            <a:latin typeface="Cambria Math"/>
                          </a:rPr>
                          <m:t> </m:t>
                        </m:r>
                        <m:r>
                          <a:rPr lang="en-US" i="1">
                            <a:latin typeface="Cambria Math"/>
                          </a:rPr>
                          <m:t>𝑇</m:t>
                        </m:r>
                      </m:sup>
                    </m:sSup>
                  </m:oMath>
                </a14:m>
                <a:r>
                  <a:rPr lang="en-GB" dirty="0">
                    <a:latin typeface="Arial" pitchFamily="34" charset="0"/>
                    <a:cs typeface="Arial" pitchFamily="34" charset="0"/>
                  </a:rPr>
                  <a:t> </a:t>
                </a:r>
                <a14:m>
                  <m:oMath xmlns:m="http://schemas.openxmlformats.org/officeDocument/2006/math">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r>
                      <a:rPr lang="en-US" i="1">
                        <a:latin typeface="Cambria Math"/>
                      </a:rPr>
                      <m:t>𝑦</m:t>
                    </m:r>
                  </m:oMath>
                </a14:m>
                <a:r>
                  <a:rPr lang="en-US" dirty="0">
                    <a:latin typeface="Arial" pitchFamily="34" charset="0"/>
                    <a:cs typeface="Arial" pitchFamily="34" charset="0"/>
                  </a:rPr>
                  <a:t> +</a:t>
                </a:r>
                <a:r>
                  <a:rPr lang="en-GB" dirty="0">
                    <a:latin typeface="Arial" pitchFamily="34" charset="0"/>
                    <a:cs typeface="Arial" pitchFamily="34" charset="0"/>
                  </a:rPr>
                  <a:t> </a:t>
                </a:r>
                <a14:m>
                  <m:oMath xmlns:m="http://schemas.openxmlformats.org/officeDocument/2006/math">
                    <m:f>
                      <m:fPr>
                        <m:ctrlPr>
                          <a:rPr lang="en-GB"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smtClean="0">
                            <a:latin typeface="Cambria Math" panose="02040503050406030204" pitchFamily="18" charset="0"/>
                          </a:rPr>
                        </m:ctrlPr>
                      </m:sSupPr>
                      <m:e>
                        <m:sSub>
                          <m:sSubPr>
                            <m:ctrlPr>
                              <a:rPr lang="en-GB" i="1">
                                <a:latin typeface="Cambria Math" panose="02040503050406030204" pitchFamily="18" charset="0"/>
                              </a:rPr>
                            </m:ctrlPr>
                          </m:sSubPr>
                          <m:e>
                            <m:r>
                              <a:rPr lang="en-US" b="0" i="1" smtClean="0">
                                <a:latin typeface="Cambria Math"/>
                              </a:rPr>
                              <m:t>(</m:t>
                            </m:r>
                            <m:r>
                              <a:rPr lang="en-US" i="1">
                                <a:latin typeface="Cambria Math"/>
                              </a:rPr>
                              <m:t>𝐴</m:t>
                            </m:r>
                          </m:e>
                          <m:sub>
                            <m:r>
                              <a:rPr lang="en-US" i="1">
                                <a:latin typeface="Cambria Math"/>
                              </a:rPr>
                              <m:t>0</m:t>
                            </m:r>
                          </m:sub>
                        </m:sSub>
                        <m:r>
                          <a:rPr lang="en-US" i="1">
                            <a:latin typeface="Cambria Math"/>
                          </a:rPr>
                          <m:t>𝑦</m:t>
                        </m:r>
                        <m:r>
                          <a:rPr lang="en-US" b="0" i="1" smtClean="0">
                            <a:latin typeface="Cambria Math"/>
                          </a:rPr>
                          <m:t>)</m:t>
                        </m:r>
                      </m:e>
                      <m:sup>
                        <m:r>
                          <a:rPr lang="en-US" b="0" i="1" smtClean="0">
                            <a:latin typeface="Cambria Math"/>
                          </a:rPr>
                          <m:t>𝑇</m:t>
                        </m:r>
                      </m:sup>
                    </m:sSup>
                    <m:sSup>
                      <m:sSupPr>
                        <m:ctrlPr>
                          <a:rPr lang="en-GB" i="1">
                            <a:latin typeface="Cambria Math" panose="02040503050406030204" pitchFamily="18" charset="0"/>
                          </a:rPr>
                        </m:ctrlPr>
                      </m:sSupPr>
                      <m:e>
                        <m:r>
                          <a:rPr lang="en-GB" i="1">
                            <a:latin typeface="Cambria Math"/>
                            <a:ea typeface="Cambria Math"/>
                          </a:rPr>
                          <m:t>𝛻</m:t>
                        </m:r>
                      </m:e>
                      <m:sup>
                        <m:r>
                          <a:rPr lang="en-US" i="1">
                            <a:latin typeface="Cambria Math"/>
                          </a:rPr>
                          <m:t>2</m:t>
                        </m:r>
                      </m:sup>
                    </m:sSup>
                  </m:oMath>
                </a14:m>
                <a:r>
                  <a:rPr lang="en-US" i="1" dirty="0">
                    <a:latin typeface="Arial" pitchFamily="34" charset="0"/>
                    <a:ea typeface="Cambria Math" pitchFamily="18" charset="0"/>
                    <a:cs typeface="Arial" pitchFamily="34" charset="0"/>
                  </a:rPr>
                  <a:t> f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US" i="1" dirty="0">
                    <a:latin typeface="Arial" pitchFamily="34" charset="0"/>
                    <a:ea typeface="Cambria Math" pitchFamily="18" charset="0"/>
                    <a:cs typeface="Arial" pitchFamily="34" charset="0"/>
                  </a:rPr>
                  <a:t>) (</a:t>
                </a:r>
                <a14:m>
                  <m:oMath xmlns:m="http://schemas.openxmlformats.org/officeDocument/2006/math">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r>
                      <a:rPr lang="en-US" i="1">
                        <a:latin typeface="Cambria Math"/>
                      </a:rPr>
                      <m:t>𝑦</m:t>
                    </m:r>
                    <m:r>
                      <a:rPr lang="en-US" b="0" i="1" smtClean="0">
                        <a:latin typeface="Cambria Math"/>
                      </a:rPr>
                      <m:t>)  (3)</m:t>
                    </m:r>
                  </m:oMath>
                </a14:m>
                <a:endParaRPr lang="en-US" dirty="0">
                  <a:latin typeface="Arial" pitchFamily="34" charset="0"/>
                  <a:cs typeface="Arial" pitchFamily="34" charset="0"/>
                </a:endParaRPr>
              </a:p>
              <a:p>
                <a:r>
                  <a:rPr lang="en-US" dirty="0"/>
                  <a:t> </a:t>
                </a:r>
              </a:p>
              <a:p>
                <a:endParaRPr lang="en-US" dirty="0">
                  <a:latin typeface="+mn-lt"/>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15840" y="1141864"/>
                <a:ext cx="8704610" cy="4222246"/>
              </a:xfrm>
              <a:prstGeom prst="rect">
                <a:avLst/>
              </a:prstGeom>
              <a:blipFill rotWithShape="1">
                <a:blip r:embed="rId3"/>
                <a:stretch>
                  <a:fillRect l="-560" t="-722" r="-65756" b="-1299"/>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929121859"/>
              </p:ext>
            </p:extLst>
          </p:nvPr>
        </p:nvGraphicFramePr>
        <p:xfrm>
          <a:off x="1721731" y="2305051"/>
          <a:ext cx="479425" cy="458787"/>
        </p:xfrm>
        <a:graphic>
          <a:graphicData uri="http://schemas.openxmlformats.org/presentationml/2006/ole">
            <mc:AlternateContent xmlns:mc="http://schemas.openxmlformats.org/markup-compatibility/2006">
              <mc:Choice xmlns:v="urn:schemas-microsoft-com:vml" Requires="v">
                <p:oleObj name="Equation" r:id="rId4" imgW="291960" imgH="279360" progId="Equation.3">
                  <p:embed/>
                </p:oleObj>
              </mc:Choice>
              <mc:Fallback>
                <p:oleObj name="Equation" r:id="rId4" imgW="291960" imgH="27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1731" y="2305051"/>
                        <a:ext cx="4794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a:xfrm>
            <a:off x="2095142" y="231612"/>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D6BD6483-536C-6C6D-9307-DA6D74212A52}"/>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54684DC6-6B02-B8E1-81CC-897D162912A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B80A4256-C272-3412-9A40-59B9CD7DB52C}"/>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6E4B142D-E63E-BB69-2649-408B579ACB48}"/>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3137F6F6-9281-92D3-B635-EDC3E7EE7272}"/>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9016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752254" y="459634"/>
            <a:ext cx="7639493" cy="5816977"/>
          </a:xfrm>
          <a:prstGeom prst="rect">
            <a:avLst/>
          </a:prstGeom>
          <a:noFill/>
        </p:spPr>
        <p:txBody>
          <a:bodyPr wrap="square" rtlCol="0">
            <a:spAutoFit/>
          </a:bodyPr>
          <a:lstStyle/>
          <a:p>
            <a:pPr defTabSz="685800" eaLnBrk="1" fontAlgn="auto" hangingPunct="1">
              <a:spcBef>
                <a:spcPts val="0"/>
              </a:spcBef>
              <a:spcAft>
                <a:spcPts val="0"/>
              </a:spcAft>
            </a:pPr>
            <a:r>
              <a:rPr lang="en-US" sz="2400" b="1" dirty="0">
                <a:solidFill>
                  <a:prstClr val="black"/>
                </a:solidFill>
                <a:latin typeface="Calibri" panose="020F0502020204030204"/>
                <a:cs typeface="+mn-cs"/>
              </a:rPr>
              <a:t>                               </a:t>
            </a:r>
            <a:r>
              <a:rPr lang="en-US" sz="2400" b="1" dirty="0">
                <a:solidFill>
                  <a:prstClr val="black"/>
                </a:solidFill>
                <a:latin typeface="Arial" panose="020B0604020202020204" pitchFamily="34" charset="0"/>
                <a:cs typeface="Arial" panose="020B0604020202020204" pitchFamily="34" charset="0"/>
              </a:rPr>
              <a:t>Our software</a:t>
            </a:r>
            <a:endParaRPr lang="en-US" sz="2400" b="1" dirty="0">
              <a:solidFill>
                <a:prstClr val="black"/>
              </a:solidFill>
              <a:latin typeface="Calibri" panose="020F0502020204030204"/>
              <a:cs typeface="+mn-cs"/>
            </a:endParaRPr>
          </a:p>
          <a:p>
            <a:pPr defTabSz="685800" eaLnBrk="1" fontAlgn="auto" hangingPunct="1">
              <a:spcBef>
                <a:spcPts val="0"/>
              </a:spcBef>
              <a:spcAft>
                <a:spcPts val="0"/>
              </a:spcAft>
            </a:pPr>
            <a:r>
              <a:rPr lang="en-US" sz="2400" b="1" dirty="0">
                <a:solidFill>
                  <a:prstClr val="black"/>
                </a:solidFill>
                <a:latin typeface="Calibri" panose="020F0502020204030204"/>
                <a:cs typeface="+mn-cs"/>
              </a:rPr>
              <a:t>          why</a:t>
            </a:r>
          </a:p>
          <a:p>
            <a:pPr marL="342900" indent="-342900" defTabSz="685800" eaLnBrk="1" fontAlgn="auto" hangingPunct="1">
              <a:spcBef>
                <a:spcPts val="0"/>
              </a:spcBef>
              <a:spcAft>
                <a:spcPts val="0"/>
              </a:spcAft>
              <a:buFontTx/>
              <a:buAutoNum type="arabicPeriod"/>
            </a:pPr>
            <a:r>
              <a:rPr lang="en-US"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342900" indent="-342900" defTabSz="685800" eaLnBrk="1" fontAlgn="auto" hangingPunct="1">
              <a:spcBef>
                <a:spcPts val="0"/>
              </a:spcBef>
              <a:spcAft>
                <a:spcPts val="0"/>
              </a:spcAft>
              <a:buFontTx/>
              <a:buAutoNum type="arabicPeriod"/>
            </a:pPr>
            <a:r>
              <a:rPr lang="en-US"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342900" indent="-342900" defTabSz="685800" eaLnBrk="1" fontAlgn="auto" hangingPunct="1">
              <a:spcBef>
                <a:spcPts val="0"/>
              </a:spcBef>
              <a:spcAft>
                <a:spcPts val="0"/>
              </a:spcAft>
              <a:buFontTx/>
              <a:buAutoNum type="arabicPeriod"/>
            </a:pPr>
            <a:endParaRPr lang="en-US" b="1" dirty="0">
              <a:solidFill>
                <a:srgbClr val="FF0000"/>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en-US"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400" b="1" dirty="0">
                <a:solidFill>
                  <a:prstClr val="black"/>
                </a:solidFill>
                <a:latin typeface="Calibri" panose="020F0502020204030204"/>
                <a:cs typeface="+mn-cs"/>
              </a:rPr>
              <a:t>          how</a:t>
            </a:r>
          </a:p>
          <a:p>
            <a:pPr marL="342900" indent="-342900" defTabSz="685800" eaLnBrk="1" fontAlgn="auto" hangingPunct="1">
              <a:spcBef>
                <a:spcPts val="0"/>
              </a:spcBef>
              <a:spcAft>
                <a:spcPts val="0"/>
              </a:spcAft>
              <a:buFontTx/>
              <a:buAutoNum type="arabicPeriod"/>
            </a:pPr>
            <a:r>
              <a:rPr lang="en-US"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342900" indent="-342900" defTabSz="685800" eaLnBrk="1" fontAlgn="auto" hangingPunct="1">
              <a:spcBef>
                <a:spcPts val="0"/>
              </a:spcBef>
              <a:spcAft>
                <a:spcPts val="0"/>
              </a:spcAft>
              <a:buFontTx/>
              <a:buAutoNum type="arabicPeriod"/>
            </a:pPr>
            <a:r>
              <a:rPr lang="en-US"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pPr defTabSz="685800" eaLnBrk="1" fontAlgn="auto" hangingPunct="1">
              <a:spcBef>
                <a:spcPts val="0"/>
              </a:spcBef>
              <a:spcAft>
                <a:spcPts val="0"/>
              </a:spcAft>
            </a:pPr>
            <a:endParaRPr lang="en-US" sz="2400" b="1" dirty="0">
              <a:solidFill>
                <a:prstClr val="black"/>
              </a:solidFill>
              <a:latin typeface="Calibri" panose="020F0502020204030204"/>
              <a:cs typeface="+mn-cs"/>
            </a:endParaRPr>
          </a:p>
          <a:p>
            <a:pPr defTabSz="685800" eaLnBrk="1" fontAlgn="auto" hangingPunct="1">
              <a:spcBef>
                <a:spcPts val="0"/>
              </a:spcBef>
              <a:spcAft>
                <a:spcPts val="0"/>
              </a:spcAft>
            </a:pPr>
            <a:endParaRPr lang="en-US" sz="24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en-US" sz="24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endParaRPr lang="en-US" sz="2400" b="1" dirty="0">
              <a:solidFill>
                <a:prstClr val="black"/>
              </a:solidFill>
              <a:latin typeface="Arial" panose="020B0604020202020204" pitchFamily="34" charset="0"/>
              <a:cs typeface="Arial" panose="020B0604020202020204" pitchFamily="34" charset="0"/>
            </a:endParaRPr>
          </a:p>
          <a:p>
            <a:pPr defTabSz="685800" eaLnBrk="1" fontAlgn="auto" hangingPunct="1">
              <a:spcBef>
                <a:spcPts val="0"/>
              </a:spcBef>
              <a:spcAft>
                <a:spcPts val="0"/>
              </a:spcAft>
            </a:pPr>
            <a:r>
              <a:rPr lang="en-US" sz="2400" b="1" dirty="0">
                <a:solidFill>
                  <a:prstClr val="black"/>
                </a:solidFill>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2496645"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6508628" y="2496646"/>
            <a:ext cx="5143499" cy="15021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5" name="Arrow: Pentagon 4">
            <a:extLst>
              <a:ext uri="{FF2B5EF4-FFF2-40B4-BE49-F238E27FC236}">
                <a16:creationId xmlns:a16="http://schemas.microsoft.com/office/drawing/2014/main" id="{A46BDBD1-47CC-351C-55B5-6395ADBF0C1B}"/>
              </a:ext>
            </a:extLst>
          </p:cNvPr>
          <p:cNvSpPr/>
          <p:nvPr/>
        </p:nvSpPr>
        <p:spPr>
          <a:xfrm>
            <a:off x="150210" y="1"/>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
        <p:nvSpPr>
          <p:cNvPr id="6" name="Arrow: Pentagon 5">
            <a:extLst>
              <a:ext uri="{FF2B5EF4-FFF2-40B4-BE49-F238E27FC236}">
                <a16:creationId xmlns:a16="http://schemas.microsoft.com/office/drawing/2014/main" id="{90699459-5EBC-7386-1BFC-9B9166BE4FDF}"/>
              </a:ext>
            </a:extLst>
          </p:cNvPr>
          <p:cNvSpPr/>
          <p:nvPr/>
        </p:nvSpPr>
        <p:spPr>
          <a:xfrm>
            <a:off x="150210" y="4969983"/>
            <a:ext cx="8930443" cy="173516"/>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pPr>
            <a:endParaRPr lang="en-US" sz="281" dirty="0">
              <a:solidFill>
                <a:prstClr val="white"/>
              </a:solidFill>
              <a:latin typeface="Calibri" panose="020F0502020204030204"/>
            </a:endParaRPr>
          </a:p>
        </p:txBody>
      </p:sp>
    </p:spTree>
    <p:extLst>
      <p:ext uri="{BB962C8B-B14F-4D97-AF65-F5344CB8AC3E}">
        <p14:creationId xmlns:p14="http://schemas.microsoft.com/office/powerpoint/2010/main" val="3441302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2"/>
          <p:cNvSpPr>
            <a:spLocks noChangeArrowheads="1"/>
          </p:cNvSpPr>
          <p:nvPr/>
        </p:nvSpPr>
        <p:spPr bwMode="auto">
          <a:xfrm>
            <a:off x="0" y="704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0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GB" altLang="zh-CN"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13"/>
          <p:cNvSpPr>
            <a:spLocks noChangeArrowheads="1"/>
          </p:cNvSpPr>
          <p:nvPr/>
        </p:nvSpPr>
        <p:spPr bwMode="auto">
          <a:xfrm>
            <a:off x="0" y="810340"/>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000" b="1"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GB" altLang="zh-CN" sz="1800" b="1"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289455" y="458359"/>
                <a:ext cx="8774433" cy="6590843"/>
              </a:xfrm>
              <a:prstGeom prst="rect">
                <a:avLst/>
              </a:prstGeom>
              <a:noFill/>
            </p:spPr>
            <p:txBody>
              <a:bodyPr wrap="square" rtlCol="0">
                <a:spAutoFit/>
              </a:bodyPr>
              <a:lstStyle/>
              <a:p>
                <a:endParaRPr lang="en-GB" dirty="0"/>
              </a:p>
              <a:p>
                <a:endParaRPr lang="en-GB" dirty="0"/>
              </a:p>
              <a:p>
                <a:r>
                  <a:rPr lang="en-GB" dirty="0">
                    <a:latin typeface="Arial" pitchFamily="34" charset="0"/>
                    <a:cs typeface="Arial" pitchFamily="34" charset="0"/>
                  </a:rPr>
                  <a:t> Separability requirement can be written as                                                            </a:t>
                </a:r>
              </a:p>
              <a:p>
                <a14:m>
                  <m:oMath xmlns:m="http://schemas.openxmlformats.org/officeDocument/2006/math">
                    <m:sSup>
                      <m:sSupPr>
                        <m:ctrlPr>
                          <a:rPr lang="en-GB" i="1" smtClean="0">
                            <a:latin typeface="Cambria Math" panose="02040503050406030204" pitchFamily="18" charset="0"/>
                          </a:rPr>
                        </m:ctrlPr>
                      </m:sSupPr>
                      <m:e>
                        <m:sSub>
                          <m:sSubPr>
                            <m:ctrlPr>
                              <a:rPr lang="en-GB" i="1" smtClean="0">
                                <a:latin typeface="Cambria Math" panose="02040503050406030204" pitchFamily="18" charset="0"/>
                              </a:rPr>
                            </m:ctrlPr>
                          </m:sSubPr>
                          <m:e>
                            <m:r>
                              <a:rPr lang="en-US" b="0" i="1" smtClean="0">
                                <a:latin typeface="Cambria Math"/>
                              </a:rPr>
                              <m:t>(</m:t>
                            </m:r>
                            <m:r>
                              <a:rPr lang="en-US" b="0" i="1" smtClean="0">
                                <a:latin typeface="Cambria Math"/>
                              </a:rPr>
                              <m:t>𝐴</m:t>
                            </m:r>
                          </m:e>
                          <m:sub>
                            <m:r>
                              <a:rPr lang="en-US" b="0" i="1" smtClean="0">
                                <a:latin typeface="Cambria Math"/>
                              </a:rPr>
                              <m:t>0</m:t>
                            </m:r>
                          </m:sub>
                        </m:sSub>
                        <m:r>
                          <a:rPr lang="en-US" b="0" i="1" smtClean="0">
                            <a:latin typeface="Cambria Math"/>
                          </a:rPr>
                          <m:t>)</m:t>
                        </m:r>
                      </m:e>
                      <m:sup>
                        <m:r>
                          <a:rPr lang="en-US" b="0" i="1" smtClean="0">
                            <a:latin typeface="Cambria Math"/>
                          </a:rPr>
                          <m:t>𝑇</m:t>
                        </m:r>
                      </m:sup>
                    </m:sSup>
                    <m:sSub>
                      <m:sSubPr>
                        <m:ctrlPr>
                          <a:rPr lang="en-GB" i="1" smtClean="0">
                            <a:latin typeface="Cambria Math" panose="02040503050406030204" pitchFamily="18" charset="0"/>
                          </a:rPr>
                        </m:ctrlPr>
                      </m:sSubPr>
                      <m:e>
                        <m:r>
                          <a:rPr lang="en-US" b="0" i="1" smtClean="0">
                            <a:latin typeface="Cambria Math"/>
                          </a:rPr>
                          <m:t>𝐺</m:t>
                        </m:r>
                      </m:e>
                      <m:sub>
                        <m:r>
                          <a:rPr lang="en-US" b="0" i="1" smtClean="0">
                            <a:latin typeface="Cambria Math"/>
                          </a:rPr>
                          <m:t>0 </m:t>
                        </m:r>
                      </m:sub>
                    </m:sSub>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oMath>
                </a14:m>
                <a:r>
                  <a:rPr lang="en-GB" dirty="0">
                    <a:latin typeface="+mn-lt"/>
                  </a:rPr>
                  <a:t>  </a:t>
                </a:r>
                <a14:m>
                  <m:oMath xmlns:m="http://schemas.openxmlformats.org/officeDocument/2006/math">
                    <m:r>
                      <a:rPr lang="en-GB" i="1" dirty="0" smtClean="0">
                        <a:latin typeface="Cambria Math"/>
                      </a:rPr>
                      <m:t>=</m:t>
                    </m:r>
                  </m:oMath>
                </a14:m>
                <a:r>
                  <a:rPr lang="en-GB" dirty="0">
                    <a:latin typeface="+mn-lt"/>
                  </a:rPr>
                  <a:t> </a:t>
                </a:r>
                <a14:m>
                  <m:oMath xmlns:m="http://schemas.openxmlformats.org/officeDocument/2006/math">
                    <m:r>
                      <m:rPr>
                        <m:sty m:val="p"/>
                      </m:rPr>
                      <a:rPr lang="el-GR" sz="1600" i="1" smtClean="0">
                        <a:latin typeface="Cambria Math"/>
                        <a:ea typeface="Cambria Math"/>
                      </a:rPr>
                      <m:t>Λ</m:t>
                    </m:r>
                    <m:r>
                      <a:rPr lang="en-US" sz="1600" b="0" i="1" smtClean="0">
                        <a:latin typeface="Cambria Math"/>
                        <a:ea typeface="Cambria Math"/>
                      </a:rPr>
                      <m:t>=</m:t>
                    </m:r>
                    <m:d>
                      <m:dPr>
                        <m:ctrlPr>
                          <a:rPr lang="en-US" sz="1600" b="0" i="1" smtClean="0">
                            <a:latin typeface="Cambria Math" panose="02040503050406030204" pitchFamily="18" charset="0"/>
                            <a:ea typeface="Cambria Math"/>
                          </a:rPr>
                        </m:ctrlPr>
                      </m:dPr>
                      <m:e>
                        <m:m>
                          <m:mPr>
                            <m:plcHide m:val="on"/>
                            <m:mcs>
                              <m:mc>
                                <m:mcPr>
                                  <m:count m:val="2"/>
                                  <m:mcJc m:val="center"/>
                                </m:mcPr>
                              </m:mc>
                            </m:mcs>
                            <m:ctrlPr>
                              <a:rPr lang="en-US" sz="1600" i="1">
                                <a:latin typeface="Cambria Math" panose="02040503050406030204" pitchFamily="18" charset="0"/>
                                <a:ea typeface="Cambria Math"/>
                              </a:rPr>
                            </m:ctrlPr>
                          </m:mPr>
                          <m:mr>
                            <m:e>
                              <m:sSub>
                                <m:sSubPr>
                                  <m:ctrlPr>
                                    <a:rPr lang="en-US" sz="1600" i="1">
                                      <a:latin typeface="Cambria Math" panose="02040503050406030204" pitchFamily="18" charset="0"/>
                                      <a:ea typeface="Cambria Math"/>
                                    </a:rPr>
                                  </m:ctrlPr>
                                </m:sSubPr>
                                <m:e>
                                  <m:r>
                                    <a:rPr lang="en-US" sz="1600" i="1">
                                      <a:latin typeface="Cambria Math"/>
                                      <a:ea typeface="Cambria Math"/>
                                    </a:rPr>
                                    <m:t>𝜆</m:t>
                                  </m:r>
                                </m:e>
                                <m:sub>
                                  <m:r>
                                    <a:rPr lang="en-US" sz="1600" b="0" i="1" smtClean="0">
                                      <a:latin typeface="Cambria Math"/>
                                      <a:ea typeface="Cambria Math"/>
                                    </a:rPr>
                                    <m:t>1</m:t>
                                  </m:r>
                                </m:sub>
                              </m:sSub>
                              <m:r>
                                <a:rPr lang="en-US" sz="1600" b="0" i="1" smtClean="0">
                                  <a:latin typeface="Cambria Math"/>
                                  <a:ea typeface="Cambria Math"/>
                                </a:rPr>
                                <m:t>  </m:t>
                              </m:r>
                              <m:r>
                                <a:rPr lang="en-US" sz="1600" i="1">
                                  <a:latin typeface="Cambria Math"/>
                                  <a:ea typeface="Cambria Math"/>
                                </a:rPr>
                                <m:t>…</m:t>
                              </m:r>
                            </m:e>
                            <m:e>
                              <m:r>
                                <a:rPr lang="en-US" sz="1600" i="1">
                                  <a:latin typeface="Cambria Math"/>
                                  <a:ea typeface="Cambria Math"/>
                                </a:rPr>
                                <m:t>0</m:t>
                              </m:r>
                            </m:e>
                          </m:mr>
                          <m:mr>
                            <m:e>
                              <m:r>
                                <a:rPr lang="en-US" sz="1600" i="1">
                                  <a:latin typeface="Cambria Math"/>
                                  <a:ea typeface="Cambria Math"/>
                                </a:rPr>
                                <m:t>0</m:t>
                              </m:r>
                              <m:r>
                                <a:rPr lang="en-US" sz="1600" b="0" i="1" smtClean="0">
                                  <a:latin typeface="Cambria Math"/>
                                  <a:ea typeface="Cambria Math"/>
                                </a:rPr>
                                <m:t>  </m:t>
                              </m:r>
                              <m:r>
                                <a:rPr lang="en-US" sz="1600" i="1">
                                  <a:latin typeface="Cambria Math"/>
                                  <a:ea typeface="Cambria Math"/>
                                </a:rPr>
                                <m:t>…</m:t>
                              </m:r>
                            </m:e>
                            <m:e>
                              <m:sSub>
                                <m:sSubPr>
                                  <m:ctrlPr>
                                    <a:rPr lang="en-US" sz="1600" i="1">
                                      <a:latin typeface="Cambria Math" panose="02040503050406030204" pitchFamily="18" charset="0"/>
                                      <a:ea typeface="Cambria Math"/>
                                    </a:rPr>
                                  </m:ctrlPr>
                                </m:sSubPr>
                                <m:e>
                                  <m:r>
                                    <a:rPr lang="en-US" sz="1600" i="1">
                                      <a:latin typeface="Cambria Math"/>
                                      <a:ea typeface="Cambria Math"/>
                                    </a:rPr>
                                    <m:t>𝜆</m:t>
                                  </m:r>
                                </m:e>
                                <m:sub>
                                  <m:r>
                                    <a:rPr lang="en-US" sz="1600" i="1">
                                      <a:latin typeface="Cambria Math"/>
                                      <a:ea typeface="Cambria Math"/>
                                    </a:rPr>
                                    <m:t>𝑛</m:t>
                                  </m:r>
                                </m:sub>
                              </m:sSub>
                            </m:e>
                          </m:mr>
                        </m:m>
                      </m:e>
                    </m:d>
                  </m:oMath>
                </a14:m>
                <a:r>
                  <a:rPr lang="en-GB" dirty="0">
                    <a:latin typeface="+mn-lt"/>
                  </a:rPr>
                  <a:t>,  </a:t>
                </a:r>
                <a14:m>
                  <m:oMath xmlns:m="http://schemas.openxmlformats.org/officeDocument/2006/math">
                    <m:sSub>
                      <m:sSubPr>
                        <m:ctrlPr>
                          <a:rPr lang="en-GB" i="1">
                            <a:latin typeface="Cambria Math" panose="02040503050406030204" pitchFamily="18" charset="0"/>
                          </a:rPr>
                        </m:ctrlPr>
                      </m:sSubPr>
                      <m:e>
                        <m:r>
                          <a:rPr lang="en-US" i="1">
                            <a:latin typeface="Cambria Math"/>
                          </a:rPr>
                          <m:t>𝐺</m:t>
                        </m:r>
                      </m:e>
                      <m:sub>
                        <m:r>
                          <a:rPr lang="en-US" i="1">
                            <a:latin typeface="Cambria Math"/>
                          </a:rPr>
                          <m:t>0 </m:t>
                        </m:r>
                      </m:sub>
                    </m:sSub>
                  </m:oMath>
                </a14:m>
                <a:r>
                  <a:rPr lang="en-GB" dirty="0">
                    <a:latin typeface="+mn-lt"/>
                  </a:rPr>
                  <a:t>= </a:t>
                </a:r>
                <a14:m>
                  <m:oMath xmlns:m="http://schemas.openxmlformats.org/officeDocument/2006/math">
                    <m:sSup>
                      <m:sSupPr>
                        <m:ctrlPr>
                          <a:rPr lang="en-GB" i="1">
                            <a:latin typeface="Cambria Math" panose="02040503050406030204" pitchFamily="18" charset="0"/>
                          </a:rPr>
                        </m:ctrlPr>
                      </m:sSupPr>
                      <m:e>
                        <m:r>
                          <a:rPr lang="en-GB" i="1">
                            <a:latin typeface="Cambria Math"/>
                            <a:ea typeface="Cambria Math"/>
                          </a:rPr>
                          <m:t>𝛻</m:t>
                        </m:r>
                      </m:e>
                      <m:sup>
                        <m:r>
                          <a:rPr lang="en-US" i="1">
                            <a:latin typeface="Cambria Math"/>
                          </a:rPr>
                          <m:t>2</m:t>
                        </m:r>
                      </m:sup>
                    </m:sSup>
                  </m:oMath>
                </a14:m>
                <a:r>
                  <a:rPr lang="en-US" i="1" dirty="0">
                    <a:latin typeface="+mn-lt"/>
                    <a:ea typeface="Cambria Math" pitchFamily="18" charset="0"/>
                  </a:rPr>
                  <a:t> f (</a:t>
                </a:r>
                <a14:m>
                  <m:oMath xmlns:m="http://schemas.openxmlformats.org/officeDocument/2006/math">
                    <m:sSup>
                      <m:sSupPr>
                        <m:ctrlPr>
                          <a:rPr lang="en-GB" i="1">
                            <a:latin typeface="Cambria Math" panose="02040503050406030204" pitchFamily="18" charset="0"/>
                          </a:rPr>
                        </m:ctrlPr>
                      </m:sSupPr>
                      <m:e>
                        <m:r>
                          <a:rPr lang="en-US" i="1">
                            <a:latin typeface="Cambria Math"/>
                          </a:rPr>
                          <m:t>𝑥</m:t>
                        </m:r>
                      </m:e>
                      <m:sup>
                        <m:r>
                          <a:rPr lang="en-US" i="1">
                            <a:latin typeface="Cambria Math"/>
                          </a:rPr>
                          <m:t>0</m:t>
                        </m:r>
                      </m:sup>
                    </m:sSup>
                  </m:oMath>
                </a14:m>
                <a:r>
                  <a:rPr lang="en-US" i="1" dirty="0">
                    <a:latin typeface="+mn-lt"/>
                    <a:ea typeface="Cambria Math" pitchFamily="18" charset="0"/>
                  </a:rPr>
                  <a:t>) </a:t>
                </a:r>
                <a14:m>
                  <m:oMath xmlns:m="http://schemas.openxmlformats.org/officeDocument/2006/math">
                    <m:r>
                      <a:rPr lang="en-US" i="1" dirty="0" smtClean="0">
                        <a:latin typeface="Cambria Math"/>
                        <a:ea typeface="Cambria Math"/>
                      </a:rPr>
                      <m:t>&gt;</m:t>
                    </m:r>
                    <m:r>
                      <a:rPr lang="en-US" b="0" i="1" dirty="0" smtClean="0">
                        <a:latin typeface="Cambria Math"/>
                        <a:ea typeface="Cambria Math"/>
                      </a:rPr>
                      <m:t>0,  </m:t>
                    </m:r>
                    <m:sSup>
                      <m:sSupPr>
                        <m:ctrlPr>
                          <a:rPr lang="en-US" b="0" i="1" dirty="0" smtClean="0">
                            <a:latin typeface="Cambria Math" panose="02040503050406030204" pitchFamily="18" charset="0"/>
                            <a:ea typeface="Cambria Math"/>
                          </a:rPr>
                        </m:ctrlPr>
                      </m:sSupPr>
                      <m:e>
                        <m:sSub>
                          <m:sSubPr>
                            <m:ctrlPr>
                              <a:rPr lang="en-GB" i="1">
                                <a:latin typeface="Cambria Math" panose="02040503050406030204" pitchFamily="18" charset="0"/>
                              </a:rPr>
                            </m:ctrlPr>
                          </m:sSubPr>
                          <m:e>
                            <m:r>
                              <a:rPr lang="en-US" i="1">
                                <a:latin typeface="Cambria Math"/>
                              </a:rPr>
                              <m:t>𝐺</m:t>
                            </m:r>
                          </m:e>
                          <m:sub>
                            <m:r>
                              <a:rPr lang="en-US" i="1">
                                <a:latin typeface="Cambria Math"/>
                              </a:rPr>
                              <m:t>0 </m:t>
                            </m:r>
                          </m:sub>
                        </m:sSub>
                      </m:e>
                      <m:sup>
                        <m:r>
                          <a:rPr lang="en-US" b="0" i="1" dirty="0" smtClean="0">
                            <a:latin typeface="Cambria Math"/>
                            <a:ea typeface="Cambria Math"/>
                          </a:rPr>
                          <m:t>𝑇</m:t>
                        </m:r>
                      </m:sup>
                    </m:sSup>
                    <m:r>
                      <a:rPr lang="en-US" b="0" i="1" dirty="0" smtClean="0">
                        <a:latin typeface="Cambria Math"/>
                        <a:ea typeface="Cambria Math"/>
                      </a:rPr>
                      <m:t>=</m:t>
                    </m:r>
                    <m:sSub>
                      <m:sSubPr>
                        <m:ctrlPr>
                          <a:rPr lang="en-GB" i="1">
                            <a:latin typeface="Cambria Math" panose="02040503050406030204" pitchFamily="18" charset="0"/>
                          </a:rPr>
                        </m:ctrlPr>
                      </m:sSubPr>
                      <m:e>
                        <m:r>
                          <a:rPr lang="en-US" i="1">
                            <a:latin typeface="Cambria Math"/>
                          </a:rPr>
                          <m:t>𝐺</m:t>
                        </m:r>
                      </m:e>
                      <m:sub>
                        <m:r>
                          <a:rPr lang="en-US" i="1">
                            <a:latin typeface="Cambria Math"/>
                          </a:rPr>
                          <m:t>0 </m:t>
                        </m:r>
                      </m:sub>
                    </m:sSub>
                  </m:oMath>
                </a14:m>
                <a:r>
                  <a:rPr lang="en-GB" dirty="0">
                    <a:latin typeface="+mn-lt"/>
                  </a:rPr>
                  <a:t>,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a:ea typeface="Cambria Math"/>
                          </a:rPr>
                          <m:t>𝜆</m:t>
                        </m:r>
                      </m:e>
                      <m:sub>
                        <m:r>
                          <a:rPr lang="en-US" b="0" i="1" smtClean="0">
                            <a:latin typeface="Cambria Math"/>
                          </a:rPr>
                          <m:t>𝑖</m:t>
                        </m:r>
                        <m:r>
                          <a:rPr lang="en-US" b="0" i="1" smtClean="0">
                            <a:latin typeface="Cambria Math"/>
                          </a:rPr>
                          <m:t> </m:t>
                        </m:r>
                      </m:sub>
                    </m:sSub>
                    <m:r>
                      <a:rPr lang="en-GB" i="1" smtClean="0">
                        <a:latin typeface="Cambria Math"/>
                        <a:ea typeface="Cambria Math"/>
                      </a:rPr>
                      <m:t>&gt;</m:t>
                    </m:r>
                    <m:r>
                      <a:rPr lang="en-US" b="0" i="1" smtClean="0">
                        <a:latin typeface="Cambria Math"/>
                        <a:ea typeface="Cambria Math"/>
                      </a:rPr>
                      <m:t>0, </m:t>
                    </m:r>
                    <m:r>
                      <a:rPr lang="en-US" b="0" i="1" smtClean="0">
                        <a:latin typeface="Cambria Math"/>
                        <a:ea typeface="Cambria Math"/>
                      </a:rPr>
                      <m:t>𝑖</m:t>
                    </m:r>
                    <m:r>
                      <a:rPr lang="en-US" b="0" i="1" smtClean="0">
                        <a:latin typeface="Cambria Math"/>
                        <a:ea typeface="Cambria Math"/>
                      </a:rPr>
                      <m:t>=1,…,</m:t>
                    </m:r>
                    <m:r>
                      <a:rPr lang="en-US" b="0" i="1" smtClean="0">
                        <a:latin typeface="Cambria Math"/>
                        <a:ea typeface="Cambria Math"/>
                      </a:rPr>
                      <m:t>𝑛</m:t>
                    </m:r>
                    <m:r>
                      <a:rPr lang="en-US" b="0" i="1" smtClean="0">
                        <a:latin typeface="Cambria Math"/>
                        <a:ea typeface="Cambria Math"/>
                      </a:rPr>
                      <m:t>      (4)</m:t>
                    </m:r>
                  </m:oMath>
                </a14:m>
                <a:endParaRPr lang="en-GB" dirty="0">
                  <a:latin typeface="+mn-lt"/>
                </a:endParaRPr>
              </a:p>
              <a:p>
                <a:endParaRPr lang="en-GB" dirty="0">
                  <a:latin typeface="+mn-lt"/>
                </a:endParaRPr>
              </a:p>
              <a:p>
                <a:r>
                  <a:rPr lang="en-GB" dirty="0">
                    <a:latin typeface="Arial" pitchFamily="34" charset="0"/>
                    <a:cs typeface="Arial" pitchFamily="34" charset="0"/>
                  </a:rPr>
                  <a:t>(4) can be achieved by selecting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i="1">
                            <a:latin typeface="Cambria Math"/>
                          </a:rPr>
                          <m:t>𝑇</m:t>
                        </m:r>
                      </m:sup>
                    </m:sSup>
                  </m:oMath>
                </a14:m>
                <a:r>
                  <a:rPr lang="en-GB" dirty="0">
                    <a:latin typeface="Arial" pitchFamily="34" charset="0"/>
                    <a:cs typeface="Arial" pitchFamily="34" charset="0"/>
                  </a:rPr>
                  <a:t> as orthogonal matrix:</a:t>
                </a:r>
                <a:r>
                  <a:rPr lang="en-US" dirty="0">
                    <a:latin typeface="Arial" pitchFamily="34" charset="0"/>
                    <a:cs typeface="Arial" pitchFamily="34" charset="0"/>
                  </a:rPr>
                  <a:t>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i="1">
                            <a:latin typeface="Cambria Math"/>
                          </a:rPr>
                          <m:t>𝑇</m:t>
                        </m:r>
                      </m:sup>
                    </m:sSup>
                  </m:oMath>
                </a14:m>
                <a:r>
                  <a:rPr lang="en-GB" dirty="0">
                    <a:latin typeface="Arial" pitchFamily="34" charset="0"/>
                    <a:cs typeface="Arial" pitchFamily="34" charset="0"/>
                  </a:rPr>
                  <a:t> =</a:t>
                </a:r>
                <a:r>
                  <a:rPr lang="en-US" dirty="0">
                    <a:latin typeface="Arial" pitchFamily="34" charset="0"/>
                    <a:cs typeface="Arial" pitchFamily="34" charset="0"/>
                  </a:rPr>
                  <a:t>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b="0" i="1" smtClean="0">
                            <a:latin typeface="Cambria Math"/>
                          </a:rPr>
                          <m:t>−1</m:t>
                        </m:r>
                      </m:sup>
                    </m:sSup>
                  </m:oMath>
                </a14:m>
                <a:r>
                  <a:rPr lang="en-GB" dirty="0">
                    <a:latin typeface="Arial" pitchFamily="34" charset="0"/>
                    <a:cs typeface="Arial" pitchFamily="34" charset="0"/>
                  </a:rPr>
                  <a:t> </a:t>
                </a:r>
              </a:p>
              <a:p>
                <a:endParaRPr lang="en-GB" dirty="0">
                  <a:latin typeface="+mn-lt"/>
                </a:endParaRPr>
              </a:p>
              <a:p>
                <a:r>
                  <a:rPr lang="en-GB" dirty="0">
                    <a:latin typeface="+mn-lt"/>
                  </a:rPr>
                  <a:t>   (4)</a:t>
                </a:r>
                <a14:m>
                  <m:oMath xmlns:m="http://schemas.openxmlformats.org/officeDocument/2006/math">
                    <m:r>
                      <a:rPr lang="en-GB" i="1">
                        <a:latin typeface="Cambria Math"/>
                      </a:rPr>
                      <m:t>⇒</m:t>
                    </m:r>
                  </m:oMath>
                </a14:m>
                <a:r>
                  <a:rPr lang="en-GB" dirty="0">
                    <a:latin typeface="+mn-lt"/>
                  </a:rPr>
                  <a:t> </a:t>
                </a:r>
                <a14:m>
                  <m:oMath xmlns:m="http://schemas.openxmlformats.org/officeDocument/2006/math">
                    <m:sSub>
                      <m:sSubPr>
                        <m:ctrlPr>
                          <a:rPr lang="en-GB" i="1">
                            <a:latin typeface="Cambria Math" panose="02040503050406030204" pitchFamily="18" charset="0"/>
                          </a:rPr>
                        </m:ctrlPr>
                      </m:sSubPr>
                      <m:e>
                        <m:r>
                          <a:rPr lang="en-US" i="1">
                            <a:latin typeface="Cambria Math"/>
                          </a:rPr>
                          <m:t>𝐺</m:t>
                        </m:r>
                      </m:e>
                      <m:sub>
                        <m:r>
                          <a:rPr lang="en-US" i="1">
                            <a:latin typeface="Cambria Math"/>
                          </a:rPr>
                          <m:t>0 </m:t>
                        </m:r>
                      </m:sub>
                    </m:sSub>
                  </m:oMath>
                </a14:m>
                <a:r>
                  <a:rPr lang="en-GB" dirty="0">
                    <a:solidFill>
                      <a:srgbClr val="FF0000"/>
                    </a:solidFill>
                    <a:latin typeface="+mn-lt"/>
                  </a:rPr>
                  <a:t>= </a:t>
                </a:r>
                <a14:m>
                  <m:oMath xmlns:m="http://schemas.openxmlformats.org/officeDocument/2006/math">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b="0" i="1" smtClean="0">
                                    <a:latin typeface="Cambria Math"/>
                                  </a:rPr>
                                  <m:t>(</m:t>
                                </m:r>
                                <m:r>
                                  <a:rPr lang="en-US" i="1">
                                    <a:latin typeface="Cambria Math"/>
                                  </a:rPr>
                                  <m:t>𝐴</m:t>
                                </m:r>
                              </m:e>
                              <m:sub>
                                <m:r>
                                  <a:rPr lang="en-US" i="1">
                                    <a:latin typeface="Cambria Math"/>
                                  </a:rPr>
                                  <m:t>0</m:t>
                                </m:r>
                              </m:sub>
                            </m:sSub>
                          </m:e>
                          <m:sup>
                            <m:r>
                              <a:rPr lang="en-US" i="1">
                                <a:latin typeface="Cambria Math"/>
                              </a:rPr>
                              <m:t>𝑇</m:t>
                            </m:r>
                          </m:sup>
                        </m:sSup>
                        <m:r>
                          <a:rPr lang="en-US" b="0" i="1" smtClean="0">
                            <a:latin typeface="Cambria Math"/>
                          </a:rPr>
                          <m:t>)</m:t>
                        </m:r>
                      </m:e>
                      <m:sup>
                        <m:r>
                          <a:rPr lang="en-US" i="1">
                            <a:latin typeface="Cambria Math"/>
                          </a:rPr>
                          <m:t>−1</m:t>
                        </m:r>
                      </m:sup>
                    </m:sSup>
                  </m:oMath>
                </a14:m>
                <a:r>
                  <a:rPr lang="el-GR" dirty="0">
                    <a:latin typeface="+mn-lt"/>
                    <a:ea typeface="Cambria Math"/>
                  </a:rPr>
                  <a:t> </a:t>
                </a:r>
                <a14:m>
                  <m:oMath xmlns:m="http://schemas.openxmlformats.org/officeDocument/2006/math">
                    <m:r>
                      <m:rPr>
                        <m:sty m:val="p"/>
                      </m:rPr>
                      <a:rPr lang="el-GR" i="1">
                        <a:latin typeface="Cambria Math"/>
                        <a:ea typeface="Cambria Math"/>
                      </a:rPr>
                      <m:t>Λ</m:t>
                    </m:r>
                  </m:oMath>
                </a14:m>
                <a:r>
                  <a:rPr lang="en-US" dirty="0">
                    <a:latin typeface="+mn-lt"/>
                  </a:rPr>
                  <a:t>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i="1">
                            <a:latin typeface="Cambria Math"/>
                          </a:rPr>
                          <m:t>−1</m:t>
                        </m:r>
                      </m:sup>
                    </m:sSup>
                    <m:r>
                      <a:rPr lang="en-US" b="0" i="1" smtClean="0">
                        <a:latin typeface="Cambria Math"/>
                      </a:rPr>
                      <m:t>)=(</m:t>
                    </m:r>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r>
                      <a:rPr lang="en-US" b="0" i="1" smtClean="0">
                        <a:latin typeface="Cambria Math"/>
                      </a:rPr>
                      <m:t>)</m:t>
                    </m:r>
                    <m:r>
                      <m:rPr>
                        <m:sty m:val="p"/>
                      </m:rPr>
                      <a:rPr lang="el-GR" i="1">
                        <a:latin typeface="Cambria Math"/>
                        <a:ea typeface="Cambria Math"/>
                      </a:rPr>
                      <m:t>Λ</m:t>
                    </m:r>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b="0" i="1" smtClean="0">
                                <a:latin typeface="Cambria Math"/>
                              </a:rPr>
                              <m:t>(</m:t>
                            </m:r>
                            <m:r>
                              <a:rPr lang="en-US" i="1">
                                <a:latin typeface="Cambria Math"/>
                              </a:rPr>
                              <m:t>𝐴</m:t>
                            </m:r>
                          </m:e>
                          <m:sub>
                            <m:r>
                              <a:rPr lang="en-US" i="1">
                                <a:latin typeface="Cambria Math"/>
                              </a:rPr>
                              <m:t>0</m:t>
                            </m:r>
                          </m:sub>
                        </m:sSub>
                      </m:e>
                      <m:sup>
                        <m:r>
                          <a:rPr lang="en-US" i="1">
                            <a:latin typeface="Cambria Math"/>
                          </a:rPr>
                          <m:t>𝑇</m:t>
                        </m:r>
                      </m:sup>
                    </m:sSup>
                    <m:r>
                      <a:rPr lang="en-US" b="0" i="1" smtClean="0">
                        <a:latin typeface="Cambria Math"/>
                      </a:rPr>
                      <m:t>)=[</m:t>
                    </m:r>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b="0" i="1" smtClean="0">
                                <a:latin typeface="Cambria Math"/>
                              </a:rPr>
                              <m:t>𝑎</m:t>
                            </m:r>
                          </m:e>
                          <m:sub>
                            <m:r>
                              <a:rPr lang="en-US" i="1">
                                <a:latin typeface="Cambria Math"/>
                              </a:rPr>
                              <m:t>0</m:t>
                            </m:r>
                          </m:sub>
                        </m:sSub>
                      </m:e>
                      <m:sup>
                        <m:r>
                          <a:rPr lang="en-US" b="0" i="1" smtClean="0">
                            <a:latin typeface="Cambria Math"/>
                          </a:rPr>
                          <m:t>1</m:t>
                        </m:r>
                      </m:sup>
                    </m:sSup>
                  </m:oMath>
                </a14:m>
                <a:r>
                  <a:rPr lang="en-GB" dirty="0">
                    <a:latin typeface="+mn-lt"/>
                  </a:rPr>
                  <a:t>…</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𝑎</m:t>
                            </m:r>
                          </m:e>
                          <m:sub>
                            <m:r>
                              <a:rPr lang="en-US" i="1">
                                <a:latin typeface="Cambria Math"/>
                              </a:rPr>
                              <m:t>0</m:t>
                            </m:r>
                          </m:sub>
                        </m:sSub>
                      </m:e>
                      <m:sup>
                        <m:r>
                          <a:rPr lang="en-US" b="0" i="1" smtClean="0">
                            <a:latin typeface="Cambria Math"/>
                          </a:rPr>
                          <m:t>𝑛</m:t>
                        </m:r>
                      </m:sup>
                    </m:sSup>
                    <m:r>
                      <a:rPr lang="en-US" b="0" i="1" smtClean="0">
                        <a:latin typeface="Cambria Math"/>
                      </a:rPr>
                      <m:t>]</m:t>
                    </m:r>
                    <m:d>
                      <m:dPr>
                        <m:ctrlPr>
                          <a:rPr lang="en-US" i="1" smtClean="0">
                            <a:latin typeface="Cambria Math" panose="02040503050406030204" pitchFamily="18" charset="0"/>
                            <a:ea typeface="Cambria Math"/>
                          </a:rPr>
                        </m:ctrlPr>
                      </m:dPr>
                      <m:e>
                        <m:m>
                          <m:mPr>
                            <m:plcHide m:val="on"/>
                            <m:mcs>
                              <m:mc>
                                <m:mcPr>
                                  <m:count m:val="2"/>
                                  <m:mcJc m:val="center"/>
                                </m:mcPr>
                              </m:mc>
                            </m:mcs>
                            <m:ctrlPr>
                              <a:rPr lang="en-US" i="1">
                                <a:latin typeface="Cambria Math" panose="02040503050406030204" pitchFamily="18" charset="0"/>
                                <a:ea typeface="Cambria Math"/>
                              </a:rPr>
                            </m:ctrlPr>
                          </m:mPr>
                          <m:mr>
                            <m:e>
                              <m:sSub>
                                <m:sSubPr>
                                  <m:ctrlPr>
                                    <a:rPr lang="en-US" i="1">
                                      <a:latin typeface="Cambria Math" panose="02040503050406030204" pitchFamily="18" charset="0"/>
                                      <a:ea typeface="Cambria Math"/>
                                    </a:rPr>
                                  </m:ctrlPr>
                                </m:sSubPr>
                                <m:e>
                                  <m:r>
                                    <a:rPr lang="en-US" i="1">
                                      <a:latin typeface="Cambria Math"/>
                                      <a:ea typeface="Cambria Math"/>
                                    </a:rPr>
                                    <m:t>𝜆</m:t>
                                  </m:r>
                                </m:e>
                                <m:sub>
                                  <m:r>
                                    <a:rPr lang="en-US" i="1">
                                      <a:latin typeface="Cambria Math"/>
                                      <a:ea typeface="Cambria Math"/>
                                    </a:rPr>
                                    <m:t>1</m:t>
                                  </m:r>
                                </m:sub>
                              </m:sSub>
                              <m:r>
                                <a:rPr lang="en-US" i="1">
                                  <a:latin typeface="Cambria Math"/>
                                  <a:ea typeface="Cambria Math"/>
                                </a:rPr>
                                <m:t>  …</m:t>
                              </m:r>
                            </m:e>
                            <m:e>
                              <m:r>
                                <a:rPr lang="en-US" i="1">
                                  <a:latin typeface="Cambria Math"/>
                                  <a:ea typeface="Cambria Math"/>
                                </a:rPr>
                                <m:t>0</m:t>
                              </m:r>
                            </m:e>
                          </m:mr>
                          <m:mr>
                            <m:e>
                              <m:r>
                                <a:rPr lang="en-US" i="1">
                                  <a:latin typeface="Cambria Math"/>
                                  <a:ea typeface="Cambria Math"/>
                                </a:rPr>
                                <m:t>0  …</m:t>
                              </m:r>
                            </m:e>
                            <m:e>
                              <m:sSub>
                                <m:sSubPr>
                                  <m:ctrlPr>
                                    <a:rPr lang="en-US" i="1">
                                      <a:latin typeface="Cambria Math" panose="02040503050406030204" pitchFamily="18" charset="0"/>
                                      <a:ea typeface="Cambria Math"/>
                                    </a:rPr>
                                  </m:ctrlPr>
                                </m:sSubPr>
                                <m:e>
                                  <m:r>
                                    <a:rPr lang="en-US" i="1">
                                      <a:latin typeface="Cambria Math"/>
                                      <a:ea typeface="Cambria Math"/>
                                    </a:rPr>
                                    <m:t>𝜆</m:t>
                                  </m:r>
                                </m:e>
                                <m:sub>
                                  <m:r>
                                    <a:rPr lang="en-US" i="1">
                                      <a:latin typeface="Cambria Math"/>
                                      <a:ea typeface="Cambria Math"/>
                                    </a:rPr>
                                    <m:t>𝑛</m:t>
                                  </m:r>
                                </m:sub>
                              </m:sSub>
                            </m:e>
                          </m:mr>
                        </m:m>
                      </m:e>
                    </m:d>
                  </m:oMath>
                </a14:m>
                <a:r>
                  <a:rPr lang="en-GB" dirty="0">
                    <a:latin typeface="+mn-lt"/>
                  </a:rPr>
                  <a:t> </a:t>
                </a:r>
                <a14:m>
                  <m:oMath xmlns:m="http://schemas.openxmlformats.org/officeDocument/2006/math">
                    <m:d>
                      <m:dPr>
                        <m:begChr m:val="["/>
                        <m:endChr m:val="]"/>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p>
                                <m:sSupPr>
                                  <m:ctrlPr>
                                    <a:rPr lang="en-GB" i="1">
                                      <a:latin typeface="Cambria Math" panose="02040503050406030204" pitchFamily="18" charset="0"/>
                                    </a:rPr>
                                  </m:ctrlPr>
                                </m:sSupPr>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i="1">
                                          <a:latin typeface="Cambria Math"/>
                                        </a:rPr>
                                        <m:t>1</m:t>
                                      </m:r>
                                    </m:sup>
                                  </m:sSup>
                                  <m:r>
                                    <a:rPr lang="en-US" i="1">
                                      <a:latin typeface="Cambria Math"/>
                                    </a:rPr>
                                    <m:t>)</m:t>
                                  </m:r>
                                </m:e>
                                <m:sup>
                                  <m:r>
                                    <a:rPr lang="en-US" i="1">
                                      <a:latin typeface="Cambria Math"/>
                                    </a:rPr>
                                    <m:t>𝑇</m:t>
                                  </m:r>
                                </m:sup>
                              </m:sSup>
                            </m:e>
                          </m:mr>
                          <m:mr>
                            <m:e>
                              <m:sSup>
                                <m:sSupPr>
                                  <m:ctrlPr>
                                    <a:rPr lang="en-GB" i="1">
                                      <a:latin typeface="Cambria Math" panose="02040503050406030204" pitchFamily="18" charset="0"/>
                                    </a:rPr>
                                  </m:ctrlPr>
                                </m:sSupPr>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i="1">
                                          <a:latin typeface="Cambria Math"/>
                                        </a:rPr>
                                        <m:t>𝑛</m:t>
                                      </m:r>
                                    </m:sup>
                                  </m:sSup>
                                  <m:r>
                                    <a:rPr lang="en-US" i="1">
                                      <a:latin typeface="Cambria Math"/>
                                    </a:rPr>
                                    <m:t>)</m:t>
                                  </m:r>
                                </m:e>
                                <m:sup>
                                  <m:r>
                                    <a:rPr lang="en-US" i="1">
                                      <a:latin typeface="Cambria Math"/>
                                    </a:rPr>
                                    <m:t>𝑇</m:t>
                                  </m:r>
                                </m:sup>
                              </m:sSup>
                            </m:e>
                          </m:mr>
                        </m:m>
                      </m:e>
                    </m:d>
                  </m:oMath>
                </a14:m>
                <a:r>
                  <a:rPr lang="en-GB" dirty="0">
                    <a:latin typeface="+mn-lt"/>
                  </a:rPr>
                  <a:t> =</a:t>
                </a:r>
              </a:p>
              <a:p>
                <a:r>
                  <a:rPr lang="en-GB" dirty="0">
                    <a:latin typeface="+mn-lt"/>
                  </a:rPr>
                  <a:t>  =</a:t>
                </a:r>
                <a14:m>
                  <m:oMath xmlns:m="http://schemas.openxmlformats.org/officeDocument/2006/math">
                    <m:nary>
                      <m:naryPr>
                        <m:chr m:val="∑"/>
                        <m:limLoc m:val="subSup"/>
                        <m:ctrlPr>
                          <a:rPr lang="en-GB"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GB" i="1">
                                <a:latin typeface="Cambria Math" panose="02040503050406030204" pitchFamily="18" charset="0"/>
                              </a:rPr>
                            </m:ctrlPr>
                          </m:sSubPr>
                          <m:e>
                            <m:r>
                              <a:rPr lang="en-GB" i="1">
                                <a:latin typeface="Cambria Math"/>
                                <a:ea typeface="Cambria Math"/>
                              </a:rPr>
                              <m:t>𝜆</m:t>
                            </m:r>
                          </m:e>
                          <m:sub>
                            <m:r>
                              <a:rPr lang="en-US" i="1">
                                <a:latin typeface="Cambria Math"/>
                              </a:rPr>
                              <m:t>𝑖</m:t>
                            </m:r>
                            <m:r>
                              <a:rPr lang="en-US" i="1">
                                <a:latin typeface="Cambria Math"/>
                              </a:rPr>
                              <m:t> </m:t>
                            </m:r>
                          </m:sub>
                        </m:sSub>
                      </m:e>
                    </m:nary>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b="0" i="1" smtClean="0">
                            <a:latin typeface="Cambria Math"/>
                          </a:rPr>
                          <m:t>𝑖</m:t>
                        </m:r>
                      </m:sup>
                    </m:sSup>
                  </m:oMath>
                </a14:m>
                <a:r>
                  <a:rPr lang="en-GB" dirty="0">
                    <a:latin typeface="+mn-lt"/>
                  </a:rPr>
                  <a:t>) </a:t>
                </a:r>
                <a14:m>
                  <m:oMath xmlns:m="http://schemas.openxmlformats.org/officeDocument/2006/math">
                    <m:sSup>
                      <m:sSupPr>
                        <m:ctrlPr>
                          <a:rPr lang="en-GB" i="1">
                            <a:latin typeface="Cambria Math" panose="02040503050406030204" pitchFamily="18" charset="0"/>
                          </a:rPr>
                        </m:ctrlPr>
                      </m:sSupPr>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b="0" i="1" smtClean="0">
                                <a:latin typeface="Cambria Math"/>
                              </a:rPr>
                              <m:t>𝑖</m:t>
                            </m:r>
                          </m:sup>
                        </m:sSup>
                        <m:r>
                          <a:rPr lang="en-US" i="1">
                            <a:latin typeface="Cambria Math"/>
                          </a:rPr>
                          <m:t>)</m:t>
                        </m:r>
                      </m:e>
                      <m:sup>
                        <m:r>
                          <a:rPr lang="en-US" i="1">
                            <a:latin typeface="Cambria Math"/>
                          </a:rPr>
                          <m:t>𝑇</m:t>
                        </m:r>
                      </m:sup>
                    </m:sSup>
                  </m:oMath>
                </a14:m>
                <a:r>
                  <a:rPr lang="en-GB" dirty="0">
                    <a:latin typeface="+mn-lt"/>
                  </a:rPr>
                  <a:t>                                                                                               	              (5)</a:t>
                </a:r>
              </a:p>
              <a:p>
                <a:endParaRPr lang="en-GB" dirty="0">
                  <a:latin typeface="+mn-lt"/>
                </a:endParaRPr>
              </a:p>
              <a:p>
                <a:r>
                  <a:rPr lang="en-US" dirty="0"/>
                  <a:t>  </a:t>
                </a:r>
                <a14:m>
                  <m:oMath xmlns:m="http://schemas.openxmlformats.org/officeDocument/2006/math">
                    <m:sSup>
                      <m:sSupPr>
                        <m:ctrlPr>
                          <a:rPr lang="en-US" i="1" smtClean="0">
                            <a:latin typeface="Cambria Math" panose="02040503050406030204" pitchFamily="18" charset="0"/>
                          </a:rPr>
                        </m:ctrlPr>
                      </m:sSupPr>
                      <m:e>
                        <m:sSub>
                          <m:sSubPr>
                            <m:ctrlPr>
                              <a:rPr lang="en-GB" i="1">
                                <a:latin typeface="Cambria Math" panose="02040503050406030204" pitchFamily="18" charset="0"/>
                              </a:rPr>
                            </m:ctrlPr>
                          </m:sSubPr>
                          <m:e>
                            <m:r>
                              <a:rPr lang="en-US" b="0" i="1" smtClean="0">
                                <a:latin typeface="Cambria Math"/>
                              </a:rPr>
                              <m:t>𝐺</m:t>
                            </m:r>
                          </m:e>
                          <m:sub>
                            <m:r>
                              <a:rPr lang="en-US" i="1">
                                <a:latin typeface="Cambria Math"/>
                              </a:rPr>
                              <m:t>0</m:t>
                            </m:r>
                          </m:sub>
                        </m:sSub>
                      </m:e>
                      <m:sup>
                        <m:r>
                          <a:rPr lang="en-US" i="1">
                            <a:latin typeface="Cambria Math"/>
                          </a:rPr>
                          <m:t>−1</m:t>
                        </m:r>
                      </m:sup>
                    </m:sSup>
                  </m:oMath>
                </a14:m>
                <a:r>
                  <a:rPr lang="en-GB" dirty="0">
                    <a:latin typeface="+mn-lt"/>
                  </a:rPr>
                  <a:t> =</a:t>
                </a:r>
                <a14:m>
                  <m:oMath xmlns:m="http://schemas.openxmlformats.org/officeDocument/2006/math">
                    <m:nary>
                      <m:naryPr>
                        <m:chr m:val="∑"/>
                        <m:limLoc m:val="subSup"/>
                        <m:ctrlPr>
                          <a:rPr lang="en-GB" i="1">
                            <a:latin typeface="Cambria Math" panose="02040503050406030204" pitchFamily="18" charset="0"/>
                          </a:rPr>
                        </m:ctrlPr>
                      </m:naryPr>
                      <m:sub>
                        <m:r>
                          <m:rPr>
                            <m:brk m:alnAt="25"/>
                          </m:rPr>
                          <a:rPr lang="en-US" i="1">
                            <a:latin typeface="Cambria Math"/>
                          </a:rPr>
                          <m:t>𝑖</m:t>
                        </m:r>
                        <m:r>
                          <a:rPr lang="en-US" i="1">
                            <a:latin typeface="Cambria Math"/>
                          </a:rPr>
                          <m:t>=1</m:t>
                        </m:r>
                      </m:sub>
                      <m:sup>
                        <m:r>
                          <a:rPr lang="en-US" i="1">
                            <a:latin typeface="Cambria Math"/>
                          </a:rPr>
                          <m:t>𝑛</m:t>
                        </m:r>
                      </m:sup>
                      <m:e>
                        <m:sSub>
                          <m:sSubPr>
                            <m:ctrlPr>
                              <a:rPr lang="en-GB" i="1">
                                <a:latin typeface="Cambria Math" panose="02040503050406030204" pitchFamily="18" charset="0"/>
                              </a:rPr>
                            </m:ctrlPr>
                          </m:sSubPr>
                          <m:e>
                            <m:r>
                              <a:rPr lang="en-GB" i="1">
                                <a:latin typeface="Cambria Math"/>
                                <a:ea typeface="Cambria Math"/>
                              </a:rPr>
                              <m:t>𝜆</m:t>
                            </m:r>
                          </m:e>
                          <m:sub>
                            <m:r>
                              <a:rPr lang="en-US" i="1">
                                <a:latin typeface="Cambria Math"/>
                              </a:rPr>
                              <m:t>𝑖</m:t>
                            </m:r>
                            <m:r>
                              <a:rPr lang="en-US" i="1">
                                <a:latin typeface="Cambria Math"/>
                              </a:rPr>
                              <m:t> </m:t>
                            </m:r>
                          </m:sub>
                        </m:sSub>
                      </m:e>
                    </m:nary>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i="1">
                            <a:latin typeface="Cambria Math"/>
                          </a:rPr>
                          <m:t>𝑖</m:t>
                        </m:r>
                      </m:sup>
                    </m:sSup>
                  </m:oMath>
                </a14:m>
                <a:r>
                  <a:rPr lang="en-GB" dirty="0">
                    <a:latin typeface="+mn-lt"/>
                  </a:rPr>
                  <a:t>) </a:t>
                </a:r>
                <a14:m>
                  <m:oMath xmlns:m="http://schemas.openxmlformats.org/officeDocument/2006/math">
                    <m:sSup>
                      <m:sSupPr>
                        <m:ctrlPr>
                          <a:rPr lang="en-GB" i="1">
                            <a:latin typeface="Cambria Math" panose="02040503050406030204" pitchFamily="18" charset="0"/>
                          </a:rPr>
                        </m:ctrlPr>
                      </m:sSupPr>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i="1">
                                <a:latin typeface="Cambria Math"/>
                              </a:rPr>
                              <m:t>𝑖</m:t>
                            </m:r>
                          </m:sup>
                        </m:sSup>
                        <m:r>
                          <a:rPr lang="en-US" i="1">
                            <a:latin typeface="Cambria Math"/>
                          </a:rPr>
                          <m:t>)</m:t>
                        </m:r>
                      </m:e>
                      <m:sup>
                        <m:r>
                          <a:rPr lang="en-US" i="1">
                            <a:latin typeface="Cambria Math"/>
                          </a:rPr>
                          <m:t>𝑇</m:t>
                        </m:r>
                      </m:sup>
                    </m:sSup>
                  </m:oMath>
                </a14:m>
                <a:r>
                  <a:rPr lang="en-GB" dirty="0">
                    <a:latin typeface="+mn-lt"/>
                  </a:rPr>
                  <a:t>                                                                                                       (6) </a:t>
                </a:r>
              </a:p>
              <a:p>
                <a:endParaRPr lang="en-GB" dirty="0">
                  <a:latin typeface="+mn-lt"/>
                </a:endParaRPr>
              </a:p>
              <a:p>
                <a14:m>
                  <m:oMath xmlns:m="http://schemas.openxmlformats.org/officeDocument/2006/math">
                    <m:r>
                      <a:rPr lang="en-US" b="0" i="1" smtClean="0">
                        <a:latin typeface="Cambria Math"/>
                      </a:rPr>
                      <m:t>   </m:t>
                    </m:r>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oMath>
                </a14:m>
                <a:r>
                  <a:rPr lang="en-GB" dirty="0">
                    <a:latin typeface="Arial" pitchFamily="34" charset="0"/>
                    <a:cs typeface="Arial" pitchFamily="34" charset="0"/>
                  </a:rPr>
                  <a:t> is orthogonal </a:t>
                </a:r>
                <a:r>
                  <a:rPr lang="en-GB" dirty="0">
                    <a:latin typeface="+mn-lt"/>
                  </a:rPr>
                  <a:t>: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i="1">
                            <a:latin typeface="Cambria Math"/>
                          </a:rPr>
                          <m:t>𝑇</m:t>
                        </m:r>
                      </m:sup>
                    </m:sSup>
                  </m:oMath>
                </a14:m>
                <a:r>
                  <a:rPr lang="en-GB" dirty="0">
                    <a:latin typeface="+mn-lt"/>
                  </a:rPr>
                  <a:t> =</a:t>
                </a:r>
                <a:r>
                  <a:rPr lang="en-US" dirty="0">
                    <a:latin typeface="+mn-lt"/>
                  </a:rPr>
                  <a:t>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i="1">
                            <a:latin typeface="Cambria Math"/>
                          </a:rPr>
                          <m:t>−1</m:t>
                        </m:r>
                      </m:sup>
                    </m:sSup>
                  </m:oMath>
                </a14:m>
                <a:r>
                  <a:rPr lang="en-GB" dirty="0">
                    <a:latin typeface="+mn-lt"/>
                  </a:rPr>
                  <a:t> , or </a:t>
                </a:r>
                <a14:m>
                  <m:oMath xmlns:m="http://schemas.openxmlformats.org/officeDocument/2006/math">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oMath>
                </a14:m>
                <a:r>
                  <a:rPr lang="en-US" dirty="0">
                    <a:latin typeface="+mn-lt"/>
                  </a:rPr>
                  <a:t> </a:t>
                </a:r>
                <a14:m>
                  <m:oMath xmlns:m="http://schemas.openxmlformats.org/officeDocument/2006/math">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𝐴</m:t>
                            </m:r>
                          </m:e>
                          <m:sub>
                            <m:r>
                              <a:rPr lang="en-US" i="1">
                                <a:latin typeface="Cambria Math"/>
                              </a:rPr>
                              <m:t>0</m:t>
                            </m:r>
                          </m:sub>
                        </m:sSub>
                      </m:e>
                      <m:sup>
                        <m:r>
                          <a:rPr lang="en-US" i="1">
                            <a:latin typeface="Cambria Math"/>
                          </a:rPr>
                          <m:t>𝑇</m:t>
                        </m:r>
                      </m:sup>
                    </m:sSup>
                  </m:oMath>
                </a14:m>
                <a:r>
                  <a:rPr lang="en-GB" dirty="0">
                    <a:latin typeface="+mn-lt"/>
                  </a:rPr>
                  <a:t> = </a:t>
                </a:r>
                <a:r>
                  <a:rPr lang="en-GB" i="1" dirty="0">
                    <a:latin typeface="+mn-lt"/>
                    <a:ea typeface="Cambria Math" pitchFamily="18" charset="0"/>
                  </a:rPr>
                  <a:t>I </a:t>
                </a:r>
                <a14:m>
                  <m:oMath xmlns:m="http://schemas.openxmlformats.org/officeDocument/2006/math">
                    <m:r>
                      <a:rPr lang="en-GB" i="1" smtClean="0">
                        <a:latin typeface="Cambria Math"/>
                      </a:rPr>
                      <m:t>⇒</m:t>
                    </m:r>
                  </m:oMath>
                </a14:m>
                <a:r>
                  <a:rPr lang="en-GB" dirty="0">
                    <a:latin typeface="+mn-lt"/>
                  </a:rPr>
                  <a:t> </a:t>
                </a:r>
                <a14:m>
                  <m:oMath xmlns:m="http://schemas.openxmlformats.org/officeDocument/2006/math">
                    <m:nary>
                      <m:naryPr>
                        <m:chr m:val="∑"/>
                        <m:limLoc m:val="subSup"/>
                        <m:ctrlPr>
                          <a:rPr lang="en-GB" i="1">
                            <a:latin typeface="Cambria Math" panose="02040503050406030204" pitchFamily="18" charset="0"/>
                          </a:rPr>
                        </m:ctrlPr>
                      </m:naryPr>
                      <m:sub>
                        <m:r>
                          <m:rPr>
                            <m:brk m:alnAt="25"/>
                          </m:rPr>
                          <a:rPr lang="en-US" i="1">
                            <a:latin typeface="Cambria Math"/>
                          </a:rPr>
                          <m:t>𝑖</m:t>
                        </m:r>
                        <m:r>
                          <a:rPr lang="en-US" i="1">
                            <a:latin typeface="Cambria Math"/>
                          </a:rPr>
                          <m:t>=1</m:t>
                        </m:r>
                      </m:sub>
                      <m:sup>
                        <m:r>
                          <a:rPr lang="en-US" i="1">
                            <a:latin typeface="Cambria Math"/>
                          </a:rPr>
                          <m:t>𝑛</m:t>
                        </m:r>
                      </m:sup>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i="1">
                                <a:latin typeface="Cambria Math"/>
                              </a:rPr>
                              <m:t>𝑖</m:t>
                            </m:r>
                          </m:sup>
                        </m:sSup>
                        <m:r>
                          <m:rPr>
                            <m:nor/>
                          </m:rPr>
                          <a:rPr lang="en-GB" dirty="0">
                            <a:latin typeface="+mn-lt"/>
                          </a:rPr>
                          <m:t>) </m:t>
                        </m:r>
                        <m:sSup>
                          <m:sSupPr>
                            <m:ctrlPr>
                              <a:rPr lang="en-GB" i="1">
                                <a:latin typeface="Cambria Math" panose="02040503050406030204" pitchFamily="18" charset="0"/>
                              </a:rPr>
                            </m:ctrlPr>
                          </m:sSupPr>
                          <m:e>
                            <m:sSup>
                              <m:sSupPr>
                                <m:ctrlPr>
                                  <a:rPr lang="en-US" i="1">
                                    <a:latin typeface="Cambria Math" panose="02040503050406030204" pitchFamily="18" charset="0"/>
                                  </a:rPr>
                                </m:ctrlPr>
                              </m:sSupPr>
                              <m:e>
                                <m:sSub>
                                  <m:sSubPr>
                                    <m:ctrlPr>
                                      <a:rPr lang="en-GB" i="1">
                                        <a:latin typeface="Cambria Math" panose="02040503050406030204" pitchFamily="18" charset="0"/>
                                      </a:rPr>
                                    </m:ctrlPr>
                                  </m:sSubPr>
                                  <m:e>
                                    <m:r>
                                      <a:rPr lang="en-US" i="1">
                                        <a:latin typeface="Cambria Math"/>
                                      </a:rPr>
                                      <m:t>(</m:t>
                                    </m:r>
                                    <m:r>
                                      <a:rPr lang="en-US" i="1">
                                        <a:latin typeface="Cambria Math"/>
                                      </a:rPr>
                                      <m:t>𝑎</m:t>
                                    </m:r>
                                  </m:e>
                                  <m:sub>
                                    <m:r>
                                      <a:rPr lang="en-US" i="1">
                                        <a:latin typeface="Cambria Math"/>
                                      </a:rPr>
                                      <m:t>0</m:t>
                                    </m:r>
                                  </m:sub>
                                </m:sSub>
                              </m:e>
                              <m:sup>
                                <m:r>
                                  <a:rPr lang="en-US" i="1">
                                    <a:latin typeface="Cambria Math"/>
                                  </a:rPr>
                                  <m:t>𝑖</m:t>
                                </m:r>
                              </m:sup>
                            </m:sSup>
                            <m:r>
                              <a:rPr lang="en-US" i="1">
                                <a:latin typeface="Cambria Math"/>
                              </a:rPr>
                              <m:t>)</m:t>
                            </m:r>
                          </m:e>
                          <m:sup>
                            <m:r>
                              <a:rPr lang="en-US" i="1">
                                <a:latin typeface="Cambria Math"/>
                              </a:rPr>
                              <m:t>𝑇</m:t>
                            </m:r>
                          </m:sup>
                        </m:sSup>
                      </m:e>
                    </m:nary>
                  </m:oMath>
                </a14:m>
                <a:r>
                  <a:rPr lang="en-GB" dirty="0">
                    <a:latin typeface="+mn-lt"/>
                  </a:rPr>
                  <a:t> = </a:t>
                </a:r>
                <a:r>
                  <a:rPr lang="en-GB" i="1" dirty="0">
                    <a:latin typeface="+mn-lt"/>
                    <a:ea typeface="Cambria Math" pitchFamily="18" charset="0"/>
                  </a:rPr>
                  <a:t>I                             (7)                                          </a:t>
                </a:r>
                <a:endParaRPr lang="en-GB" dirty="0">
                  <a:latin typeface="+mn-lt"/>
                  <a:ea typeface="Cambria Math" pitchFamily="18" charset="0"/>
                </a:endParaRPr>
              </a:p>
              <a:p>
                <a:endParaRPr lang="en-GB" dirty="0">
                  <a:latin typeface="+mn-lt"/>
                </a:endParaRPr>
              </a:p>
              <a:p>
                <a:endParaRPr lang="en-GB" dirty="0">
                  <a:latin typeface="+mn-lt"/>
                </a:endParaRPr>
              </a:p>
              <a:p>
                <a:endParaRPr lang="en-GB" dirty="0"/>
              </a:p>
              <a:p>
                <a:endParaRPr lang="en-GB" dirty="0"/>
              </a:p>
              <a:p>
                <a:endParaRPr lang="en-GB" dirty="0"/>
              </a:p>
              <a:p>
                <a:endParaRPr lang="en-GB" dirty="0"/>
              </a:p>
              <a:p>
                <a:endParaRPr lang="en-GB" dirty="0"/>
              </a:p>
              <a:p>
                <a:r>
                  <a:rPr lang="en-US"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289455" y="458359"/>
                <a:ext cx="8774433" cy="6590843"/>
              </a:xfrm>
              <a:prstGeom prst="rect">
                <a:avLst/>
              </a:prstGeom>
              <a:blipFill>
                <a:blip r:embed="rId2"/>
                <a:stretch>
                  <a:fillRect l="-1319" r="-22500"/>
                </a:stretch>
              </a:blipFill>
            </p:spPr>
            <p:txBody>
              <a:bodyPr/>
              <a:lstStyle/>
              <a:p>
                <a:r>
                  <a:rPr lang="en-US">
                    <a:noFill/>
                  </a:rPr>
                  <a:t> </a:t>
                </a:r>
              </a:p>
            </p:txBody>
          </p:sp>
        </mc:Fallback>
      </mc:AlternateContent>
      <p:sp>
        <p:nvSpPr>
          <p:cNvPr id="4" name="Rectangle 3"/>
          <p:cNvSpPr/>
          <p:nvPr/>
        </p:nvSpPr>
        <p:spPr>
          <a:xfrm>
            <a:off x="2060677" y="287119"/>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E4720E55-F1C6-0884-2F4B-52A436FE8852}"/>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FB77BF21-9133-2334-23B6-261AB8C6006A}"/>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874E55A4-CFD7-8517-F9BF-9148DAA22007}"/>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5860B884-4082-A94C-0AC5-1422B5AC97AD}"/>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917BA411-BE8F-B72F-3BC1-E0C9DBF25F08}"/>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619879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80242" y="257119"/>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sp>
        <p:nvSpPr>
          <p:cNvPr id="1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839952985"/>
              </p:ext>
            </p:extLst>
          </p:nvPr>
        </p:nvGraphicFramePr>
        <p:xfrm>
          <a:off x="587775" y="1246909"/>
          <a:ext cx="6546500" cy="687532"/>
        </p:xfrm>
        <a:graphic>
          <a:graphicData uri="http://schemas.openxmlformats.org/presentationml/2006/ole">
            <mc:AlternateContent xmlns:mc="http://schemas.openxmlformats.org/markup-compatibility/2006">
              <mc:Choice xmlns:v="urn:schemas-microsoft-com:vml" Requires="v">
                <p:oleObj name="Equation" r:id="rId2" imgW="512699" imgH="450425" progId="Equation.3">
                  <p:embed/>
                </p:oleObj>
              </mc:Choice>
              <mc:Fallback>
                <p:oleObj name="Equation" r:id="rId2" imgW="512699" imgH="45042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775" y="1246909"/>
                        <a:ext cx="6546500" cy="687532"/>
                      </a:xfrm>
                      <a:prstGeom prst="rect">
                        <a:avLst/>
                      </a:prstGeom>
                      <a:solidFill>
                        <a:srgbClr val="FFFFFF"/>
                      </a:solidFill>
                    </p:spPr>
                  </p:pic>
                </p:oleObj>
              </mc:Fallback>
            </mc:AlternateContent>
          </a:graphicData>
        </a:graphic>
      </p:graphicFrame>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112293638"/>
              </p:ext>
            </p:extLst>
          </p:nvPr>
        </p:nvGraphicFramePr>
        <p:xfrm>
          <a:off x="759710" y="1911928"/>
          <a:ext cx="3331947" cy="700643"/>
        </p:xfrm>
        <a:graphic>
          <a:graphicData uri="http://schemas.openxmlformats.org/presentationml/2006/ole">
            <mc:AlternateContent xmlns:mc="http://schemas.openxmlformats.org/markup-compatibility/2006">
              <mc:Choice xmlns:v="urn:schemas-microsoft-com:vml" Requires="v">
                <p:oleObj name="Equation" r:id="rId4" imgW="520266" imgH="457073" progId="Equation.3">
                  <p:embed/>
                </p:oleObj>
              </mc:Choice>
              <mc:Fallback>
                <p:oleObj name="Equation" r:id="rId4" imgW="520266" imgH="45707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710" y="1911928"/>
                        <a:ext cx="3331947" cy="700643"/>
                      </a:xfrm>
                      <a:prstGeom prst="rect">
                        <a:avLst/>
                      </a:prstGeom>
                      <a:solidFill>
                        <a:srgbClr val="FFFFFF"/>
                      </a:solidFill>
                    </p:spPr>
                  </p:pic>
                </p:oleObj>
              </mc:Fallback>
            </mc:AlternateContent>
          </a:graphicData>
        </a:graphic>
      </p:graphicFrame>
      <p:sp>
        <p:nvSpPr>
          <p:cNvPr id="1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TextBox 18"/>
          <p:cNvSpPr txBox="1"/>
          <p:nvPr/>
        </p:nvSpPr>
        <p:spPr>
          <a:xfrm>
            <a:off x="415838" y="2570052"/>
            <a:ext cx="7857709" cy="2308324"/>
          </a:xfrm>
          <a:prstGeom prst="rect">
            <a:avLst/>
          </a:prstGeom>
          <a:noFill/>
        </p:spPr>
        <p:txBody>
          <a:bodyPr wrap="square" rtlCol="0">
            <a:spAutoFit/>
          </a:bodyPr>
          <a:lstStyle/>
          <a:p>
            <a:r>
              <a:rPr lang="en-US" dirty="0"/>
              <a:t>We choose                 that                         ,    or        </a:t>
            </a:r>
          </a:p>
          <a:p>
            <a:endParaRPr lang="en-US" dirty="0"/>
          </a:p>
          <a:p>
            <a:endParaRPr lang="en-US" dirty="0"/>
          </a:p>
          <a:p>
            <a:r>
              <a:rPr lang="en-US" dirty="0"/>
              <a:t>                                                                                                                </a:t>
            </a:r>
          </a:p>
          <a:p>
            <a:r>
              <a:rPr lang="en-US" dirty="0"/>
              <a:t>                               (8)</a:t>
            </a:r>
          </a:p>
          <a:p>
            <a:endParaRPr lang="en-US" dirty="0"/>
          </a:p>
          <a:p>
            <a:endParaRPr lang="en-US" dirty="0"/>
          </a:p>
          <a:p>
            <a:r>
              <a:rPr lang="en-US" dirty="0"/>
              <a:t>    </a:t>
            </a:r>
          </a:p>
        </p:txBody>
      </p:sp>
      <p:sp>
        <p:nvSpPr>
          <p:cNvPr id="2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val="3430663060"/>
              </p:ext>
            </p:extLst>
          </p:nvPr>
        </p:nvGraphicFramePr>
        <p:xfrm>
          <a:off x="3254922" y="2579172"/>
          <a:ext cx="1354217" cy="369332"/>
        </p:xfrm>
        <a:graphic>
          <a:graphicData uri="http://schemas.openxmlformats.org/presentationml/2006/ole">
            <mc:AlternateContent xmlns:mc="http://schemas.openxmlformats.org/markup-compatibility/2006">
              <mc:Choice xmlns:v="urn:schemas-microsoft-com:vml" Requires="v">
                <p:oleObj name="Equation" r:id="rId6" imgW="508100" imgH="262571" progId="Equation.3">
                  <p:embed/>
                </p:oleObj>
              </mc:Choice>
              <mc:Fallback>
                <p:oleObj name="Equation" r:id="rId6" imgW="508100" imgH="26257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4922" y="2579172"/>
                        <a:ext cx="1354217" cy="369332"/>
                      </a:xfrm>
                      <a:prstGeom prst="rect">
                        <a:avLst/>
                      </a:prstGeom>
                      <a:solidFill>
                        <a:srgbClr val="FFFFFF"/>
                      </a:solidFill>
                    </p:spPr>
                  </p:pic>
                </p:oleObj>
              </mc:Fallback>
            </mc:AlternateContent>
          </a:graphicData>
        </a:graphic>
      </p:graphicFrame>
      <p:sp>
        <p:nvSpPr>
          <p:cNvPr id="2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3" name="Object 22"/>
          <p:cNvGraphicFramePr>
            <a:graphicFrameLocks noChangeAspect="1"/>
          </p:cNvGraphicFramePr>
          <p:nvPr>
            <p:extLst>
              <p:ext uri="{D42A27DB-BD31-4B8C-83A1-F6EECF244321}">
                <p14:modId xmlns:p14="http://schemas.microsoft.com/office/powerpoint/2010/main" val="531755642"/>
              </p:ext>
            </p:extLst>
          </p:nvPr>
        </p:nvGraphicFramePr>
        <p:xfrm>
          <a:off x="1930153" y="2570052"/>
          <a:ext cx="450987" cy="398950"/>
        </p:xfrm>
        <a:graphic>
          <a:graphicData uri="http://schemas.openxmlformats.org/presentationml/2006/ole">
            <mc:AlternateContent xmlns:mc="http://schemas.openxmlformats.org/markup-compatibility/2006">
              <mc:Choice xmlns:v="urn:schemas-microsoft-com:vml" Requires="v">
                <p:oleObj name="Equation" r:id="rId8" imgW="201809" imgH="269073" progId="Equation.3">
                  <p:embed/>
                </p:oleObj>
              </mc:Choice>
              <mc:Fallback>
                <p:oleObj name="Equation" r:id="rId8" imgW="201809" imgH="26907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0153" y="2570052"/>
                        <a:ext cx="450987" cy="398950"/>
                      </a:xfrm>
                      <a:prstGeom prst="rect">
                        <a:avLst/>
                      </a:prstGeom>
                      <a:solidFill>
                        <a:srgbClr val="FFFFFF"/>
                      </a:solidFill>
                    </p:spPr>
                  </p:pic>
                </p:oleObj>
              </mc:Fallback>
            </mc:AlternateContent>
          </a:graphicData>
        </a:graphic>
      </p:graphicFrame>
      <p:sp>
        <p:nvSpPr>
          <p:cNvPr id="2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 name="Object 24"/>
          <p:cNvGraphicFramePr>
            <a:graphicFrameLocks noChangeAspect="1"/>
          </p:cNvGraphicFramePr>
          <p:nvPr>
            <p:extLst>
              <p:ext uri="{D42A27DB-BD31-4B8C-83A1-F6EECF244321}">
                <p14:modId xmlns:p14="http://schemas.microsoft.com/office/powerpoint/2010/main" val="3423432094"/>
              </p:ext>
            </p:extLst>
          </p:nvPr>
        </p:nvGraphicFramePr>
        <p:xfrm>
          <a:off x="483026" y="2922527"/>
          <a:ext cx="5135701" cy="521318"/>
        </p:xfrm>
        <a:graphic>
          <a:graphicData uri="http://schemas.openxmlformats.org/presentationml/2006/ole">
            <mc:AlternateContent xmlns:mc="http://schemas.openxmlformats.org/markup-compatibility/2006">
              <mc:Choice xmlns:v="urn:schemas-microsoft-com:vml" Requires="v">
                <p:oleObj name="Equation" r:id="rId10" imgW="516090" imgH="333387" progId="Equation.3">
                  <p:embed/>
                </p:oleObj>
              </mc:Choice>
              <mc:Fallback>
                <p:oleObj name="Equation" r:id="rId10" imgW="516090" imgH="33338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026" y="2922527"/>
                        <a:ext cx="5135701" cy="521318"/>
                      </a:xfrm>
                      <a:prstGeom prst="rect">
                        <a:avLst/>
                      </a:prstGeom>
                      <a:solidFill>
                        <a:srgbClr val="FFFFFF"/>
                      </a:solidFill>
                    </p:spPr>
                  </p:pic>
                </p:oleObj>
              </mc:Fallback>
            </mc:AlternateContent>
          </a:graphicData>
        </a:graphic>
      </p:graphicFrame>
      <p:sp>
        <p:nvSpPr>
          <p:cNvPr id="26"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7" name="Object 26"/>
          <p:cNvGraphicFramePr>
            <a:graphicFrameLocks noChangeAspect="1"/>
          </p:cNvGraphicFramePr>
          <p:nvPr>
            <p:extLst>
              <p:ext uri="{D42A27DB-BD31-4B8C-83A1-F6EECF244321}">
                <p14:modId xmlns:p14="http://schemas.microsoft.com/office/powerpoint/2010/main" val="3939126727"/>
              </p:ext>
            </p:extLst>
          </p:nvPr>
        </p:nvGraphicFramePr>
        <p:xfrm>
          <a:off x="587775" y="3455983"/>
          <a:ext cx="4406242" cy="406730"/>
        </p:xfrm>
        <a:graphic>
          <a:graphicData uri="http://schemas.openxmlformats.org/presentationml/2006/ole">
            <mc:AlternateContent xmlns:mc="http://schemas.openxmlformats.org/markup-compatibility/2006">
              <mc:Choice xmlns:v="urn:schemas-microsoft-com:vml" Requires="v">
                <p:oleObj name="Equation" r:id="rId12" imgW="492013" imgH="254258" progId="Equation.3">
                  <p:embed/>
                </p:oleObj>
              </mc:Choice>
              <mc:Fallback>
                <p:oleObj name="Equation" r:id="rId12" imgW="492013" imgH="254258"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7775" y="3455983"/>
                        <a:ext cx="4406242" cy="406730"/>
                      </a:xfrm>
                      <a:prstGeom prst="rect">
                        <a:avLst/>
                      </a:prstGeom>
                      <a:solidFill>
                        <a:srgbClr val="FFFFFF"/>
                      </a:solidFill>
                    </p:spPr>
                  </p:pic>
                </p:oleObj>
              </mc:Fallback>
            </mc:AlternateContent>
          </a:graphicData>
        </a:graphic>
      </p:graphicFrame>
      <p:sp>
        <p:nvSpPr>
          <p:cNvPr id="28"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 name="Object 28"/>
          <p:cNvGraphicFramePr>
            <a:graphicFrameLocks noChangeAspect="1"/>
          </p:cNvGraphicFramePr>
          <p:nvPr>
            <p:extLst>
              <p:ext uri="{D42A27DB-BD31-4B8C-83A1-F6EECF244321}">
                <p14:modId xmlns:p14="http://schemas.microsoft.com/office/powerpoint/2010/main" val="4061638674"/>
              </p:ext>
            </p:extLst>
          </p:nvPr>
        </p:nvGraphicFramePr>
        <p:xfrm>
          <a:off x="587775" y="3862713"/>
          <a:ext cx="1359322" cy="350793"/>
        </p:xfrm>
        <a:graphic>
          <a:graphicData uri="http://schemas.openxmlformats.org/presentationml/2006/ole">
            <mc:AlternateContent xmlns:mc="http://schemas.openxmlformats.org/markup-compatibility/2006">
              <mc:Choice xmlns:v="urn:schemas-microsoft-com:vml" Requires="v">
                <p:oleObj name="Equation" r:id="rId14" imgW="529600" imgH="273682" progId="Equation.3">
                  <p:embed/>
                </p:oleObj>
              </mc:Choice>
              <mc:Fallback>
                <p:oleObj name="Equation" r:id="rId14" imgW="529600" imgH="27368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7775" y="3862713"/>
                        <a:ext cx="1359322" cy="350793"/>
                      </a:xfrm>
                      <a:prstGeom prst="rect">
                        <a:avLst/>
                      </a:prstGeom>
                      <a:solidFill>
                        <a:srgbClr val="FFFFFF"/>
                      </a:solidFill>
                    </p:spPr>
                  </p:pic>
                </p:oleObj>
              </mc:Fallback>
            </mc:AlternateContent>
          </a:graphicData>
        </a:graphic>
      </p:graphicFrame>
      <p:sp>
        <p:nvSpPr>
          <p:cNvPr id="30" name="Rectangle 3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1" name="Object 30"/>
          <p:cNvGraphicFramePr>
            <a:graphicFrameLocks noChangeAspect="1"/>
          </p:cNvGraphicFramePr>
          <p:nvPr>
            <p:extLst>
              <p:ext uri="{D42A27DB-BD31-4B8C-83A1-F6EECF244321}">
                <p14:modId xmlns:p14="http://schemas.microsoft.com/office/powerpoint/2010/main" val="3602996421"/>
              </p:ext>
            </p:extLst>
          </p:nvPr>
        </p:nvGraphicFramePr>
        <p:xfrm>
          <a:off x="587775" y="4227615"/>
          <a:ext cx="5802754" cy="666132"/>
        </p:xfrm>
        <a:graphic>
          <a:graphicData uri="http://schemas.openxmlformats.org/presentationml/2006/ole">
            <mc:AlternateContent xmlns:mc="http://schemas.openxmlformats.org/markup-compatibility/2006">
              <mc:Choice xmlns:v="urn:schemas-microsoft-com:vml" Requires="v">
                <p:oleObj name="Equation" r:id="rId16" imgW="501391" imgH="440491" progId="Equation.3">
                  <p:embed/>
                </p:oleObj>
              </mc:Choice>
              <mc:Fallback>
                <p:oleObj name="Equation" r:id="rId16" imgW="501391" imgH="44049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7775" y="4227615"/>
                        <a:ext cx="5802754" cy="666132"/>
                      </a:xfrm>
                      <a:prstGeom prst="rect">
                        <a:avLst/>
                      </a:prstGeom>
                      <a:solidFill>
                        <a:srgbClr val="FFFFFF"/>
                      </a:solidFill>
                    </p:spPr>
                  </p:pic>
                </p:oleObj>
              </mc:Fallback>
            </mc:AlternateContent>
          </a:graphicData>
        </a:graphic>
      </p:graphicFrame>
      <p:grpSp>
        <p:nvGrpSpPr>
          <p:cNvPr id="2" name="Group 1">
            <a:extLst>
              <a:ext uri="{FF2B5EF4-FFF2-40B4-BE49-F238E27FC236}">
                <a16:creationId xmlns:a16="http://schemas.microsoft.com/office/drawing/2014/main" id="{A5CC1147-8C32-1EBB-2725-AE638C1BD105}"/>
              </a:ext>
            </a:extLst>
          </p:cNvPr>
          <p:cNvGrpSpPr/>
          <p:nvPr/>
        </p:nvGrpSpPr>
        <p:grpSpPr>
          <a:xfrm>
            <a:off x="0" y="0"/>
            <a:ext cx="9144000" cy="5143500"/>
            <a:chOff x="0" y="1"/>
            <a:chExt cx="12207310" cy="6857999"/>
          </a:xfrm>
        </p:grpSpPr>
        <p:sp>
          <p:nvSpPr>
            <p:cNvPr id="3" name="Arrow: Pentagon 2">
              <a:extLst>
                <a:ext uri="{FF2B5EF4-FFF2-40B4-BE49-F238E27FC236}">
                  <a16:creationId xmlns:a16="http://schemas.microsoft.com/office/drawing/2014/main" id="{D5C2BD0C-2C94-3CD8-E75C-834AACB3C9CE}"/>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4" name="Arrow: Pentagon 3">
              <a:extLst>
                <a:ext uri="{FF2B5EF4-FFF2-40B4-BE49-F238E27FC236}">
                  <a16:creationId xmlns:a16="http://schemas.microsoft.com/office/drawing/2014/main" id="{42108C23-1D3C-0C18-EC60-3C219DFD3654}"/>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C9DE5070-DA93-8CFB-181A-23C0722DCB12}"/>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C4763853-4CA7-1BCF-7305-8136ED347C9D}"/>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164591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904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0"/>
          <p:cNvSpPr>
            <a:spLocks noChangeArrowheads="1"/>
          </p:cNvSpPr>
          <p:nvPr/>
        </p:nvSpPr>
        <p:spPr bwMode="auto">
          <a:xfrm>
            <a:off x="0" y="1143715"/>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GB" altLang="zh-CN" sz="1800" b="0" i="0" u="none" strike="noStrike" cap="none" normalizeH="0" baseline="0" dirty="0">
              <a:ln>
                <a:noFill/>
              </a:ln>
              <a:solidFill>
                <a:schemeClr val="tx1"/>
              </a:solidFill>
              <a:effectLst/>
              <a:latin typeface="Arial" pitchFamily="34" charset="0"/>
              <a:cs typeface="Arial" pitchFamily="34" charset="0"/>
            </a:endParaRPr>
          </a:p>
        </p:txBody>
      </p:sp>
      <p:sp>
        <p:nvSpPr>
          <p:cNvPr id="3" name="Rectangle 2"/>
          <p:cNvSpPr/>
          <p:nvPr/>
        </p:nvSpPr>
        <p:spPr>
          <a:xfrm>
            <a:off x="2126079" y="301459"/>
            <a:ext cx="5057795" cy="646331"/>
          </a:xfrm>
          <a:prstGeom prst="rect">
            <a:avLst/>
          </a:prstGeom>
        </p:spPr>
        <p:txBody>
          <a:bodyPr wrap="none">
            <a:spAutoFit/>
          </a:bodyPr>
          <a:lstStyle/>
          <a:p>
            <a:pPr algn="ctr"/>
            <a:r>
              <a:rPr lang="en-GB" sz="3600" dirty="0">
                <a:latin typeface="Arial" panose="020B0604020202020204" pitchFamily="34" charset="0"/>
                <a:cs typeface="Arial" panose="020B0604020202020204" pitchFamily="34" charset="0"/>
              </a:rPr>
              <a:t>Change of Coordinates </a:t>
            </a:r>
            <a:endParaRPr lang="en-US" sz="3600"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7805496"/>
              </p:ext>
            </p:extLst>
          </p:nvPr>
        </p:nvGraphicFramePr>
        <p:xfrm>
          <a:off x="3318501" y="1377557"/>
          <a:ext cx="4056076" cy="359210"/>
        </p:xfrm>
        <a:graphic>
          <a:graphicData uri="http://schemas.openxmlformats.org/presentationml/2006/ole">
            <mc:AlternateContent xmlns:mc="http://schemas.openxmlformats.org/markup-compatibility/2006">
              <mc:Choice xmlns:v="urn:schemas-microsoft-com:vml" Requires="v">
                <p:oleObj name="Equation" r:id="rId2" imgW="488891" imgH="252644" progId="Equation.3">
                  <p:embed/>
                </p:oleObj>
              </mc:Choice>
              <mc:Fallback>
                <p:oleObj name="Equation" r:id="rId2" imgW="488891" imgH="252644"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501" y="1377557"/>
                        <a:ext cx="4056076" cy="359210"/>
                      </a:xfrm>
                      <a:prstGeom prst="rect">
                        <a:avLst/>
                      </a:prstGeom>
                      <a:solidFill>
                        <a:srgbClr val="FFFFFF"/>
                      </a:solidFill>
                    </p:spPr>
                  </p:pic>
                </p:oleObj>
              </mc:Fallback>
            </mc:AlternateContent>
          </a:graphicData>
        </a:graphic>
      </p:graphicFrame>
      <p:sp>
        <p:nvSpPr>
          <p:cNvPr id="14" name="Rectangle 13"/>
          <p:cNvSpPr/>
          <p:nvPr/>
        </p:nvSpPr>
        <p:spPr>
          <a:xfrm>
            <a:off x="587775" y="1389936"/>
            <a:ext cx="7531884" cy="3970318"/>
          </a:xfrm>
          <a:prstGeom prst="rect">
            <a:avLst/>
          </a:prstGeom>
        </p:spPr>
        <p:txBody>
          <a:bodyPr wrap="square">
            <a:spAutoFit/>
          </a:bodyPr>
          <a:lstStyle/>
          <a:p>
            <a:r>
              <a:rPr lang="en-GB" dirty="0"/>
              <a:t>Successive replacement                                                                    (10)                                                         </a:t>
            </a:r>
          </a:p>
          <a:p>
            <a:endParaRPr lang="en-GB" dirty="0"/>
          </a:p>
          <a:p>
            <a:r>
              <a:rPr lang="en-GB" dirty="0"/>
              <a:t>shows that   </a:t>
            </a:r>
          </a:p>
          <a:p>
            <a:endParaRPr lang="en-GB" dirty="0"/>
          </a:p>
          <a:p>
            <a:r>
              <a:rPr lang="en-GB" dirty="0"/>
              <a:t>                      the corrective matrix            can be chosen as  </a:t>
            </a:r>
          </a:p>
          <a:p>
            <a:endParaRPr lang="en-GB" dirty="0"/>
          </a:p>
          <a:p>
            <a:r>
              <a:rPr lang="en-GB" dirty="0"/>
              <a:t>                                                                                                             (11)</a:t>
            </a:r>
          </a:p>
          <a:p>
            <a:endParaRPr lang="en-GB" dirty="0"/>
          </a:p>
          <a:p>
            <a:endParaRPr lang="en-GB" dirty="0"/>
          </a:p>
          <a:p>
            <a:endParaRPr lang="en-GB" dirty="0"/>
          </a:p>
          <a:p>
            <a:r>
              <a:rPr lang="en-GB" dirty="0"/>
              <a:t>                                                                                              </a:t>
            </a:r>
          </a:p>
          <a:p>
            <a:endParaRPr lang="en-GB" dirty="0"/>
          </a:p>
          <a:p>
            <a:endParaRPr lang="en-GB" dirty="0"/>
          </a:p>
          <a:p>
            <a:endParaRPr lang="en-US" dirty="0"/>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398465969"/>
              </p:ext>
            </p:extLst>
          </p:nvPr>
        </p:nvGraphicFramePr>
        <p:xfrm>
          <a:off x="1901454" y="1888177"/>
          <a:ext cx="3983030" cy="444707"/>
        </p:xfrm>
        <a:graphic>
          <a:graphicData uri="http://schemas.openxmlformats.org/presentationml/2006/ole">
            <mc:AlternateContent xmlns:mc="http://schemas.openxmlformats.org/markup-compatibility/2006">
              <mc:Choice xmlns:v="urn:schemas-microsoft-com:vml" Requires="v">
                <p:oleObj name="Equation" r:id="rId4" imgW="545977" imgH="282145" progId="Equation.3">
                  <p:embed/>
                </p:oleObj>
              </mc:Choice>
              <mc:Fallback>
                <p:oleObj name="Equation" r:id="rId4" imgW="545977" imgH="28214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1454" y="1888177"/>
                        <a:ext cx="3983030" cy="444707"/>
                      </a:xfrm>
                      <a:prstGeom prst="rect">
                        <a:avLst/>
                      </a:prstGeom>
                      <a:solidFill>
                        <a:srgbClr val="FFFFFF"/>
                      </a:solidFill>
                    </p:spPr>
                  </p:pic>
                </p:oleObj>
              </mc:Fallback>
            </mc:AlternateContent>
          </a:graphicData>
        </a:graphic>
      </p:graphicFrame>
      <p:sp>
        <p:nvSpPr>
          <p:cNvPr id="1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2518058945"/>
              </p:ext>
            </p:extLst>
          </p:nvPr>
        </p:nvGraphicFramePr>
        <p:xfrm>
          <a:off x="759711" y="2561957"/>
          <a:ext cx="1230091" cy="270020"/>
        </p:xfrm>
        <a:graphic>
          <a:graphicData uri="http://schemas.openxmlformats.org/presentationml/2006/ole">
            <mc:AlternateContent xmlns:mc="http://schemas.openxmlformats.org/markup-compatibility/2006">
              <mc:Choice xmlns:v="urn:schemas-microsoft-com:vml" Requires="v">
                <p:oleObj name="Equation" r:id="rId6" imgW="520990" imgH="215395" progId="Equation.3">
                  <p:embed/>
                </p:oleObj>
              </mc:Choice>
              <mc:Fallback>
                <p:oleObj name="Equation" r:id="rId6" imgW="520990" imgH="2153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711" y="2561957"/>
                        <a:ext cx="1230091" cy="270020"/>
                      </a:xfrm>
                      <a:prstGeom prst="rect">
                        <a:avLst/>
                      </a:prstGeom>
                      <a:solidFill>
                        <a:srgbClr val="FFFFFF"/>
                      </a:solidFill>
                    </p:spPr>
                  </p:pic>
                </p:oleObj>
              </mc:Fallback>
            </mc:AlternateContent>
          </a:graphicData>
        </a:graphic>
      </p:graphicFrame>
      <p:sp>
        <p:nvSpPr>
          <p:cNvPr id="1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22576458"/>
              </p:ext>
            </p:extLst>
          </p:nvPr>
        </p:nvGraphicFramePr>
        <p:xfrm>
          <a:off x="4227613" y="2481942"/>
          <a:ext cx="560678" cy="373785"/>
        </p:xfrm>
        <a:graphic>
          <a:graphicData uri="http://schemas.openxmlformats.org/presentationml/2006/ole">
            <mc:AlternateContent xmlns:mc="http://schemas.openxmlformats.org/markup-compatibility/2006">
              <mc:Choice xmlns:v="urn:schemas-microsoft-com:vml" Requires="v">
                <p:oleObj name="Equation" r:id="rId8" imgW="236755" imgH="250687" progId="Equation.3">
                  <p:embed/>
                </p:oleObj>
              </mc:Choice>
              <mc:Fallback>
                <p:oleObj name="Equation" r:id="rId8" imgW="236755" imgH="25068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7613" y="2481942"/>
                        <a:ext cx="560678" cy="373785"/>
                      </a:xfrm>
                      <a:prstGeom prst="rect">
                        <a:avLst/>
                      </a:prstGeom>
                      <a:solidFill>
                        <a:srgbClr val="FFFFFF"/>
                      </a:solidFill>
                    </p:spPr>
                  </p:pic>
                </p:oleObj>
              </mc:Fallback>
            </mc:AlternateContent>
          </a:graphicData>
        </a:graphic>
      </p:graphicFrame>
      <p:sp>
        <p:nvSpPr>
          <p:cNvPr id="2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Object 21"/>
          <p:cNvGraphicFramePr>
            <a:graphicFrameLocks noChangeAspect="1"/>
          </p:cNvGraphicFramePr>
          <p:nvPr>
            <p:extLst>
              <p:ext uri="{D42A27DB-BD31-4B8C-83A1-F6EECF244321}">
                <p14:modId xmlns:p14="http://schemas.microsoft.com/office/powerpoint/2010/main" val="3180626612"/>
              </p:ext>
            </p:extLst>
          </p:nvPr>
        </p:nvGraphicFramePr>
        <p:xfrm>
          <a:off x="1996173" y="3042882"/>
          <a:ext cx="2613469" cy="432575"/>
        </p:xfrm>
        <a:graphic>
          <a:graphicData uri="http://schemas.openxmlformats.org/presentationml/2006/ole">
            <mc:AlternateContent xmlns:mc="http://schemas.openxmlformats.org/markup-compatibility/2006">
              <mc:Choice xmlns:v="urn:schemas-microsoft-com:vml" Requires="v">
                <p:oleObj name="Equation" r:id="rId10" imgW="501904" imgH="246410" progId="Equation.3">
                  <p:embed/>
                </p:oleObj>
              </mc:Choice>
              <mc:Fallback>
                <p:oleObj name="Equation" r:id="rId10" imgW="501904" imgH="24641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6173" y="3042882"/>
                        <a:ext cx="2613469" cy="432575"/>
                      </a:xfrm>
                      <a:prstGeom prst="rect">
                        <a:avLst/>
                      </a:prstGeom>
                      <a:solidFill>
                        <a:srgbClr val="FFFFFF"/>
                      </a:solidFill>
                    </p:spPr>
                  </p:pic>
                </p:oleObj>
              </mc:Fallback>
            </mc:AlternateContent>
          </a:graphicData>
        </a:graphic>
      </p:graphicFrame>
      <p:sp>
        <p:nvSpPr>
          <p:cNvPr id="23"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3"/>
          <p:cNvSpPr>
            <a:spLocks noChangeArrowheads="1"/>
          </p:cNvSpPr>
          <p:nvPr/>
        </p:nvSpPr>
        <p:spPr bwMode="auto">
          <a:xfrm>
            <a:off x="0" y="42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16"/>
          <p:cNvSpPr>
            <a:spLocks noChangeArrowheads="1"/>
          </p:cNvSpPr>
          <p:nvPr/>
        </p:nvSpPr>
        <p:spPr bwMode="auto">
          <a:xfrm>
            <a:off x="152400" y="581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451E45B0-1D18-F616-EDF0-456390F1D089}"/>
              </a:ext>
            </a:extLst>
          </p:cNvPr>
          <p:cNvGrpSpPr/>
          <p:nvPr/>
        </p:nvGrpSpPr>
        <p:grpSpPr>
          <a:xfrm>
            <a:off x="0" y="0"/>
            <a:ext cx="9144000" cy="5143500"/>
            <a:chOff x="0" y="1"/>
            <a:chExt cx="12207310" cy="6857999"/>
          </a:xfrm>
        </p:grpSpPr>
        <p:sp>
          <p:nvSpPr>
            <p:cNvPr id="6" name="Arrow: Pentagon 5">
              <a:extLst>
                <a:ext uri="{FF2B5EF4-FFF2-40B4-BE49-F238E27FC236}">
                  <a16:creationId xmlns:a16="http://schemas.microsoft.com/office/drawing/2014/main" id="{61C8A562-53AB-A9BF-79D5-0696169B3906}"/>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D3F15C41-1255-BE19-A27D-BFA183A2A0FC}"/>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A9B6D4FA-6AFD-70A6-9EA2-D46BEF89A592}"/>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9" name="Arrow: Pentagon 8">
              <a:extLst>
                <a:ext uri="{FF2B5EF4-FFF2-40B4-BE49-F238E27FC236}">
                  <a16:creationId xmlns:a16="http://schemas.microsoft.com/office/drawing/2014/main" id="{D4E364F4-6CA6-FF10-C954-8CE4723E6653}"/>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60923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143000" y="2197894"/>
            <a:ext cx="6858000" cy="2083594"/>
          </a:xfrm>
        </p:spPr>
        <p:txBody>
          <a:bodyPr/>
          <a:lstStyle/>
          <a:p>
            <a:pPr eaLnBrk="1" hangingPunct="1"/>
            <a:endParaRPr lang="en-US" altLang="en-US" dirty="0"/>
          </a:p>
          <a:p>
            <a:pPr eaLnBrk="1" hangingPunct="1"/>
            <a:endParaRPr lang="en-US" altLang="en-US" sz="2100" dirty="0"/>
          </a:p>
          <a:p>
            <a:pPr eaLnBrk="1" hangingPunct="1"/>
            <a:endParaRPr lang="en-US" altLang="en-US" dirty="0"/>
          </a:p>
        </p:txBody>
      </p:sp>
      <p:sp>
        <p:nvSpPr>
          <p:cNvPr id="2" name="Rectangle 1"/>
          <p:cNvSpPr/>
          <p:nvPr/>
        </p:nvSpPr>
        <p:spPr>
          <a:xfrm>
            <a:off x="1920419" y="1259914"/>
            <a:ext cx="6652727" cy="3139309"/>
          </a:xfrm>
          <a:prstGeom prst="rect">
            <a:avLst/>
          </a:prstGeom>
        </p:spPr>
        <p:txBody>
          <a:bodyPr wrap="square" lIns="91428" tIns="45714" rIns="91428" bIns="45714">
            <a:spAutoFit/>
          </a:bodyPr>
          <a:lstStyle/>
          <a:p>
            <a:r>
              <a:rPr lang="en-US" altLang="en-US" dirty="0"/>
              <a:t>import </a:t>
            </a:r>
            <a:r>
              <a:rPr lang="en-US" altLang="en-US" dirty="0" err="1"/>
              <a:t>scipy.optimize</a:t>
            </a:r>
            <a:r>
              <a:rPr lang="en-US" altLang="en-US" dirty="0"/>
              <a:t> </a:t>
            </a:r>
          </a:p>
          <a:p>
            <a:r>
              <a:rPr lang="en-US" altLang="en-US" dirty="0"/>
              <a:t>banana = lambda x: 100*(x[1]-x[0]**2)**2+(1-x[0])**2 </a:t>
            </a:r>
          </a:p>
          <a:p>
            <a:r>
              <a:rPr lang="en-US" altLang="en-US" dirty="0" err="1"/>
              <a:t>xopt</a:t>
            </a:r>
            <a:r>
              <a:rPr lang="en-US" altLang="en-US" dirty="0"/>
              <a:t> = </a:t>
            </a:r>
            <a:r>
              <a:rPr lang="en-US" altLang="en-US" dirty="0" err="1"/>
              <a:t>scipy.optimize.fmin</a:t>
            </a:r>
            <a:r>
              <a:rPr lang="en-US" altLang="en-US" dirty="0"/>
              <a:t>(</a:t>
            </a:r>
            <a:r>
              <a:rPr lang="en-US" altLang="en-US" dirty="0" err="1"/>
              <a:t>func</a:t>
            </a:r>
            <a:r>
              <a:rPr lang="en-US" altLang="en-US" dirty="0"/>
              <a:t>=banana, x0=[-1.2,1])</a:t>
            </a:r>
          </a:p>
          <a:p>
            <a:r>
              <a:rPr lang="en-US" altLang="en-US" dirty="0"/>
              <a:t>print  (</a:t>
            </a:r>
            <a:r>
              <a:rPr lang="en-US" altLang="en-US" dirty="0" err="1"/>
              <a:t>xopt</a:t>
            </a:r>
            <a:r>
              <a:rPr lang="en-US" altLang="en-US" dirty="0"/>
              <a:t>)</a:t>
            </a:r>
          </a:p>
          <a:p>
            <a:endParaRPr lang="en-US" altLang="en-US" dirty="0"/>
          </a:p>
          <a:p>
            <a:r>
              <a:rPr lang="en-US" altLang="en-US" b="1" dirty="0"/>
              <a:t>Output</a:t>
            </a:r>
          </a:p>
          <a:p>
            <a:r>
              <a:rPr lang="en-US" altLang="en-US" dirty="0"/>
              <a:t>Optimization terminated successfully. </a:t>
            </a:r>
          </a:p>
          <a:p>
            <a:r>
              <a:rPr lang="en-US" altLang="en-US" dirty="0"/>
              <a:t>Current function value: 0.000000 </a:t>
            </a:r>
          </a:p>
          <a:p>
            <a:r>
              <a:rPr lang="en-US" altLang="en-US" dirty="0"/>
              <a:t>Iterations: 85 </a:t>
            </a:r>
          </a:p>
          <a:p>
            <a:r>
              <a:rPr lang="en-US" altLang="en-US" dirty="0"/>
              <a:t>Function evaluations: 159 </a:t>
            </a:r>
          </a:p>
          <a:p>
            <a:r>
              <a:rPr lang="en-US" altLang="en-US" dirty="0"/>
              <a:t>[1.00002202  1.00004222]</a:t>
            </a:r>
          </a:p>
        </p:txBody>
      </p:sp>
      <p:sp>
        <p:nvSpPr>
          <p:cNvPr id="3" name="TextBox 2"/>
          <p:cNvSpPr txBox="1"/>
          <p:nvPr/>
        </p:nvSpPr>
        <p:spPr>
          <a:xfrm>
            <a:off x="1648571" y="286579"/>
            <a:ext cx="5846858" cy="646331"/>
          </a:xfrm>
          <a:prstGeom prst="rect">
            <a:avLst/>
          </a:prstGeom>
          <a:noFill/>
        </p:spPr>
        <p:txBody>
          <a:bodyPr wrap="square" rtlCol="0">
            <a:spAutoFit/>
          </a:bodyPr>
          <a:lstStyle/>
          <a:p>
            <a:r>
              <a:rPr lang="en-GB" altLang="en-US" sz="3600" dirty="0" err="1">
                <a:latin typeface="Arial" panose="020B0604020202020204" pitchFamily="34" charset="0"/>
                <a:cs typeface="Arial" panose="020B0604020202020204" pitchFamily="34" charset="0"/>
              </a:rPr>
              <a:t>Nelder</a:t>
            </a:r>
            <a:r>
              <a:rPr lang="en-GB" altLang="en-US" sz="3600" dirty="0">
                <a:latin typeface="Arial" panose="020B0604020202020204" pitchFamily="34" charset="0"/>
                <a:cs typeface="Arial" panose="020B0604020202020204" pitchFamily="34" charset="0"/>
              </a:rPr>
              <a:t> and Mead Algorithm</a:t>
            </a:r>
            <a:endParaRPr lang="en-US" sz="36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776FA35B-D98D-B20C-C019-38F71F881138}"/>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AF1C9A47-E5CD-DDFA-C7B6-DAD02528C430}"/>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A8240A14-853B-B8DF-47EC-9D6EB8DEEB42}"/>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CCACB8B2-C45F-22A8-7DE6-F49CA8B5374E}"/>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7B31A304-34F4-2CB5-589C-27C7F7D5B08F}"/>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132153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985215410"/>
              </p:ext>
            </p:extLst>
          </p:nvPr>
        </p:nvGraphicFramePr>
        <p:xfrm>
          <a:off x="1181376" y="954320"/>
          <a:ext cx="3761822" cy="849444"/>
        </p:xfrm>
        <a:graphic>
          <a:graphicData uri="http://schemas.openxmlformats.org/presentationml/2006/ole">
            <mc:AlternateContent xmlns:mc="http://schemas.openxmlformats.org/markup-compatibility/2006">
              <mc:Choice xmlns:v="urn:schemas-microsoft-com:vml" Requires="v">
                <p:oleObj name="Equation" r:id="rId2" imgW="3149280" imgH="711000" progId="Equation.3">
                  <p:embed/>
                </p:oleObj>
              </mc:Choice>
              <mc:Fallback>
                <p:oleObj name="Equation" r:id="rId2" imgW="3149280" imgH="7110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376" y="954320"/>
                        <a:ext cx="3761822" cy="849444"/>
                      </a:xfrm>
                      <a:prstGeom prst="rect">
                        <a:avLst/>
                      </a:prstGeom>
                      <a:noFill/>
                    </p:spPr>
                  </p:pic>
                </p:oleObj>
              </mc:Fallback>
            </mc:AlternateContent>
          </a:graphicData>
        </a:graphic>
      </p:graphicFrame>
      <p:sp>
        <p:nvSpPr>
          <p:cNvPr id="9" name="TextBox 8"/>
          <p:cNvSpPr txBox="1"/>
          <p:nvPr/>
        </p:nvSpPr>
        <p:spPr>
          <a:xfrm>
            <a:off x="866775" y="1657350"/>
            <a:ext cx="4391025" cy="369332"/>
          </a:xfrm>
          <a:prstGeom prst="rect">
            <a:avLst/>
          </a:prstGeom>
          <a:noFill/>
        </p:spPr>
        <p:txBody>
          <a:bodyPr wrap="square" rtlCol="0">
            <a:spAutoFit/>
          </a:bodyPr>
          <a:lstStyle/>
          <a:p>
            <a:endParaRPr lang="en-US" dirty="0"/>
          </a:p>
        </p:txBody>
      </p:sp>
      <p:sp>
        <p:nvSpPr>
          <p:cNvPr id="21" name="TextBox 20"/>
          <p:cNvSpPr txBox="1"/>
          <p:nvPr/>
        </p:nvSpPr>
        <p:spPr>
          <a:xfrm>
            <a:off x="390519" y="1657350"/>
            <a:ext cx="8162925" cy="523220"/>
          </a:xfrm>
          <a:prstGeom prst="rect">
            <a:avLst/>
          </a:prstGeom>
          <a:noFill/>
        </p:spPr>
        <p:txBody>
          <a:bodyPr wrap="square" rtlCol="0">
            <a:spAutoFit/>
          </a:bodyPr>
          <a:lstStyle/>
          <a:p>
            <a:r>
              <a:rPr lang="en-US" sz="1400" dirty="0">
                <a:latin typeface="+mn-lt"/>
              </a:rPr>
              <a:t>If we rely on one realization of random vector         that is equal to the estimator of the mean            then the above expression is rewritten as</a:t>
            </a:r>
          </a:p>
        </p:txBody>
      </p:sp>
      <p:graphicFrame>
        <p:nvGraphicFramePr>
          <p:cNvPr id="22" name="Object 21"/>
          <p:cNvGraphicFramePr>
            <a:graphicFrameLocks noChangeAspect="1"/>
          </p:cNvGraphicFramePr>
          <p:nvPr>
            <p:extLst>
              <p:ext uri="{D42A27DB-BD31-4B8C-83A1-F6EECF244321}">
                <p14:modId xmlns:p14="http://schemas.microsoft.com/office/powerpoint/2010/main" val="3519773461"/>
              </p:ext>
            </p:extLst>
          </p:nvPr>
        </p:nvGraphicFramePr>
        <p:xfrm>
          <a:off x="1354988" y="2164906"/>
          <a:ext cx="3414597" cy="864711"/>
        </p:xfrm>
        <a:graphic>
          <a:graphicData uri="http://schemas.openxmlformats.org/presentationml/2006/ole">
            <mc:AlternateContent xmlns:mc="http://schemas.openxmlformats.org/markup-compatibility/2006">
              <mc:Choice xmlns:v="urn:schemas-microsoft-com:vml" Requires="v">
                <p:oleObj name="Equation" r:id="rId4" imgW="2806560" imgH="711000" progId="Equation.3">
                  <p:embed/>
                </p:oleObj>
              </mc:Choice>
              <mc:Fallback>
                <p:oleObj name="Equation" r:id="rId4" imgW="280656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988" y="2164906"/>
                        <a:ext cx="3414597" cy="864711"/>
                      </a:xfrm>
                      <a:prstGeom prst="rect">
                        <a:avLst/>
                      </a:prstGeom>
                      <a:noFill/>
                    </p:spPr>
                  </p:pic>
                </p:oleObj>
              </mc:Fallback>
            </mc:AlternateContent>
          </a:graphicData>
        </a:graphic>
      </p:graphicFrame>
      <p:sp>
        <p:nvSpPr>
          <p:cNvPr id="23" name="TextBox 22"/>
          <p:cNvSpPr txBox="1"/>
          <p:nvPr/>
        </p:nvSpPr>
        <p:spPr>
          <a:xfrm>
            <a:off x="537936" y="2794323"/>
            <a:ext cx="7868093" cy="954107"/>
          </a:xfrm>
          <a:prstGeom prst="rect">
            <a:avLst/>
          </a:prstGeom>
          <a:noFill/>
        </p:spPr>
        <p:txBody>
          <a:bodyPr wrap="square" rtlCol="0">
            <a:spAutoFit/>
          </a:bodyPr>
          <a:lstStyle/>
          <a:p>
            <a:r>
              <a:rPr lang="en-US" sz="1400" dirty="0">
                <a:latin typeface="+mn-lt"/>
              </a:rPr>
              <a:t>Based  on  this equation we can construct the following algorithm</a:t>
            </a:r>
          </a:p>
          <a:p>
            <a:r>
              <a:rPr lang="en-US" sz="1400" dirty="0">
                <a:latin typeface="+mn-lt"/>
              </a:rPr>
              <a:t>1. choose  starting point         and set             .   . Compute  </a:t>
            </a:r>
          </a:p>
          <a:p>
            <a:r>
              <a:rPr lang="en-US" sz="1400" dirty="0">
                <a:latin typeface="+mn-lt"/>
              </a:rPr>
              <a:t>2. on step i, obtain K realizations          of random vector  </a:t>
            </a:r>
          </a:p>
          <a:p>
            <a:r>
              <a:rPr lang="en-US" sz="1400" dirty="0">
                <a:latin typeface="+mn-lt"/>
              </a:rPr>
              <a:t>3. compute                , j=1,2..K and a sample mean</a:t>
            </a:r>
          </a:p>
        </p:txBody>
      </p:sp>
      <p:sp>
        <p:nvSpPr>
          <p:cNvPr id="3"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59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9612" y="1657350"/>
            <a:ext cx="278660" cy="292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0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6187" y="1672983"/>
            <a:ext cx="386723" cy="30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237069599"/>
              </p:ext>
            </p:extLst>
          </p:nvPr>
        </p:nvGraphicFramePr>
        <p:xfrm>
          <a:off x="1578127" y="3762818"/>
          <a:ext cx="1484160" cy="628428"/>
        </p:xfrm>
        <a:graphic>
          <a:graphicData uri="http://schemas.openxmlformats.org/presentationml/2006/ole">
            <mc:AlternateContent xmlns:mc="http://schemas.openxmlformats.org/markup-compatibility/2006">
              <mc:Choice xmlns:v="urn:schemas-microsoft-com:vml" Requires="v">
                <p:oleObj name="Equation" r:id="rId8" imgW="1054100" imgH="444500" progId="Equation.3">
                  <p:embed/>
                </p:oleObj>
              </mc:Choice>
              <mc:Fallback>
                <p:oleObj name="Equation" r:id="rId8" imgW="1054100" imgH="444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8127" y="3762818"/>
                        <a:ext cx="1484160" cy="628428"/>
                      </a:xfrm>
                      <a:prstGeom prst="rect">
                        <a:avLst/>
                      </a:prstGeom>
                      <a:noFill/>
                    </p:spPr>
                  </p:pic>
                </p:oleObj>
              </mc:Fallback>
            </mc:AlternateContent>
          </a:graphicData>
        </a:graphic>
      </p:graphicFrame>
      <p:sp>
        <p:nvSpPr>
          <p:cNvPr id="8" name="Rectangle 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497031182"/>
              </p:ext>
            </p:extLst>
          </p:nvPr>
        </p:nvGraphicFramePr>
        <p:xfrm>
          <a:off x="2445488" y="3042776"/>
          <a:ext cx="180975" cy="228600"/>
        </p:xfrm>
        <a:graphic>
          <a:graphicData uri="http://schemas.openxmlformats.org/presentationml/2006/ole">
            <mc:AlternateContent xmlns:mc="http://schemas.openxmlformats.org/markup-compatibility/2006">
              <mc:Choice xmlns:v="urn:schemas-microsoft-com:vml" Requires="v">
                <p:oleObj name="Equation" r:id="rId10" imgW="177646" imgH="228402" progId="Equation.3">
                  <p:embed/>
                </p:oleObj>
              </mc:Choice>
              <mc:Fallback>
                <p:oleObj name="Equation" r:id="rId10" imgW="177646" imgH="22840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5488" y="3042776"/>
                        <a:ext cx="180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3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282123539"/>
              </p:ext>
            </p:extLst>
          </p:nvPr>
        </p:nvGraphicFramePr>
        <p:xfrm>
          <a:off x="3404117" y="3042776"/>
          <a:ext cx="504825" cy="228600"/>
        </p:xfrm>
        <a:graphic>
          <a:graphicData uri="http://schemas.openxmlformats.org/presentationml/2006/ole">
            <mc:AlternateContent xmlns:mc="http://schemas.openxmlformats.org/markup-compatibility/2006">
              <mc:Choice xmlns:v="urn:schemas-microsoft-com:vml" Requires="v">
                <p:oleObj name="Equation" r:id="rId12" imgW="508000" imgH="228600" progId="Equation.3">
                  <p:embed/>
                </p:oleObj>
              </mc:Choice>
              <mc:Fallback>
                <p:oleObj name="Equation" r:id="rId12" imgW="5080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4117" y="3042776"/>
                        <a:ext cx="504825" cy="228600"/>
                      </a:xfrm>
                      <a:prstGeom prst="rect">
                        <a:avLst/>
                      </a:prstGeom>
                      <a:noFill/>
                    </p:spPr>
                  </p:pic>
                </p:oleObj>
              </mc:Fallback>
            </mc:AlternateContent>
          </a:graphicData>
        </a:graphic>
      </p:graphicFrame>
      <p:sp>
        <p:nvSpPr>
          <p:cNvPr id="13" name="Rectangle 3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3824487498"/>
              </p:ext>
            </p:extLst>
          </p:nvPr>
        </p:nvGraphicFramePr>
        <p:xfrm>
          <a:off x="4748397" y="3060589"/>
          <a:ext cx="434975" cy="228600"/>
        </p:xfrm>
        <a:graphic>
          <a:graphicData uri="http://schemas.openxmlformats.org/presentationml/2006/ole">
            <mc:AlternateContent xmlns:mc="http://schemas.openxmlformats.org/markup-compatibility/2006">
              <mc:Choice xmlns:v="urn:schemas-microsoft-com:vml" Requires="v">
                <p:oleObj name="Equation" r:id="rId14" imgW="431640" imgH="228600" progId="Equation.3">
                  <p:embed/>
                </p:oleObj>
              </mc:Choice>
              <mc:Fallback>
                <p:oleObj name="Equation" r:id="rId14" imgW="431640" imgH="228600" progId="Equation.3">
                  <p:embed/>
                  <p:pic>
                    <p:nvPicPr>
                      <p:cNvPr id="0" name=""/>
                      <p:cNvPicPr>
                        <a:picLocks noChangeAspect="1" noChangeArrowheads="1"/>
                      </p:cNvPicPr>
                      <p:nvPr/>
                    </p:nvPicPr>
                    <p:blipFill>
                      <a:blip r:embed="rId15"/>
                      <a:srcRect/>
                      <a:stretch>
                        <a:fillRect/>
                      </a:stretch>
                    </p:blipFill>
                    <p:spPr bwMode="auto">
                      <a:xfrm>
                        <a:off x="4748397" y="3060589"/>
                        <a:ext cx="4349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3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3648922523"/>
              </p:ext>
            </p:extLst>
          </p:nvPr>
        </p:nvGraphicFramePr>
        <p:xfrm>
          <a:off x="3062287" y="3271376"/>
          <a:ext cx="314325" cy="238125"/>
        </p:xfrm>
        <a:graphic>
          <a:graphicData uri="http://schemas.openxmlformats.org/presentationml/2006/ole">
            <mc:AlternateContent xmlns:mc="http://schemas.openxmlformats.org/markup-compatibility/2006">
              <mc:Choice xmlns:v="urn:schemas-microsoft-com:vml" Requires="v">
                <p:oleObj name="Equation" r:id="rId16" imgW="317225" imgH="241091" progId="Equation.3">
                  <p:embed/>
                </p:oleObj>
              </mc:Choice>
              <mc:Fallback>
                <p:oleObj name="Equation" r:id="rId16" imgW="317225" imgH="24109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62287" y="3271376"/>
                        <a:ext cx="3143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2005698889"/>
              </p:ext>
            </p:extLst>
          </p:nvPr>
        </p:nvGraphicFramePr>
        <p:xfrm>
          <a:off x="4674971" y="3271376"/>
          <a:ext cx="190421" cy="229625"/>
        </p:xfrm>
        <a:graphic>
          <a:graphicData uri="http://schemas.openxmlformats.org/presentationml/2006/ole">
            <mc:AlternateContent xmlns:mc="http://schemas.openxmlformats.org/markup-compatibility/2006">
              <mc:Choice xmlns:v="urn:schemas-microsoft-com:vml" Requires="v">
                <p:oleObj name="Equation" r:id="rId18" imgW="190500" imgH="228600" progId="Equation.3">
                  <p:embed/>
                </p:oleObj>
              </mc:Choice>
              <mc:Fallback>
                <p:oleObj name="Equation" r:id="rId18" imgW="1905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74971" y="3271376"/>
                        <a:ext cx="190421" cy="229625"/>
                      </a:xfrm>
                      <a:prstGeom prst="rect">
                        <a:avLst/>
                      </a:prstGeom>
                      <a:noFill/>
                    </p:spPr>
                  </p:pic>
                </p:oleObj>
              </mc:Fallback>
            </mc:AlternateContent>
          </a:graphicData>
        </a:graphic>
      </p:graphicFrame>
      <p:sp>
        <p:nvSpPr>
          <p:cNvPr id="19"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1102271559"/>
              </p:ext>
            </p:extLst>
          </p:nvPr>
        </p:nvGraphicFramePr>
        <p:xfrm>
          <a:off x="1552354" y="3485588"/>
          <a:ext cx="419100" cy="238125"/>
        </p:xfrm>
        <a:graphic>
          <a:graphicData uri="http://schemas.openxmlformats.org/presentationml/2006/ole">
            <mc:AlternateContent xmlns:mc="http://schemas.openxmlformats.org/markup-compatibility/2006">
              <mc:Choice xmlns:v="urn:schemas-microsoft-com:vml" Requires="v">
                <p:oleObj name="Equation" r:id="rId20" imgW="418918" imgH="241195" progId="Equation.3">
                  <p:embed/>
                </p:oleObj>
              </mc:Choice>
              <mc:Fallback>
                <p:oleObj name="Equation" r:id="rId20" imgW="418918" imgH="241195"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52354" y="3485588"/>
                        <a:ext cx="4191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p:cNvSpPr txBox="1"/>
          <p:nvPr/>
        </p:nvSpPr>
        <p:spPr>
          <a:xfrm>
            <a:off x="719356" y="4391246"/>
            <a:ext cx="7686675" cy="523220"/>
          </a:xfrm>
          <a:prstGeom prst="rect">
            <a:avLst/>
          </a:prstGeom>
          <a:noFill/>
        </p:spPr>
        <p:txBody>
          <a:bodyPr wrap="square" rtlCol="0">
            <a:spAutoFit/>
          </a:bodyPr>
          <a:lstStyle/>
          <a:p>
            <a:r>
              <a:rPr lang="en-US" sz="1400" dirty="0">
                <a:latin typeface="+mn-lt"/>
              </a:rPr>
              <a:t>4. Generate the new estimate of          such that                        by choosing he appropriate step size. </a:t>
            </a:r>
          </a:p>
          <a:p>
            <a:r>
              <a:rPr lang="en-US" sz="1400" dirty="0">
                <a:latin typeface="+mn-lt"/>
              </a:rPr>
              <a:t>  F it cannot be obtained within </a:t>
            </a:r>
            <a:r>
              <a:rPr lang="en-US" sz="1400" dirty="0" err="1">
                <a:latin typeface="+mn-lt"/>
              </a:rPr>
              <a:t>prespeciefied</a:t>
            </a:r>
            <a:r>
              <a:rPr lang="en-US" sz="1400" dirty="0">
                <a:latin typeface="+mn-lt"/>
              </a:rPr>
              <a:t> number of trials than set </a:t>
            </a:r>
          </a:p>
        </p:txBody>
      </p:sp>
      <p:sp>
        <p:nvSpPr>
          <p:cNvPr id="25"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val="3813386063"/>
              </p:ext>
            </p:extLst>
          </p:nvPr>
        </p:nvGraphicFramePr>
        <p:xfrm>
          <a:off x="3221667" y="4433781"/>
          <a:ext cx="276225" cy="219075"/>
        </p:xfrm>
        <a:graphic>
          <a:graphicData uri="http://schemas.openxmlformats.org/presentationml/2006/ole">
            <mc:AlternateContent xmlns:mc="http://schemas.openxmlformats.org/markup-compatibility/2006">
              <mc:Choice xmlns:v="urn:schemas-microsoft-com:vml" Requires="v">
                <p:oleObj name="Equation" r:id="rId22" imgW="279279" imgH="215806" progId="Equation.3">
                  <p:embed/>
                </p:oleObj>
              </mc:Choice>
              <mc:Fallback>
                <p:oleObj name="Equation" r:id="rId22" imgW="279279" imgH="21580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21667" y="4433781"/>
                        <a:ext cx="276225"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Object 27"/>
          <p:cNvGraphicFramePr>
            <a:graphicFrameLocks noChangeAspect="1"/>
          </p:cNvGraphicFramePr>
          <p:nvPr>
            <p:extLst>
              <p:ext uri="{D42A27DB-BD31-4B8C-83A1-F6EECF244321}">
                <p14:modId xmlns:p14="http://schemas.microsoft.com/office/powerpoint/2010/main" val="2336980421"/>
              </p:ext>
            </p:extLst>
          </p:nvPr>
        </p:nvGraphicFramePr>
        <p:xfrm>
          <a:off x="4271962" y="4424256"/>
          <a:ext cx="600075" cy="228600"/>
        </p:xfrm>
        <a:graphic>
          <a:graphicData uri="http://schemas.openxmlformats.org/presentationml/2006/ole">
            <mc:AlternateContent xmlns:mc="http://schemas.openxmlformats.org/markup-compatibility/2006">
              <mc:Choice xmlns:v="urn:schemas-microsoft-com:vml" Requires="v">
                <p:oleObj name="Equation" r:id="rId24" imgW="596900" imgH="228600" progId="Equation.3">
                  <p:embed/>
                </p:oleObj>
              </mc:Choice>
              <mc:Fallback>
                <p:oleObj name="Equation" r:id="rId24" imgW="59690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71962" y="4424256"/>
                        <a:ext cx="6000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val="1088916222"/>
              </p:ext>
            </p:extLst>
          </p:nvPr>
        </p:nvGraphicFramePr>
        <p:xfrm>
          <a:off x="6018028" y="4652856"/>
          <a:ext cx="600075" cy="228600"/>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18028" y="4652856"/>
                        <a:ext cx="6000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868313" y="248636"/>
            <a:ext cx="7482657" cy="584775"/>
          </a:xfrm>
          <a:prstGeom prst="rect">
            <a:avLst/>
          </a:prstGeom>
        </p:spPr>
        <p:txBody>
          <a:bodyPr wrap="square">
            <a:spAutoFit/>
          </a:bodyPr>
          <a:lstStyle/>
          <a:p>
            <a:pPr algn="ctr"/>
            <a:r>
              <a:rPr lang="en-GB" altLang="en-US" sz="3200" dirty="0"/>
              <a:t>Stochastic variants of </a:t>
            </a:r>
            <a:r>
              <a:rPr lang="en-GB" altLang="en-US" sz="3200" dirty="0" err="1"/>
              <a:t>Nelder</a:t>
            </a:r>
            <a:r>
              <a:rPr lang="en-GB" altLang="en-US" sz="3200" dirty="0"/>
              <a:t> and Mead </a:t>
            </a:r>
          </a:p>
        </p:txBody>
      </p:sp>
      <p:grpSp>
        <p:nvGrpSpPr>
          <p:cNvPr id="7" name="Group 6">
            <a:extLst>
              <a:ext uri="{FF2B5EF4-FFF2-40B4-BE49-F238E27FC236}">
                <a16:creationId xmlns:a16="http://schemas.microsoft.com/office/drawing/2014/main" id="{28825CF8-C98A-CAA7-F219-807313996FA4}"/>
              </a:ext>
            </a:extLst>
          </p:cNvPr>
          <p:cNvGrpSpPr/>
          <p:nvPr/>
        </p:nvGrpSpPr>
        <p:grpSpPr>
          <a:xfrm>
            <a:off x="0" y="0"/>
            <a:ext cx="9144000" cy="5143500"/>
            <a:chOff x="0" y="1"/>
            <a:chExt cx="12207310" cy="6857999"/>
          </a:xfrm>
        </p:grpSpPr>
        <p:sp>
          <p:nvSpPr>
            <p:cNvPr id="31" name="Arrow: Pentagon 30">
              <a:extLst>
                <a:ext uri="{FF2B5EF4-FFF2-40B4-BE49-F238E27FC236}">
                  <a16:creationId xmlns:a16="http://schemas.microsoft.com/office/drawing/2014/main" id="{58E593A9-AE17-BC65-CAEF-B87B34C96073}"/>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32" name="Arrow: Pentagon 31">
              <a:extLst>
                <a:ext uri="{FF2B5EF4-FFF2-40B4-BE49-F238E27FC236}">
                  <a16:creationId xmlns:a16="http://schemas.microsoft.com/office/drawing/2014/main" id="{1C24A0F0-EEB5-3A30-91CD-0FE3ED50868C}"/>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33" name="Arrow: Pentagon 32">
              <a:extLst>
                <a:ext uri="{FF2B5EF4-FFF2-40B4-BE49-F238E27FC236}">
                  <a16:creationId xmlns:a16="http://schemas.microsoft.com/office/drawing/2014/main" id="{AD8B7CA9-CD00-236B-C9B8-A13FD9710CF9}"/>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34" name="Arrow: Pentagon 33">
              <a:extLst>
                <a:ext uri="{FF2B5EF4-FFF2-40B4-BE49-F238E27FC236}">
                  <a16:creationId xmlns:a16="http://schemas.microsoft.com/office/drawing/2014/main" id="{2FC7F64A-4251-0413-AABC-2C0B251D6C50}"/>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38227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7351" y="1265275"/>
            <a:ext cx="5645889" cy="307777"/>
          </a:xfrm>
          <a:prstGeom prst="rect">
            <a:avLst/>
          </a:prstGeom>
          <a:noFill/>
        </p:spPr>
        <p:txBody>
          <a:bodyPr wrap="square" rtlCol="0">
            <a:spAutoFit/>
          </a:bodyPr>
          <a:lstStyle/>
          <a:p>
            <a:r>
              <a:rPr lang="fr-FR" sz="1400" dirty="0">
                <a:latin typeface="+mn-lt"/>
              </a:rPr>
              <a:t>5. </a:t>
            </a:r>
            <a:r>
              <a:rPr lang="fr-FR" sz="1400" dirty="0" err="1">
                <a:latin typeface="+mn-lt"/>
              </a:rPr>
              <a:t>Termination</a:t>
            </a:r>
            <a:r>
              <a:rPr lang="fr-FR" sz="1400" dirty="0">
                <a:latin typeface="+mn-lt"/>
              </a:rPr>
              <a:t> </a:t>
            </a:r>
            <a:r>
              <a:rPr lang="fr-FR" sz="1400" dirty="0" err="1">
                <a:latin typeface="+mn-lt"/>
              </a:rPr>
              <a:t>criterion-sample</a:t>
            </a:r>
            <a:r>
              <a:rPr lang="fr-FR" sz="1400" dirty="0">
                <a:latin typeface="+mn-lt"/>
              </a:rPr>
              <a:t> standard </a:t>
            </a:r>
            <a:r>
              <a:rPr lang="fr-FR" sz="1400" dirty="0" err="1">
                <a:latin typeface="+mn-lt"/>
              </a:rPr>
              <a:t>deviation</a:t>
            </a:r>
            <a:endParaRPr lang="en-US" sz="1400" dirty="0">
              <a:latin typeface="+mn-lt"/>
            </a:endParaRPr>
          </a:p>
        </p:txBody>
      </p:sp>
      <p:sp>
        <p:nvSpPr>
          <p:cNvPr id="3" name="Rectangle 2"/>
          <p:cNvSpPr>
            <a:spLocks noChangeArrowheads="1"/>
          </p:cNvSpPr>
          <p:nvPr/>
        </p:nvSpPr>
        <p:spPr bwMode="auto">
          <a:xfrm>
            <a:off x="109182" y="-2047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425367410"/>
              </p:ext>
            </p:extLst>
          </p:nvPr>
        </p:nvGraphicFramePr>
        <p:xfrm>
          <a:off x="1761323" y="1635481"/>
          <a:ext cx="1838325" cy="495300"/>
        </p:xfrm>
        <a:graphic>
          <a:graphicData uri="http://schemas.openxmlformats.org/presentationml/2006/ole">
            <mc:AlternateContent xmlns:mc="http://schemas.openxmlformats.org/markup-compatibility/2006">
              <mc:Choice xmlns:v="urn:schemas-microsoft-com:vml" Requires="v">
                <p:oleObj name="Equation" r:id="rId2" imgW="1841500" imgH="495300" progId="Equation.3">
                  <p:embed/>
                </p:oleObj>
              </mc:Choice>
              <mc:Fallback>
                <p:oleObj name="Equation" r:id="rId2" imgW="1841500" imgH="495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323" y="1635481"/>
                        <a:ext cx="18383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947351" y="2213091"/>
            <a:ext cx="5304594" cy="307777"/>
          </a:xfrm>
          <a:prstGeom prst="rect">
            <a:avLst/>
          </a:prstGeom>
          <a:noFill/>
        </p:spPr>
        <p:txBody>
          <a:bodyPr wrap="none" rtlCol="0">
            <a:spAutoFit/>
          </a:bodyPr>
          <a:lstStyle/>
          <a:p>
            <a:r>
              <a:rPr lang="en-US" sz="1400" dirty="0">
                <a:latin typeface="+mn-lt"/>
              </a:rPr>
              <a:t>Which is estimate of the derivative of F(X) along the gradient direction</a:t>
            </a:r>
          </a:p>
        </p:txBody>
      </p:sp>
      <p:sp>
        <p:nvSpPr>
          <p:cNvPr id="7" name="TextBox 6"/>
          <p:cNvSpPr txBox="1"/>
          <p:nvPr/>
        </p:nvSpPr>
        <p:spPr>
          <a:xfrm>
            <a:off x="947351" y="2616114"/>
            <a:ext cx="6251944" cy="307777"/>
          </a:xfrm>
          <a:prstGeom prst="rect">
            <a:avLst/>
          </a:prstGeom>
          <a:noFill/>
        </p:spPr>
        <p:txBody>
          <a:bodyPr wrap="square" rtlCol="0">
            <a:spAutoFit/>
          </a:bodyPr>
          <a:lstStyle/>
          <a:p>
            <a:r>
              <a:rPr lang="en-US" sz="1400" dirty="0">
                <a:latin typeface="+mn-lt"/>
              </a:rPr>
              <a:t>Another algorithm (</a:t>
            </a:r>
            <a:r>
              <a:rPr lang="en-US" sz="1400" dirty="0" err="1">
                <a:latin typeface="+mn-lt"/>
              </a:rPr>
              <a:t>polytope</a:t>
            </a:r>
            <a:r>
              <a:rPr lang="en-US" sz="1400" dirty="0">
                <a:latin typeface="+mn-lt"/>
              </a:rPr>
              <a:t>-like) is based on the following formula</a:t>
            </a:r>
          </a:p>
        </p:txBody>
      </p:sp>
      <p:graphicFrame>
        <p:nvGraphicFramePr>
          <p:cNvPr id="8" name="Object 7"/>
          <p:cNvGraphicFramePr>
            <a:graphicFrameLocks noChangeAspect="1"/>
          </p:cNvGraphicFramePr>
          <p:nvPr>
            <p:extLst>
              <p:ext uri="{D42A27DB-BD31-4B8C-83A1-F6EECF244321}">
                <p14:modId xmlns:p14="http://schemas.microsoft.com/office/powerpoint/2010/main" val="1846748964"/>
              </p:ext>
            </p:extLst>
          </p:nvPr>
        </p:nvGraphicFramePr>
        <p:xfrm>
          <a:off x="1777585" y="3026763"/>
          <a:ext cx="3071813" cy="531812"/>
        </p:xfrm>
        <a:graphic>
          <a:graphicData uri="http://schemas.openxmlformats.org/presentationml/2006/ole">
            <mc:AlternateContent xmlns:mc="http://schemas.openxmlformats.org/markup-compatibility/2006">
              <mc:Choice xmlns:v="urn:schemas-microsoft-com:vml" Requires="v">
                <p:oleObj name="Equation" r:id="rId4" imgW="2933640" imgH="507960" progId="Equation.3">
                  <p:embed/>
                </p:oleObj>
              </mc:Choice>
              <mc:Fallback>
                <p:oleObj name="Equation" r:id="rId4" imgW="293364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7585" y="3026763"/>
                        <a:ext cx="30718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947351" y="3558575"/>
            <a:ext cx="6427028" cy="523220"/>
          </a:xfrm>
          <a:prstGeom prst="rect">
            <a:avLst/>
          </a:prstGeom>
          <a:noFill/>
        </p:spPr>
        <p:txBody>
          <a:bodyPr wrap="square" rtlCol="0">
            <a:spAutoFit/>
          </a:bodyPr>
          <a:lstStyle/>
          <a:p>
            <a:r>
              <a:rPr lang="en-US" sz="1400" dirty="0">
                <a:latin typeface="+mn-lt"/>
              </a:rPr>
              <a:t>The above formula means that a new estimate for the mean of            is the centroid of the </a:t>
            </a:r>
            <a:r>
              <a:rPr lang="en-US" sz="1400" dirty="0" err="1">
                <a:latin typeface="+mn-lt"/>
              </a:rPr>
              <a:t>polytope</a:t>
            </a:r>
            <a:r>
              <a:rPr lang="en-US" sz="1400" dirty="0">
                <a:latin typeface="+mn-lt"/>
              </a:rPr>
              <a:t> with vertices           that depend on the previous step</a:t>
            </a:r>
          </a:p>
        </p:txBody>
      </p:sp>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782212940"/>
              </p:ext>
            </p:extLst>
          </p:nvPr>
        </p:nvGraphicFramePr>
        <p:xfrm>
          <a:off x="5709684" y="3591585"/>
          <a:ext cx="200025" cy="228600"/>
        </p:xfrm>
        <a:graphic>
          <a:graphicData uri="http://schemas.openxmlformats.org/presentationml/2006/ole">
            <mc:AlternateContent xmlns:mc="http://schemas.openxmlformats.org/markup-compatibility/2006">
              <mc:Choice xmlns:v="urn:schemas-microsoft-com:vml" Requires="v">
                <p:oleObj name="Equation" r:id="rId6" imgW="203112" imgH="228501" progId="Equation.3">
                  <p:embed/>
                </p:oleObj>
              </mc:Choice>
              <mc:Fallback>
                <p:oleObj name="Equation" r:id="rId6" imgW="203112" imgH="22850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9684" y="3591585"/>
                        <a:ext cx="2000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227818446"/>
              </p:ext>
            </p:extLst>
          </p:nvPr>
        </p:nvGraphicFramePr>
        <p:xfrm>
          <a:off x="3019646" y="3820185"/>
          <a:ext cx="314325" cy="238125"/>
        </p:xfrm>
        <a:graphic>
          <a:graphicData uri="http://schemas.openxmlformats.org/presentationml/2006/ole">
            <mc:AlternateContent xmlns:mc="http://schemas.openxmlformats.org/markup-compatibility/2006">
              <mc:Choice xmlns:v="urn:schemas-microsoft-com:vml" Requires="v">
                <p:oleObj name="Equation" r:id="rId8" imgW="317225" imgH="241091" progId="Equation.3">
                  <p:embed/>
                </p:oleObj>
              </mc:Choice>
              <mc:Fallback>
                <p:oleObj name="Equation" r:id="rId8" imgW="317225" imgH="24109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9646" y="3820185"/>
                        <a:ext cx="3143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303080117"/>
              </p:ext>
            </p:extLst>
          </p:nvPr>
        </p:nvGraphicFramePr>
        <p:xfrm>
          <a:off x="1917584" y="4249552"/>
          <a:ext cx="2740025" cy="506413"/>
        </p:xfrm>
        <a:graphic>
          <a:graphicData uri="http://schemas.openxmlformats.org/presentationml/2006/ole">
            <mc:AlternateContent xmlns:mc="http://schemas.openxmlformats.org/markup-compatibility/2006">
              <mc:Choice xmlns:v="urn:schemas-microsoft-com:vml" Requires="v">
                <p:oleObj name="Equation" r:id="rId10" imgW="2616120" imgH="482400" progId="Equation.3">
                  <p:embed/>
                </p:oleObj>
              </mc:Choice>
              <mc:Fallback>
                <p:oleObj name="Equation" r:id="rId10" imgW="2616120" imgH="482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7584" y="4249552"/>
                        <a:ext cx="2740025"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20"/>
          <p:cNvSpPr/>
          <p:nvPr/>
        </p:nvSpPr>
        <p:spPr>
          <a:xfrm>
            <a:off x="947351" y="360480"/>
            <a:ext cx="7375665" cy="584775"/>
          </a:xfrm>
          <a:prstGeom prst="rect">
            <a:avLst/>
          </a:prstGeom>
        </p:spPr>
        <p:txBody>
          <a:bodyPr wrap="square">
            <a:spAutoFit/>
          </a:bodyPr>
          <a:lstStyle/>
          <a:p>
            <a:pPr algn="ctr"/>
            <a:r>
              <a:rPr lang="en-GB" altLang="en-US" sz="3200" dirty="0"/>
              <a:t>Stochastic variants of </a:t>
            </a:r>
            <a:r>
              <a:rPr lang="en-GB" altLang="en-US" sz="3200" dirty="0" err="1"/>
              <a:t>Nelder</a:t>
            </a:r>
            <a:r>
              <a:rPr lang="en-GB" altLang="en-US" sz="3200" dirty="0"/>
              <a:t> and Mead </a:t>
            </a:r>
          </a:p>
        </p:txBody>
      </p:sp>
      <p:grpSp>
        <p:nvGrpSpPr>
          <p:cNvPr id="6" name="Group 5">
            <a:extLst>
              <a:ext uri="{FF2B5EF4-FFF2-40B4-BE49-F238E27FC236}">
                <a16:creationId xmlns:a16="http://schemas.microsoft.com/office/drawing/2014/main" id="{89610237-8AD2-0A7E-053F-08326C788595}"/>
              </a:ext>
            </a:extLst>
          </p:cNvPr>
          <p:cNvGrpSpPr/>
          <p:nvPr/>
        </p:nvGrpSpPr>
        <p:grpSpPr>
          <a:xfrm>
            <a:off x="0" y="0"/>
            <a:ext cx="9144000" cy="5143500"/>
            <a:chOff x="0" y="1"/>
            <a:chExt cx="12207310" cy="6857999"/>
          </a:xfrm>
        </p:grpSpPr>
        <p:sp>
          <p:nvSpPr>
            <p:cNvPr id="15" name="Arrow: Pentagon 14">
              <a:extLst>
                <a:ext uri="{FF2B5EF4-FFF2-40B4-BE49-F238E27FC236}">
                  <a16:creationId xmlns:a16="http://schemas.microsoft.com/office/drawing/2014/main" id="{DC0267F1-031C-4FE4-67B0-B9748F8D7EEB}"/>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6" name="Arrow: Pentagon 15">
              <a:extLst>
                <a:ext uri="{FF2B5EF4-FFF2-40B4-BE49-F238E27FC236}">
                  <a16:creationId xmlns:a16="http://schemas.microsoft.com/office/drawing/2014/main" id="{7EE9771F-CE7C-702E-D067-9D8716CD7CB7}"/>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7" name="Arrow: Pentagon 16">
              <a:extLst>
                <a:ext uri="{FF2B5EF4-FFF2-40B4-BE49-F238E27FC236}">
                  <a16:creationId xmlns:a16="http://schemas.microsoft.com/office/drawing/2014/main" id="{3A5CB0D9-4AC4-A981-5BAA-879A8E65FE8F}"/>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8" name="Arrow: Pentagon 17">
              <a:extLst>
                <a:ext uri="{FF2B5EF4-FFF2-40B4-BE49-F238E27FC236}">
                  <a16:creationId xmlns:a16="http://schemas.microsoft.com/office/drawing/2014/main" id="{AF35347A-13C2-2174-A071-E26A17C53BCD}"/>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812880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851" y="543933"/>
            <a:ext cx="7804298" cy="4832092"/>
          </a:xfrm>
          <a:prstGeom prst="rect">
            <a:avLst/>
          </a:prstGeom>
          <a:noFill/>
        </p:spPr>
        <p:txBody>
          <a:bodyPr wrap="square" rtlCol="0">
            <a:spAutoFit/>
          </a:bodyPr>
          <a:lstStyle/>
          <a:p>
            <a:endParaRPr lang="en-US" sz="1400" dirty="0">
              <a:latin typeface="+mn-lt"/>
            </a:endParaRPr>
          </a:p>
          <a:p>
            <a:endParaRPr lang="en-US" sz="1400" dirty="0">
              <a:latin typeface="+mn-lt"/>
            </a:endParaRPr>
          </a:p>
          <a:p>
            <a:endParaRPr lang="en-US" sz="1400" dirty="0">
              <a:latin typeface="+mn-lt"/>
            </a:endParaRPr>
          </a:p>
          <a:p>
            <a:r>
              <a:rPr lang="en-US" sz="1600" dirty="0">
                <a:latin typeface="Arial" panose="020B0604020202020204" pitchFamily="34" charset="0"/>
                <a:cs typeface="Arial" panose="020B0604020202020204" pitchFamily="34" charset="0"/>
              </a:rPr>
              <a:t>Algorithm2</a:t>
            </a:r>
          </a:p>
          <a:p>
            <a:r>
              <a:rPr lang="en-US" sz="1400" dirty="0">
                <a:latin typeface="+mn-lt"/>
              </a:rPr>
              <a:t>1.initialization </a:t>
            </a:r>
            <a:r>
              <a:rPr lang="en-US" sz="1400" dirty="0" err="1">
                <a:latin typeface="+mn-lt"/>
              </a:rPr>
              <a:t>step:generate</a:t>
            </a:r>
            <a:r>
              <a:rPr lang="en-US" sz="1400" dirty="0">
                <a:latin typeface="+mn-lt"/>
              </a:rPr>
              <a:t> K separate realizations                of the random vector</a:t>
            </a:r>
          </a:p>
          <a:p>
            <a:endParaRPr lang="en-US" sz="1400" dirty="0">
              <a:latin typeface="+mn-lt"/>
            </a:endParaRPr>
          </a:p>
          <a:p>
            <a:r>
              <a:rPr lang="en-US" sz="1400" dirty="0">
                <a:latin typeface="+mn-lt"/>
              </a:rPr>
              <a:t>    Set</a:t>
            </a:r>
          </a:p>
          <a:p>
            <a:endParaRPr lang="en-US" sz="1400" dirty="0">
              <a:latin typeface="+mn-lt"/>
            </a:endParaRPr>
          </a:p>
          <a:p>
            <a:r>
              <a:rPr lang="en-US" sz="1400" dirty="0">
                <a:latin typeface="+mn-lt"/>
              </a:rPr>
              <a:t>    2 on step I calculate new set of vertices</a:t>
            </a:r>
          </a:p>
          <a:p>
            <a:r>
              <a:rPr lang="en-US" sz="1400" dirty="0">
                <a:latin typeface="+mn-lt"/>
              </a:rPr>
              <a:t>                                                                    </a:t>
            </a:r>
          </a:p>
          <a:p>
            <a:endParaRPr lang="en-US" sz="1400" dirty="0">
              <a:latin typeface="+mn-lt"/>
            </a:endParaRPr>
          </a:p>
          <a:p>
            <a:endParaRPr lang="en-US" sz="1400" dirty="0">
              <a:latin typeface="+mn-lt"/>
            </a:endParaRPr>
          </a:p>
          <a:p>
            <a:r>
              <a:rPr lang="en-US" sz="1400" dirty="0">
                <a:latin typeface="+mn-lt"/>
              </a:rPr>
              <a:t>  </a:t>
            </a:r>
          </a:p>
          <a:p>
            <a:r>
              <a:rPr lang="en-US" sz="1400" dirty="0">
                <a:latin typeface="+mn-lt"/>
              </a:rPr>
              <a:t>    Set </a:t>
            </a:r>
          </a:p>
          <a:p>
            <a:endParaRPr lang="en-US" sz="1400" dirty="0">
              <a:latin typeface="+mn-lt"/>
            </a:endParaRPr>
          </a:p>
          <a:p>
            <a:r>
              <a:rPr lang="en-US" sz="1400" dirty="0">
                <a:latin typeface="+mn-lt"/>
              </a:rPr>
              <a:t>    Adjust step size so that    </a:t>
            </a:r>
          </a:p>
          <a:p>
            <a:endParaRPr lang="en-US" sz="1400" dirty="0">
              <a:latin typeface="+mn-lt"/>
            </a:endParaRPr>
          </a:p>
          <a:p>
            <a:r>
              <a:rPr lang="en-US" sz="1400" dirty="0">
                <a:latin typeface="+mn-lt"/>
              </a:rPr>
              <a:t>    3.termination criterion </a:t>
            </a:r>
          </a:p>
          <a:p>
            <a:endParaRPr lang="en-US" sz="1400" dirty="0">
              <a:latin typeface="+mn-lt"/>
            </a:endParaRPr>
          </a:p>
          <a:p>
            <a:endParaRPr lang="en-US" sz="1400" dirty="0">
              <a:latin typeface="+mn-lt"/>
            </a:endParaRPr>
          </a:p>
          <a:p>
            <a:r>
              <a:rPr lang="en-US" sz="1400" dirty="0">
                <a:latin typeface="+mn-lt"/>
              </a:rPr>
              <a:t>      </a:t>
            </a:r>
          </a:p>
          <a:p>
            <a:endParaRPr lang="en-US" sz="1400" dirty="0">
              <a:latin typeface="+mn-lt"/>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737661029"/>
              </p:ext>
            </p:extLst>
          </p:nvPr>
        </p:nvGraphicFramePr>
        <p:xfrm>
          <a:off x="4774018" y="1463088"/>
          <a:ext cx="314325" cy="238125"/>
        </p:xfrm>
        <a:graphic>
          <a:graphicData uri="http://schemas.openxmlformats.org/presentationml/2006/ole">
            <mc:AlternateContent xmlns:mc="http://schemas.openxmlformats.org/markup-compatibility/2006">
              <mc:Choice xmlns:v="urn:schemas-microsoft-com:vml" Requires="v">
                <p:oleObj name="Equation" r:id="rId2" imgW="317225" imgH="241091" progId="Equation.3">
                  <p:embed/>
                </p:oleObj>
              </mc:Choice>
              <mc:Fallback>
                <p:oleObj name="Equation" r:id="rId2" imgW="317225" imgH="241091"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4018" y="1463088"/>
                        <a:ext cx="31432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775719773"/>
              </p:ext>
            </p:extLst>
          </p:nvPr>
        </p:nvGraphicFramePr>
        <p:xfrm>
          <a:off x="6794206" y="1494987"/>
          <a:ext cx="200025" cy="228600"/>
        </p:xfrm>
        <a:graphic>
          <a:graphicData uri="http://schemas.openxmlformats.org/presentationml/2006/ole">
            <mc:AlternateContent xmlns:mc="http://schemas.openxmlformats.org/markup-compatibility/2006">
              <mc:Choice xmlns:v="urn:schemas-microsoft-com:vml" Requires="v">
                <p:oleObj name="Equation" r:id="rId4" imgW="203112" imgH="228501" progId="Equation.3">
                  <p:embed/>
                </p:oleObj>
              </mc:Choice>
              <mc:Fallback>
                <p:oleObj name="Equation" r:id="rId4" imgW="203112"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206" y="1494987"/>
                        <a:ext cx="2000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706768918"/>
              </p:ext>
            </p:extLst>
          </p:nvPr>
        </p:nvGraphicFramePr>
        <p:xfrm>
          <a:off x="1329070" y="1761076"/>
          <a:ext cx="885825" cy="447675"/>
        </p:xfrm>
        <a:graphic>
          <a:graphicData uri="http://schemas.openxmlformats.org/presentationml/2006/ole">
            <mc:AlternateContent xmlns:mc="http://schemas.openxmlformats.org/markup-compatibility/2006">
              <mc:Choice xmlns:v="urn:schemas-microsoft-com:vml" Requires="v">
                <p:oleObj name="Equation" r:id="rId6" imgW="888614" imgH="444307" progId="Equation.3">
                  <p:embed/>
                </p:oleObj>
              </mc:Choice>
              <mc:Fallback>
                <p:oleObj name="Equation" r:id="rId6" imgW="888614"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9070" y="1761076"/>
                        <a:ext cx="8858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04587296"/>
              </p:ext>
            </p:extLst>
          </p:nvPr>
        </p:nvGraphicFramePr>
        <p:xfrm>
          <a:off x="947367" y="2721590"/>
          <a:ext cx="2859088" cy="506412"/>
        </p:xfrm>
        <a:graphic>
          <a:graphicData uri="http://schemas.openxmlformats.org/presentationml/2006/ole">
            <mc:AlternateContent xmlns:mc="http://schemas.openxmlformats.org/markup-compatibility/2006">
              <mc:Choice xmlns:v="urn:schemas-microsoft-com:vml" Requires="v">
                <p:oleObj name="Equation" r:id="rId8" imgW="2730240" imgH="482400" progId="Equation.3">
                  <p:embed/>
                </p:oleObj>
              </mc:Choice>
              <mc:Fallback>
                <p:oleObj name="Equation" r:id="rId8" imgW="273024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7367" y="2721590"/>
                        <a:ext cx="2859088"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29328694"/>
              </p:ext>
            </p:extLst>
          </p:nvPr>
        </p:nvGraphicFramePr>
        <p:xfrm>
          <a:off x="1509824" y="3290417"/>
          <a:ext cx="876300" cy="447675"/>
        </p:xfrm>
        <a:graphic>
          <a:graphicData uri="http://schemas.openxmlformats.org/presentationml/2006/ole">
            <mc:AlternateContent xmlns:mc="http://schemas.openxmlformats.org/markup-compatibility/2006">
              <mc:Choice xmlns:v="urn:schemas-microsoft-com:vml" Requires="v">
                <p:oleObj name="Equation" r:id="rId10" imgW="875920" imgH="444307" progId="Equation.3">
                  <p:embed/>
                </p:oleObj>
              </mc:Choice>
              <mc:Fallback>
                <p:oleObj name="Equation" r:id="rId10" imgW="875920" imgH="44430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09824" y="3290417"/>
                        <a:ext cx="8763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485096158"/>
              </p:ext>
            </p:extLst>
          </p:nvPr>
        </p:nvGraphicFramePr>
        <p:xfrm>
          <a:off x="2764466" y="3817088"/>
          <a:ext cx="1038225" cy="228600"/>
        </p:xfrm>
        <a:graphic>
          <a:graphicData uri="http://schemas.openxmlformats.org/presentationml/2006/ole">
            <mc:AlternateContent xmlns:mc="http://schemas.openxmlformats.org/markup-compatibility/2006">
              <mc:Choice xmlns:v="urn:schemas-microsoft-com:vml" Requires="v">
                <p:oleObj name="Equation" r:id="rId12" imgW="1040948" imgH="228501" progId="Equation.3">
                  <p:embed/>
                </p:oleObj>
              </mc:Choice>
              <mc:Fallback>
                <p:oleObj name="Equation" r:id="rId12" imgW="1040948"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4466" y="3817088"/>
                        <a:ext cx="103822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2813289969"/>
              </p:ext>
            </p:extLst>
          </p:nvPr>
        </p:nvGraphicFramePr>
        <p:xfrm>
          <a:off x="1733107" y="4489010"/>
          <a:ext cx="1838325" cy="495300"/>
        </p:xfrm>
        <a:graphic>
          <a:graphicData uri="http://schemas.openxmlformats.org/presentationml/2006/ole">
            <mc:AlternateContent xmlns:mc="http://schemas.openxmlformats.org/markup-compatibility/2006">
              <mc:Choice xmlns:v="urn:schemas-microsoft-com:vml" Requires="v">
                <p:oleObj name="Equation" r:id="rId14" imgW="1841500" imgH="495300" progId="Equation.3">
                  <p:embed/>
                </p:oleObj>
              </mc:Choice>
              <mc:Fallback>
                <p:oleObj name="Equation" r:id="rId14" imgW="1841500" imgH="4953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3107" y="4489010"/>
                        <a:ext cx="183832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803081" y="275342"/>
            <a:ext cx="7537837" cy="584775"/>
          </a:xfrm>
          <a:prstGeom prst="rect">
            <a:avLst/>
          </a:prstGeom>
        </p:spPr>
        <p:txBody>
          <a:bodyPr wrap="square">
            <a:spAutoFit/>
          </a:bodyPr>
          <a:lstStyle/>
          <a:p>
            <a:pPr algn="ctr"/>
            <a:r>
              <a:rPr lang="en-GB" altLang="en-US" sz="3200" dirty="0"/>
              <a:t>Stochastic variants of </a:t>
            </a:r>
            <a:r>
              <a:rPr lang="en-GB" altLang="en-US" sz="3200" dirty="0" err="1"/>
              <a:t>Nelder</a:t>
            </a:r>
            <a:r>
              <a:rPr lang="en-GB" altLang="en-US" sz="3200" dirty="0"/>
              <a:t> and Mead </a:t>
            </a:r>
          </a:p>
        </p:txBody>
      </p:sp>
      <p:grpSp>
        <p:nvGrpSpPr>
          <p:cNvPr id="16" name="Group 15">
            <a:extLst>
              <a:ext uri="{FF2B5EF4-FFF2-40B4-BE49-F238E27FC236}">
                <a16:creationId xmlns:a16="http://schemas.microsoft.com/office/drawing/2014/main" id="{2F59969D-D947-1B3D-7FCA-46484DEBBFB4}"/>
              </a:ext>
            </a:extLst>
          </p:cNvPr>
          <p:cNvGrpSpPr/>
          <p:nvPr/>
        </p:nvGrpSpPr>
        <p:grpSpPr>
          <a:xfrm>
            <a:off x="0" y="0"/>
            <a:ext cx="9144000" cy="5143500"/>
            <a:chOff x="0" y="1"/>
            <a:chExt cx="12207310" cy="6857999"/>
          </a:xfrm>
        </p:grpSpPr>
        <p:sp>
          <p:nvSpPr>
            <p:cNvPr id="17" name="Arrow: Pentagon 16">
              <a:extLst>
                <a:ext uri="{FF2B5EF4-FFF2-40B4-BE49-F238E27FC236}">
                  <a16:creationId xmlns:a16="http://schemas.microsoft.com/office/drawing/2014/main" id="{27C6DBE6-F9B4-6939-15EA-848AF469E55E}"/>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8" name="Arrow: Pentagon 17">
              <a:extLst>
                <a:ext uri="{FF2B5EF4-FFF2-40B4-BE49-F238E27FC236}">
                  <a16:creationId xmlns:a16="http://schemas.microsoft.com/office/drawing/2014/main" id="{BA564146-52CA-27DB-52F0-AD8BF757865B}"/>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9" name="Arrow: Pentagon 18">
              <a:extLst>
                <a:ext uri="{FF2B5EF4-FFF2-40B4-BE49-F238E27FC236}">
                  <a16:creationId xmlns:a16="http://schemas.microsoft.com/office/drawing/2014/main" id="{ECE0C78B-A52C-861D-49FB-0F7166127C98}"/>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20" name="Arrow: Pentagon 19">
              <a:extLst>
                <a:ext uri="{FF2B5EF4-FFF2-40B4-BE49-F238E27FC236}">
                  <a16:creationId xmlns:a16="http://schemas.microsoft.com/office/drawing/2014/main" id="{1963B9D2-6BD1-CC83-4ACA-14F180DDF851}"/>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0704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7418" y="1557518"/>
            <a:ext cx="8369164" cy="3112294"/>
          </a:xfrm>
        </p:spPr>
        <p:txBody>
          <a:bodyPr rtlCol="0">
            <a:normAutofit/>
          </a:bodyPr>
          <a:lstStyle/>
          <a:p>
            <a:pPr marL="342856" indent="-342856" algn="l" eaLnBrk="1" fontAlgn="auto" hangingPunct="1">
              <a:spcAft>
                <a:spcPts val="0"/>
              </a:spcAft>
              <a:buFont typeface="Wingdings" pitchFamily="2" charset="2"/>
              <a:buChar char="Ø"/>
              <a:defRPr/>
            </a:pPr>
            <a:r>
              <a:rPr lang="en-GB" altLang="en-US" sz="2000" dirty="0">
                <a:latin typeface="Arial" panose="020B0604020202020204" pitchFamily="34" charset="0"/>
                <a:cs typeface="Arial" panose="020B0604020202020204" pitchFamily="34" charset="0"/>
              </a:rPr>
              <a:t>Algorithmic differentiation (AD) – computing derivatives of algorithmically defined functions ( European option price is considered as an example, for which analytical derivatives are also available). </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Logistic regression will be introduced in the tutorial through the simple examples. The advanced tutorial on application of logistic regression for estimating probability of default for the company is also available to the interested participants. </a:t>
            </a:r>
          </a:p>
          <a:p>
            <a:pPr marL="342856" indent="-342856" algn="l" eaLnBrk="1" fontAlgn="auto" hangingPunct="1">
              <a:spcAft>
                <a:spcPts val="0"/>
              </a:spcAft>
              <a:buFont typeface="Wingdings" pitchFamily="2" charset="2"/>
              <a:buChar char="Ø"/>
              <a:defRPr/>
            </a:pPr>
            <a:r>
              <a:rPr lang="en-GB" sz="2000" dirty="0">
                <a:latin typeface="Arial" panose="020B0604020202020204" pitchFamily="34" charset="0"/>
                <a:cs typeface="Arial" panose="020B0604020202020204" pitchFamily="34" charset="0"/>
              </a:rPr>
              <a:t>Optimization tools in Python – </a:t>
            </a:r>
            <a:r>
              <a:rPr lang="en-GB" sz="2000" dirty="0" err="1">
                <a:latin typeface="Arial" panose="020B0604020202020204" pitchFamily="34" charset="0"/>
                <a:cs typeface="Arial" panose="020B0604020202020204" pitchFamily="34" charset="0"/>
              </a:rPr>
              <a:t>PyOpt,AlgoPy,SciPy.Optimize</a:t>
            </a:r>
            <a:endParaRPr lang="en-US" sz="2000" dirty="0">
              <a:latin typeface="Arial" panose="020B0604020202020204" pitchFamily="34" charset="0"/>
              <a:cs typeface="Arial" panose="020B0604020202020204" pitchFamily="34" charset="0"/>
            </a:endParaRPr>
          </a:p>
          <a:p>
            <a:pPr eaLnBrk="1" fontAlgn="auto" hangingPunct="1">
              <a:spcAft>
                <a:spcPts val="0"/>
              </a:spcAft>
              <a:defRPr/>
            </a:pPr>
            <a:endParaRPr lang="en-US" dirty="0"/>
          </a:p>
        </p:txBody>
      </p:sp>
      <p:sp>
        <p:nvSpPr>
          <p:cNvPr id="4" name="TextBox 3"/>
          <p:cNvSpPr txBox="1"/>
          <p:nvPr/>
        </p:nvSpPr>
        <p:spPr>
          <a:xfrm>
            <a:off x="1496291" y="255161"/>
            <a:ext cx="6112420" cy="707886"/>
          </a:xfrm>
          <a:prstGeom prst="rect">
            <a:avLst/>
          </a:prstGeom>
          <a:noFill/>
        </p:spPr>
        <p:txBody>
          <a:bodyPr wrap="square" rtlCol="0">
            <a:spAutoFit/>
          </a:bodyPr>
          <a:lstStyle/>
          <a:p>
            <a:r>
              <a:rPr lang="en-GB" sz="4000" dirty="0">
                <a:solidFill>
                  <a:schemeClr val="accent1">
                    <a:lumMod val="75000"/>
                  </a:schemeClr>
                </a:solidFill>
                <a:latin typeface="+mn-lt"/>
              </a:rPr>
              <a:t> </a:t>
            </a:r>
            <a:r>
              <a:rPr lang="en-GB" altLang="en-US" sz="4000" dirty="0">
                <a:solidFill>
                  <a:schemeClr val="accent1">
                    <a:lumMod val="75000"/>
                  </a:schemeClr>
                </a:solidFill>
              </a:rPr>
              <a:t> </a:t>
            </a:r>
            <a:r>
              <a:rPr lang="en-GB" altLang="en-US" sz="3600" dirty="0">
                <a:latin typeface="Arial" panose="020B0604020202020204" pitchFamily="34" charset="0"/>
                <a:cs typeface="Arial" panose="020B0604020202020204" pitchFamily="34" charset="0"/>
              </a:rPr>
              <a:t>Previous Student Projects</a:t>
            </a:r>
            <a:endParaRPr lang="en-US" sz="36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D3A49A3-1D9B-7B67-11BE-80865D24F643}"/>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460C80EB-627C-7481-2440-F9BE562196BE}"/>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51F0222B-7B6C-067D-8950-75EFEF67F450}"/>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AC14B54E-1715-C716-D8AC-C71E657281B1}"/>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DAA2229F-0557-B334-D364-97EA606280CE}"/>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7093" y="1324265"/>
            <a:ext cx="8211740" cy="3446859"/>
          </a:xfrm>
        </p:spPr>
        <p:txBody>
          <a:bodyPr rtlCol="0">
            <a:normAutofit fontScale="92500"/>
          </a:bodyPr>
          <a:lstStyle/>
          <a:p>
            <a:pPr marL="342856" indent="-342856" algn="l" eaLnBrk="1" fontAlgn="auto" hangingPunct="1">
              <a:spcAft>
                <a:spcPts val="0"/>
              </a:spcAft>
              <a:buFont typeface="Wingdings" pitchFamily="2" charset="2"/>
              <a:buChar char="Ø"/>
              <a:defRPr/>
            </a:pPr>
            <a:r>
              <a:rPr lang="en-US" sz="2100" dirty="0"/>
              <a:t>Application of genetic algorithms (GA) to equity trading (presented at </a:t>
            </a:r>
            <a:r>
              <a:rPr lang="en-US" sz="2100" dirty="0" err="1"/>
              <a:t>Matlab</a:t>
            </a:r>
            <a:r>
              <a:rPr lang="en-US" sz="2100" dirty="0"/>
              <a:t> Computational Finance conference  in NY, 2014)</a:t>
            </a:r>
          </a:p>
          <a:p>
            <a:pPr marL="342856" indent="-342856" algn="l" eaLnBrk="1" fontAlgn="auto" hangingPunct="1">
              <a:spcAft>
                <a:spcPts val="0"/>
              </a:spcAft>
              <a:buFont typeface="Wingdings" pitchFamily="2" charset="2"/>
              <a:buChar char="Ø"/>
              <a:defRPr/>
            </a:pPr>
            <a:r>
              <a:rPr lang="en-US" sz="2100" dirty="0"/>
              <a:t>Tutorial on the use of Householder transformation in financial engineering</a:t>
            </a:r>
          </a:p>
          <a:p>
            <a:pPr marL="342856" indent="-342856" algn="l" eaLnBrk="1" fontAlgn="auto" hangingPunct="1">
              <a:spcAft>
                <a:spcPts val="0"/>
              </a:spcAft>
              <a:buFont typeface="Wingdings" pitchFamily="2" charset="2"/>
              <a:buChar char="Ø"/>
              <a:defRPr/>
            </a:pPr>
            <a:r>
              <a:rPr lang="en-US" sz="2100" dirty="0"/>
              <a:t>Weighted Monte Carlo simulations for exotic option pricing,</a:t>
            </a:r>
          </a:p>
          <a:p>
            <a:pPr marL="342856" indent="-342856" algn="l" eaLnBrk="1" fontAlgn="auto" hangingPunct="1">
              <a:spcAft>
                <a:spcPts val="0"/>
              </a:spcAft>
              <a:buFont typeface="Wingdings" pitchFamily="2" charset="2"/>
              <a:buChar char="Ø"/>
              <a:defRPr/>
            </a:pPr>
            <a:r>
              <a:rPr lang="en-US" sz="2100" dirty="0"/>
              <a:t>Python /</a:t>
            </a:r>
            <a:r>
              <a:rPr lang="en-US" sz="2100" dirty="0" err="1"/>
              <a:t>AlgoPy</a:t>
            </a:r>
            <a:r>
              <a:rPr lang="en-US" sz="2100" dirty="0"/>
              <a:t> framework for computing sensitivities of exotic options with non-differentiable payoffs,</a:t>
            </a:r>
          </a:p>
          <a:p>
            <a:pPr marL="342856" indent="-342856" algn="l" eaLnBrk="1" fontAlgn="auto" hangingPunct="1">
              <a:spcAft>
                <a:spcPts val="0"/>
              </a:spcAft>
              <a:buFont typeface="Wingdings" pitchFamily="2" charset="2"/>
              <a:buChar char="Ø"/>
              <a:defRPr/>
            </a:pPr>
            <a:r>
              <a:rPr lang="en-US" sz="2100" dirty="0" err="1"/>
              <a:t>Matlab</a:t>
            </a:r>
            <a:r>
              <a:rPr lang="en-US" sz="2100" dirty="0"/>
              <a:t> / Machine Learning Toolbox SVM-based classification of market signals for pair trading (presented at </a:t>
            </a:r>
            <a:r>
              <a:rPr lang="en-US" sz="2100" dirty="0" err="1"/>
              <a:t>Sigm</a:t>
            </a:r>
            <a:r>
              <a:rPr lang="en-US" sz="2100" dirty="0"/>
              <a:t> Xi student conference in Connecticut, 2015)</a:t>
            </a:r>
          </a:p>
          <a:p>
            <a:pPr marL="342856" indent="-342856" algn="l" eaLnBrk="1" fontAlgn="auto" hangingPunct="1">
              <a:spcAft>
                <a:spcPts val="0"/>
              </a:spcAft>
              <a:buFont typeface="Wingdings" pitchFamily="2" charset="2"/>
              <a:buChar char="Ø"/>
              <a:defRPr/>
            </a:pPr>
            <a:r>
              <a:rPr lang="en-US" sz="2100" dirty="0" err="1"/>
              <a:t>Matlab</a:t>
            </a:r>
            <a:r>
              <a:rPr lang="en-US" sz="2100" dirty="0"/>
              <a:t> / Machine Learning Toolbox SVM-based calibration of volatility surface for </a:t>
            </a:r>
            <a:r>
              <a:rPr lang="en-US" sz="2100" dirty="0" err="1"/>
              <a:t>swaptions</a:t>
            </a:r>
            <a:r>
              <a:rPr lang="en-US" sz="2100" dirty="0"/>
              <a:t>.</a:t>
            </a:r>
          </a:p>
          <a:p>
            <a:pPr eaLnBrk="1" fontAlgn="auto" hangingPunct="1">
              <a:spcAft>
                <a:spcPts val="0"/>
              </a:spcAft>
              <a:defRPr/>
            </a:pPr>
            <a:endParaRPr lang="en-US" dirty="0"/>
          </a:p>
        </p:txBody>
      </p:sp>
      <p:sp>
        <p:nvSpPr>
          <p:cNvPr id="2" name="TextBox 1"/>
          <p:cNvSpPr txBox="1"/>
          <p:nvPr/>
        </p:nvSpPr>
        <p:spPr>
          <a:xfrm>
            <a:off x="1648974" y="372375"/>
            <a:ext cx="5921335" cy="646331"/>
          </a:xfrm>
          <a:prstGeom prst="rect">
            <a:avLst/>
          </a:prstGeom>
          <a:noFill/>
        </p:spPr>
        <p:txBody>
          <a:bodyPr wrap="square" rtlCol="0">
            <a:spAutoFit/>
          </a:bodyPr>
          <a:lstStyle/>
          <a:p>
            <a:pPr algn="ctr"/>
            <a:r>
              <a:rPr lang="en-GB" altLang="en-US" sz="3600" dirty="0">
                <a:solidFill>
                  <a:schemeClr val="accent1">
                    <a:lumMod val="75000"/>
                  </a:schemeClr>
                </a:solidFill>
                <a:latin typeface="+mn-lt"/>
              </a:rPr>
              <a:t>  </a:t>
            </a:r>
            <a:r>
              <a:rPr lang="en-GB" altLang="en-US" sz="3600" dirty="0">
                <a:latin typeface="Arial" panose="020B0604020202020204" pitchFamily="34" charset="0"/>
                <a:cs typeface="Arial" panose="020B0604020202020204" pitchFamily="34" charset="0"/>
              </a:rPr>
              <a:t>Previous Student Projects</a:t>
            </a:r>
            <a:endParaRPr lang="en-US" sz="36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89D9BBB4-E08F-4CCB-4B99-E565DF2945E6}"/>
              </a:ext>
            </a:extLst>
          </p:cNvPr>
          <p:cNvGrpSpPr/>
          <p:nvPr/>
        </p:nvGrpSpPr>
        <p:grpSpPr>
          <a:xfrm>
            <a:off x="0" y="0"/>
            <a:ext cx="9144000" cy="5143500"/>
            <a:chOff x="0" y="1"/>
            <a:chExt cx="12207310" cy="6857999"/>
          </a:xfrm>
        </p:grpSpPr>
        <p:sp>
          <p:nvSpPr>
            <p:cNvPr id="5" name="Arrow: Pentagon 4">
              <a:extLst>
                <a:ext uri="{FF2B5EF4-FFF2-40B4-BE49-F238E27FC236}">
                  <a16:creationId xmlns:a16="http://schemas.microsoft.com/office/drawing/2014/main" id="{A34C699F-D224-25F2-13E1-C9827C769344}"/>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6" name="Arrow: Pentagon 5">
              <a:extLst>
                <a:ext uri="{FF2B5EF4-FFF2-40B4-BE49-F238E27FC236}">
                  <a16:creationId xmlns:a16="http://schemas.microsoft.com/office/drawing/2014/main" id="{537B0A30-7816-1313-F699-E3F21FEA542D}"/>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B916F972-A1AD-B43C-B0B1-30B13B356974}"/>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69C15AF7-F613-B43E-5112-0A1875859E74}"/>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3E77DE-ECF7-EB6F-C50B-D502612ACD45}"/>
              </a:ext>
            </a:extLst>
          </p:cNvPr>
          <p:cNvSpPr/>
          <p:nvPr/>
        </p:nvSpPr>
        <p:spPr>
          <a:xfrm>
            <a:off x="3157307" y="355919"/>
            <a:ext cx="2904669" cy="707886"/>
          </a:xfrm>
          <a:prstGeom prst="rect">
            <a:avLst/>
          </a:prstGeom>
        </p:spPr>
        <p:txBody>
          <a:bodyPr wrap="square">
            <a:spAutoFit/>
          </a:bodyPr>
          <a:lstStyle/>
          <a:p>
            <a:r>
              <a:rPr lang="en-GB" altLang="en-US" sz="4000" dirty="0">
                <a:latin typeface="Arial" panose="020B0604020202020204" pitchFamily="34" charset="0"/>
                <a:cs typeface="Arial" panose="020B0604020202020204" pitchFamily="34" charset="0"/>
              </a:rPr>
              <a:t>References</a:t>
            </a:r>
            <a:endParaRPr lang="en-US" sz="4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1597A5E-B09F-2DDB-4881-954791ECB517}"/>
              </a:ext>
            </a:extLst>
          </p:cNvPr>
          <p:cNvSpPr txBox="1"/>
          <p:nvPr/>
        </p:nvSpPr>
        <p:spPr>
          <a:xfrm>
            <a:off x="504784" y="1246208"/>
            <a:ext cx="7815262" cy="3416833"/>
          </a:xfrm>
          <a:prstGeom prst="rect">
            <a:avLst/>
          </a:prstGeom>
          <a:noFill/>
        </p:spPr>
        <p:txBody>
          <a:bodyPr wrap="square">
            <a:spAutoFit/>
          </a:bodyPr>
          <a:lstStyle/>
          <a:p>
            <a:pPr marL="0" marR="0" lvl="0" indent="0" algn="ctr" defTabSz="914400" rtl="0" eaLnBrk="0" fontAlgn="base" latinLnBrk="0" hangingPunct="0">
              <a:lnSpc>
                <a:spcPct val="90000"/>
              </a:lnSpc>
              <a:spcBef>
                <a:spcPts val="750"/>
              </a:spcBef>
              <a:spcAft>
                <a:spcPct val="0"/>
              </a:spcAft>
              <a:buClrTx/>
              <a:buSzTx/>
              <a:buFont typeface="Arial" charset="0"/>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[1]</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Kaplinskii</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A.I.,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Propoi</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A.I., First-order nonlocal optimization methods that use potential  theory,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Automation  and Remote</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Control</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 1994, №7, pp.94-103.</a:t>
            </a:r>
          </a:p>
          <a:p>
            <a:pPr marL="0" marR="0" lvl="0" indent="0" algn="ctr" defTabSz="914400" rtl="0" eaLnBrk="0" fontAlgn="base" latinLnBrk="0" hangingPunct="0">
              <a:lnSpc>
                <a:spcPct val="90000"/>
              </a:lnSpc>
              <a:spcBef>
                <a:spcPts val="750"/>
              </a:spcBef>
              <a:spcAft>
                <a:spcPct val="0"/>
              </a:spcAft>
              <a:buClrTx/>
              <a:buSzTx/>
              <a:buFont typeface="Arial" charset="0"/>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[2]</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Kaplinskii</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A.I.,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Propoi</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A.I., Nonlocal optimization methods that   use potential theory,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Automation  and Remote  Control</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 1993, №7,  pp.55-66.</a:t>
            </a:r>
          </a:p>
          <a:p>
            <a:pPr marL="0" marR="0" lvl="0" indent="0" algn="ctr" defTabSz="914400" rtl="0" eaLnBrk="0" fontAlgn="base" latinLnBrk="0" hangingPunct="0">
              <a:lnSpc>
                <a:spcPct val="90000"/>
              </a:lnSpc>
              <a:spcBef>
                <a:spcPts val="750"/>
              </a:spcBef>
              <a:spcAft>
                <a:spcPct val="0"/>
              </a:spcAft>
              <a:buClrTx/>
              <a:buSzTx/>
              <a:buFont typeface="Arial" charset="0"/>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[3]</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Kaplinskii</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A.I.,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Propoi</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A.I., Second-order refinement conditions in nonlocal optimization	methods that use potential theory,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Automation  and Remote Control</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 1994, №8, pp.104-113.</a:t>
            </a:r>
          </a:p>
          <a:p>
            <a:pPr marL="0" marR="0" lvl="0" indent="0" algn="ctr" defTabSz="914400" rtl="0" eaLnBrk="0" fontAlgn="base" latinLnBrk="0" hangingPunct="0">
              <a:lnSpc>
                <a:spcPct val="90000"/>
              </a:lnSpc>
              <a:spcBef>
                <a:spcPts val="750"/>
              </a:spcBef>
              <a:spcAft>
                <a:spcPct val="0"/>
              </a:spcAft>
              <a:buClrTx/>
              <a:buSzTx/>
              <a:buFont typeface="Arial" charset="0"/>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[4]</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Prudnikov</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I.M., The Use of Certain Equations of Mathematical Physics in Optimization of   a Function on a Set. I,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Automation and Remote Control,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2002</a:t>
            </a:r>
          </a:p>
          <a:p>
            <a:pPr marL="396875" marR="0" lvl="0" indent="-65088" algn="ctr" defTabSz="914400" rtl="0" eaLnBrk="0" fontAlgn="base" latinLnBrk="0" hangingPunct="0">
              <a:lnSpc>
                <a:spcPct val="90000"/>
              </a:lnSpc>
              <a:spcBef>
                <a:spcPts val="750"/>
              </a:spcBef>
              <a:spcAft>
                <a:spcPct val="0"/>
              </a:spcAft>
              <a:buClrTx/>
              <a:buSzTx/>
              <a:buFont typeface="Arial" charset="0"/>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[5] Distributed block coordinate descent for minimizing partially separable functions, Jakub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Marecek</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Peter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Richtaric</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Martin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cs typeface="Arial" panose="020B0604020202020204" pitchFamily="34" charset="0"/>
              </a:rPr>
              <a:t>Takac</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 in “Recent Developments in Numerical Analysis and Optimization”, 2015</a:t>
            </a:r>
          </a:p>
          <a:p>
            <a:pPr marR="0" lvl="0" algn="ctr" defTabSz="914400" rtl="0" eaLnBrk="0" fontAlgn="base" latinLnBrk="0" hangingPunct="0">
              <a:lnSpc>
                <a:spcPct val="90000"/>
              </a:lnSpc>
              <a:spcBef>
                <a:spcPts val="750"/>
              </a:spcBef>
              <a:spcAft>
                <a:spcPct val="0"/>
              </a:spcAft>
              <a:buClrTx/>
              <a:buSzTx/>
              <a:buFont typeface="Arial" charset="0"/>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[6] An Asynchronous Parallel Stochastic Coordinate Descent Algorithm, Ji Liu, Stephen J. Wright , Journal of Machine Learning Research, 16, 2015,  285-322 </a:t>
            </a:r>
          </a:p>
        </p:txBody>
      </p:sp>
      <p:grpSp>
        <p:nvGrpSpPr>
          <p:cNvPr id="3" name="Group 2">
            <a:extLst>
              <a:ext uri="{FF2B5EF4-FFF2-40B4-BE49-F238E27FC236}">
                <a16:creationId xmlns:a16="http://schemas.microsoft.com/office/drawing/2014/main" id="{8B3B9FEB-E0B6-45CB-7477-29A8E0400458}"/>
              </a:ext>
            </a:extLst>
          </p:cNvPr>
          <p:cNvGrpSpPr/>
          <p:nvPr/>
        </p:nvGrpSpPr>
        <p:grpSpPr>
          <a:xfrm>
            <a:off x="0" y="0"/>
            <a:ext cx="9144000" cy="5143500"/>
            <a:chOff x="0" y="1"/>
            <a:chExt cx="12207310" cy="6857999"/>
          </a:xfrm>
        </p:grpSpPr>
        <p:sp>
          <p:nvSpPr>
            <p:cNvPr id="4" name="Arrow: Pentagon 3">
              <a:extLst>
                <a:ext uri="{FF2B5EF4-FFF2-40B4-BE49-F238E27FC236}">
                  <a16:creationId xmlns:a16="http://schemas.microsoft.com/office/drawing/2014/main" id="{D0A4D0A6-153B-1BEC-DD8C-66A52234854E}"/>
                </a:ext>
              </a:extLst>
            </p:cNvPr>
            <p:cNvSpPr/>
            <p:nvPr/>
          </p:nvSpPr>
          <p:spPr>
            <a:xfrm rot="5400000">
              <a:off x="-3328859"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5" name="Arrow: Pentagon 4">
              <a:extLst>
                <a:ext uri="{FF2B5EF4-FFF2-40B4-BE49-F238E27FC236}">
                  <a16:creationId xmlns:a16="http://schemas.microsoft.com/office/drawing/2014/main" id="{F8F4F533-69F5-B2A1-0CAE-27FF2EF068DE}"/>
                </a:ext>
              </a:extLst>
            </p:cNvPr>
            <p:cNvSpPr/>
            <p:nvPr/>
          </p:nvSpPr>
          <p:spPr>
            <a:xfrm rot="5400000">
              <a:off x="8678171" y="3328861"/>
              <a:ext cx="6857998" cy="200280"/>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7" name="Arrow: Pentagon 6">
              <a:extLst>
                <a:ext uri="{FF2B5EF4-FFF2-40B4-BE49-F238E27FC236}">
                  <a16:creationId xmlns:a16="http://schemas.microsoft.com/office/drawing/2014/main" id="{9800CEE5-9EF3-1242-DF6B-8BF62ECBADBD}"/>
                </a:ext>
              </a:extLst>
            </p:cNvPr>
            <p:cNvSpPr/>
            <p:nvPr/>
          </p:nvSpPr>
          <p:spPr>
            <a:xfrm>
              <a:off x="200279" y="1"/>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8" name="Arrow: Pentagon 7">
              <a:extLst>
                <a:ext uri="{FF2B5EF4-FFF2-40B4-BE49-F238E27FC236}">
                  <a16:creationId xmlns:a16="http://schemas.microsoft.com/office/drawing/2014/main" id="{7B75E716-7D24-B9D7-AA02-212B78511A39}"/>
                </a:ext>
              </a:extLst>
            </p:cNvPr>
            <p:cNvSpPr/>
            <p:nvPr/>
          </p:nvSpPr>
          <p:spPr>
            <a:xfrm>
              <a:off x="200279" y="6626644"/>
              <a:ext cx="11907257" cy="231354"/>
            </a:xfrm>
            <a:prstGeom prst="homePlate">
              <a:avLst>
                <a:gd name="adj" fmla="val 1168"/>
              </a:avLst>
            </a:prstGeom>
            <a:gradFill flip="none" rotWithShape="1">
              <a:gsLst>
                <a:gs pos="0">
                  <a:srgbClr val="27CED7">
                    <a:lumMod val="40000"/>
                    <a:lumOff val="60000"/>
                  </a:srgbClr>
                </a:gs>
                <a:gs pos="46000">
                  <a:srgbClr val="27CED7">
                    <a:lumMod val="95000"/>
                    <a:lumOff val="5000"/>
                  </a:srgbClr>
                </a:gs>
                <a:gs pos="100000">
                  <a:srgbClr val="27CED7">
                    <a:lumMod val="60000"/>
                  </a:srgbClr>
                </a:gs>
              </a:gsLst>
              <a:path path="circle">
                <a:fillToRect l="50000" t="130000" r="50000" b="-30000"/>
              </a:path>
              <a:tileRect/>
            </a:gra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5"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0326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67" y="582289"/>
            <a:ext cx="8461666" cy="2000548"/>
          </a:xfrm>
          <a:prstGeom prst="rect">
            <a:avLst/>
          </a:prstGeom>
          <a:noFill/>
        </p:spPr>
        <p:txBody>
          <a:bodyPr wrap="square" rtlCol="0">
            <a:spAutoFit/>
          </a:bodyPr>
          <a:lstStyle/>
          <a:p>
            <a:r>
              <a:rPr lang="en-US" altLang="en-US" sz="3600" b="1" dirty="0">
                <a:latin typeface="Arial" panose="020B0604020202020204" pitchFamily="34" charset="0"/>
                <a:cs typeface="Arial" panose="020B0604020202020204" pitchFamily="34" charset="0"/>
              </a:rPr>
              <a:t>Optimization Strategies Design</a:t>
            </a:r>
          </a:p>
          <a:p>
            <a:pPr marL="1087438" eaLnBrk="1" hangingPunct="1"/>
            <a:r>
              <a:rPr lang="en-US" sz="4400" b="1" dirty="0">
                <a:latin typeface="+mn-lt"/>
              </a:rPr>
              <a:t>     </a:t>
            </a:r>
            <a:r>
              <a:rPr lang="ru-RU" sz="4400" b="1" dirty="0">
                <a:latin typeface="+mn-lt"/>
              </a:rPr>
              <a:t>  </a:t>
            </a:r>
          </a:p>
          <a:p>
            <a:pPr marL="1087438" eaLnBrk="1" hangingPunct="1"/>
            <a:r>
              <a:rPr lang="ru-RU" altLang="en-US" sz="4400" b="1" dirty="0">
                <a:latin typeface="+mn-lt"/>
              </a:rPr>
              <a:t>        </a:t>
            </a:r>
            <a:endParaRPr lang="en-US" sz="4400" dirty="0">
              <a:solidFill>
                <a:schemeClr val="accent1">
                  <a:lumMod val="75000"/>
                </a:schemeClr>
              </a:solidFill>
              <a:latin typeface="+mn-lt"/>
            </a:endParaRPr>
          </a:p>
        </p:txBody>
      </p:sp>
      <p:grpSp>
        <p:nvGrpSpPr>
          <p:cNvPr id="6" name="Group 5">
            <a:extLst>
              <a:ext uri="{FF2B5EF4-FFF2-40B4-BE49-F238E27FC236}">
                <a16:creationId xmlns:a16="http://schemas.microsoft.com/office/drawing/2014/main" id="{B5CE02F9-F12E-FA7D-9B0C-10757209C00C}"/>
              </a:ext>
            </a:extLst>
          </p:cNvPr>
          <p:cNvGrpSpPr/>
          <p:nvPr/>
        </p:nvGrpSpPr>
        <p:grpSpPr>
          <a:xfrm>
            <a:off x="0" y="0"/>
            <a:ext cx="9225476" cy="5151086"/>
            <a:chOff x="0" y="0"/>
            <a:chExt cx="9225476" cy="5242519"/>
          </a:xfrm>
          <a:gradFill flip="none" rotWithShape="1">
            <a:gsLst>
              <a:gs pos="47000">
                <a:srgbClr val="33CCCC">
                  <a:alpha val="21000"/>
                </a:srgbClr>
              </a:gs>
              <a:gs pos="0">
                <a:srgbClr val="33CCCC"/>
              </a:gs>
              <a:gs pos="50000">
                <a:srgbClr val="33CCCC"/>
              </a:gs>
              <a:gs pos="82000">
                <a:schemeClr val="bg1"/>
              </a:gs>
              <a:gs pos="94253">
                <a:srgbClr val="33CCCC"/>
              </a:gs>
              <a:gs pos="81000">
                <a:schemeClr val="bg1"/>
              </a:gs>
            </a:gsLst>
            <a:path path="shape">
              <a:fillToRect l="50000" t="50000" r="50000" b="50000"/>
            </a:path>
            <a:tileRect/>
          </a:gradFill>
        </p:grpSpPr>
        <p:sp>
          <p:nvSpPr>
            <p:cNvPr id="7" name="Arrow: Pentagon 6">
              <a:extLst>
                <a:ext uri="{FF2B5EF4-FFF2-40B4-BE49-F238E27FC236}">
                  <a16:creationId xmlns:a16="http://schemas.microsoft.com/office/drawing/2014/main" id="{D5DF0C09-92F1-8245-0293-F61BBD3D4B46}"/>
                </a:ext>
              </a:extLst>
            </p:cNvPr>
            <p:cNvSpPr/>
            <p:nvPr/>
          </p:nvSpPr>
          <p:spPr>
            <a:xfrm rot="5400000">
              <a:off x="-2517258" y="2517261"/>
              <a:ext cx="5234795" cy="200279"/>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B20C54A5-201B-3A61-6301-DD9B05E3A23B}"/>
                </a:ext>
              </a:extLst>
            </p:cNvPr>
            <p:cNvSpPr/>
            <p:nvPr/>
          </p:nvSpPr>
          <p:spPr>
            <a:xfrm rot="5400000">
              <a:off x="6537884" y="2455908"/>
              <a:ext cx="5143498" cy="23168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465840A2-A755-97F1-3871-BC70460F6569}"/>
                </a:ext>
              </a:extLst>
            </p:cNvPr>
            <p:cNvSpPr/>
            <p:nvPr/>
          </p:nvSpPr>
          <p:spPr>
            <a:xfrm>
              <a:off x="200279" y="0"/>
              <a:ext cx="8943721" cy="23135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0" name="Arrow: Pentagon 9">
              <a:extLst>
                <a:ext uri="{FF2B5EF4-FFF2-40B4-BE49-F238E27FC236}">
                  <a16:creationId xmlns:a16="http://schemas.microsoft.com/office/drawing/2014/main" id="{1D92E000-5274-8386-85AD-7E77C5E5C79E}"/>
                </a:ext>
              </a:extLst>
            </p:cNvPr>
            <p:cNvSpPr/>
            <p:nvPr/>
          </p:nvSpPr>
          <p:spPr>
            <a:xfrm>
              <a:off x="181616" y="5011164"/>
              <a:ext cx="9043860" cy="23135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43349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67" y="582289"/>
            <a:ext cx="8461666" cy="2000548"/>
          </a:xfrm>
          <a:prstGeom prst="rect">
            <a:avLst/>
          </a:prstGeom>
          <a:noFill/>
        </p:spPr>
        <p:txBody>
          <a:bodyPr wrap="square" rtlCol="0">
            <a:spAutoFit/>
          </a:bodyPr>
          <a:lstStyle/>
          <a:p>
            <a:r>
              <a:rPr lang="en-US" altLang="en-US" sz="3600" b="1" dirty="0">
                <a:latin typeface="Arial" panose="020B0604020202020204" pitchFamily="34" charset="0"/>
                <a:cs typeface="Arial" panose="020B0604020202020204" pitchFamily="34" charset="0"/>
              </a:rPr>
              <a:t>Optimization Strategies Design</a:t>
            </a:r>
          </a:p>
          <a:p>
            <a:pPr marL="1087438" eaLnBrk="1" hangingPunct="1"/>
            <a:r>
              <a:rPr lang="en-US" sz="4400" b="1" dirty="0">
                <a:latin typeface="+mn-lt"/>
              </a:rPr>
              <a:t>     </a:t>
            </a:r>
            <a:r>
              <a:rPr lang="ru-RU" sz="4400" b="1" dirty="0">
                <a:latin typeface="+mn-lt"/>
              </a:rPr>
              <a:t>  </a:t>
            </a:r>
          </a:p>
          <a:p>
            <a:pPr marL="1087438" eaLnBrk="1" hangingPunct="1"/>
            <a:r>
              <a:rPr lang="ru-RU" altLang="en-US" sz="4400" b="1" dirty="0">
                <a:latin typeface="+mn-lt"/>
              </a:rPr>
              <a:t>        </a:t>
            </a:r>
            <a:endParaRPr lang="en-US" sz="4400" dirty="0">
              <a:solidFill>
                <a:schemeClr val="accent1">
                  <a:lumMod val="75000"/>
                </a:schemeClr>
              </a:solidFill>
              <a:latin typeface="+mn-lt"/>
            </a:endParaRPr>
          </a:p>
        </p:txBody>
      </p:sp>
      <p:grpSp>
        <p:nvGrpSpPr>
          <p:cNvPr id="6" name="Group 5">
            <a:extLst>
              <a:ext uri="{FF2B5EF4-FFF2-40B4-BE49-F238E27FC236}">
                <a16:creationId xmlns:a16="http://schemas.microsoft.com/office/drawing/2014/main" id="{B5CE02F9-F12E-FA7D-9B0C-10757209C00C}"/>
              </a:ext>
            </a:extLst>
          </p:cNvPr>
          <p:cNvGrpSpPr/>
          <p:nvPr/>
        </p:nvGrpSpPr>
        <p:grpSpPr>
          <a:xfrm>
            <a:off x="0" y="0"/>
            <a:ext cx="9225476" cy="5151086"/>
            <a:chOff x="0" y="0"/>
            <a:chExt cx="9225476" cy="5242519"/>
          </a:xfrm>
          <a:gradFill>
            <a:gsLst>
              <a:gs pos="48868">
                <a:srgbClr val="55C2C2"/>
              </a:gs>
              <a:gs pos="1149">
                <a:srgbClr val="84B4B4"/>
              </a:gs>
              <a:gs pos="84000">
                <a:srgbClr val="757575"/>
              </a:gs>
              <a:gs pos="93000">
                <a:srgbClr val="65BDBD"/>
              </a:gs>
              <a:gs pos="83000">
                <a:srgbClr val="33CCCC"/>
              </a:gs>
              <a:gs pos="87000">
                <a:srgbClr val="33CCCC"/>
              </a:gs>
              <a:gs pos="91000">
                <a:srgbClr val="FFFF00">
                  <a:alpha val="0"/>
                </a:srgbClr>
              </a:gs>
              <a:gs pos="91000">
                <a:srgbClr val="33CCCC">
                  <a:alpha val="57000"/>
                </a:srgbClr>
              </a:gs>
            </a:gsLst>
            <a:path path="circle">
              <a:fillToRect l="50000" t="130000" r="50000" b="-30000"/>
            </a:path>
          </a:gradFill>
        </p:grpSpPr>
        <p:sp>
          <p:nvSpPr>
            <p:cNvPr id="7" name="Arrow: Pentagon 6">
              <a:extLst>
                <a:ext uri="{FF2B5EF4-FFF2-40B4-BE49-F238E27FC236}">
                  <a16:creationId xmlns:a16="http://schemas.microsoft.com/office/drawing/2014/main" id="{D5DF0C09-92F1-8245-0293-F61BBD3D4B46}"/>
                </a:ext>
              </a:extLst>
            </p:cNvPr>
            <p:cNvSpPr/>
            <p:nvPr/>
          </p:nvSpPr>
          <p:spPr>
            <a:xfrm rot="5400000">
              <a:off x="-2517258" y="2517261"/>
              <a:ext cx="5234795" cy="200279"/>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B20C54A5-201B-3A61-6301-DD9B05E3A23B}"/>
                </a:ext>
              </a:extLst>
            </p:cNvPr>
            <p:cNvSpPr/>
            <p:nvPr/>
          </p:nvSpPr>
          <p:spPr>
            <a:xfrm rot="5400000">
              <a:off x="6537884" y="2455908"/>
              <a:ext cx="5143498" cy="23168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465840A2-A755-97F1-3871-BC70460F6569}"/>
                </a:ext>
              </a:extLst>
            </p:cNvPr>
            <p:cNvSpPr/>
            <p:nvPr/>
          </p:nvSpPr>
          <p:spPr>
            <a:xfrm>
              <a:off x="200279" y="0"/>
              <a:ext cx="8943721" cy="23135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0" name="Arrow: Pentagon 9">
              <a:extLst>
                <a:ext uri="{FF2B5EF4-FFF2-40B4-BE49-F238E27FC236}">
                  <a16:creationId xmlns:a16="http://schemas.microsoft.com/office/drawing/2014/main" id="{1D92E000-5274-8386-85AD-7E77C5E5C79E}"/>
                </a:ext>
              </a:extLst>
            </p:cNvPr>
            <p:cNvSpPr/>
            <p:nvPr/>
          </p:nvSpPr>
          <p:spPr>
            <a:xfrm>
              <a:off x="181616" y="5011164"/>
              <a:ext cx="9043860" cy="23135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222797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ubtitle 2"/>
          <p:cNvSpPr>
            <a:spLocks noGrp="1"/>
          </p:cNvSpPr>
          <p:nvPr>
            <p:ph type="subTitle" idx="1"/>
          </p:nvPr>
        </p:nvSpPr>
        <p:spPr>
          <a:xfrm>
            <a:off x="914400" y="1379740"/>
            <a:ext cx="7315200" cy="3189272"/>
          </a:xfrm>
        </p:spPr>
        <p:txBody>
          <a:bodyPr/>
          <a:lstStyle/>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Construct optimization strategies based on systematic approach </a:t>
            </a:r>
          </a:p>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Obtain the library of essential modules (parsimonious set of building blocks that comprise the foundation of any optimization strategy )</a:t>
            </a:r>
          </a:p>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‘Generalized’ algorithm – consists of all building blocks in their full form</a:t>
            </a:r>
          </a:p>
          <a:p>
            <a:pPr marL="428571" indent="-428571" algn="l" eaLnBrk="1" hangingPunct="1">
              <a:buFont typeface="Wingdings" pitchFamily="2" charset="2"/>
              <a:buChar char="Ø"/>
              <a:defRPr/>
            </a:pPr>
            <a:r>
              <a:rPr lang="en-US" altLang="en-US" sz="2000" dirty="0">
                <a:latin typeface="Arial" panose="020B0604020202020204" pitchFamily="34" charset="0"/>
                <a:cs typeface="Arial" panose="020B0604020202020204" pitchFamily="34" charset="0"/>
              </a:rPr>
              <a:t>Example: arrive to well known heuristic strategy (</a:t>
            </a:r>
            <a:r>
              <a:rPr lang="en-US" altLang="en-US" sz="2000" dirty="0" err="1">
                <a:latin typeface="Arial" panose="020B0604020202020204" pitchFamily="34" charset="0"/>
                <a:cs typeface="Arial" panose="020B0604020202020204" pitchFamily="34" charset="0"/>
              </a:rPr>
              <a:t>Nelder</a:t>
            </a:r>
            <a:r>
              <a:rPr lang="en-US" altLang="en-US" sz="2000" dirty="0">
                <a:latin typeface="Arial" panose="020B0604020202020204" pitchFamily="34" charset="0"/>
                <a:cs typeface="Arial" panose="020B0604020202020204" pitchFamily="34" charset="0"/>
              </a:rPr>
              <a:t> and Mead algorithm, also called downhill simplex or polytope algorithm) by changing parameters of ‘generalized’ algorithm</a:t>
            </a:r>
            <a:endParaRPr lang="en-GB" sz="1600" dirty="0">
              <a:latin typeface="Arial" panose="020B0604020202020204" pitchFamily="34" charset="0"/>
              <a:cs typeface="Arial" panose="020B0604020202020204" pitchFamily="34" charset="0"/>
            </a:endParaRPr>
          </a:p>
        </p:txBody>
      </p:sp>
      <p:sp>
        <p:nvSpPr>
          <p:cNvPr id="10" name="Title 9"/>
          <p:cNvSpPr>
            <a:spLocks noGrp="1"/>
          </p:cNvSpPr>
          <p:nvPr>
            <p:ph type="ctrTitle"/>
          </p:nvPr>
        </p:nvSpPr>
        <p:spPr>
          <a:xfrm>
            <a:off x="284814" y="333005"/>
            <a:ext cx="8259112" cy="1200834"/>
          </a:xfrm>
        </p:spPr>
        <p:txBody>
          <a:bodyPr/>
          <a:lstStyle/>
          <a:p>
            <a:r>
              <a:rPr lang="en-US" altLang="en-US" sz="3600" dirty="0">
                <a:latin typeface="Arial" panose="020B0604020202020204" pitchFamily="34" charset="0"/>
                <a:cs typeface="Arial" panose="020B0604020202020204" pitchFamily="34" charset="0"/>
              </a:rPr>
              <a:t>Optimization Strategies Design</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3AA426D2-9B27-73D2-9AF7-BB3158F619BB}"/>
              </a:ext>
            </a:extLst>
          </p:cNvPr>
          <p:cNvGrpSpPr/>
          <p:nvPr/>
        </p:nvGrpSpPr>
        <p:grpSpPr>
          <a:xfrm>
            <a:off x="0" y="0"/>
            <a:ext cx="9225476" cy="5151086"/>
            <a:chOff x="0" y="0"/>
            <a:chExt cx="9225476" cy="5242519"/>
          </a:xfrm>
          <a:gradFill>
            <a:gsLst>
              <a:gs pos="27000">
                <a:srgbClr val="84B4B4"/>
              </a:gs>
              <a:gs pos="63000">
                <a:srgbClr val="FFFF00"/>
              </a:gs>
              <a:gs pos="84000">
                <a:srgbClr val="757575"/>
              </a:gs>
              <a:gs pos="83000">
                <a:srgbClr val="33CCCC"/>
              </a:gs>
              <a:gs pos="87000">
                <a:srgbClr val="33CCCC"/>
              </a:gs>
              <a:gs pos="91000">
                <a:srgbClr val="FFFF00">
                  <a:alpha val="0"/>
                </a:srgbClr>
              </a:gs>
              <a:gs pos="94000">
                <a:srgbClr val="33CCCC">
                  <a:alpha val="57000"/>
                </a:srgbClr>
              </a:gs>
            </a:gsLst>
            <a:path path="circle">
              <a:fillToRect l="50000" t="130000" r="50000" b="-30000"/>
            </a:path>
          </a:gradFill>
        </p:grpSpPr>
        <p:sp>
          <p:nvSpPr>
            <p:cNvPr id="2" name="Arrow: Pentagon 1">
              <a:extLst>
                <a:ext uri="{FF2B5EF4-FFF2-40B4-BE49-F238E27FC236}">
                  <a16:creationId xmlns:a16="http://schemas.microsoft.com/office/drawing/2014/main" id="{F5C12207-3644-2786-0850-9748FEF43598}"/>
                </a:ext>
              </a:extLst>
            </p:cNvPr>
            <p:cNvSpPr/>
            <p:nvPr/>
          </p:nvSpPr>
          <p:spPr>
            <a:xfrm rot="5400000">
              <a:off x="-2517258" y="2517261"/>
              <a:ext cx="5234795" cy="200279"/>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3" name="Arrow: Pentagon 2">
              <a:extLst>
                <a:ext uri="{FF2B5EF4-FFF2-40B4-BE49-F238E27FC236}">
                  <a16:creationId xmlns:a16="http://schemas.microsoft.com/office/drawing/2014/main" id="{690F9627-9404-24E2-40CC-56CAE685D187}"/>
                </a:ext>
              </a:extLst>
            </p:cNvPr>
            <p:cNvSpPr/>
            <p:nvPr/>
          </p:nvSpPr>
          <p:spPr>
            <a:xfrm rot="5400000">
              <a:off x="6537884" y="2455908"/>
              <a:ext cx="5143498" cy="23168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0498E2C9-CA5F-298A-CBBD-4388E21E9B73}"/>
                </a:ext>
              </a:extLst>
            </p:cNvPr>
            <p:cNvSpPr/>
            <p:nvPr/>
          </p:nvSpPr>
          <p:spPr>
            <a:xfrm>
              <a:off x="200279" y="0"/>
              <a:ext cx="8943721" cy="23135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3ABF7440-6DA6-8E1D-E237-926A705F74BD}"/>
                </a:ext>
              </a:extLst>
            </p:cNvPr>
            <p:cNvSpPr/>
            <p:nvPr/>
          </p:nvSpPr>
          <p:spPr>
            <a:xfrm>
              <a:off x="181616" y="5011164"/>
              <a:ext cx="9043860" cy="231355"/>
            </a:xfrm>
            <a:prstGeom prst="homePlate">
              <a:avLst>
                <a:gd name="adj" fmla="val 11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2330117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4384</TotalTime>
  <Words>4607</Words>
  <Application>Microsoft Office PowerPoint</Application>
  <PresentationFormat>On-screen Show (16:9)</PresentationFormat>
  <Paragraphs>682</Paragraphs>
  <Slides>69</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78" baseType="lpstr">
      <vt:lpstr>Arial</vt:lpstr>
      <vt:lpstr>Calibri</vt:lpstr>
      <vt:lpstr>Calibri Light</vt:lpstr>
      <vt:lpstr>Cambria Math</vt:lpstr>
      <vt:lpstr>Segoe UI Light</vt:lpstr>
      <vt:lpstr>Wingdings</vt:lpstr>
      <vt:lpstr>Office Theme</vt:lpstr>
      <vt:lpstr>1_Office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 Strategies Design </vt:lpstr>
      <vt:lpstr>Optimization Strategies Design </vt:lpstr>
      <vt:lpstr>PowerPoint Presentation</vt:lpstr>
      <vt:lpstr>PowerPoint Presentation</vt:lpstr>
      <vt:lpstr>PowerPoint Presentation</vt:lpstr>
      <vt:lpstr>Building Blocks</vt:lpstr>
      <vt:lpstr>PowerPoint Presentation</vt:lpstr>
      <vt:lpstr>PowerPoint Presentation</vt:lpstr>
      <vt:lpstr>Nonlocal Optimization Methods  Based on Potential Theory</vt:lpstr>
      <vt:lpstr>Nonlocal Optimization Methods  Based on Potential Theory</vt:lpstr>
      <vt:lpstr>Nonlocal Optimization Methods  Based on Potential Theory</vt:lpstr>
      <vt:lpstr>Nonlocal Optimization Methods  Based on Potential Theory</vt:lpstr>
      <vt:lpstr>PowerPoint Presentation</vt:lpstr>
      <vt:lpstr>PowerPoint Presentation</vt:lpstr>
      <vt:lpstr>PowerPoint Presentation</vt:lpstr>
      <vt:lpstr>PowerPoint Presentation</vt:lpstr>
      <vt:lpstr>PowerPoint Presentation</vt:lpstr>
      <vt:lpstr>PowerPoint Presentation</vt:lpstr>
      <vt:lpstr>               Derivation: Step 2 –              Function Randomization</vt:lpstr>
      <vt:lpstr>Derivation: Step3 –  Compute Directional Derivative </vt:lpstr>
      <vt:lpstr>PowerPoint Presentation</vt:lpstr>
      <vt:lpstr>Derivation: Step 4 –   Сondition for Сhoosing the Search Direction on the Next Iteration Step</vt:lpstr>
      <vt:lpstr>Derivation: Results</vt:lpstr>
      <vt:lpstr>PowerPoint Presentation</vt:lpstr>
      <vt:lpstr>Algorithms in Nonsmooth Optimization</vt:lpstr>
      <vt:lpstr>  Algorithms in Nonsmooth Optimization</vt:lpstr>
      <vt:lpstr>Algorithms in Nonsmooth Optimization</vt:lpstr>
      <vt:lpstr>Building Blocks and Analytical Techniques</vt:lpstr>
      <vt:lpstr>Householder Transformation</vt:lpstr>
      <vt:lpstr>Householder Transformation</vt:lpstr>
      <vt:lpstr>Space Dilation Operator</vt:lpstr>
      <vt:lpstr>Space Dilation Operator</vt:lpstr>
      <vt:lpstr>Space Dilation Operator</vt:lpstr>
      <vt:lpstr>Space Dilation Operator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Framework for Black Box Optimization</dc:title>
  <dc:creator>Nadia</dc:creator>
  <cp:lastModifiedBy>Dmitry Udler</cp:lastModifiedBy>
  <cp:revision>681</cp:revision>
  <dcterms:created xsi:type="dcterms:W3CDTF">2016-10-05T15:26:39Z</dcterms:created>
  <dcterms:modified xsi:type="dcterms:W3CDTF">2022-12-01T02:05:21Z</dcterms:modified>
</cp:coreProperties>
</file>