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07cca89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07cca89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07cca89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07cca89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07cca89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07cca89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07cca89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07cca89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7cca89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7cca89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07cca89f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07cca89f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7cca89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07cca89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Montana</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for ticket pricing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u="sng">
                <a:latin typeface="Arial"/>
                <a:ea typeface="Arial"/>
                <a:cs typeface="Arial"/>
                <a:sym typeface="Arial"/>
              </a:rPr>
              <a:t>Problem Statement</a:t>
            </a:r>
            <a:endParaRPr b="1" sz="1200" u="sng">
              <a:latin typeface="Arial"/>
              <a:ea typeface="Arial"/>
              <a:cs typeface="Arial"/>
              <a:sym typeface="Arial"/>
            </a:endParaRPr>
          </a:p>
          <a:p>
            <a:pPr indent="0" lvl="0" marL="0" rtl="0" algn="ctr">
              <a:spcBef>
                <a:spcPts val="0"/>
              </a:spcBef>
              <a:spcAft>
                <a:spcPts val="0"/>
              </a:spcAft>
              <a:buNone/>
            </a:pPr>
            <a:r>
              <a:t/>
            </a:r>
            <a:endParaRPr b="1" sz="1200" u="sng">
              <a:latin typeface="Arial"/>
              <a:ea typeface="Arial"/>
              <a:cs typeface="Arial"/>
              <a:sym typeface="Arial"/>
            </a:endParaRPr>
          </a:p>
          <a:p>
            <a:pPr indent="0" lvl="0" marL="0" rtl="0" algn="l">
              <a:spcBef>
                <a:spcPts val="0"/>
              </a:spcBef>
              <a:spcAft>
                <a:spcPts val="0"/>
              </a:spcAft>
              <a:buNone/>
            </a:pPr>
            <a:r>
              <a:rPr lang="en" sz="1000">
                <a:latin typeface="Arial"/>
                <a:ea typeface="Arial"/>
                <a:cs typeface="Arial"/>
                <a:sym typeface="Arial"/>
              </a:rPr>
              <a:t>How can Big Mountain Resort reorganize its ticket pricing strategy, currently based on the average price of resorts in its market segment, to one based on resort facilities and the value these facilities bring to the ticket price in order to aid investment strategy and offset additional operating costs incurred for this season? </a:t>
            </a:r>
            <a:endParaRPr sz="1000">
              <a:latin typeface="Arial"/>
              <a:ea typeface="Arial"/>
              <a:cs typeface="Arial"/>
              <a:sym typeface="Arial"/>
            </a:endParaRPr>
          </a:p>
        </p:txBody>
      </p:sp>
      <p:sp>
        <p:nvSpPr>
          <p:cNvPr id="71" name="Google Shape;71;p1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1200" u="sng">
                <a:solidFill>
                  <a:schemeClr val="lt1"/>
                </a:solidFill>
                <a:latin typeface="Arial"/>
                <a:ea typeface="Arial"/>
                <a:cs typeface="Arial"/>
                <a:sym typeface="Arial"/>
              </a:rPr>
              <a:t>Big Mountain Resort</a:t>
            </a:r>
            <a:endParaRPr b="1" sz="1200" u="sng">
              <a:solidFill>
                <a:schemeClr val="lt1"/>
              </a:solidFill>
              <a:latin typeface="Arial"/>
              <a:ea typeface="Arial"/>
              <a:cs typeface="Arial"/>
              <a:sym typeface="Arial"/>
            </a:endParaRPr>
          </a:p>
          <a:p>
            <a:pPr indent="0" lvl="0" marL="0" rtl="0" algn="ctr">
              <a:lnSpc>
                <a:spcPct val="100000"/>
              </a:lnSpc>
              <a:spcBef>
                <a:spcPts val="0"/>
              </a:spcBef>
              <a:spcAft>
                <a:spcPts val="0"/>
              </a:spcAft>
              <a:buNone/>
            </a:pPr>
            <a:r>
              <a:t/>
            </a:r>
            <a:endParaRPr sz="12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lang="en" sz="1000">
                <a:solidFill>
                  <a:schemeClr val="lt1"/>
                </a:solidFill>
                <a:latin typeface="Arial"/>
                <a:ea typeface="Arial"/>
                <a:cs typeface="Arial"/>
                <a:sym typeface="Arial"/>
              </a:rPr>
              <a:t>Big Mountain Resort offers spectacular views of Glacier National Park and Flathead National Forest, with access to 105 trails. Every year about 350,000 people ski or snowboard at Big Mountain. The business requests some guidance on how to select a better value for their ticket price. By considering a number of changes the resort hopes to increase ticket price and/or reduce cost without reducing ticket price.</a:t>
            </a:r>
            <a:endParaRPr sz="1000">
              <a:solidFill>
                <a:schemeClr val="lt1"/>
              </a:solidFill>
              <a:latin typeface="Arial"/>
              <a:ea typeface="Arial"/>
              <a:cs typeface="Arial"/>
              <a:sym typeface="Arial"/>
            </a:endParaRPr>
          </a:p>
        </p:txBody>
      </p:sp>
      <p:pic>
        <p:nvPicPr>
          <p:cNvPr id="72" name="Google Shape;72;p14"/>
          <p:cNvPicPr preferRelativeResize="0"/>
          <p:nvPr/>
        </p:nvPicPr>
        <p:blipFill>
          <a:blip r:embed="rId3">
            <a:alphaModFix/>
          </a:blip>
          <a:stretch>
            <a:fillRect/>
          </a:stretch>
        </p:blipFill>
        <p:spPr>
          <a:xfrm>
            <a:off x="5242625" y="500925"/>
            <a:ext cx="2619375" cy="1743075"/>
          </a:xfrm>
          <a:prstGeom prst="rect">
            <a:avLst/>
          </a:prstGeom>
          <a:noFill/>
          <a:ln>
            <a:noFill/>
          </a:ln>
        </p:spPr>
      </p:pic>
      <p:pic>
        <p:nvPicPr>
          <p:cNvPr id="73" name="Google Shape;73;p14"/>
          <p:cNvPicPr preferRelativeResize="0"/>
          <p:nvPr/>
        </p:nvPicPr>
        <p:blipFill>
          <a:blip r:embed="rId4">
            <a:alphaModFix/>
          </a:blip>
          <a:stretch>
            <a:fillRect/>
          </a:stretch>
        </p:blipFill>
        <p:spPr>
          <a:xfrm>
            <a:off x="3924975" y="2390650"/>
            <a:ext cx="5107123" cy="250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7" name="Shape 77"/>
        <p:cNvGrpSpPr/>
        <p:nvPr/>
      </p:nvGrpSpPr>
      <p:grpSpPr>
        <a:xfrm>
          <a:off x="0" y="0"/>
          <a:ext cx="0" cy="0"/>
          <a:chOff x="0" y="0"/>
          <a:chExt cx="0" cy="0"/>
        </a:xfrm>
      </p:grpSpPr>
      <p:sp>
        <p:nvSpPr>
          <p:cNvPr id="78" name="Google Shape;78;p15"/>
          <p:cNvSpPr txBox="1"/>
          <p:nvPr/>
        </p:nvSpPr>
        <p:spPr>
          <a:xfrm>
            <a:off x="452450" y="540000"/>
            <a:ext cx="8374200" cy="427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lt1"/>
                </a:solidFill>
              </a:rPr>
              <a:t>Current Resort’s Pricing Strategy</a:t>
            </a:r>
            <a:endParaRPr b="1" u="sng">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For Big Mountain Resort to base their pricing on the market average will not be enough to maximize their capitalization investment and is not sustainable to increase revenue amid increasing operating costs.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ctr">
              <a:spcBef>
                <a:spcPts val="0"/>
              </a:spcBef>
              <a:spcAft>
                <a:spcPts val="0"/>
              </a:spcAft>
              <a:buNone/>
            </a:pPr>
            <a:r>
              <a:rPr b="1" lang="en" u="sng">
                <a:solidFill>
                  <a:schemeClr val="lt1"/>
                </a:solidFill>
              </a:rPr>
              <a:t>Recommendations</a:t>
            </a:r>
            <a:endParaRPr b="1" u="sng">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Our Model suggests that Big Mountain Resort’s ticket price is lower than the predicted model by 16.31%, and the resort has many scenarios for cutting costs by closing runs or increasing ticket price by increasing vertical drop, adding snow making coverage, and an additional chair lift.</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Increasing the vertical drop by 150 ft and adding an additional chair lift would increase the ticket price by 10.63% from $81 to $87.61, resulting in revenue increase by $15,065,471.</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Adding 2 acres of snow making would increase the ticket price by 12.22% from $81 to $90.90, resulting in revenue increase by $17,322,717.</a:t>
            </a:r>
            <a:endParaRPr>
              <a:solidFill>
                <a:schemeClr val="lt1"/>
              </a:solidFill>
            </a:endParaRPr>
          </a:p>
          <a:p>
            <a:pPr indent="0" lvl="0" marL="457200" rtl="0" algn="l">
              <a:spcBef>
                <a:spcPts val="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127500" cy="182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Big Mountain’s Ticket Price compared to other Resorts Ticket Price.</a:t>
            </a:r>
            <a:endParaRPr sz="1200">
              <a:latin typeface="Arial"/>
              <a:ea typeface="Arial"/>
              <a:cs typeface="Arial"/>
              <a:sym typeface="Arial"/>
            </a:endParaRPr>
          </a:p>
        </p:txBody>
      </p:sp>
      <p:sp>
        <p:nvSpPr>
          <p:cNvPr id="84" name="Google Shape;84;p16"/>
          <p:cNvSpPr txBox="1"/>
          <p:nvPr>
            <p:ph idx="1" type="body"/>
          </p:nvPr>
        </p:nvSpPr>
        <p:spPr>
          <a:xfrm>
            <a:off x="311700" y="2390650"/>
            <a:ext cx="3127500" cy="2298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200">
                <a:solidFill>
                  <a:schemeClr val="lt1"/>
                </a:solidFill>
                <a:latin typeface="Arial"/>
                <a:ea typeface="Arial"/>
                <a:cs typeface="Arial"/>
                <a:sym typeface="Arial"/>
              </a:rPr>
              <a:t>Big Mountain Resort is doing well for vertical drop but there are still a few resorts with greater drops.</a:t>
            </a:r>
            <a:endParaRPr sz="1200">
              <a:solidFill>
                <a:schemeClr val="lt1"/>
              </a:solidFill>
              <a:latin typeface="Arial"/>
              <a:ea typeface="Arial"/>
              <a:cs typeface="Arial"/>
              <a:sym typeface="Arial"/>
            </a:endParaRPr>
          </a:p>
        </p:txBody>
      </p:sp>
      <p:pic>
        <p:nvPicPr>
          <p:cNvPr id="85" name="Google Shape;85;p16"/>
          <p:cNvPicPr preferRelativeResize="0"/>
          <p:nvPr/>
        </p:nvPicPr>
        <p:blipFill>
          <a:blip r:embed="rId3">
            <a:alphaModFix/>
          </a:blip>
          <a:stretch>
            <a:fillRect/>
          </a:stretch>
        </p:blipFill>
        <p:spPr>
          <a:xfrm>
            <a:off x="4171050" y="256050"/>
            <a:ext cx="4405100" cy="2318848"/>
          </a:xfrm>
          <a:prstGeom prst="rect">
            <a:avLst/>
          </a:prstGeom>
          <a:noFill/>
          <a:ln>
            <a:noFill/>
          </a:ln>
        </p:spPr>
      </p:pic>
      <p:pic>
        <p:nvPicPr>
          <p:cNvPr id="86" name="Google Shape;86;p16"/>
          <p:cNvPicPr preferRelativeResize="0"/>
          <p:nvPr/>
        </p:nvPicPr>
        <p:blipFill>
          <a:blip r:embed="rId4">
            <a:alphaModFix/>
          </a:blip>
          <a:stretch>
            <a:fillRect/>
          </a:stretch>
        </p:blipFill>
        <p:spPr>
          <a:xfrm>
            <a:off x="4171050" y="2700100"/>
            <a:ext cx="4405108" cy="229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127500" cy="182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Big Mountain is very high up the league table of snow making area.</a:t>
            </a:r>
            <a:endParaRPr sz="1200">
              <a:latin typeface="Arial"/>
              <a:ea typeface="Arial"/>
              <a:cs typeface="Arial"/>
              <a:sym typeface="Arial"/>
            </a:endParaRPr>
          </a:p>
        </p:txBody>
      </p:sp>
      <p:sp>
        <p:nvSpPr>
          <p:cNvPr id="92" name="Google Shape;92;p17"/>
          <p:cNvSpPr txBox="1"/>
          <p:nvPr>
            <p:ph idx="1" type="body"/>
          </p:nvPr>
        </p:nvSpPr>
        <p:spPr>
          <a:xfrm>
            <a:off x="311700" y="2390650"/>
            <a:ext cx="3127500" cy="2298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200">
                <a:solidFill>
                  <a:schemeClr val="lt1"/>
                </a:solidFill>
                <a:latin typeface="Arial"/>
                <a:ea typeface="Arial"/>
                <a:cs typeface="Arial"/>
                <a:sym typeface="Arial"/>
              </a:rPr>
              <a:t>Big Mountain has among the highest number of total chairs, resorts with more are few and appear to be outliers.</a:t>
            </a:r>
            <a:endParaRPr sz="1200">
              <a:solidFill>
                <a:schemeClr val="lt1"/>
              </a:solidFill>
              <a:latin typeface="Arial"/>
              <a:ea typeface="Arial"/>
              <a:cs typeface="Arial"/>
              <a:sym typeface="Arial"/>
            </a:endParaRPr>
          </a:p>
        </p:txBody>
      </p:sp>
      <p:pic>
        <p:nvPicPr>
          <p:cNvPr id="93" name="Google Shape;93;p17"/>
          <p:cNvPicPr preferRelativeResize="0"/>
          <p:nvPr/>
        </p:nvPicPr>
        <p:blipFill>
          <a:blip r:embed="rId3">
            <a:alphaModFix/>
          </a:blip>
          <a:stretch>
            <a:fillRect/>
          </a:stretch>
        </p:blipFill>
        <p:spPr>
          <a:xfrm>
            <a:off x="4028175" y="123713"/>
            <a:ext cx="4766575" cy="2583525"/>
          </a:xfrm>
          <a:prstGeom prst="rect">
            <a:avLst/>
          </a:prstGeom>
          <a:noFill/>
          <a:ln>
            <a:noFill/>
          </a:ln>
        </p:spPr>
      </p:pic>
      <p:pic>
        <p:nvPicPr>
          <p:cNvPr id="94" name="Google Shape;94;p17"/>
          <p:cNvPicPr preferRelativeResize="0"/>
          <p:nvPr/>
        </p:nvPicPr>
        <p:blipFill>
          <a:blip r:embed="rId4">
            <a:alphaModFix/>
          </a:blip>
          <a:stretch>
            <a:fillRect/>
          </a:stretch>
        </p:blipFill>
        <p:spPr>
          <a:xfrm>
            <a:off x="4312625" y="2707252"/>
            <a:ext cx="4482137" cy="243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25" y="163200"/>
            <a:ext cx="3127500" cy="216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Big Mountain Resort has been reviewing a potential scenario for cutting costs by permanently closing down up to 10 of the least used runs.</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Our Model predicted the following when it comes to closing up to 10 runs:</a:t>
            </a:r>
            <a:endParaRPr sz="1200">
              <a:latin typeface="Arial"/>
              <a:ea typeface="Arial"/>
              <a:cs typeface="Arial"/>
              <a:sym typeface="Arial"/>
            </a:endParaRPr>
          </a:p>
        </p:txBody>
      </p:sp>
      <p:sp>
        <p:nvSpPr>
          <p:cNvPr id="100" name="Google Shape;100;p18"/>
          <p:cNvSpPr txBox="1"/>
          <p:nvPr>
            <p:ph idx="1" type="body"/>
          </p:nvPr>
        </p:nvSpPr>
        <p:spPr>
          <a:xfrm>
            <a:off x="311700" y="2087575"/>
            <a:ext cx="3498300" cy="2849700"/>
          </a:xfrm>
          <a:prstGeom prst="rect">
            <a:avLst/>
          </a:prstGeom>
        </p:spPr>
        <p:txBody>
          <a:bodyPr anchorCtr="0" anchor="t" bIns="91425" lIns="91425" spcFirstLastPara="1" rIns="91425" wrap="square" tIns="91425">
            <a:noAutofit/>
          </a:bodyPr>
          <a:lstStyle/>
          <a:p>
            <a:pPr indent="-293052" lvl="0" marL="457200" rtl="0" algn="l">
              <a:lnSpc>
                <a:spcPct val="95000"/>
              </a:lnSpc>
              <a:spcBef>
                <a:spcPts val="0"/>
              </a:spcBef>
              <a:spcAft>
                <a:spcPts val="0"/>
              </a:spcAft>
              <a:buClr>
                <a:schemeClr val="lt1"/>
              </a:buClr>
              <a:buSzPts val="1015"/>
              <a:buFont typeface="Arial"/>
              <a:buChar char="●"/>
            </a:pPr>
            <a:r>
              <a:rPr lang="en" sz="1014">
                <a:solidFill>
                  <a:schemeClr val="lt1"/>
                </a:solidFill>
                <a:latin typeface="Arial"/>
                <a:ea typeface="Arial"/>
                <a:cs typeface="Arial"/>
                <a:sym typeface="Arial"/>
              </a:rPr>
              <a:t>Closing one run will have no impact on Ticket price or revenue.</a:t>
            </a:r>
            <a:endParaRPr sz="1014">
              <a:solidFill>
                <a:schemeClr val="lt1"/>
              </a:solidFill>
              <a:latin typeface="Arial"/>
              <a:ea typeface="Arial"/>
              <a:cs typeface="Arial"/>
              <a:sym typeface="Arial"/>
            </a:endParaRPr>
          </a:p>
          <a:p>
            <a:pPr indent="-293052" lvl="0" marL="457200" rtl="0" algn="l">
              <a:lnSpc>
                <a:spcPct val="95000"/>
              </a:lnSpc>
              <a:spcBef>
                <a:spcPts val="1000"/>
              </a:spcBef>
              <a:spcAft>
                <a:spcPts val="0"/>
              </a:spcAft>
              <a:buClr>
                <a:schemeClr val="lt1"/>
              </a:buClr>
              <a:buSzPts val="1015"/>
              <a:buFont typeface="Arial"/>
              <a:buChar char="●"/>
            </a:pPr>
            <a:r>
              <a:rPr lang="en" sz="1014">
                <a:solidFill>
                  <a:schemeClr val="lt1"/>
                </a:solidFill>
                <a:latin typeface="Arial"/>
                <a:ea typeface="Arial"/>
                <a:cs typeface="Arial"/>
                <a:sym typeface="Arial"/>
              </a:rPr>
              <a:t>Closing 2 runs reduces support for ticket price and therefore revenue by $0.40 and $750,000 respectively.</a:t>
            </a:r>
            <a:endParaRPr sz="1014">
              <a:solidFill>
                <a:schemeClr val="lt1"/>
              </a:solidFill>
              <a:latin typeface="Arial"/>
              <a:ea typeface="Arial"/>
              <a:cs typeface="Arial"/>
              <a:sym typeface="Arial"/>
            </a:endParaRPr>
          </a:p>
          <a:p>
            <a:pPr indent="-293052" lvl="0" marL="457200" rtl="0" algn="l">
              <a:lnSpc>
                <a:spcPct val="95000"/>
              </a:lnSpc>
              <a:spcBef>
                <a:spcPts val="1000"/>
              </a:spcBef>
              <a:spcAft>
                <a:spcPts val="0"/>
              </a:spcAft>
              <a:buClr>
                <a:schemeClr val="lt1"/>
              </a:buClr>
              <a:buSzPts val="1015"/>
              <a:buFont typeface="Arial"/>
              <a:buChar char="●"/>
            </a:pPr>
            <a:r>
              <a:rPr lang="en" sz="1014">
                <a:solidFill>
                  <a:schemeClr val="lt1"/>
                </a:solidFill>
                <a:latin typeface="Arial"/>
                <a:ea typeface="Arial"/>
                <a:cs typeface="Arial"/>
                <a:sym typeface="Arial"/>
              </a:rPr>
              <a:t>Closing down 3 runs has the same </a:t>
            </a:r>
            <a:r>
              <a:rPr lang="en" sz="1014">
                <a:solidFill>
                  <a:schemeClr val="lt1"/>
                </a:solidFill>
                <a:latin typeface="Arial"/>
                <a:ea typeface="Arial"/>
                <a:cs typeface="Arial"/>
                <a:sym typeface="Arial"/>
              </a:rPr>
              <a:t>effect</a:t>
            </a:r>
            <a:r>
              <a:rPr lang="en" sz="1014">
                <a:solidFill>
                  <a:schemeClr val="lt1"/>
                </a:solidFill>
                <a:latin typeface="Arial"/>
                <a:ea typeface="Arial"/>
                <a:cs typeface="Arial"/>
                <a:sym typeface="Arial"/>
              </a:rPr>
              <a:t> as closing down 4 or 5. The loss in ticket price and revenue is $0.67 and $1.250M respectively.</a:t>
            </a:r>
            <a:endParaRPr sz="1014">
              <a:solidFill>
                <a:schemeClr val="lt1"/>
              </a:solidFill>
              <a:latin typeface="Arial"/>
              <a:ea typeface="Arial"/>
              <a:cs typeface="Arial"/>
              <a:sym typeface="Arial"/>
            </a:endParaRPr>
          </a:p>
          <a:p>
            <a:pPr indent="-293052" lvl="0" marL="457200" rtl="0" algn="l">
              <a:lnSpc>
                <a:spcPct val="95000"/>
              </a:lnSpc>
              <a:spcBef>
                <a:spcPts val="1000"/>
              </a:spcBef>
              <a:spcAft>
                <a:spcPts val="0"/>
              </a:spcAft>
              <a:buClr>
                <a:schemeClr val="lt1"/>
              </a:buClr>
              <a:buSzPts val="1015"/>
              <a:buFont typeface="Arial"/>
              <a:buChar char="●"/>
            </a:pPr>
            <a:r>
              <a:rPr lang="en" sz="1014">
                <a:solidFill>
                  <a:schemeClr val="lt1"/>
                </a:solidFill>
                <a:latin typeface="Arial"/>
                <a:ea typeface="Arial"/>
                <a:cs typeface="Arial"/>
                <a:sym typeface="Arial"/>
              </a:rPr>
              <a:t>Closing 10 runs reduces support for ticket price and therefore revenue by $1.71 and $3M respectively.</a:t>
            </a:r>
            <a:endParaRPr sz="1014">
              <a:solidFill>
                <a:schemeClr val="lt1"/>
              </a:solidFill>
              <a:latin typeface="Arial"/>
              <a:ea typeface="Arial"/>
              <a:cs typeface="Arial"/>
              <a:sym typeface="Arial"/>
            </a:endParaRPr>
          </a:p>
          <a:p>
            <a:pPr indent="-293052" lvl="0" marL="457200" rtl="0" algn="l">
              <a:lnSpc>
                <a:spcPct val="95000"/>
              </a:lnSpc>
              <a:spcBef>
                <a:spcPts val="1000"/>
              </a:spcBef>
              <a:spcAft>
                <a:spcPts val="0"/>
              </a:spcAft>
              <a:buClr>
                <a:schemeClr val="lt1"/>
              </a:buClr>
              <a:buSzPts val="1015"/>
              <a:buFont typeface="Arial"/>
              <a:buChar char="●"/>
            </a:pPr>
            <a:r>
              <a:rPr lang="en" sz="1014">
                <a:solidFill>
                  <a:schemeClr val="lt1"/>
                </a:solidFill>
                <a:latin typeface="Arial"/>
                <a:ea typeface="Arial"/>
                <a:cs typeface="Arial"/>
                <a:sym typeface="Arial"/>
              </a:rPr>
              <a:t>Because there is no visibility on the operating cost per run, we cannot determine how much cost saving will be offset by the loss in revenue after closing more than one run.</a:t>
            </a:r>
            <a:endParaRPr sz="1014">
              <a:solidFill>
                <a:schemeClr val="lt1"/>
              </a:solidFill>
              <a:latin typeface="Arial"/>
              <a:ea typeface="Arial"/>
              <a:cs typeface="Arial"/>
              <a:sym typeface="Arial"/>
            </a:endParaRPr>
          </a:p>
          <a:p>
            <a:pPr indent="0" lvl="0" marL="0" rtl="0" algn="l">
              <a:lnSpc>
                <a:spcPct val="95000"/>
              </a:lnSpc>
              <a:spcBef>
                <a:spcPts val="1000"/>
              </a:spcBef>
              <a:spcAft>
                <a:spcPts val="1200"/>
              </a:spcAft>
              <a:buSzPts val="605"/>
              <a:buNone/>
            </a:pPr>
            <a:r>
              <a:t/>
            </a:r>
            <a:endParaRPr sz="1014">
              <a:solidFill>
                <a:schemeClr val="lt1"/>
              </a:solidFill>
              <a:latin typeface="Arial"/>
              <a:ea typeface="Arial"/>
              <a:cs typeface="Arial"/>
              <a:sym typeface="Arial"/>
            </a:endParaRPr>
          </a:p>
        </p:txBody>
      </p:sp>
      <p:pic>
        <p:nvPicPr>
          <p:cNvPr id="101" name="Google Shape;101;p18"/>
          <p:cNvPicPr preferRelativeResize="0"/>
          <p:nvPr/>
        </p:nvPicPr>
        <p:blipFill>
          <a:blip r:embed="rId3">
            <a:alphaModFix/>
          </a:blip>
          <a:stretch>
            <a:fillRect/>
          </a:stretch>
        </p:blipFill>
        <p:spPr>
          <a:xfrm>
            <a:off x="4295775" y="163188"/>
            <a:ext cx="4603000" cy="2504572"/>
          </a:xfrm>
          <a:prstGeom prst="rect">
            <a:avLst/>
          </a:prstGeom>
          <a:noFill/>
          <a:ln>
            <a:noFill/>
          </a:ln>
        </p:spPr>
      </p:pic>
      <p:pic>
        <p:nvPicPr>
          <p:cNvPr id="102" name="Google Shape;102;p18"/>
          <p:cNvPicPr preferRelativeResize="0"/>
          <p:nvPr/>
        </p:nvPicPr>
        <p:blipFill>
          <a:blip r:embed="rId4">
            <a:alphaModFix/>
          </a:blip>
          <a:stretch>
            <a:fillRect/>
          </a:stretch>
        </p:blipFill>
        <p:spPr>
          <a:xfrm>
            <a:off x="4720425" y="2904752"/>
            <a:ext cx="3753702" cy="1949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200" u="sng">
                <a:latin typeface="Arial"/>
                <a:ea typeface="Arial"/>
                <a:cs typeface="Arial"/>
                <a:sym typeface="Arial"/>
              </a:rPr>
              <a:t>Data Limitations</a:t>
            </a:r>
            <a:endParaRPr b="1" sz="1200" u="sng">
              <a:latin typeface="Arial"/>
              <a:ea typeface="Arial"/>
              <a:cs typeface="Arial"/>
              <a:sym typeface="Arial"/>
            </a:endParaRPr>
          </a:p>
        </p:txBody>
      </p:sp>
      <p:sp>
        <p:nvSpPr>
          <p:cNvPr id="108" name="Google Shape;108;p19"/>
          <p:cNvSpPr txBox="1"/>
          <p:nvPr/>
        </p:nvSpPr>
        <p:spPr>
          <a:xfrm>
            <a:off x="1119150" y="1817700"/>
            <a:ext cx="6905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main data is missing some important information like:</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Adult Weekday ticket price and operating costs for most of the resort’s features (operating cost per run, for example, is missing).</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 order for the model to provide a better price prediction it would be beneficial to get another source of data.</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182575"/>
            <a:ext cx="8520600" cy="9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latin typeface="Arial"/>
                <a:ea typeface="Arial"/>
                <a:cs typeface="Arial"/>
                <a:sym typeface="Arial"/>
              </a:rPr>
              <a:t>Conclusions</a:t>
            </a:r>
            <a:endParaRPr b="1" sz="1200" u="sng">
              <a:latin typeface="Arial"/>
              <a:ea typeface="Arial"/>
              <a:cs typeface="Arial"/>
              <a:sym typeface="Arial"/>
            </a:endParaRPr>
          </a:p>
          <a:p>
            <a:pPr indent="0" lvl="0" marL="0" rtl="0" algn="ctr">
              <a:spcBef>
                <a:spcPts val="0"/>
              </a:spcBef>
              <a:spcAft>
                <a:spcPts val="0"/>
              </a:spcAft>
              <a:buNone/>
            </a:pPr>
            <a:r>
              <a:t/>
            </a:r>
            <a:endParaRPr b="1" sz="1200" u="sng">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After applying the model for ski resort ticket pricing and using it to explore Big Mountain Resort’s potential scenarios for increasing revenue: </a:t>
            </a:r>
            <a:endParaRPr sz="1200">
              <a:latin typeface="Arial"/>
              <a:ea typeface="Arial"/>
              <a:cs typeface="Arial"/>
              <a:sym typeface="Arial"/>
            </a:endParaRPr>
          </a:p>
          <a:p>
            <a:pPr indent="0" lvl="0" marL="0" rtl="0" algn="ctr">
              <a:spcBef>
                <a:spcPts val="0"/>
              </a:spcBef>
              <a:spcAft>
                <a:spcPts val="0"/>
              </a:spcAft>
              <a:buNone/>
            </a:pPr>
            <a:r>
              <a:t/>
            </a:r>
            <a:endParaRPr b="1" sz="1200" u="sng">
              <a:latin typeface="Arial"/>
              <a:ea typeface="Arial"/>
              <a:cs typeface="Arial"/>
              <a:sym typeface="Arial"/>
            </a:endParaRPr>
          </a:p>
        </p:txBody>
      </p:sp>
      <p:sp>
        <p:nvSpPr>
          <p:cNvPr id="114" name="Google Shape;114;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scenario where we managed to gain the highest revenue increase possible was by increasing the vertical drop by 150 ft, adding one chair lift, adding one run, and adding 2 acres of snow making coverage. This scenario has increased ticket price by 12.22% from $81 to $90.90, resulting in a revenue increase of $17,322,717.</a:t>
            </a:r>
            <a:endParaRPr>
              <a:solidFill>
                <a:schemeClr val="lt1"/>
              </a:solidFill>
            </a:endParaRPr>
          </a:p>
        </p:txBody>
      </p:sp>
      <p:sp>
        <p:nvSpPr>
          <p:cNvPr id="115" name="Google Shape;115;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Due to lack of data in regards of operating cost per used run and weekdays ticket price, our model cannot recommend closing down used runs or implementing a dynamic ticket pricing.</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