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6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944E3-6621-409D-BD97-FACCF359457C}" v="379" dt="2022-02-04T05:36:15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350E-4458-4361-8E76-A508168D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2CF73-CA01-4664-A0A7-8BB5FADDC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FE55-A227-43C3-BAA6-9B056E5E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7474B-442D-4919-BBFC-69D20035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4140-739F-4F0D-AD6C-BEE2E07B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7880-AE11-4EF6-9FF1-957AA4CE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B3596-61EE-4509-88DD-38E806443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2C24-898A-488E-ABD1-B9D14813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05E-207B-4FFA-8DC1-C3C595E1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8A34A-5EDE-4E93-8BFB-727C44E9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9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1A7B3-D16A-42B1-A061-187FEB899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FD1D7-7561-4F95-B35D-6EAB90780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53572-B706-4EFD-80C6-7FE94306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47947-E68C-4FDC-A4DB-68C178C3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CF0C-CCF2-476D-BA63-6B931154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7CE3-7AB5-44F1-ACE6-A13A3A3D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CC00-14C3-4A75-A354-CEFA8D84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9C1B-5648-44C7-A083-E54E72A8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46AC-1410-4460-91E1-BDD18D7E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C5200-320B-4610-9BB8-CE09CDFF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D993-2105-43C0-83DC-FDA48150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3FA11-0645-433A-B616-FEBCA47EB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1F80-0D34-4F09-9B2F-1040FD31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9A1E-CF09-47EA-96C2-9AEE1242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7AE7-03D3-4290-BF8E-8F43C2C6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5013-AE8E-4C7A-A6E3-2BCEB447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2369-DC5B-4B92-AF64-678AF1F4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5F7B2-E811-420C-A180-271977473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84B48-7744-4B71-80EA-B6F09BEB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E8F0E-5131-40DF-A9EC-15D9A9D0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9C2C9-7F2F-45E6-9AF1-149F7824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7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2A2D-A059-436E-8854-35063D01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98EE5-7F4F-47E6-86E2-9D015A499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037D0-1F28-4B0D-BF73-0461147D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B0F2-DCA9-4A4F-9032-D166A1D47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9BFBB-70E1-4AE2-AA46-9523EE77B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B3D26-F3F9-4D4D-A4AD-37A473E3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FE45C-3B09-4996-861B-35A85A40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807DF-10AD-4E76-8425-FCD115CF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5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2359-5DA5-4E5D-9A50-4946A62A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9FA3A-161C-4D6B-85DB-4ED9347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AC77-E1C4-466E-B3C1-E6B94CE2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2C2EC-0C60-4061-9CA4-3BA9D9E1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6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9962A-E46A-4551-8E6D-59D04BC6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4D9AB-E6F6-42DC-98D9-38E1637A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EE87-A179-4F5E-8C41-D52A8AEF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3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F228-BA16-4066-B7BF-6E81406E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5FCA1-E54E-4B46-A02B-8382AA25B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24E38-1BC7-419A-8C43-39A9DE88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426CA-FA72-45F5-9C90-C01F15B3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86B0D-8199-4AB5-AC9C-F9C5907D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33869-0F75-4A9C-9735-C930551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2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FEAA-C201-46E5-A110-7CD7326B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5C595-35BB-44D9-B235-BAC54B57A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7A8D7-60D9-49B1-B652-1028DFCF2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25122-D6E0-4BEC-BF07-D9F0ACD3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BD07-0E49-4CE5-8725-409A2FE2013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D26CE-C999-42B8-B005-4B6E717A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9217C-2A0A-4654-91B3-4E2DEE94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9E68B-1FA9-4E2D-A2D0-773C649D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D3048-DA6C-47FF-9315-432AF2231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BB61-3D95-4340-ADAB-68C39EA70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BD07-0E49-4CE5-8725-409A2FE2013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2BF4-724E-4279-BA8F-DB035FC3E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8D21-AB99-4C7A-BE5C-DB4D0C2B1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4234-0F37-4D9F-93B7-F06B9299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l="-2000" t="-4000" r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6139-ECAE-43EC-BA41-030C33EEA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Theme is Awesome!</a:t>
            </a:r>
            <a:b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the Lego Theme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82AAA-32C0-4287-90A1-8850CC5CF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Kipper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Capstone Project, August 2, 2021 Cohort</a:t>
            </a:r>
          </a:p>
        </p:txBody>
      </p:sp>
    </p:spTree>
    <p:extLst>
      <p:ext uri="{BB962C8B-B14F-4D97-AF65-F5344CB8AC3E}">
        <p14:creationId xmlns:p14="http://schemas.microsoft.com/office/powerpoint/2010/main" val="68381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BE97B-46E5-4993-B591-1C469498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Imbalanced Data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7274BE-679B-42DA-8D25-A84512FB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There are over 400 themes in the Lego catalog</a:t>
            </a:r>
          </a:p>
          <a:p>
            <a:r>
              <a:rPr lang="en-US" sz="2200" dirty="0"/>
              <a:t>Ninjago as a theme debuted in 2011</a:t>
            </a:r>
          </a:p>
          <a:p>
            <a:r>
              <a:rPr lang="en-US" sz="2200" dirty="0"/>
              <a:t>Ninjago accounts for ~3% of all Lego sets produced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D5844712-9B05-4600-85E8-498BAE78D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112" y="1046922"/>
            <a:ext cx="8216016" cy="41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9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8846-6B09-4031-A63C-B5F44FFF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DFAE-D27F-4672-9A8F-C0CCCBEB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models used: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Logistic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XG Boost</a:t>
            </a:r>
          </a:p>
          <a:p>
            <a:r>
              <a:rPr lang="en-US" dirty="0"/>
              <a:t>Each model run 3 times: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weight=‘balanced’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oversampling the majority class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undersampling</a:t>
            </a:r>
            <a:r>
              <a:rPr lang="en-US" dirty="0"/>
              <a:t> the minority class</a:t>
            </a:r>
          </a:p>
          <a:p>
            <a:r>
              <a:rPr lang="en-US" dirty="0"/>
              <a:t>All models used 90% training split and 10% testing split</a:t>
            </a:r>
          </a:p>
        </p:txBody>
      </p:sp>
    </p:spTree>
    <p:extLst>
      <p:ext uri="{BB962C8B-B14F-4D97-AF65-F5344CB8AC3E}">
        <p14:creationId xmlns:p14="http://schemas.microsoft.com/office/powerpoint/2010/main" val="309912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CB13-B8DE-45D2-AFA0-AB7CAC62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Comparisons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630294-B794-4F28-8BBB-11ABD2FC6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51" y="2266122"/>
            <a:ext cx="12171747" cy="3472069"/>
          </a:xfrm>
        </p:spPr>
      </p:pic>
    </p:spTree>
    <p:extLst>
      <p:ext uri="{BB962C8B-B14F-4D97-AF65-F5344CB8AC3E}">
        <p14:creationId xmlns:p14="http://schemas.microsoft.com/office/powerpoint/2010/main" val="16535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6E81-6CC6-4EBB-9619-C8E03F12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Results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6A04-ADC0-4A8D-8720-831096EF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anchor="ctr">
            <a:normAutofit/>
          </a:bodyPr>
          <a:lstStyle/>
          <a:p>
            <a:r>
              <a:rPr lang="en-US" dirty="0"/>
              <a:t>Upon review of all models run on this dataset, the Random Forest model on the </a:t>
            </a:r>
            <a:r>
              <a:rPr lang="en-US"/>
              <a:t>‘weighted’ </a:t>
            </a:r>
            <a:r>
              <a:rPr lang="en-US" dirty="0"/>
              <a:t>dataset performed the best with an accuracy </a:t>
            </a:r>
            <a:r>
              <a:rPr lang="en-US"/>
              <a:t>of 82.7247%</a:t>
            </a:r>
            <a:endParaRPr lang="en-US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FA1FB-342B-4D8C-8F5C-4B9540080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40" r="16240" b="-1"/>
          <a:stretch/>
        </p:blipFill>
        <p:spPr>
          <a:xfrm>
            <a:off x="5311700" y="8"/>
            <a:ext cx="6877252" cy="685651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543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2280F-4EE3-4F29-AF17-95B998F2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Future Work</a:t>
            </a:r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2BBE-B4E1-4054-9CCF-E595327D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dirty="0"/>
              <a:t>A multiclass classifier can be trained to identify any theme, not just Ninjago</a:t>
            </a:r>
          </a:p>
          <a:p>
            <a:r>
              <a:rPr lang="en-US" dirty="0"/>
              <a:t>Some ensemble methods may yield better results</a:t>
            </a:r>
          </a:p>
          <a:p>
            <a:endParaRPr lang="en-US" dirty="0"/>
          </a:p>
        </p:txBody>
      </p:sp>
      <p:pic>
        <p:nvPicPr>
          <p:cNvPr id="5" name="Picture 4" descr="A picture containing text, ax&#10;&#10;Description automatically generated">
            <a:extLst>
              <a:ext uri="{FF2B5EF4-FFF2-40B4-BE49-F238E27FC236}">
                <a16:creationId xmlns:a16="http://schemas.microsoft.com/office/drawing/2014/main" id="{4C6E8E72-2F9A-44C6-8EA6-B96EF70AFA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4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6B3DC-C603-4A2F-A756-2F697B69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The question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4446488B-4CF0-4FCB-B3B6-F2AFCE21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Can a Lego theme be identified given other features of a Lego set like part name, part number, color id, etc.?</a:t>
            </a:r>
            <a:endParaRPr lang="en-US" sz="24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ACD948B-6C12-463F-B627-945945BF2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9" r="209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152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B674-D4CD-4D1F-B302-C7C3535C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But…why?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02620-A1A6-44E2-9ADA-90329F9DD90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Paired with sales data, the Lego Group can use this tool as a recommendation engine for developing and designing new sets based on more profitable, or more popular themes.</a:t>
            </a:r>
          </a:p>
          <a:p>
            <a:pPr>
              <a:buSzPct val="100000"/>
            </a:pPr>
            <a:r>
              <a:rPr lang="en-US" dirty="0"/>
              <a:t>The </a:t>
            </a:r>
            <a:r>
              <a:rPr lang="en-US" dirty="0" err="1"/>
              <a:t>Brickit</a:t>
            </a:r>
            <a:r>
              <a:rPr lang="en-US" dirty="0"/>
              <a:t> company has a 3</a:t>
            </a:r>
            <a:r>
              <a:rPr lang="en-US" baseline="30000" dirty="0"/>
              <a:t>rd</a:t>
            </a:r>
            <a:r>
              <a:rPr lang="en-US" dirty="0"/>
              <a:t> party app that scans loose Lego bricks and suggests new building ideas with the scanned bricks. Incorporating my tool can generate theme-specific building ideas spanning the history of Lego bringing new life to old bricks.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2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0CFA-7A56-41D8-A084-8B258B47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E18E-BC15-4CB6-8E9A-0E4BD9CB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files were obtained from the </a:t>
            </a:r>
            <a:r>
              <a:rPr lang="en-US" dirty="0" err="1"/>
              <a:t>Rebrickable</a:t>
            </a:r>
            <a:r>
              <a:rPr lang="en-US" dirty="0"/>
              <a:t> database. 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themes.csv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parts.csv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sets.csv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inventories.csv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inventory_sets.csv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These tables were merged into 1 table that lists all sets and references a theme id.</a:t>
            </a:r>
          </a:p>
          <a:p>
            <a:r>
              <a:rPr lang="en-US" dirty="0"/>
              <a:t>Final shape: 919,288 rows x 17 columns</a:t>
            </a:r>
          </a:p>
        </p:txBody>
      </p:sp>
    </p:spTree>
    <p:extLst>
      <p:ext uri="{BB962C8B-B14F-4D97-AF65-F5344CB8AC3E}">
        <p14:creationId xmlns:p14="http://schemas.microsoft.com/office/powerpoint/2010/main" val="349990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60658-B05E-4435-81A2-23D6F94B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0"/>
            <a:ext cx="3419856" cy="196596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u="sng" dirty="0"/>
              <a:t>Features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0E90DA-B788-49F8-B4E7-A0D97B33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716" y="1"/>
            <a:ext cx="7051348" cy="1965960"/>
          </a:xfrm>
        </p:spPr>
        <p:txBody>
          <a:bodyPr anchor="b">
            <a:normAutofit fontScale="62500" lnSpcReduction="20000"/>
          </a:bodyPr>
          <a:lstStyle/>
          <a:p>
            <a:r>
              <a:rPr lang="en-US" dirty="0"/>
              <a:t>I chose the Ninjago theme as the target variable for the model. </a:t>
            </a:r>
          </a:p>
          <a:p>
            <a:pPr lvl="1"/>
            <a:r>
              <a:rPr lang="en-US" sz="2600" dirty="0" err="1"/>
              <a:t>is_ninjago</a:t>
            </a:r>
            <a:r>
              <a:rPr lang="en-US" sz="2600" dirty="0"/>
              <a:t> column compares the theme id of every row with the Ninjago theme id and records 1 for Ninjago (</a:t>
            </a:r>
            <a:r>
              <a:rPr lang="en-US" sz="2600" dirty="0" err="1"/>
              <a:t>theme_id</a:t>
            </a:r>
            <a:r>
              <a:rPr lang="en-US" sz="2600" dirty="0"/>
              <a:t> == 435) and 0 for non-Ninjago.</a:t>
            </a:r>
          </a:p>
          <a:p>
            <a:r>
              <a:rPr lang="en-US" dirty="0"/>
              <a:t>Some columns were not usable by any machine learning model due to non-numeric data. </a:t>
            </a:r>
          </a:p>
          <a:p>
            <a:pPr lvl="1"/>
            <a:r>
              <a:rPr lang="en-US" sz="2600" dirty="0"/>
              <a:t>I created new columns with the numeric length of the non-numeric data.</a:t>
            </a:r>
          </a:p>
          <a:p>
            <a:pPr lvl="1"/>
            <a:r>
              <a:rPr lang="en-US" sz="2600" dirty="0"/>
              <a:t>Ex. </a:t>
            </a:r>
            <a:r>
              <a:rPr lang="en-US" sz="2600" dirty="0" err="1"/>
              <a:t>set_name</a:t>
            </a:r>
            <a:r>
              <a:rPr lang="en-US" sz="2600" dirty="0"/>
              <a:t> becomes </a:t>
            </a:r>
            <a:r>
              <a:rPr lang="en-US" sz="2600" dirty="0" err="1"/>
              <a:t>set_name_len</a:t>
            </a: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31AEA-1444-451B-A561-13DD69BE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447" y="1965960"/>
            <a:ext cx="9499106" cy="4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A6A3-85EB-4040-977E-7A550128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D633-F859-49F7-8BBF-4023BC76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features I used for the model are</a:t>
            </a:r>
          </a:p>
          <a:p>
            <a:pPr lvl="1"/>
            <a:r>
              <a:rPr lang="en-US" sz="2000" dirty="0"/>
              <a:t>year</a:t>
            </a:r>
          </a:p>
          <a:p>
            <a:pPr lvl="1"/>
            <a:r>
              <a:rPr lang="en-US" sz="2000" dirty="0" err="1"/>
              <a:t>num_parts</a:t>
            </a:r>
            <a:endParaRPr lang="en-US" sz="2000" dirty="0"/>
          </a:p>
          <a:p>
            <a:pPr lvl="1"/>
            <a:r>
              <a:rPr lang="en-US" sz="2000" dirty="0" err="1"/>
              <a:t>color_id</a:t>
            </a:r>
            <a:endParaRPr lang="en-US" sz="2000" dirty="0"/>
          </a:p>
          <a:p>
            <a:pPr lvl="1"/>
            <a:r>
              <a:rPr lang="en-US" sz="2000" dirty="0"/>
              <a:t>quantity</a:t>
            </a:r>
          </a:p>
          <a:p>
            <a:pPr lvl="1"/>
            <a:r>
              <a:rPr lang="en-US" sz="2000" dirty="0" err="1"/>
              <a:t>is_trans</a:t>
            </a:r>
            <a:endParaRPr lang="en-US" sz="2000" dirty="0"/>
          </a:p>
          <a:p>
            <a:pPr lvl="1"/>
            <a:r>
              <a:rPr lang="en-US" sz="2000" dirty="0" err="1"/>
              <a:t>part_num_len</a:t>
            </a:r>
            <a:endParaRPr lang="en-US" sz="2000" dirty="0"/>
          </a:p>
          <a:p>
            <a:pPr lvl="1"/>
            <a:r>
              <a:rPr lang="en-US" sz="2000" dirty="0" err="1"/>
              <a:t>color_name_len</a:t>
            </a:r>
            <a:endParaRPr lang="en-US" sz="2000" dirty="0"/>
          </a:p>
          <a:p>
            <a:pPr lvl="1"/>
            <a:r>
              <a:rPr lang="en-US" sz="2000" dirty="0" err="1"/>
              <a:t>part_name_len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1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5AF92-BD59-4537-851C-CDFBE7511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EDA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DC14-8068-4403-BE95-1F590E46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dirty="0"/>
              <a:t>I used </a:t>
            </a:r>
            <a:r>
              <a:rPr lang="en-US" dirty="0" err="1"/>
              <a:t>seaborn’s</a:t>
            </a:r>
            <a:r>
              <a:rPr lang="en-US" dirty="0"/>
              <a:t> </a:t>
            </a:r>
            <a:r>
              <a:rPr lang="en-US" dirty="0" err="1"/>
              <a:t>pairplot</a:t>
            </a:r>
            <a:r>
              <a:rPr lang="en-US" dirty="0"/>
              <a:t> to visualize feature relationships</a:t>
            </a:r>
          </a:p>
          <a:p>
            <a:r>
              <a:rPr lang="en-US" dirty="0"/>
              <a:t>There are positive correlations between quantity and year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C2ED-D268-4311-9470-E0EF56E6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79" y="1356759"/>
            <a:ext cx="8182911" cy="41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2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1FF89-071C-4F34-A37F-1593F5B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EDA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3E0C-2253-44C9-BA12-EE01F072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dirty="0"/>
              <a:t>And between </a:t>
            </a:r>
            <a:r>
              <a:rPr lang="en-US" dirty="0" err="1"/>
              <a:t>part_name_len</a:t>
            </a:r>
            <a:r>
              <a:rPr lang="en-US" dirty="0"/>
              <a:t> and year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48E13-1D30-44A0-BD4F-D33DF9313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7" y="1304360"/>
            <a:ext cx="8132064" cy="42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3000" t="-40000" r="-3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81040-BF66-41A6-8A6E-1DDC05A9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/>
              <a:t>EDA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037D-BFB6-4763-B44E-F6262CD80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dirty="0"/>
              <a:t>And a slightly negative correlation between quantity and </a:t>
            </a:r>
            <a:r>
              <a:rPr lang="en-US" dirty="0" err="1"/>
              <a:t>color_id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9E59-68DD-4F06-A74E-9F71BF0EF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7" y="1343505"/>
            <a:ext cx="8135426" cy="41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469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Every Theme is Awesome! Predicting the Lego Theme</vt:lpstr>
      <vt:lpstr>The question</vt:lpstr>
      <vt:lpstr>But…why?</vt:lpstr>
      <vt:lpstr>Data</vt:lpstr>
      <vt:lpstr>Features</vt:lpstr>
      <vt:lpstr>EDA</vt:lpstr>
      <vt:lpstr>EDA</vt:lpstr>
      <vt:lpstr>EDA</vt:lpstr>
      <vt:lpstr>EDA</vt:lpstr>
      <vt:lpstr>Imbalanced Data</vt:lpstr>
      <vt:lpstr>Model Selection</vt:lpstr>
      <vt:lpstr>Model Comparisons</vt:lpstr>
      <vt:lpstr>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 Theme is Awesome! Predicting the Lego Theme</dc:title>
  <dc:creator>Mark Kipper</dc:creator>
  <cp:lastModifiedBy>Mark Kipper</cp:lastModifiedBy>
  <cp:revision>2</cp:revision>
  <dcterms:created xsi:type="dcterms:W3CDTF">2022-01-31T04:13:49Z</dcterms:created>
  <dcterms:modified xsi:type="dcterms:W3CDTF">2022-02-04T06:03:19Z</dcterms:modified>
</cp:coreProperties>
</file>