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8404800" cy="36576000"/>
  <p:notesSz cx="7315200" cy="9601200"/>
  <p:defaultTextStyle>
    <a:defPPr>
      <a:defRPr lang="en-US"/>
    </a:defPPr>
    <a:lvl1pPr marL="0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1pPr>
    <a:lvl2pPr marL="2142302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2pPr>
    <a:lvl3pPr marL="4284604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3pPr>
    <a:lvl4pPr marL="6426906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4pPr>
    <a:lvl5pPr marL="8569208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5pPr>
    <a:lvl6pPr marL="10711510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6pPr>
    <a:lvl7pPr marL="12853812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7pPr>
    <a:lvl8pPr marL="14996114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8pPr>
    <a:lvl9pPr marL="17138416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A7DC"/>
    <a:srgbClr val="CDB6F2"/>
    <a:srgbClr val="FF5B7A"/>
    <a:srgbClr val="DA4F68"/>
    <a:srgbClr val="49C2DA"/>
    <a:srgbClr val="DA93A9"/>
    <a:srgbClr val="16B3A0"/>
    <a:srgbClr val="BF6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1" autoAdjust="0"/>
    <p:restoredTop sz="98682" autoAdjust="0"/>
  </p:normalViewPr>
  <p:slideViewPr>
    <p:cSldViewPr>
      <p:cViewPr varScale="1">
        <p:scale>
          <a:sx n="20" d="100"/>
          <a:sy n="20" d="100"/>
        </p:scale>
        <p:origin x="-2064" y="-200"/>
      </p:cViewPr>
      <p:guideLst>
        <p:guide orient="horz" pos="11520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D2812-4B94-DD49-A09D-97C3D9BD2280}" type="datetimeFigureOut">
              <a:rPr lang="en-US" smtClean="0"/>
              <a:pPr/>
              <a:t>7/9/14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6888" y="720725"/>
            <a:ext cx="37814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2A180-DD38-7748-BC1F-C3C1D6C9C4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3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A180-DD38-7748-BC1F-C3C1D6C9C45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362270"/>
            <a:ext cx="3264408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20726400"/>
            <a:ext cx="2688336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2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4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6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9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1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3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38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01C5-D5CD-49BC-8406-602CE9C003C9}" type="datetimeFigureOut">
              <a:rPr lang="en-US" smtClean="0"/>
              <a:pPr/>
              <a:t>7/9/14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F50-20F3-4D53-8852-B6CD5E8C46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01C5-D5CD-49BC-8406-602CE9C003C9}" type="datetimeFigureOut">
              <a:rPr lang="en-US" smtClean="0"/>
              <a:pPr/>
              <a:t>7/9/14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F50-20F3-4D53-8852-B6CD5E8C46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464739"/>
            <a:ext cx="864108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464739"/>
            <a:ext cx="2528316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01C5-D5CD-49BC-8406-602CE9C003C9}" type="datetimeFigureOut">
              <a:rPr lang="en-US" smtClean="0"/>
              <a:pPr/>
              <a:t>7/9/14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F50-20F3-4D53-8852-B6CD5E8C46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01C5-D5CD-49BC-8406-602CE9C003C9}" type="datetimeFigureOut">
              <a:rPr lang="en-US" smtClean="0"/>
              <a:pPr/>
              <a:t>7/9/14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F50-20F3-4D53-8852-B6CD5E8C46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3503469"/>
            <a:ext cx="32644080" cy="7264400"/>
          </a:xfrm>
        </p:spPr>
        <p:txBody>
          <a:bodyPr anchor="t"/>
          <a:lstStyle>
            <a:lvl1pPr algn="l">
              <a:defRPr sz="1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5502472"/>
            <a:ext cx="32644080" cy="8000997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2302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84604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2690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56920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115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8538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499611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1384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01C5-D5CD-49BC-8406-602CE9C003C9}" type="datetimeFigureOut">
              <a:rPr lang="en-US" smtClean="0"/>
              <a:pPr/>
              <a:t>7/9/14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F50-20F3-4D53-8852-B6CD5E8C46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8534403"/>
            <a:ext cx="16962120" cy="24138469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8534403"/>
            <a:ext cx="16962120" cy="24138469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01C5-D5CD-49BC-8406-602CE9C003C9}" type="datetimeFigureOut">
              <a:rPr lang="en-US" smtClean="0"/>
              <a:pPr/>
              <a:t>7/9/14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F50-20F3-4D53-8852-B6CD5E8C46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8187269"/>
            <a:ext cx="16968790" cy="3412064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2302" indent="0">
              <a:buNone/>
              <a:defRPr sz="9400" b="1"/>
            </a:lvl2pPr>
            <a:lvl3pPr marL="4284604" indent="0">
              <a:buNone/>
              <a:defRPr sz="8400" b="1"/>
            </a:lvl3pPr>
            <a:lvl4pPr marL="6426906" indent="0">
              <a:buNone/>
              <a:defRPr sz="7500" b="1"/>
            </a:lvl4pPr>
            <a:lvl5pPr marL="8569208" indent="0">
              <a:buNone/>
              <a:defRPr sz="7500" b="1"/>
            </a:lvl5pPr>
            <a:lvl6pPr marL="10711510" indent="0">
              <a:buNone/>
              <a:defRPr sz="7500" b="1"/>
            </a:lvl6pPr>
            <a:lvl7pPr marL="12853812" indent="0">
              <a:buNone/>
              <a:defRPr sz="7500" b="1"/>
            </a:lvl7pPr>
            <a:lvl8pPr marL="14996114" indent="0">
              <a:buNone/>
              <a:defRPr sz="7500" b="1"/>
            </a:lvl8pPr>
            <a:lvl9pPr marL="17138416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1599333"/>
            <a:ext cx="16968790" cy="21073536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8187269"/>
            <a:ext cx="16975455" cy="3412064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2302" indent="0">
              <a:buNone/>
              <a:defRPr sz="9400" b="1"/>
            </a:lvl2pPr>
            <a:lvl3pPr marL="4284604" indent="0">
              <a:buNone/>
              <a:defRPr sz="8400" b="1"/>
            </a:lvl3pPr>
            <a:lvl4pPr marL="6426906" indent="0">
              <a:buNone/>
              <a:defRPr sz="7500" b="1"/>
            </a:lvl4pPr>
            <a:lvl5pPr marL="8569208" indent="0">
              <a:buNone/>
              <a:defRPr sz="7500" b="1"/>
            </a:lvl5pPr>
            <a:lvl6pPr marL="10711510" indent="0">
              <a:buNone/>
              <a:defRPr sz="7500" b="1"/>
            </a:lvl6pPr>
            <a:lvl7pPr marL="12853812" indent="0">
              <a:buNone/>
              <a:defRPr sz="7500" b="1"/>
            </a:lvl7pPr>
            <a:lvl8pPr marL="14996114" indent="0">
              <a:buNone/>
              <a:defRPr sz="7500" b="1"/>
            </a:lvl8pPr>
            <a:lvl9pPr marL="17138416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1599333"/>
            <a:ext cx="16975455" cy="21073536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01C5-D5CD-49BC-8406-602CE9C003C9}" type="datetimeFigureOut">
              <a:rPr lang="en-US" smtClean="0"/>
              <a:pPr/>
              <a:t>7/9/14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F50-20F3-4D53-8852-B6CD5E8C46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01C5-D5CD-49BC-8406-602CE9C003C9}" type="datetimeFigureOut">
              <a:rPr lang="en-US" smtClean="0"/>
              <a:pPr/>
              <a:t>7/9/14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F50-20F3-4D53-8852-B6CD5E8C46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01C5-D5CD-49BC-8406-602CE9C003C9}" type="datetimeFigureOut">
              <a:rPr lang="en-US" smtClean="0"/>
              <a:pPr/>
              <a:t>7/9/14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F50-20F3-4D53-8852-B6CD5E8C46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456267"/>
            <a:ext cx="12634915" cy="619760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456269"/>
            <a:ext cx="21469350" cy="31216603"/>
          </a:xfrm>
        </p:spPr>
        <p:txBody>
          <a:bodyPr/>
          <a:lstStyle>
            <a:lvl1pPr>
              <a:defRPr sz="15000"/>
            </a:lvl1pPr>
            <a:lvl2pPr>
              <a:defRPr sz="13100"/>
            </a:lvl2pPr>
            <a:lvl3pPr>
              <a:defRPr sz="112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7653869"/>
            <a:ext cx="12634915" cy="25019003"/>
          </a:xfrm>
        </p:spPr>
        <p:txBody>
          <a:bodyPr/>
          <a:lstStyle>
            <a:lvl1pPr marL="0" indent="0">
              <a:buNone/>
              <a:defRPr sz="6600"/>
            </a:lvl1pPr>
            <a:lvl2pPr marL="2142302" indent="0">
              <a:buNone/>
              <a:defRPr sz="5600"/>
            </a:lvl2pPr>
            <a:lvl3pPr marL="4284604" indent="0">
              <a:buNone/>
              <a:defRPr sz="4700"/>
            </a:lvl3pPr>
            <a:lvl4pPr marL="6426906" indent="0">
              <a:buNone/>
              <a:defRPr sz="4200"/>
            </a:lvl4pPr>
            <a:lvl5pPr marL="8569208" indent="0">
              <a:buNone/>
              <a:defRPr sz="4200"/>
            </a:lvl5pPr>
            <a:lvl6pPr marL="10711510" indent="0">
              <a:buNone/>
              <a:defRPr sz="4200"/>
            </a:lvl6pPr>
            <a:lvl7pPr marL="12853812" indent="0">
              <a:buNone/>
              <a:defRPr sz="4200"/>
            </a:lvl7pPr>
            <a:lvl8pPr marL="14996114" indent="0">
              <a:buNone/>
              <a:defRPr sz="4200"/>
            </a:lvl8pPr>
            <a:lvl9pPr marL="17138416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01C5-D5CD-49BC-8406-602CE9C003C9}" type="datetimeFigureOut">
              <a:rPr lang="en-US" smtClean="0"/>
              <a:pPr/>
              <a:t>7/9/14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F50-20F3-4D53-8852-B6CD5E8C46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5603200"/>
            <a:ext cx="23042880" cy="3022603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3268133"/>
            <a:ext cx="23042880" cy="21945600"/>
          </a:xfrm>
        </p:spPr>
        <p:txBody>
          <a:bodyPr/>
          <a:lstStyle>
            <a:lvl1pPr marL="0" indent="0">
              <a:buNone/>
              <a:defRPr sz="15000"/>
            </a:lvl1pPr>
            <a:lvl2pPr marL="2142302" indent="0">
              <a:buNone/>
              <a:defRPr sz="13100"/>
            </a:lvl2pPr>
            <a:lvl3pPr marL="4284604" indent="0">
              <a:buNone/>
              <a:defRPr sz="11200"/>
            </a:lvl3pPr>
            <a:lvl4pPr marL="6426906" indent="0">
              <a:buNone/>
              <a:defRPr sz="9400"/>
            </a:lvl4pPr>
            <a:lvl5pPr marL="8569208" indent="0">
              <a:buNone/>
              <a:defRPr sz="9400"/>
            </a:lvl5pPr>
            <a:lvl6pPr marL="10711510" indent="0">
              <a:buNone/>
              <a:defRPr sz="9400"/>
            </a:lvl6pPr>
            <a:lvl7pPr marL="12853812" indent="0">
              <a:buNone/>
              <a:defRPr sz="9400"/>
            </a:lvl7pPr>
            <a:lvl8pPr marL="14996114" indent="0">
              <a:buNone/>
              <a:defRPr sz="9400"/>
            </a:lvl8pPr>
            <a:lvl9pPr marL="17138416" indent="0">
              <a:buNone/>
              <a:defRPr sz="9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8625803"/>
            <a:ext cx="23042880" cy="4292597"/>
          </a:xfrm>
        </p:spPr>
        <p:txBody>
          <a:bodyPr/>
          <a:lstStyle>
            <a:lvl1pPr marL="0" indent="0">
              <a:buNone/>
              <a:defRPr sz="6600"/>
            </a:lvl1pPr>
            <a:lvl2pPr marL="2142302" indent="0">
              <a:buNone/>
              <a:defRPr sz="5600"/>
            </a:lvl2pPr>
            <a:lvl3pPr marL="4284604" indent="0">
              <a:buNone/>
              <a:defRPr sz="4700"/>
            </a:lvl3pPr>
            <a:lvl4pPr marL="6426906" indent="0">
              <a:buNone/>
              <a:defRPr sz="4200"/>
            </a:lvl4pPr>
            <a:lvl5pPr marL="8569208" indent="0">
              <a:buNone/>
              <a:defRPr sz="4200"/>
            </a:lvl5pPr>
            <a:lvl6pPr marL="10711510" indent="0">
              <a:buNone/>
              <a:defRPr sz="4200"/>
            </a:lvl6pPr>
            <a:lvl7pPr marL="12853812" indent="0">
              <a:buNone/>
              <a:defRPr sz="4200"/>
            </a:lvl7pPr>
            <a:lvl8pPr marL="14996114" indent="0">
              <a:buNone/>
              <a:defRPr sz="4200"/>
            </a:lvl8pPr>
            <a:lvl9pPr marL="17138416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01C5-D5CD-49BC-8406-602CE9C003C9}" type="datetimeFigureOut">
              <a:rPr lang="en-US" smtClean="0"/>
              <a:pPr/>
              <a:t>7/9/14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F50-20F3-4D53-8852-B6CD5E8C46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464736"/>
            <a:ext cx="34564320" cy="6096000"/>
          </a:xfrm>
          <a:prstGeom prst="rect">
            <a:avLst/>
          </a:prstGeom>
        </p:spPr>
        <p:txBody>
          <a:bodyPr vert="horz" lIns="428460" tIns="214230" rIns="428460" bIns="2142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8534403"/>
            <a:ext cx="34564320" cy="24138469"/>
          </a:xfrm>
          <a:prstGeom prst="rect">
            <a:avLst/>
          </a:prstGeom>
        </p:spPr>
        <p:txBody>
          <a:bodyPr vert="horz" lIns="428460" tIns="214230" rIns="428460" bIns="2142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3900536"/>
            <a:ext cx="8961120" cy="1947333"/>
          </a:xfrm>
          <a:prstGeom prst="rect">
            <a:avLst/>
          </a:prstGeom>
        </p:spPr>
        <p:txBody>
          <a:bodyPr vert="horz" lIns="428460" tIns="214230" rIns="428460" bIns="214230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01C5-D5CD-49BC-8406-602CE9C003C9}" type="datetimeFigureOut">
              <a:rPr lang="en-US" smtClean="0"/>
              <a:pPr/>
              <a:t>7/9/14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3900536"/>
            <a:ext cx="12161520" cy="1947333"/>
          </a:xfrm>
          <a:prstGeom prst="rect">
            <a:avLst/>
          </a:prstGeom>
        </p:spPr>
        <p:txBody>
          <a:bodyPr vert="horz" lIns="428460" tIns="214230" rIns="428460" bIns="214230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3900536"/>
            <a:ext cx="8961120" cy="1947333"/>
          </a:xfrm>
          <a:prstGeom prst="rect">
            <a:avLst/>
          </a:prstGeom>
        </p:spPr>
        <p:txBody>
          <a:bodyPr vert="horz" lIns="428460" tIns="214230" rIns="428460" bIns="214230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BF50-20F3-4D53-8852-B6CD5E8C46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604" rtl="0" eaLnBrk="1" latinLnBrk="0" hangingPunct="1">
        <a:spcBef>
          <a:spcPct val="0"/>
        </a:spcBef>
        <a:buNone/>
        <a:defRPr sz="20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6727" indent="-1606727" algn="l" defTabSz="4284604" rtl="0" eaLnBrk="1" latinLnBrk="0" hangingPunct="1">
        <a:spcBef>
          <a:spcPct val="20000"/>
        </a:spcBef>
        <a:buFont typeface="Arial" pitchFamily="34" charset="0"/>
        <a:buChar char="•"/>
        <a:defRPr sz="15000" kern="1200">
          <a:solidFill>
            <a:schemeClr val="tx1"/>
          </a:solidFill>
          <a:latin typeface="+mn-lt"/>
          <a:ea typeface="+mn-ea"/>
          <a:cs typeface="+mn-cs"/>
        </a:defRPr>
      </a:lvl1pPr>
      <a:lvl2pPr marL="3481241" indent="-1338939" algn="l" defTabSz="4284604" rtl="0" eaLnBrk="1" latinLnBrk="0" hangingPunct="1">
        <a:spcBef>
          <a:spcPct val="20000"/>
        </a:spcBef>
        <a:buFont typeface="Arial" pitchFamily="34" charset="0"/>
        <a:buChar char="–"/>
        <a:defRPr sz="13100" kern="1200">
          <a:solidFill>
            <a:schemeClr val="tx1"/>
          </a:solidFill>
          <a:latin typeface="+mn-lt"/>
          <a:ea typeface="+mn-ea"/>
          <a:cs typeface="+mn-cs"/>
        </a:defRPr>
      </a:lvl2pPr>
      <a:lvl3pPr marL="5355755" indent="-1071151" algn="l" defTabSz="4284604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57" indent="-1071151" algn="l" defTabSz="4284604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640359" indent="-1071151" algn="l" defTabSz="4284604" rtl="0" eaLnBrk="1" latinLnBrk="0" hangingPunct="1">
        <a:spcBef>
          <a:spcPct val="20000"/>
        </a:spcBef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82661" indent="-1071151" algn="l" defTabSz="4284604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4963" indent="-1071151" algn="l" defTabSz="4284604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67265" indent="-1071151" algn="l" defTabSz="4284604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09567" indent="-1071151" algn="l" defTabSz="4284604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2302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84604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6906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69208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11510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53812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6114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38416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microsoft.com/office/2007/relationships/hdphoto" Target="../media/hdphoto1.wdp"/><Relationship Id="rId7" Type="http://schemas.openxmlformats.org/officeDocument/2006/relationships/image" Target="../media/image4.png"/><Relationship Id="rId8" Type="http://schemas.openxmlformats.org/officeDocument/2006/relationships/image" Target="../media/image5.emf"/><Relationship Id="rId9" Type="http://schemas.openxmlformats.org/officeDocument/2006/relationships/image" Target="../media/image6.emf"/><Relationship Id="rId10" Type="http://schemas.openxmlformats.org/officeDocument/2006/relationships/image" Target="../media/image7.emf"/><Relationship Id="rId11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0" y="4191000"/>
            <a:ext cx="12571099" cy="10515600"/>
            <a:chOff x="687701" y="4191000"/>
            <a:chExt cx="12571099" cy="13487400"/>
          </a:xfrm>
          <a:solidFill>
            <a:srgbClr val="B3A2C7"/>
          </a:solidFill>
        </p:grpSpPr>
        <p:grpSp>
          <p:nvGrpSpPr>
            <p:cNvPr id="22" name="Group 21"/>
            <p:cNvGrpSpPr/>
            <p:nvPr/>
          </p:nvGrpSpPr>
          <p:grpSpPr>
            <a:xfrm>
              <a:off x="687701" y="4191000"/>
              <a:ext cx="12571099" cy="13487400"/>
              <a:chOff x="762000" y="228600"/>
              <a:chExt cx="3276600" cy="4114800"/>
            </a:xfrm>
            <a:grpFill/>
          </p:grpSpPr>
          <p:sp>
            <p:nvSpPr>
              <p:cNvPr id="23" name="Rectangle 22"/>
              <p:cNvSpPr/>
              <p:nvPr/>
            </p:nvSpPr>
            <p:spPr>
              <a:xfrm>
                <a:off x="762000" y="228600"/>
                <a:ext cx="3276600" cy="4114800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81167" y="377687"/>
                <a:ext cx="3124200" cy="3901439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066800" y="4972878"/>
              <a:ext cx="11861053" cy="1379398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94503" tIns="197251" rIns="394503" bIns="197251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Introduction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13563600" y="13182600"/>
            <a:ext cx="11201400" cy="952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400" y="381000"/>
            <a:ext cx="37191132" cy="3505200"/>
            <a:chOff x="1066800" y="457200"/>
            <a:chExt cx="39210952" cy="33129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9" name="Rectangle 38"/>
            <p:cNvSpPr/>
            <p:nvPr/>
          </p:nvSpPr>
          <p:spPr>
            <a:xfrm>
              <a:off x="1066800" y="457200"/>
              <a:ext cx="39210952" cy="33129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85712" tIns="192856" rIns="385712" bIns="192856"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1492686" y="817305"/>
              <a:ext cx="38457880" cy="27053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6600" b="1" dirty="0" smtClean="0">
                  <a:latin typeface="Arial"/>
                  <a:cs typeface="Arial"/>
                </a:rPr>
                <a:t>    Calorie Restrictions Increase the Cellular Lifespan of </a:t>
              </a:r>
              <a:r>
                <a:rPr lang="en-US" sz="66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Saccharomyces Cerevisiae</a:t>
              </a:r>
              <a:endParaRPr lang="en-US" sz="4000" dirty="0" smtClean="0">
                <a:latin typeface="Arial"/>
                <a:cs typeface="Arial"/>
              </a:endParaRPr>
            </a:p>
            <a:p>
              <a:pPr algn="ctr"/>
              <a:r>
                <a:rPr lang="en-US" sz="4000" dirty="0" smtClean="0">
                  <a:latin typeface="Arial"/>
                  <a:cs typeface="Arial"/>
                </a:rPr>
                <a:t>Maya Kirkland; Hong Qin</a:t>
              </a:r>
            </a:p>
            <a:p>
              <a:pPr algn="ctr"/>
              <a:r>
                <a:rPr lang="en-US" sz="4000" dirty="0">
                  <a:solidFill>
                    <a:srgbClr val="000000"/>
                  </a:solidFill>
                  <a:latin typeface="Arial"/>
                  <a:cs typeface="Arial"/>
                </a:rPr>
                <a:t>Spelman College, MBRS-RISE Academic Development Program, Atlanta, GA </a:t>
              </a:r>
              <a:r>
                <a:rPr lang="en-US" sz="4000" dirty="0" smtClean="0">
                  <a:solidFill>
                    <a:srgbClr val="000000"/>
                  </a:solidFill>
                  <a:latin typeface="Arial"/>
                  <a:cs typeface="Arial"/>
                </a:rPr>
                <a:t>30314</a:t>
              </a:r>
              <a:r>
                <a:rPr lang="en-US" sz="4000" baseline="30000" dirty="0" smtClean="0">
                  <a:solidFill>
                    <a:schemeClr val="tx2"/>
                  </a:solidFill>
                  <a:latin typeface="Arial"/>
                  <a:cs typeface="Arial"/>
                </a:rPr>
                <a:t>1</a:t>
              </a:r>
              <a:endParaRPr lang="en-US" sz="4000" dirty="0" smtClean="0"/>
            </a:p>
            <a:p>
              <a:pPr marL="742950" indent="-742950" algn="ctr"/>
              <a:r>
                <a:rPr lang="en-US" sz="4000" dirty="0" smtClean="0">
                  <a:latin typeface="Arial"/>
                  <a:cs typeface="Arial"/>
                </a:rPr>
                <a:t>Department of Biology, Spelman College, Atlanta, GA 30314 </a:t>
              </a:r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213620" y="1537515"/>
              <a:ext cx="1981200" cy="1981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28" name="Rectangle 627"/>
          <p:cNvSpPr/>
          <p:nvPr/>
        </p:nvSpPr>
        <p:spPr>
          <a:xfrm>
            <a:off x="26365200" y="12801600"/>
            <a:ext cx="10058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26212800" y="17983200"/>
            <a:ext cx="11506200" cy="9248973"/>
            <a:chOff x="14020800" y="29253960"/>
            <a:chExt cx="10896600" cy="10079010"/>
          </a:xfrm>
        </p:grpSpPr>
        <p:grpSp>
          <p:nvGrpSpPr>
            <p:cNvPr id="4" name="Group 3"/>
            <p:cNvGrpSpPr/>
            <p:nvPr/>
          </p:nvGrpSpPr>
          <p:grpSpPr>
            <a:xfrm>
              <a:off x="14020800" y="29337000"/>
              <a:ext cx="10896600" cy="6477000"/>
              <a:chOff x="756456" y="131781"/>
              <a:chExt cx="3282144" cy="4114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56456" y="131781"/>
                <a:ext cx="3282144" cy="4114800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22986" y="277009"/>
                <a:ext cx="3149084" cy="3870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632" name="TextBox 631"/>
            <p:cNvSpPr txBox="1"/>
            <p:nvPr/>
          </p:nvSpPr>
          <p:spPr>
            <a:xfrm>
              <a:off x="14598103" y="29253960"/>
              <a:ext cx="9984798" cy="100790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6489" tIns="38242" rIns="76489" bIns="38242" rtlCol="0">
              <a:spAutoFit/>
            </a:bodyPr>
            <a:lstStyle/>
            <a:p>
              <a:endParaRPr lang="en-US" sz="3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3600" dirty="0" smtClean="0">
                  <a:latin typeface="Arial"/>
                  <a:cs typeface="Arial"/>
                </a:rPr>
                <a:t>1. Martin </a:t>
              </a:r>
              <a:r>
                <a:rPr lang="en-US" sz="3600" dirty="0">
                  <a:latin typeface="Arial"/>
                  <a:cs typeface="Arial"/>
                </a:rPr>
                <a:t>Weinberger. “Growth signaling promotes Chronological aging in budding yeast by inducing superoxide anions that inhibit quienscence.” </a:t>
              </a:r>
              <a:r>
                <a:rPr lang="en-US" sz="3600" u="sng" dirty="0">
                  <a:latin typeface="Arial"/>
                  <a:cs typeface="Arial"/>
                </a:rPr>
                <a:t>AGING</a:t>
              </a:r>
              <a:r>
                <a:rPr lang="en-US" sz="3600" dirty="0">
                  <a:latin typeface="Arial"/>
                  <a:cs typeface="Arial"/>
                </a:rPr>
                <a:t> 2 (2010): 709-726</a:t>
              </a:r>
              <a:endParaRPr lang="en-US" sz="3600" b="1" dirty="0">
                <a:latin typeface="Arial"/>
                <a:cs typeface="Arial"/>
              </a:endParaRPr>
            </a:p>
            <a:p>
              <a:endParaRPr lang="en-US" sz="3600" b="1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endParaRPr>
            </a:p>
            <a:p>
              <a:r>
                <a:rPr lang="en-US" sz="3600" dirty="0" smtClean="0">
                  <a:latin typeface="Arial"/>
                  <a:cs typeface="Arial"/>
                </a:rPr>
                <a:t>2. Qin H, Lu M, Goldfarb DS, 2008 Genomic Instability Is Associated with Natural Life Span Variation in </a:t>
              </a:r>
              <a:r>
                <a:rPr lang="en-US" sz="3600" i="1" dirty="0" smtClean="0">
                  <a:latin typeface="Arial"/>
                  <a:cs typeface="Arial"/>
                </a:rPr>
                <a:t>Saccharomycescerevisiae</a:t>
              </a:r>
              <a:r>
                <a:rPr lang="en-US" sz="3600" dirty="0" smtClean="0">
                  <a:latin typeface="Arial"/>
                  <a:cs typeface="Arial"/>
                </a:rPr>
                <a:t>. PLoS ONE 3(7): </a:t>
              </a:r>
            </a:p>
            <a:p>
              <a:endParaRPr lang="en-US" sz="3600" dirty="0">
                <a:latin typeface="Arial"/>
                <a:cs typeface="Arial"/>
              </a:endParaRPr>
            </a:p>
            <a:p>
              <a:r>
                <a:rPr lang="en-US" sz="3600" dirty="0" smtClean="0">
                  <a:latin typeface="Arial"/>
                  <a:cs typeface="Arial"/>
                </a:rPr>
                <a:t>3. </a:t>
              </a:r>
              <a:r>
                <a:rPr lang="en-US" sz="3600" dirty="0">
                  <a:latin typeface="Arial"/>
                  <a:cs typeface="Arial"/>
                </a:rPr>
                <a:t>Rice, J. A. (1995). The Method of Maximum Likelihood. </a:t>
              </a:r>
              <a:r>
                <a:rPr lang="en-US" sz="3600" i="1" dirty="0">
                  <a:latin typeface="Arial"/>
                  <a:cs typeface="Arial"/>
                </a:rPr>
                <a:t>Mathematical statistics and data analysis</a:t>
              </a:r>
              <a:r>
                <a:rPr lang="en-US" sz="3600" dirty="0">
                  <a:latin typeface="Arial"/>
                  <a:cs typeface="Arial"/>
                </a:rPr>
                <a:t> (2nd ed., ). Belmont, Calif.: Duxbury Press.</a:t>
              </a:r>
              <a:endParaRPr lang="en-US" sz="3600" dirty="0" smtClean="0">
                <a:latin typeface="Arial"/>
                <a:cs typeface="Arial"/>
              </a:endParaRPr>
            </a:p>
            <a:p>
              <a:pPr marL="457200" indent="-457200">
                <a:buFont typeface="+mj-lt"/>
                <a:buAutoNum type="arabicPeriod"/>
              </a:pPr>
              <a:endParaRPr lang="en-US" sz="2800" dirty="0">
                <a:latin typeface="Arial" pitchFamily="34" charset="0"/>
                <a:cs typeface="Arial" pitchFamily="34" charset="0"/>
              </a:endParaRPr>
            </a:p>
            <a:p>
              <a:pPr marL="457200" indent="-457200">
                <a:buFont typeface="+mj-lt"/>
                <a:buAutoNum type="arabicPeriod"/>
              </a:pPr>
              <a:endParaRPr lang="en-US" sz="2800" dirty="0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26441400" y="28651200"/>
            <a:ext cx="10896600" cy="6478983"/>
            <a:chOff x="838200" y="31544817"/>
            <a:chExt cx="12420600" cy="6478983"/>
          </a:xfrm>
        </p:grpSpPr>
        <p:grpSp>
          <p:nvGrpSpPr>
            <p:cNvPr id="7" name="Group 6"/>
            <p:cNvGrpSpPr/>
            <p:nvPr/>
          </p:nvGrpSpPr>
          <p:grpSpPr>
            <a:xfrm>
              <a:off x="838200" y="31699200"/>
              <a:ext cx="12420600" cy="4191000"/>
              <a:chOff x="756456" y="228600"/>
              <a:chExt cx="3282144" cy="41148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56456" y="228600"/>
                <a:ext cx="3282144" cy="4114800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86" y="463731"/>
                <a:ext cx="3149084" cy="3683726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33" name="TextBox 632"/>
            <p:cNvSpPr txBox="1"/>
            <p:nvPr/>
          </p:nvSpPr>
          <p:spPr>
            <a:xfrm>
              <a:off x="1272487" y="31544817"/>
              <a:ext cx="11277600" cy="647898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76489" tIns="38242" rIns="76489" bIns="38242" rtlCol="0">
              <a:spAutoFit/>
            </a:bodyPr>
            <a:lstStyle/>
            <a:p>
              <a:endParaRPr lang="en-US" sz="3200" dirty="0" smtClean="0">
                <a:latin typeface="Arial" pitchFamily="34" charset="0"/>
                <a:cs typeface="Arial" pitchFamily="34" charset="0"/>
              </a:endParaRPr>
            </a:p>
            <a:p>
              <a:pPr algn="just"/>
              <a:r>
                <a:rPr lang="en-US" sz="3200" dirty="0" smtClean="0">
                  <a:latin typeface="Arial"/>
                  <a:cs typeface="Arial"/>
                </a:rPr>
                <a:t>Funding: We would like to give our thanks and appreciation for a  seed grant from the Spelman CHDRE Award from the NCMHD (Grant number 5P20MD000315-05),  NSF RUI 1022294. </a:t>
              </a:r>
            </a:p>
            <a:p>
              <a:pPr algn="just"/>
              <a:endParaRPr lang="en-US" sz="3200" b="1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endParaRPr>
            </a:p>
            <a:p>
              <a:pPr algn="just"/>
              <a:r>
                <a:rPr lang="en-US" sz="3200" dirty="0">
                  <a:latin typeface="Arial"/>
                  <a:cs typeface="Arial"/>
                </a:rPr>
                <a:t>This research was partially supported by Spelman College Research Initiative for Scientific Enhancement (RISE; Grant #2R5GM06566-13),  Atlanta University Center Career Opportunities in Research Education and Training (NIMH, Grant # MH16573-23).  </a:t>
              </a:r>
            </a:p>
            <a:p>
              <a:pPr algn="just"/>
              <a:endParaRPr lang="en-US" sz="3200" b="1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026" name="Picture 2" descr="https://encrypted-tbn1.gstatic.com/images?q=tbn:ANd9GcRvhms-DDr8QgQRXSKqOlNt2QeXRfHQeZn-zN_BcRqvp284Ga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75400" y="2438400"/>
            <a:ext cx="3892054" cy="1219200"/>
          </a:xfrm>
          <a:prstGeom prst="rect">
            <a:avLst/>
          </a:prstGeom>
          <a:noFill/>
        </p:spPr>
      </p:pic>
      <p:sp>
        <p:nvSpPr>
          <p:cNvPr id="191" name="TextBox 9"/>
          <p:cNvSpPr txBox="1"/>
          <p:nvPr/>
        </p:nvSpPr>
        <p:spPr>
          <a:xfrm>
            <a:off x="1905000" y="17599866"/>
            <a:ext cx="2875247" cy="437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57200" y="23393400"/>
            <a:ext cx="12420600" cy="11407882"/>
          </a:xfrm>
          <a:prstGeom prst="rect">
            <a:avLst/>
          </a:prstGeom>
          <a:noFill/>
          <a:ln>
            <a:noFill/>
          </a:ln>
        </p:spPr>
        <p:txBody>
          <a:bodyPr wrap="square" lIns="385712" tIns="192856" rIns="385712" bIns="192856" rtlCol="0">
            <a:spAutoFit/>
          </a:bodyPr>
          <a:lstStyle/>
          <a:p>
            <a:pPr algn="ctr"/>
            <a:endParaRPr lang="en-US" sz="4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Multiple yeast cell strands were used to see whether they would elongate the lifespan or decrease it. To analyze this data we used a computer program called R which generated the Maximum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ikelihood equation (MLE). </a:t>
            </a: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Nested Model Test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Log likelihood</a:t>
            </a:r>
          </a:p>
          <a:p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To determine if the lifespan increased or decreased we counted the number of cell divisions </a:t>
            </a:r>
          </a:p>
          <a:p>
            <a:endParaRPr lang="en-US" sz="60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endParaRPr lang="en-US" sz="36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One-</a:t>
            </a:r>
            <a:r>
              <a:rPr lang="en-US" sz="3600" smtClean="0">
                <a:latin typeface="Arial" pitchFamily="34" charset="0"/>
                <a:cs typeface="Arial" pitchFamily="34" charset="0"/>
              </a:rPr>
              <a:t>sided student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t-test will </a:t>
            </a:r>
            <a:r>
              <a:rPr lang="en-US" sz="3600" smtClean="0">
                <a:latin typeface="Arial" pitchFamily="34" charset="0"/>
                <a:cs typeface="Arial" pitchFamily="34" charset="0"/>
              </a:rPr>
              <a:t>be used. 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endParaRPr lang="en-US" sz="36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Content Placeholder 2"/>
          <p:cNvSpPr>
            <a:spLocks noGrp="1"/>
          </p:cNvSpPr>
          <p:nvPr/>
        </p:nvSpPr>
        <p:spPr bwMode="auto">
          <a:xfrm>
            <a:off x="28041600" y="15163800"/>
            <a:ext cx="6448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2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+mn-lt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7" name="Oval Callout 326"/>
          <p:cNvSpPr/>
          <p:nvPr/>
        </p:nvSpPr>
        <p:spPr bwMode="auto">
          <a:xfrm>
            <a:off x="29867744" y="14020800"/>
            <a:ext cx="914400" cy="612648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28" name="Oval Callout 327"/>
          <p:cNvSpPr/>
          <p:nvPr/>
        </p:nvSpPr>
        <p:spPr bwMode="auto">
          <a:xfrm>
            <a:off x="33601544" y="14020800"/>
            <a:ext cx="914400" cy="612648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28346400" y="17177586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09600" y="15621000"/>
            <a:ext cx="11861053" cy="1075463"/>
          </a:xfrm>
          <a:prstGeom prst="rect">
            <a:avLst/>
          </a:prstGeom>
          <a:solidFill>
            <a:srgbClr val="B3A2C7"/>
          </a:solidFill>
        </p:spPr>
        <p:txBody>
          <a:bodyPr wrap="square" lIns="394503" tIns="197251" rIns="394503" bIns="197251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Purpose 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762000" y="21564600"/>
            <a:ext cx="11861053" cy="10754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394503" tIns="197251" rIns="394503" bIns="197251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Methods 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13106400" y="4724400"/>
            <a:ext cx="11861053" cy="10754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394503" tIns="197251" rIns="394503" bIns="197251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26060400" y="16687800"/>
            <a:ext cx="11861053" cy="1075463"/>
          </a:xfrm>
          <a:prstGeom prst="rect">
            <a:avLst/>
          </a:prstGeom>
          <a:solidFill>
            <a:srgbClr val="B3A2C7"/>
          </a:solidFill>
        </p:spPr>
        <p:txBody>
          <a:bodyPr wrap="square" lIns="394503" tIns="197251" rIns="394503" bIns="197251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References 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26136600" y="27203400"/>
            <a:ext cx="11861053" cy="1075463"/>
          </a:xfrm>
          <a:prstGeom prst="rect">
            <a:avLst/>
          </a:prstGeom>
          <a:solidFill>
            <a:srgbClr val="B3A2C7"/>
          </a:solidFill>
        </p:spPr>
        <p:txBody>
          <a:bodyPr wrap="square" lIns="394503" tIns="197251" rIns="394503" bIns="197251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Acknowledgments 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25755600" y="4724400"/>
            <a:ext cx="11861053" cy="1075463"/>
          </a:xfrm>
          <a:prstGeom prst="rect">
            <a:avLst/>
          </a:prstGeom>
          <a:solidFill>
            <a:srgbClr val="B3A2C7"/>
          </a:solidFill>
        </p:spPr>
        <p:txBody>
          <a:bodyPr wrap="square" lIns="394503" tIns="197251" rIns="394503" bIns="197251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3400" y="17602200"/>
            <a:ext cx="12115800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charset="0"/>
              <a:buChar char="•"/>
            </a:pPr>
            <a:endParaRPr lang="en-US" sz="3200" b="1" baseline="30000" dirty="0">
              <a:latin typeface="Arial"/>
              <a:cs typeface="Arial"/>
            </a:endParaRPr>
          </a:p>
          <a:p>
            <a:r>
              <a:rPr lang="en-US" sz="3600" dirty="0">
                <a:latin typeface="Arial"/>
                <a:cs typeface="Arial"/>
              </a:rPr>
              <a:t>The purpose of this </a:t>
            </a:r>
            <a:r>
              <a:rPr lang="en-US" sz="3600" dirty="0" smtClean="0">
                <a:latin typeface="Arial"/>
                <a:cs typeface="Arial"/>
              </a:rPr>
              <a:t>study was to compare calorie restricted and non calorie restricted cells to evaluate whether the genes under study are required for the lifespan extension pathways of calorie restriction.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6400800"/>
            <a:ext cx="11353800" cy="1283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dirty="0" smtClean="0">
                <a:latin typeface="Arial"/>
                <a:cs typeface="Arial"/>
              </a:rPr>
              <a:t>Cellular aging, the basis of physiological aging can be studied by using a organism similar to human cells known as </a:t>
            </a:r>
            <a:r>
              <a:rPr lang="en-US" sz="3600" dirty="0"/>
              <a:t> </a:t>
            </a:r>
            <a:r>
              <a:rPr lang="en-US" sz="3600" i="1" dirty="0" smtClean="0">
                <a:latin typeface="Arial"/>
                <a:cs typeface="Arial"/>
              </a:rPr>
              <a:t>Saccharomycescerevisiae. </a:t>
            </a:r>
            <a:r>
              <a:rPr lang="en-US" sz="3600" dirty="0" smtClean="0">
                <a:latin typeface="Arial"/>
                <a:cs typeface="Arial"/>
              </a:rPr>
              <a:t>In this study, we investigate how calorie restrictions affect the longevity of a cell’s life span. Here we measure the cell’s life span by counting the number of cell divisions that it has. We compare the lifespan of </a:t>
            </a:r>
            <a:r>
              <a:rPr lang="en-US" sz="3600" dirty="0" err="1" smtClean="0">
                <a:latin typeface="Arial"/>
                <a:cs typeface="Arial"/>
              </a:rPr>
              <a:t>wildtype</a:t>
            </a:r>
            <a:r>
              <a:rPr lang="en-US" sz="3600" dirty="0" smtClean="0">
                <a:latin typeface="Arial"/>
                <a:cs typeface="Arial"/>
              </a:rPr>
              <a:t>, YBR053C null mutant, IZH4 null mutant, and Pvac8ERG2 over-expression under normal and calorie restricted conditions. We then applied student test, the t-test, evaluate the significance of lifespan differences. </a:t>
            </a: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163800" y="5867400"/>
            <a:ext cx="754380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WT vs. WT CR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5316200" y="13106400"/>
            <a:ext cx="754380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ybr053cD vs. ybr053cD CR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5163800" y="20802600"/>
            <a:ext cx="754380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izh4D vs. iz4D CR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5468600" y="28498800"/>
            <a:ext cx="7543800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Pvac8ERG2 vs. Pvac8ERG2</a:t>
            </a:r>
          </a:p>
          <a:p>
            <a:pPr algn="ctr"/>
            <a:endParaRPr lang="en-US" sz="4000" dirty="0">
              <a:latin typeface="Arial"/>
              <a:cs typeface="Arial"/>
            </a:endParaRPr>
          </a:p>
        </p:txBody>
      </p:sp>
      <p:pic>
        <p:nvPicPr>
          <p:cNvPr id="316" name="Picture 70" descr="SpelmanLogo2"/>
          <p:cNvPicPr preferRelativeResize="0">
            <a:picLocks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743200" cy="25146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</p:spPr>
      </p:pic>
      <p:pic>
        <p:nvPicPr>
          <p:cNvPr id="317" name="Picture 31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575000"/>
            <a:ext cx="6324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Rplot10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0" y="14706600"/>
            <a:ext cx="10992758" cy="6324600"/>
          </a:xfrm>
          <a:prstGeom prst="rect">
            <a:avLst/>
          </a:prstGeom>
        </p:spPr>
      </p:pic>
      <p:pic>
        <p:nvPicPr>
          <p:cNvPr id="11" name="Picture 10" descr="Rplot1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6781800"/>
            <a:ext cx="10668000" cy="64469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36600" y="6781800"/>
            <a:ext cx="11125200" cy="895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In conclusion, we found 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Mutant WT 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Mutant </a:t>
            </a:r>
            <a:r>
              <a:rPr lang="en-US" sz="3600" dirty="0">
                <a:latin typeface="Arial"/>
                <a:cs typeface="Arial"/>
              </a:rPr>
              <a:t>ybr053cD </a:t>
            </a:r>
            <a:r>
              <a:rPr lang="en-US" sz="3600" dirty="0" smtClean="0">
                <a:latin typeface="Arial"/>
                <a:cs typeface="Arial"/>
              </a:rPr>
              <a:t>CR with calorie restriction decreased the lifespan, arguing that the normal function of this gene ybr053cD CR is required for calorie restriction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Mutant iz4D CR increased the lifespan of the cell 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Mutant Pvac8ERG2 CR increases the lifespan of the cell </a:t>
            </a:r>
          </a:p>
          <a:p>
            <a:pPr marL="571500" indent="-571500">
              <a:buFont typeface="Arial"/>
              <a:buChar char="•"/>
            </a:pPr>
            <a:endParaRPr lang="en-US" sz="3600" dirty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"/>
                <a:cs typeface="Arial"/>
              </a:rPr>
              <a:t>Further Studies Include: </a:t>
            </a:r>
          </a:p>
          <a:p>
            <a:pPr marL="571500" indent="-571500">
              <a:buFont typeface="Arial"/>
              <a:buChar char="•"/>
            </a:pPr>
            <a:r>
              <a:rPr lang="en-US" sz="3600" smtClean="0">
                <a:latin typeface="Arial"/>
                <a:cs typeface="Arial"/>
              </a:rPr>
              <a:t>Apply </a:t>
            </a:r>
            <a:r>
              <a:rPr lang="en-US" sz="3600" dirty="0" smtClean="0">
                <a:latin typeface="Arial"/>
                <a:cs typeface="Arial"/>
              </a:rPr>
              <a:t>the Nested Model Test</a:t>
            </a: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17" name="Picture 16" descr="Rplot1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0" y="22098000"/>
            <a:ext cx="10287000" cy="6245100"/>
          </a:xfrm>
          <a:prstGeom prst="rect">
            <a:avLst/>
          </a:prstGeom>
        </p:spPr>
      </p:pic>
      <p:pic>
        <p:nvPicPr>
          <p:cNvPr id="27" name="Picture 26" descr="Rplot13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0" y="30132508"/>
            <a:ext cx="10210800" cy="645327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563600" y="64008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/>
                <a:cs typeface="Arial"/>
              </a:rPr>
              <a:t>p</a:t>
            </a:r>
            <a:r>
              <a:rPr lang="en-US" sz="3600" dirty="0" smtClean="0">
                <a:latin typeface="Arial"/>
                <a:cs typeface="Arial"/>
              </a:rPr>
              <a:t>- value = 0.07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92200" y="140208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/>
                <a:cs typeface="Arial"/>
              </a:rPr>
              <a:t>p</a:t>
            </a:r>
            <a:r>
              <a:rPr lang="en-US" sz="3600" dirty="0" smtClean="0">
                <a:latin typeface="Arial"/>
                <a:cs typeface="Arial"/>
              </a:rPr>
              <a:t>-value=0.028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20800" y="215646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/>
                <a:cs typeface="Arial"/>
              </a:rPr>
              <a:t>p</a:t>
            </a:r>
            <a:r>
              <a:rPr lang="en-US" sz="3600" dirty="0" smtClean="0">
                <a:latin typeface="Arial"/>
                <a:cs typeface="Arial"/>
              </a:rPr>
              <a:t>-value= 0.018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4020800" y="29260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p-value=2.2 e-16</a:t>
            </a:r>
            <a:endParaRPr lang="en-US"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535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</cp:lastModifiedBy>
  <cp:revision>108</cp:revision>
  <dcterms:created xsi:type="dcterms:W3CDTF">2012-10-19T18:16:10Z</dcterms:created>
  <dcterms:modified xsi:type="dcterms:W3CDTF">2014-07-09T19:21:59Z</dcterms:modified>
</cp:coreProperties>
</file>