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D96"/>
    <a:srgbClr val="9EB3BD"/>
    <a:srgbClr val="A6A6A6"/>
    <a:srgbClr val="FEFCE8"/>
    <a:srgbClr val="7D99A7"/>
    <a:srgbClr val="CD6D6D"/>
    <a:srgbClr val="97D256"/>
    <a:srgbClr val="D58585"/>
    <a:srgbClr val="F09090"/>
    <a:srgbClr val="F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20" d="100"/>
          <a:sy n="20" d="100"/>
        </p:scale>
        <p:origin x="168" y="-2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-1252673" y="-505151"/>
            <a:ext cx="43315073" cy="43275329"/>
            <a:chOff x="-1252673" y="-505151"/>
            <a:chExt cx="43315073" cy="43275329"/>
          </a:xfrm>
        </p:grpSpPr>
        <p:sp>
          <p:nvSpPr>
            <p:cNvPr id="94" name="Pentagon 93"/>
            <p:cNvSpPr/>
            <p:nvPr/>
          </p:nvSpPr>
          <p:spPr>
            <a:xfrm rot="1686696">
              <a:off x="18341154" y="4949140"/>
              <a:ext cx="13819609" cy="11228327"/>
            </a:xfrm>
            <a:prstGeom prst="pentagon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 rot="2552075">
              <a:off x="20570391" y="3481112"/>
              <a:ext cx="12514568" cy="12619929"/>
            </a:xfrm>
            <a:prstGeom prst="triangle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79" name="Explosion: 8 Points 78"/>
            <p:cNvSpPr/>
            <p:nvPr/>
          </p:nvSpPr>
          <p:spPr>
            <a:xfrm>
              <a:off x="-1252673" y="6074764"/>
              <a:ext cx="11548770" cy="15647600"/>
            </a:xfrm>
            <a:prstGeom prst="irregularSeal1">
              <a:avLst/>
            </a:prstGeom>
            <a:solidFill>
              <a:srgbClr val="97D25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148000" y="5804822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715956" y="-505151"/>
                <a:ext cx="33393724" cy="4487525"/>
                <a:chOff x="-715956" y="-505151"/>
                <a:chExt cx="33393724" cy="448752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-715956" y="-108030"/>
                  <a:ext cx="25439969" cy="3693285"/>
                  <a:chOff x="-820576" y="860405"/>
                  <a:chExt cx="27719240" cy="3425315"/>
                </a:xfrm>
              </p:grpSpPr>
              <p:sp>
                <p:nvSpPr>
                  <p:cNvPr id="42" name="Arrow: Pentagon 41"/>
                  <p:cNvSpPr/>
                  <p:nvPr/>
                </p:nvSpPr>
                <p:spPr>
                  <a:xfrm>
                    <a:off x="-198988" y="860405"/>
                    <a:ext cx="27097652" cy="3425315"/>
                  </a:xfrm>
                  <a:prstGeom prst="homePlat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68" name="Shape 68"/>
                  <p:cNvSpPr txBox="1"/>
                  <p:nvPr/>
                </p:nvSpPr>
                <p:spPr>
                  <a:xfrm>
                    <a:off x="-820576" y="1416912"/>
                    <a:ext cx="8030101" cy="264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" sz="13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Trinity</a:t>
                    </a:r>
                    <a:r>
                      <a:rPr lang="en" sz="12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:</a:t>
                    </a:r>
                  </a:p>
                </p:txBody>
              </p:sp>
              <p:sp>
                <p:nvSpPr>
                  <p:cNvPr id="69" name="Shape 69"/>
                  <p:cNvSpPr txBox="1"/>
                  <p:nvPr/>
                </p:nvSpPr>
                <p:spPr>
                  <a:xfrm>
                    <a:off x="6847226" y="1263782"/>
                    <a:ext cx="19004174" cy="2374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 Language for Multi-View </a:t>
                    </a:r>
                  </a:p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Architecture Description and Control</a:t>
                    </a:r>
                  </a:p>
                </p:txBody>
              </p:sp>
            </p:grpSp>
            <p:sp>
              <p:nvSpPr>
                <p:cNvPr id="51" name="Arrow: Chevron 50"/>
                <p:cNvSpPr/>
                <p:nvPr/>
              </p:nvSpPr>
              <p:spPr>
                <a:xfrm>
                  <a:off x="23174307" y="-505151"/>
                  <a:ext cx="9503461" cy="4487525"/>
                </a:xfrm>
                <a:prstGeom prst="chevron">
                  <a:avLst/>
                </a:prstGeom>
                <a:solidFill>
                  <a:srgbClr val="ABDB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24079465" y="265952"/>
                <a:ext cx="5655802" cy="3217667"/>
                <a:chOff x="23270275" y="257500"/>
                <a:chExt cx="5655802" cy="3217667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3986930" y="257500"/>
                  <a:ext cx="4939147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Maddie Kirwin kirwinma@grinnell.edu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944645" y="1411610"/>
                  <a:ext cx="4981432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 err="1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Selva</a:t>
                  </a:r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 Samuel ssamuel@cs.cmu.edu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3270275" y="2613393"/>
                  <a:ext cx="5655802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 Aldrich</a:t>
                  </a:r>
                </a:p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Jonathan.Aldrich@cs.cmu.edu</a:t>
                  </a: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-995622" y="3885549"/>
              <a:ext cx="11358461" cy="1624971"/>
              <a:chOff x="-1300062" y="3789473"/>
              <a:chExt cx="11358461" cy="1837824"/>
            </a:xfrm>
          </p:grpSpPr>
          <p:sp>
            <p:nvSpPr>
              <p:cNvPr id="62" name="Arrow: Chevron 61"/>
              <p:cNvSpPr/>
              <p:nvPr/>
            </p:nvSpPr>
            <p:spPr>
              <a:xfrm rot="10800000">
                <a:off x="-1300062" y="3789473"/>
                <a:ext cx="11358461" cy="1837824"/>
              </a:xfrm>
              <a:prstGeom prst="chevron">
                <a:avLst/>
              </a:prstGeom>
              <a:solidFill>
                <a:srgbClr val="CD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6462" y="4129408"/>
                <a:ext cx="9073037" cy="123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Software Architecture</a:t>
                </a:r>
              </a:p>
            </p:txBody>
          </p:sp>
        </p:grpSp>
        <p:sp>
          <p:nvSpPr>
            <p:cNvPr id="48" name="Speech Bubble: Rectangle 47"/>
            <p:cNvSpPr/>
            <p:nvPr/>
          </p:nvSpPr>
          <p:spPr>
            <a:xfrm rot="10800000">
              <a:off x="8246" y="30863315"/>
              <a:ext cx="30267277" cy="11906863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17951116" y="4753478"/>
              <a:ext cx="11784151" cy="750100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Description Languages (ADLs)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Description: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Inferred by the name, ADLs only describe software architectures; they do not prescribe, or enforce conformance to them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Analysis: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ADLs are focused on system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Formal Notation: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Currently, ADLs are the most formal  mainstream architecture tools available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1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ArchJava   </a:t>
              </a:r>
              <a:r>
                <a:rPr lang="en-US" sz="27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Java extension unifying architecture and implementation</a:t>
              </a:r>
              <a:endParaRPr lang="en-US" sz="27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Conformance: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Checks for architecture conformity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No conformance checks in distributed systems (ArchJava supports multiple systems via custom connectors, but does not enforce conformity)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Multiple Views: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Lacks support for multiple architecture views; focuses only on Component-and-Connector view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17968957" y="13425482"/>
              <a:ext cx="11766310" cy="5482313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Make software architecture a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"live" component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of Trinity systems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Trinity enforced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conformance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complements ADL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architecture conformance and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communication integrity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in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Directly translate the conceptual entities from multiple views into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code-enforced constructs</a:t>
              </a:r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all three software architecture views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(module or code, CnC, and deployment)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8969094" y="4192493"/>
              <a:ext cx="6635840" cy="1115117"/>
              <a:chOff x="18004768" y="3808627"/>
              <a:chExt cx="6635840" cy="1499085"/>
            </a:xfrm>
          </p:grpSpPr>
          <p:sp>
            <p:nvSpPr>
              <p:cNvPr id="87" name="Arrow: Pentagon 86"/>
              <p:cNvSpPr/>
              <p:nvPr/>
            </p:nvSpPr>
            <p:spPr>
              <a:xfrm rot="10800000">
                <a:off x="18004768" y="3808627"/>
                <a:ext cx="5892075" cy="149789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86" name="Arrow: Pentagon 85"/>
              <p:cNvSpPr/>
              <p:nvPr/>
            </p:nvSpPr>
            <p:spPr>
              <a:xfrm>
                <a:off x="18748533" y="3809817"/>
                <a:ext cx="5892075" cy="1497895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Previous Solutions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2195266" y="12874644"/>
              <a:ext cx="6537859" cy="1114227"/>
              <a:chOff x="18044874" y="4181981"/>
              <a:chExt cx="6537859" cy="1497890"/>
            </a:xfrm>
          </p:grpSpPr>
          <p:sp>
            <p:nvSpPr>
              <p:cNvPr id="90" name="Arrow: Pentagon 89"/>
              <p:cNvSpPr/>
              <p:nvPr/>
            </p:nvSpPr>
            <p:spPr>
              <a:xfrm rot="10800000">
                <a:off x="18044874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>
                <a:off x="18690658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Trinity’s Approach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29576" y="5855135"/>
              <a:ext cx="124789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tx2">
                      <a:lumMod val="75000"/>
                    </a:schemeClr>
                  </a:solidFill>
                  <a:latin typeface="Oxygen" panose="02000503000000000000" pitchFamily="2" charset="0"/>
                </a:rPr>
                <a:t>the “fundamental organization of a system embodied in its components, their relations to each other, and the environment”</a:t>
              </a:r>
              <a:endPara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16151" y="7950823"/>
              <a:ext cx="10134047" cy="12083151"/>
              <a:chOff x="719899" y="8095201"/>
              <a:chExt cx="10134047" cy="1208315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35769" y="8095201"/>
                <a:ext cx="71618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Oxygen" panose="02000503000000000000" pitchFamily="2" charset="0"/>
                  </a:rPr>
                  <a:t>	</a:t>
                </a:r>
                <a:r>
                  <a:rPr lang="en-US" sz="5000" b="1" dirty="0">
                    <a:latin typeface="Oxygen" panose="02000503000000000000" pitchFamily="2" charset="0"/>
                  </a:rPr>
                  <a:t>Architecture Views</a:t>
                </a:r>
                <a:endParaRPr lang="en-US" b="1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6574084" y="10744274"/>
                  <a:ext cx="1331788" cy="1292052"/>
                </a:xfrm>
                <a:prstGeom prst="flowChartConnector">
                  <a:avLst/>
                </a:prstGeom>
                <a:solidFill>
                  <a:schemeClr val="tx2">
                    <a:lumMod val="5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b="1" dirty="0">
                      <a:latin typeface="Oxygen" panose="02000503000000000000" pitchFamily="2" charset="0"/>
                    </a:rPr>
                    <a:t>&lt;/&gt;</a:t>
                  </a: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6177208" y="14491424"/>
                  <a:ext cx="1675278" cy="1015501"/>
                  <a:chOff x="2198626" y="12960987"/>
                  <a:chExt cx="1066830" cy="730242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2198626" y="12960987"/>
                    <a:ext cx="1066830" cy="730242"/>
                    <a:chOff x="2198626" y="12975169"/>
                    <a:chExt cx="1066830" cy="730242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2198626" y="12975169"/>
                      <a:ext cx="1066830" cy="259548"/>
                      <a:chOff x="2308931" y="13038149"/>
                      <a:chExt cx="1658748" cy="269593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308931" y="13038921"/>
                        <a:ext cx="392960" cy="26882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939471" y="13038149"/>
                        <a:ext cx="392961" cy="26945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574719" y="13038227"/>
                        <a:ext cx="392960" cy="26945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34" name="Flowchart: Magnetic Disk 33"/>
                    <p:cNvSpPr/>
                    <p:nvPr/>
                  </p:nvSpPr>
                  <p:spPr>
                    <a:xfrm>
                      <a:off x="2543372" y="13464221"/>
                      <a:ext cx="374310" cy="241190"/>
                    </a:xfrm>
                    <a:prstGeom prst="flowChartMagneticDisk">
                      <a:avLst/>
                    </a:prstGeom>
                    <a:solidFill>
                      <a:schemeClr val="accent1">
                        <a:alpha val="52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Oxygen" panose="02000503000000000000" pitchFamily="2" charset="0"/>
                      </a:endParaRPr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2730427" y="13220557"/>
                    <a:ext cx="101" cy="208981"/>
                  </a:xfrm>
                  <a:prstGeom prst="straightConnector1">
                    <a:avLst/>
                  </a:prstGeom>
                  <a:ln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>
                    <a:off x="2929537" y="13220564"/>
                    <a:ext cx="20955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2324993" y="13220564"/>
                    <a:ext cx="21838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0"/>
                          </a14:imgEffect>
                          <a14:imgEffect>
                            <a14:brightnessContrast bright="70000" contrast="-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108" y="18426490"/>
                  <a:ext cx="1348827" cy="1348827"/>
                </a:xfrm>
                <a:prstGeom prst="rect">
                  <a:avLst/>
                </a:prstGeom>
              </p:spPr>
            </p:pic>
            <p:grpSp>
              <p:nvGrpSpPr>
                <p:cNvPr id="105" name="Group 104"/>
                <p:cNvGrpSpPr/>
                <p:nvPr/>
              </p:nvGrpSpPr>
              <p:grpSpPr>
                <a:xfrm>
                  <a:off x="719899" y="8956974"/>
                  <a:ext cx="10134047" cy="11221378"/>
                  <a:chOff x="719899" y="8956974"/>
                  <a:chExt cx="10134047" cy="11221378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19899" y="8956974"/>
                    <a:ext cx="10134047" cy="10881629"/>
                    <a:chOff x="1631310" y="5906435"/>
                    <a:chExt cx="8957782" cy="1324038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1631310" y="5906435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1520807" y="5729527"/>
                        <a:ext cx="7717024" cy="13240385"/>
                        <a:chOff x="1520807" y="5729527"/>
                        <a:chExt cx="7717024" cy="13240385"/>
                      </a:xfrm>
                    </p:grpSpPr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2538536" y="5959861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17" name="Group 16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6699295" cy="13010051"/>
                            <a:chOff x="3325408" y="5804822"/>
                            <a:chExt cx="6699295" cy="13010051"/>
                          </a:xfrm>
                        </p:grpSpPr>
                        <p:grpSp>
                          <p:nvGrpSpPr>
                            <p:cNvPr id="5" name="Group 4"/>
                            <p:cNvGrpSpPr/>
                            <p:nvPr/>
                          </p:nvGrpSpPr>
                          <p:grpSpPr>
                            <a:xfrm>
                              <a:off x="3325408" y="5804822"/>
                              <a:ext cx="5383840" cy="13010051"/>
                              <a:chOff x="3325408" y="5804822"/>
                              <a:chExt cx="5383840" cy="13010051"/>
                            </a:xfrm>
                          </p:grpSpPr>
                          <p:sp>
                            <p:nvSpPr>
                              <p:cNvPr id="2" name="Rectangle 1"/>
                              <p:cNvSpPr/>
                              <p:nvPr/>
                            </p:nvSpPr>
                            <p:spPr>
                              <a:xfrm>
                                <a:off x="3325409" y="5804822"/>
                                <a:ext cx="5383839" cy="363946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3000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Rectangle 11"/>
                              <p:cNvSpPr/>
                              <p:nvPr/>
                            </p:nvSpPr>
                            <p:spPr>
                              <a:xfrm>
                                <a:off x="3325408" y="10055353"/>
                                <a:ext cx="5383839" cy="426530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Rectangle 12"/>
                              <p:cNvSpPr/>
                              <p:nvPr/>
                            </p:nvSpPr>
                            <p:spPr>
                              <a:xfrm>
                                <a:off x="3325408" y="14978211"/>
                                <a:ext cx="5383839" cy="3836662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6" name="Group 15"/>
                            <p:cNvGrpSpPr/>
                            <p:nvPr/>
                          </p:nvGrpSpPr>
                          <p:grpSpPr>
                            <a:xfrm>
                              <a:off x="8709248" y="7624551"/>
                              <a:ext cx="1315455" cy="9344527"/>
                              <a:chOff x="8709248" y="7624551"/>
                              <a:chExt cx="1315455" cy="9344527"/>
                            </a:xfrm>
                          </p:grpSpPr>
                          <p:cxnSp>
                            <p:nvCxnSpPr>
                              <p:cNvPr id="9" name="Straight Connector 8"/>
                              <p:cNvCxnSpPr>
                                <a:stCxn id="2" idx="3"/>
                              </p:cNvCxnSpPr>
                              <p:nvPr/>
                            </p:nvCxnSpPr>
                            <p:spPr>
                              <a:xfrm flipV="1">
                                <a:off x="8709248" y="7624551"/>
                                <a:ext cx="1315455" cy="1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" name="Straight Connector 20"/>
                              <p:cNvCxnSpPr/>
                              <p:nvPr/>
                            </p:nvCxnSpPr>
                            <p:spPr>
                              <a:xfrm>
                                <a:off x="8716462" y="12272382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2" name="Straight Connector 21"/>
                              <p:cNvCxnSpPr/>
                              <p:nvPr/>
                            </p:nvCxnSpPr>
                            <p:spPr>
                              <a:xfrm>
                                <a:off x="8717270" y="16969078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5" name="Straight Connector 14"/>
                          <p:cNvCxnSpPr/>
                          <p:nvPr/>
                        </p:nvCxnSpPr>
                        <p:spPr>
                          <a:xfrm flipH="1">
                            <a:off x="10010275" y="7590785"/>
                            <a:ext cx="3202" cy="9404357"/>
                          </a:xfrm>
                          <a:prstGeom prst="line">
                            <a:avLst/>
                          </a:prstGeom>
                          <a:ln w="63500" cmpd="sng">
                            <a:solidFill>
                              <a:schemeClr val="tx2">
                                <a:lumMod val="50000"/>
                              </a:schemeClr>
                            </a:solidFill>
                            <a:prstDash val="solid"/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 rot="16200000">
                          <a:off x="65717" y="7184617"/>
                          <a:ext cx="3971185" cy="10610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600" dirty="0">
                              <a:latin typeface="Oxygen" panose="02000503000000000000" pitchFamily="2" charset="0"/>
                            </a:rPr>
                            <a:t>Module or Code</a:t>
                          </a:r>
                        </a:p>
                      </p:txBody>
                    </p:sp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 rot="16200000">
                          <a:off x="20358" y="11785324"/>
                          <a:ext cx="4022220" cy="9521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latin typeface="Oxygen" panose="02000503000000000000" pitchFamily="2" charset="0"/>
                            </a:rPr>
                            <a:t>Component and Connector (CnC)</a:t>
                          </a:r>
                        </a:p>
                      </p:txBody>
                    </p:sp>
                  </p:grp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 rot="16200000">
                        <a:off x="306512" y="16878128"/>
                        <a:ext cx="3639462" cy="5441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400" dirty="0">
                            <a:latin typeface="Oxygen" panose="02000503000000000000" pitchFamily="2" charset="0"/>
                          </a:rPr>
                          <a:t>Deployment</a:t>
                        </a:r>
                      </a:p>
                    </p:txBody>
                  </p: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9348334" y="12604328"/>
                      <a:ext cx="1240758" cy="1"/>
                    </a:xfrm>
                    <a:prstGeom prst="straightConnector1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919209" y="12704125"/>
                    <a:ext cx="6054542" cy="3462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elements that have some runtime presence (processes, objects, clients, servers).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Connectors: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components’ pathways of interaction (protocols, information flows).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Ports: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 interfaces that define possible interaction with components.</a:t>
                    </a: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Show how the system works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Guide development around structure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&amp; behavior of runtime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To reason about performance and reliability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920387" y="9218087"/>
                    <a:ext cx="6066967" cy="2970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Modules: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principal units of implementation</a:t>
                    </a:r>
                  </a:p>
                  <a:p>
                    <a:endPara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Used to explain system functionality + structure of code base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blueprint for code construction </a:t>
                    </a:r>
                  </a:p>
                  <a:p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and incremental 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Analysis of code dependency</a:t>
                    </a:r>
                    <a:endPara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914670" y="16777421"/>
                    <a:ext cx="5937816" cy="340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Deployment View: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mapping between software and non-software elements in the former’s environment. </a:t>
                    </a:r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</a:t>
                    </a:r>
                  </a:p>
                  <a:p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Analyzing actual runtime performance, reliability, and security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SW elements: CnC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Environmental elements: hardware,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network elements, and their capabilities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10777675" y="8831573"/>
              <a:ext cx="8040015" cy="10380089"/>
              <a:chOff x="10777675" y="8831573"/>
              <a:chExt cx="8040015" cy="103800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777675" y="9712796"/>
                <a:ext cx="8040015" cy="9498866"/>
                <a:chOff x="10921058" y="9151946"/>
                <a:chExt cx="8040015" cy="94988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0921058" y="11221347"/>
                  <a:ext cx="8040015" cy="7429465"/>
                </a:xfrm>
                <a:prstGeom prst="ellipse">
                  <a:avLst/>
                </a:prstGeom>
                <a:solidFill>
                  <a:srgbClr val="CD6D6D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11114259" y="9151946"/>
                  <a:ext cx="5944661" cy="8096344"/>
                  <a:chOff x="12160993" y="8649848"/>
                  <a:chExt cx="5944661" cy="8096344"/>
                </a:xfrm>
              </p:grpSpPr>
              <p:sp>
                <p:nvSpPr>
                  <p:cNvPr id="70" name="Shape 70"/>
                  <p:cNvSpPr/>
                  <p:nvPr/>
                </p:nvSpPr>
                <p:spPr>
                  <a:xfrm>
                    <a:off x="12160993" y="9778349"/>
                    <a:ext cx="5944661" cy="6967843"/>
                  </a:xfrm>
                  <a:prstGeom prst="flowChartMagneticDisk">
                    <a:avLst/>
                  </a:prstGeom>
                  <a:noFill/>
                  <a:ln w="63500" cap="flat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959152" y="8649848"/>
                    <a:ext cx="4067139" cy="861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The Problem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2547735" y="12632360"/>
                    <a:ext cx="5171176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It is hard to determine whether the logical relationships between entities in architecture diagrams are present in system implementations. </a:t>
                    </a:r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6915536" y="8831573"/>
                <a:ext cx="1035580" cy="5795245"/>
                <a:chOff x="16915536" y="8831573"/>
                <a:chExt cx="1035580" cy="5795245"/>
              </a:xfrm>
            </p:grpSpPr>
            <p:cxnSp>
              <p:nvCxnSpPr>
                <p:cNvPr id="130" name="Connector: Elbow 129"/>
                <p:cNvCxnSpPr/>
                <p:nvPr/>
              </p:nvCxnSpPr>
              <p:spPr>
                <a:xfrm rot="5400000" flipH="1" flipV="1">
                  <a:off x="14318464" y="11443826"/>
                  <a:ext cx="5780064" cy="585920"/>
                </a:xfrm>
                <a:prstGeom prst="bentConnector3">
                  <a:avLst>
                    <a:gd name="adj1" fmla="val 563"/>
                  </a:avLst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17501456" y="8846754"/>
                  <a:ext cx="449660" cy="12914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lowchart: Connector 148"/>
                <p:cNvSpPr/>
                <p:nvPr/>
              </p:nvSpPr>
              <p:spPr>
                <a:xfrm>
                  <a:off x="17474310" y="8831573"/>
                  <a:ext cx="45719" cy="45719"/>
                </a:xfrm>
                <a:prstGeom prst="flowChartConnector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</p:grpSp>
        </p:grpSp>
        <p:cxnSp>
          <p:nvCxnSpPr>
            <p:cNvPr id="153" name="Straight Arrow Connector 152"/>
            <p:cNvCxnSpPr/>
            <p:nvPr/>
          </p:nvCxnSpPr>
          <p:spPr>
            <a:xfrm>
              <a:off x="20718379" y="12254477"/>
              <a:ext cx="0" cy="1171005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816150" y="34407300"/>
              <a:ext cx="9546689" cy="710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component Client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getInfo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requires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CSIface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component Server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sendInfo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provides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CSIface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external component DB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dbIface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target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DBModule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connector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JDBCCtr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val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connectionString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String</a:t>
              </a:r>
            </a:p>
            <a:p>
              <a:pPr lvl="2">
                <a:lnSpc>
                  <a:spcPts val="3600"/>
                </a:lnSpc>
              </a:pPr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854996" y="32869511"/>
              <a:ext cx="10074861" cy="789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architecture 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components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Client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client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Server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server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connectors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attachments 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Connect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client.getInfo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and 			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server.sendInfo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with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entryPoints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Client: start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-828674" y="20304197"/>
              <a:ext cx="31924623" cy="10199816"/>
              <a:chOff x="-830814" y="20307954"/>
              <a:chExt cx="31924623" cy="10199816"/>
            </a:xfrm>
          </p:grpSpPr>
          <p:sp>
            <p:nvSpPr>
              <p:cNvPr id="75" name="Speech Bubble: Rectangle 74"/>
              <p:cNvSpPr/>
              <p:nvPr/>
            </p:nvSpPr>
            <p:spPr>
              <a:xfrm rot="10800000">
                <a:off x="-1" y="20307954"/>
                <a:ext cx="30262996" cy="10199816"/>
              </a:xfrm>
              <a:prstGeom prst="wedgeRectCallout">
                <a:avLst>
                  <a:gd name="adj1" fmla="val -33287"/>
                  <a:gd name="adj2" fmla="val 69533"/>
                </a:avLst>
              </a:prstGeom>
              <a:solidFill>
                <a:srgbClr val="EEDD96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-736693" y="22974481"/>
                <a:ext cx="18703510" cy="7060210"/>
                <a:chOff x="-7634781" y="22718885"/>
                <a:chExt cx="18703510" cy="706021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-6084069" y="24567412"/>
                  <a:ext cx="17152798" cy="5211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Trinity Architecture Components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runtime entity that may interact with other components through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connector: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interaction pathways that join two compatible component ports.</a:t>
                  </a: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port: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 access points that can allow interaction with other components.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attachments: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 declarations that enable connections between compatible components to be made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 err="1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entryPoints</a:t>
                  </a: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program starting point that permit execution.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-7634781" y="22718885"/>
                  <a:ext cx="9328383" cy="1477415"/>
                  <a:chOff x="-8315203" y="23898600"/>
                  <a:chExt cx="10190756" cy="1723158"/>
                </a:xfrm>
              </p:grpSpPr>
              <p:sp>
                <p:nvSpPr>
                  <p:cNvPr id="120" name="Arrow: Chevron 119"/>
                  <p:cNvSpPr/>
                  <p:nvPr/>
                </p:nvSpPr>
                <p:spPr>
                  <a:xfrm rot="10800000">
                    <a:off x="-8315203" y="23898600"/>
                    <a:ext cx="10190756" cy="1723158"/>
                  </a:xfrm>
                  <a:prstGeom prst="chevron">
                    <a:avLst/>
                  </a:prstGeom>
                  <a:solidFill>
                    <a:srgbClr val="9EB3B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-6621134" y="24347364"/>
                    <a:ext cx="7258933" cy="825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Implementation Concepts</a:t>
                    </a: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8927717" y="23708206"/>
                <a:ext cx="11244725" cy="609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Trinity’s design demonstrates the following principles: </a:t>
                </a:r>
              </a:p>
              <a:p>
                <a:endPara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Readability</a:t>
                </a:r>
              </a:p>
              <a:p>
                <a:pPr lvl="2"/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System architecture is contained in a single file and is 	prescriptive, uniting design and 	implementation.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Reuse and Adaptability</a:t>
                </a:r>
              </a:p>
              <a:p>
                <a:pPr lvl="2"/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Compatibility checking  and code generation make 	switching, adding, and removing architecture elements 	easier and more secure.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Communication Integrity in Distributed Systems</a:t>
                </a: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 err="1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jfdlkasjfdklasfjs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-830814" y="20815549"/>
                <a:ext cx="7206462" cy="1731739"/>
                <a:chOff x="-1129898" y="25970449"/>
                <a:chExt cx="7206462" cy="2095405"/>
              </a:xfrm>
            </p:grpSpPr>
            <p:sp>
              <p:nvSpPr>
                <p:cNvPr id="165" name="Arrow: Chevron 164"/>
                <p:cNvSpPr/>
                <p:nvPr/>
              </p:nvSpPr>
              <p:spPr>
                <a:xfrm rot="10800000">
                  <a:off x="-1129898" y="25970449"/>
                  <a:ext cx="7206462" cy="2095405"/>
                </a:xfrm>
                <a:prstGeom prst="chevron">
                  <a:avLst/>
                </a:prstGeom>
                <a:solidFill>
                  <a:srgbClr val="A6A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3197" y="26006273"/>
                  <a:ext cx="4439346" cy="18806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0" b="1" i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Design</a:t>
                  </a: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8006352" y="21722362"/>
                <a:ext cx="13087457" cy="1477415"/>
                <a:chOff x="-4172052" y="22165665"/>
                <a:chExt cx="12751381" cy="1723158"/>
              </a:xfrm>
            </p:grpSpPr>
            <p:sp>
              <p:nvSpPr>
                <p:cNvPr id="169" name="Arrow: Chevron 168"/>
                <p:cNvSpPr/>
                <p:nvPr/>
              </p:nvSpPr>
              <p:spPr>
                <a:xfrm rot="10800000">
                  <a:off x="-4172052" y="22165665"/>
                  <a:ext cx="12751381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-1268154" y="22502378"/>
                  <a:ext cx="9314998" cy="1005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Demonstrated Principles</a:t>
                  </a:r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699596" y="23072278"/>
                <a:ext cx="90224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Architecture concepts  are translated into runtime entities in Trinity</a:t>
                </a:r>
                <a:endParaRPr lang="en-US" sz="39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79" name="Arrow: Chevron 178"/>
          <p:cNvSpPr/>
          <p:nvPr/>
        </p:nvSpPr>
        <p:spPr>
          <a:xfrm rot="10800000">
            <a:off x="-989246" y="31487563"/>
            <a:ext cx="7367034" cy="1731739"/>
          </a:xfrm>
          <a:prstGeom prst="chevr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-108769" y="31573549"/>
            <a:ext cx="5345726" cy="15542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500" b="1" i="1" dirty="0">
                <a:solidFill>
                  <a:schemeClr val="bg1"/>
                </a:solidFill>
                <a:latin typeface="Oxygen" panose="02000503000000000000" pitchFamily="2" charset="0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482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Source Code Pro</vt:lpstr>
      <vt:lpstr>Oxygen</vt:lpstr>
      <vt:lpstr>Oswald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121</cp:revision>
  <dcterms:modified xsi:type="dcterms:W3CDTF">2017-08-03T01:55:37Z</dcterms:modified>
</cp:coreProperties>
</file>