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Source Code Pro" panose="020B0604020202020204" charset="0"/>
      <p:regular r:id="rId4"/>
      <p:bold r:id="rId5"/>
    </p:embeddedFont>
    <p:embeddedFont>
      <p:font typeface="Oxygen" panose="02000503000000000000" pitchFamily="2" charset="0"/>
      <p:regular r:id="rId6"/>
      <p:bold r:id="rId7"/>
    </p:embeddedFont>
    <p:embeddedFont>
      <p:font typeface="Oswald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B3BD"/>
    <a:srgbClr val="A6A6A6"/>
    <a:srgbClr val="EEDD96"/>
    <a:srgbClr val="FEFCE8"/>
    <a:srgbClr val="7D99A7"/>
    <a:srgbClr val="CD6D6D"/>
    <a:srgbClr val="97D256"/>
    <a:srgbClr val="D58585"/>
    <a:srgbClr val="F09090"/>
    <a:srgbClr val="F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4" autoAdjust="0"/>
  </p:normalViewPr>
  <p:slideViewPr>
    <p:cSldViewPr snapToGrid="0">
      <p:cViewPr>
        <p:scale>
          <a:sx n="40" d="100"/>
          <a:sy n="40" d="100"/>
        </p:scale>
        <p:origin x="342" y="-7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entagon 93"/>
          <p:cNvSpPr/>
          <p:nvPr/>
        </p:nvSpPr>
        <p:spPr>
          <a:xfrm rot="1686696">
            <a:off x="18341154" y="4949140"/>
            <a:ext cx="13819609" cy="11228327"/>
          </a:xfrm>
          <a:prstGeom prst="pentagon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Isosceles Triangle 92"/>
          <p:cNvSpPr/>
          <p:nvPr/>
        </p:nvSpPr>
        <p:spPr>
          <a:xfrm rot="2552075">
            <a:off x="20570391" y="3481112"/>
            <a:ext cx="12514568" cy="12619929"/>
          </a:xfrm>
          <a:prstGeom prst="triangle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xplosion: 8 Points 78"/>
          <p:cNvSpPr/>
          <p:nvPr/>
        </p:nvSpPr>
        <p:spPr>
          <a:xfrm>
            <a:off x="-1252673" y="6074764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sp>
        <p:nvSpPr>
          <p:cNvPr id="75" name="Speech Bubble: Rectangle 74"/>
          <p:cNvSpPr/>
          <p:nvPr/>
        </p:nvSpPr>
        <p:spPr>
          <a:xfrm rot="10800000">
            <a:off x="0" y="20379018"/>
            <a:ext cx="30262996" cy="10199816"/>
          </a:xfrm>
          <a:prstGeom prst="wedgeRectCallout">
            <a:avLst>
              <a:gd name="adj1" fmla="val -33287"/>
              <a:gd name="adj2" fmla="val 69533"/>
            </a:avLst>
          </a:prstGeom>
          <a:solidFill>
            <a:srgbClr val="EEDD9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0" y="30891742"/>
            <a:ext cx="30267277" cy="11878871"/>
            <a:chOff x="-140659" y="32515693"/>
            <a:chExt cx="30465705" cy="10483577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140659" y="32515693"/>
              <a:ext cx="30465705" cy="10483577"/>
            </a:xfrm>
            <a:prstGeom prst="wedgeRectCallout">
              <a:avLst>
                <a:gd name="adj1" fmla="val 8279"/>
                <a:gd name="adj2" fmla="val 60233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3464546" y="32945731"/>
              <a:ext cx="6860249" cy="2255629"/>
              <a:chOff x="-140387" y="24743864"/>
              <a:chExt cx="7268093" cy="1590730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-140387" y="24743864"/>
                <a:ext cx="7268093" cy="159073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276825" y="25125845"/>
                <a:ext cx="5611889" cy="967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5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-995622" y="3885549"/>
            <a:ext cx="11358461" cy="1624971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  <p:sp>
        <p:nvSpPr>
          <p:cNvPr id="84" name="Rectangle: Rounded Corners 83"/>
          <p:cNvSpPr/>
          <p:nvPr/>
        </p:nvSpPr>
        <p:spPr>
          <a:xfrm>
            <a:off x="17951116" y="5174748"/>
            <a:ext cx="11784151" cy="707972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Description Languages (ADLs)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Description: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Inferred by the name, ADLs only describe software architectures; they do not prescribe, or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enforce conformance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to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Analysis: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ADLs are focused on system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Formal Notation: 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Currently, ADLs are the most formal  mainstream architecture tools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1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ArchJava   </a:t>
            </a:r>
            <a:r>
              <a:rPr lang="en-US" sz="27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Java extension unifying architecture and implementation</a:t>
            </a:r>
            <a:endParaRPr lang="en-US" sz="27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Application: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Does not check for conformity to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Systems: 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No support for distributed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Multiple Views: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Lacks support for multiple architecture views; focuses only on Component-and-Connector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85" name="Rectangle: Rounded Corners 84"/>
          <p:cNvSpPr/>
          <p:nvPr/>
        </p:nvSpPr>
        <p:spPr>
          <a:xfrm>
            <a:off x="17968957" y="13425482"/>
            <a:ext cx="11766310" cy="548231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Make software architecture a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"live" component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of Trinity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Trinity enforced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conformance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complements ADL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architecture conformance and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communication integrity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in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Directly translate the conceptual entities from multiple views into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code-enforced constructs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all three software architecture views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(module or code, CnC, and deployment)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8888884" y="4501877"/>
            <a:ext cx="6635840" cy="1115110"/>
            <a:chOff x="17924558" y="4224541"/>
            <a:chExt cx="6635840" cy="1499077"/>
          </a:xfrm>
        </p:grpSpPr>
        <p:sp>
          <p:nvSpPr>
            <p:cNvPr id="87" name="Arrow: Pentagon 86"/>
            <p:cNvSpPr/>
            <p:nvPr/>
          </p:nvSpPr>
          <p:spPr>
            <a:xfrm rot="10800000">
              <a:off x="17924558" y="422454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86" name="Arrow: Pentagon 85"/>
            <p:cNvSpPr/>
            <p:nvPr/>
          </p:nvSpPr>
          <p:spPr>
            <a:xfrm>
              <a:off x="18668323" y="4225728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Previous Solutions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195266" y="12874644"/>
            <a:ext cx="6537859" cy="1114227"/>
            <a:chOff x="18044874" y="4181981"/>
            <a:chExt cx="6537859" cy="1497890"/>
          </a:xfrm>
        </p:grpSpPr>
        <p:sp>
          <p:nvSpPr>
            <p:cNvPr id="90" name="Arrow: Pentagon 89"/>
            <p:cNvSpPr/>
            <p:nvPr/>
          </p:nvSpPr>
          <p:spPr>
            <a:xfrm rot="10800000">
              <a:off x="18044874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91" name="Arrow: Pentagon 90"/>
            <p:cNvSpPr/>
            <p:nvPr/>
          </p:nvSpPr>
          <p:spPr>
            <a:xfrm>
              <a:off x="18690658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Trinity’s Approach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496801" y="6047712"/>
            <a:ext cx="12478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  <a:latin typeface="Oxygen" panose="02000503000000000000" pitchFamily="2" charset="0"/>
              </a:rPr>
              <a:t>the “fundamental organization of a system embodied in its components, their relations to each other, and the environment”</a:t>
            </a:r>
            <a:endParaRPr lang="en-US" sz="4000" b="1" i="1" dirty="0">
              <a:solidFill>
                <a:schemeClr val="tx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719899" y="8095201"/>
            <a:ext cx="10134047" cy="12083151"/>
            <a:chOff x="719899" y="8095201"/>
            <a:chExt cx="10134047" cy="12083151"/>
          </a:xfrm>
        </p:grpSpPr>
        <p:sp>
          <p:nvSpPr>
            <p:cNvPr id="26" name="TextBox 25"/>
            <p:cNvSpPr txBox="1"/>
            <p:nvPr/>
          </p:nvSpPr>
          <p:spPr>
            <a:xfrm>
              <a:off x="1335769" y="8095201"/>
              <a:ext cx="7161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Oxygen" panose="02000503000000000000" pitchFamily="2" charset="0"/>
                </a:rPr>
                <a:t>	</a:t>
              </a:r>
              <a:r>
                <a:rPr lang="en-US" sz="5000" b="1" dirty="0">
                  <a:latin typeface="Oxygen" panose="02000503000000000000" pitchFamily="2" charset="0"/>
                </a:rPr>
                <a:t>Architecture Views</a:t>
              </a:r>
              <a:endParaRPr lang="en-US" b="1" dirty="0">
                <a:latin typeface="Oxygen" panose="02000503000000000000" pitchFamily="2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719899" y="8956974"/>
              <a:ext cx="10134047" cy="11221378"/>
              <a:chOff x="719899" y="8956974"/>
              <a:chExt cx="10134047" cy="11221378"/>
            </a:xfrm>
          </p:grpSpPr>
          <p:sp>
            <p:nvSpPr>
              <p:cNvPr id="27" name="Flowchart: Connector 26"/>
              <p:cNvSpPr/>
              <p:nvPr/>
            </p:nvSpPr>
            <p:spPr>
              <a:xfrm>
                <a:off x="6574084" y="10744274"/>
                <a:ext cx="1331788" cy="1292052"/>
              </a:xfrm>
              <a:prstGeom prst="flowChartConnector">
                <a:avLst/>
              </a:prstGeom>
              <a:solidFill>
                <a:schemeClr val="tx2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latin typeface="Consolas" panose="020B0609020204030204" pitchFamily="49" charset="0"/>
                  </a:rPr>
                  <a:t>&lt;/&gt;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6177208" y="14491424"/>
                <a:ext cx="1675278" cy="1015501"/>
                <a:chOff x="2198626" y="12960987"/>
                <a:chExt cx="1066830" cy="730242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198626" y="12960987"/>
                  <a:ext cx="1066830" cy="730242"/>
                  <a:chOff x="2198626" y="12975169"/>
                  <a:chExt cx="1066830" cy="730242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2198626" y="12975169"/>
                    <a:ext cx="1066830" cy="259548"/>
                    <a:chOff x="2308931" y="13038149"/>
                    <a:chExt cx="1658748" cy="269593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308931" y="13038921"/>
                      <a:ext cx="392960" cy="26882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2939471" y="13038149"/>
                      <a:ext cx="392961" cy="269452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574719" y="13038227"/>
                      <a:ext cx="392960" cy="269456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Flowchart: Magnetic Disk 33"/>
                  <p:cNvSpPr/>
                  <p:nvPr/>
                </p:nvSpPr>
                <p:spPr>
                  <a:xfrm>
                    <a:off x="2543372" y="13464221"/>
                    <a:ext cx="374310" cy="241190"/>
                  </a:xfrm>
                  <a:prstGeom prst="flowChartMagneticDisk">
                    <a:avLst/>
                  </a:prstGeom>
                  <a:solidFill>
                    <a:schemeClr val="accent1">
                      <a:alpha val="52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2730427" y="13220557"/>
                  <a:ext cx="101" cy="208981"/>
                </a:xfrm>
                <a:prstGeom prst="straightConnector1">
                  <a:avLst/>
                </a:prstGeom>
                <a:ln>
                  <a:tailEnd type="arrow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2929537" y="13220564"/>
                  <a:ext cx="20955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324993" y="13220564"/>
                  <a:ext cx="21838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  <a14:imgEffect>
                          <a14:brightnessContrast bright="70000" contras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25108" y="18426490"/>
                <a:ext cx="1348827" cy="1348827"/>
              </a:xfrm>
              <a:prstGeom prst="rect">
                <a:avLst/>
              </a:prstGeom>
            </p:spPr>
          </p:pic>
          <p:grpSp>
            <p:nvGrpSpPr>
              <p:cNvPr id="105" name="Group 104"/>
              <p:cNvGrpSpPr/>
              <p:nvPr/>
            </p:nvGrpSpPr>
            <p:grpSpPr>
              <a:xfrm>
                <a:off x="719899" y="8956974"/>
                <a:ext cx="10134047" cy="11221378"/>
                <a:chOff x="719899" y="8956974"/>
                <a:chExt cx="10134047" cy="11221378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719899" y="8956974"/>
                  <a:ext cx="10134047" cy="10881629"/>
                  <a:chOff x="1631310" y="5906435"/>
                  <a:chExt cx="8957782" cy="13240385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1631310" y="5906435"/>
                    <a:ext cx="7717024" cy="13240385"/>
                    <a:chOff x="1520807" y="5729527"/>
                    <a:chExt cx="7717024" cy="13240385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1520807" y="5729527"/>
                      <a:ext cx="7717024" cy="13240385"/>
                      <a:chOff x="1520807" y="5729527"/>
                      <a:chExt cx="7717024" cy="13240385"/>
                    </a:xfrm>
                  </p:grpSpPr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2538536" y="5959861"/>
                        <a:ext cx="6699295" cy="13010051"/>
                        <a:chOff x="3325408" y="5804822"/>
                        <a:chExt cx="6699295" cy="13010051"/>
                      </a:xfrm>
                    </p:grpSpPr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3325408" y="5804822"/>
                          <a:ext cx="6699295" cy="13010051"/>
                          <a:chOff x="3325408" y="5804822"/>
                          <a:chExt cx="6699295" cy="13010051"/>
                        </a:xfrm>
                      </p:grpSpPr>
                      <p:grpSp>
                        <p:nvGrpSpPr>
                          <p:cNvPr id="5" name="Group 4"/>
                          <p:cNvGrpSpPr/>
                          <p:nvPr/>
                        </p:nvGrpSpPr>
                        <p:grpSpPr>
                          <a:xfrm>
                            <a:off x="3325408" y="5804822"/>
                            <a:ext cx="5383840" cy="13010051"/>
                            <a:chOff x="3325408" y="5804822"/>
                            <a:chExt cx="5383840" cy="13010051"/>
                          </a:xfrm>
                        </p:grpSpPr>
                        <p:sp>
                          <p:nvSpPr>
                            <p:cNvPr id="2" name="Rectangle 1"/>
                            <p:cNvSpPr/>
                            <p:nvPr/>
                          </p:nvSpPr>
                          <p:spPr>
                            <a:xfrm>
                              <a:off x="3325409" y="5804822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3000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Oxygen" panose="02000503000000000000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12" name="Rectangle 11"/>
                            <p:cNvSpPr/>
                            <p:nvPr/>
                          </p:nvSpPr>
                          <p:spPr>
                            <a:xfrm>
                              <a:off x="3325408" y="10055353"/>
                              <a:ext cx="5383839" cy="426530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" name="Rectangle 12"/>
                            <p:cNvSpPr/>
                            <p:nvPr/>
                          </p:nvSpPr>
                          <p:spPr>
                            <a:xfrm>
                              <a:off x="3325408" y="14978211"/>
                              <a:ext cx="5383839" cy="3836662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6" name="Group 15"/>
                          <p:cNvGrpSpPr/>
                          <p:nvPr/>
                        </p:nvGrpSpPr>
                        <p:grpSpPr>
                          <a:xfrm>
                            <a:off x="8709248" y="7624551"/>
                            <a:ext cx="1315455" cy="9344527"/>
                            <a:chOff x="8709248" y="7624551"/>
                            <a:chExt cx="1315455" cy="9344527"/>
                          </a:xfrm>
                        </p:grpSpPr>
                        <p:cxnSp>
                          <p:nvCxnSpPr>
                            <p:cNvPr id="9" name="Straight Connector 8"/>
                            <p:cNvCxnSpPr>
                              <a:stCxn id="2" idx="3"/>
                            </p:cNvCxnSpPr>
                            <p:nvPr/>
                          </p:nvCxnSpPr>
                          <p:spPr>
                            <a:xfrm flipV="1">
                              <a:off x="8709248" y="7624551"/>
                              <a:ext cx="1315455" cy="1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" name="Straight Connector 20"/>
                            <p:cNvCxnSpPr/>
                            <p:nvPr/>
                          </p:nvCxnSpPr>
                          <p:spPr>
                            <a:xfrm>
                              <a:off x="8716462" y="12272382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" name="Straight Connector 21"/>
                            <p:cNvCxnSpPr/>
                            <p:nvPr/>
                          </p:nvCxnSpPr>
                          <p:spPr>
                            <a:xfrm>
                              <a:off x="8717270" y="16969078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5" name="Straight Connector 14"/>
                        <p:cNvCxnSpPr/>
                        <p:nvPr/>
                      </p:nvCxnSpPr>
                      <p:spPr>
                        <a:xfrm flipH="1">
                          <a:off x="10010275" y="7590785"/>
                          <a:ext cx="3202" cy="9404357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 rot="16200000">
                        <a:off x="65717" y="7184617"/>
                        <a:ext cx="3971185" cy="10610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600" dirty="0">
                            <a:latin typeface="Oxygen" panose="02000503000000000000" pitchFamily="2" charset="0"/>
                          </a:rPr>
                          <a:t>Module or Code</a:t>
                        </a:r>
                      </a:p>
                    </p:txBody>
                  </p:sp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 rot="16200000">
                        <a:off x="20358" y="11785324"/>
                        <a:ext cx="4022220" cy="9521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Component and Connector (CnC)</a:t>
                        </a:r>
                      </a:p>
                    </p:txBody>
                  </p:sp>
                </p:grpSp>
                <p:sp>
                  <p:nvSpPr>
                    <p:cNvPr id="33" name="TextBox 32"/>
                    <p:cNvSpPr txBox="1"/>
                    <p:nvPr/>
                  </p:nvSpPr>
                  <p:spPr>
                    <a:xfrm rot="16200000">
                      <a:off x="306512" y="16878128"/>
                      <a:ext cx="3639462" cy="544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400" dirty="0">
                          <a:latin typeface="Oxygen" panose="02000503000000000000" pitchFamily="2" charset="0"/>
                        </a:rPr>
                        <a:t>Deployment</a:t>
                      </a:r>
                    </a:p>
                  </p:txBody>
                </p:sp>
              </p:grp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9348334" y="12604328"/>
                    <a:ext cx="1240758" cy="1"/>
                  </a:xfrm>
                  <a:prstGeom prst="straightConnector1">
                    <a:avLst/>
                  </a:prstGeom>
                  <a:ln w="63500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2" name="TextBox 101"/>
                <p:cNvSpPr txBox="1"/>
                <p:nvPr/>
              </p:nvSpPr>
              <p:spPr>
                <a:xfrm>
                  <a:off x="1919209" y="12704125"/>
                  <a:ext cx="6054542" cy="34624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elements that have some runtime presence (processes, objects, clients, servers).</a:t>
                  </a:r>
                </a:p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Connectors: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components’ pathways of interaction (protocols, information flows).</a:t>
                  </a:r>
                </a:p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Ports: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 interfaces that define possible interaction with components.</a:t>
                  </a:r>
                  <a:endParaRPr lang="en-US" sz="17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17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Show how the system works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Guide development around structure </a:t>
                  </a:r>
                </a:p>
                <a:p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&amp; behavior of runtime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To reason about performance and reliability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920387" y="9218087"/>
                  <a:ext cx="6066967" cy="2970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Modules: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principal units of implementation</a:t>
                  </a:r>
                </a:p>
                <a:p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Used to explain system functionality + structure of code base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blueprint for code construction </a:t>
                  </a:r>
                </a:p>
                <a:p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and incremental development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Analysis of code dependency</a:t>
                  </a:r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914670" y="16777421"/>
                  <a:ext cx="5937816" cy="3400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Deployment View: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mapping between software and non-software elements in the former’s environment. </a:t>
                  </a:r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</a:t>
                  </a:r>
                </a:p>
                <a:p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Analyzing actual runtime performance, reliability, and security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SW elements: CnC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Environmental elements: hardware, </a:t>
                  </a:r>
                </a:p>
                <a:p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network elements, and their capabilities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</p:grpSp>
        </p:grpSp>
      </p:grpSp>
      <p:grpSp>
        <p:nvGrpSpPr>
          <p:cNvPr id="163" name="Group 162"/>
          <p:cNvGrpSpPr/>
          <p:nvPr/>
        </p:nvGrpSpPr>
        <p:grpSpPr>
          <a:xfrm>
            <a:off x="-736693" y="22974481"/>
            <a:ext cx="16411184" cy="6649841"/>
            <a:chOff x="-7634781" y="22718885"/>
            <a:chExt cx="16411184" cy="6649841"/>
          </a:xfrm>
        </p:grpSpPr>
        <p:sp>
          <p:nvSpPr>
            <p:cNvPr id="119" name="TextBox 118"/>
            <p:cNvSpPr txBox="1"/>
            <p:nvPr/>
          </p:nvSpPr>
          <p:spPr>
            <a:xfrm>
              <a:off x="-6084069" y="24567412"/>
              <a:ext cx="14860472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Trinity Architecture Components</a:t>
              </a:r>
            </a:p>
            <a:p>
              <a:endPara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component: </a:t>
              </a:r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a </a:t>
              </a:r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runtime entity that may interact with other components through ports.</a:t>
              </a:r>
            </a:p>
            <a:p>
              <a:endPara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connector: </a:t>
              </a:r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interaction pathways that join two compatible component ports.</a:t>
              </a:r>
              <a:endPara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port: </a:t>
              </a:r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component access points that enable interaction with other components.</a:t>
              </a:r>
            </a:p>
            <a:p>
              <a:endPara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000" b="1" dirty="0" err="1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entryPoints</a:t>
              </a:r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: </a:t>
              </a:r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a program starting point that enables execution.</a:t>
              </a:r>
              <a:endPara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-7634781" y="22718885"/>
              <a:ext cx="9328383" cy="1477415"/>
              <a:chOff x="-8315203" y="23898600"/>
              <a:chExt cx="10190756" cy="1723158"/>
            </a:xfrm>
          </p:grpSpPr>
          <p:sp>
            <p:nvSpPr>
              <p:cNvPr id="120" name="Arrow: Chevron 119"/>
              <p:cNvSpPr/>
              <p:nvPr/>
            </p:nvSpPr>
            <p:spPr>
              <a:xfrm rot="10800000">
                <a:off x="-8315203" y="23898600"/>
                <a:ext cx="10190756" cy="1723158"/>
              </a:xfrm>
              <a:prstGeom prst="chevron">
                <a:avLst/>
              </a:prstGeom>
              <a:solidFill>
                <a:srgbClr val="9EB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-6621134" y="24347364"/>
                <a:ext cx="7258933" cy="825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Implementation Concepts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12250982" y="32756586"/>
            <a:ext cx="169030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&lt;INSERT EXAMPLE TRINITY CODE OF EXAMPLE ARCH.&gt;</a:t>
            </a:r>
          </a:p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	* describe each component</a:t>
            </a:r>
          </a:p>
          <a:p>
            <a:endParaRPr lang="en-US" sz="4000" b="1" dirty="0">
              <a:solidFill>
                <a:srgbClr val="0070C0"/>
              </a:solidFill>
              <a:highlight>
                <a:srgbClr val="FFFF00"/>
              </a:highlight>
              <a:latin typeface="Oxygen" panose="02000503000000000000" pitchFamily="2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&lt;INSERT SOFTWARE ARCHITECTURE DIAGRAM OF EXAMPLE&gt;</a:t>
            </a:r>
          </a:p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	</a:t>
            </a:r>
          </a:p>
          <a:p>
            <a:endParaRPr lang="en-US" sz="4000" b="1" dirty="0">
              <a:solidFill>
                <a:srgbClr val="0070C0"/>
              </a:solidFill>
              <a:highlight>
                <a:srgbClr val="FFFF00"/>
              </a:highlight>
              <a:latin typeface="Oxygen" panose="02000503000000000000" pitchFamily="2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10777675" y="8831573"/>
            <a:ext cx="8040015" cy="10412754"/>
            <a:chOff x="10777675" y="8831573"/>
            <a:chExt cx="8040015" cy="10412754"/>
          </a:xfrm>
        </p:grpSpPr>
        <p:grpSp>
          <p:nvGrpSpPr>
            <p:cNvPr id="11" name="Group 10"/>
            <p:cNvGrpSpPr/>
            <p:nvPr/>
          </p:nvGrpSpPr>
          <p:grpSpPr>
            <a:xfrm>
              <a:off x="10777675" y="9712796"/>
              <a:ext cx="8040015" cy="9531531"/>
              <a:chOff x="10921058" y="9151946"/>
              <a:chExt cx="8040015" cy="9531531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0921058" y="11254012"/>
                <a:ext cx="8040015" cy="7429465"/>
              </a:xfrm>
              <a:prstGeom prst="ellipse">
                <a:avLst/>
              </a:prstGeom>
              <a:solidFill>
                <a:srgbClr val="CD6D6D">
                  <a:alpha val="1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1114259" y="9151946"/>
                <a:ext cx="5944661" cy="8096344"/>
                <a:chOff x="12160993" y="8649848"/>
                <a:chExt cx="5944661" cy="8096344"/>
              </a:xfrm>
            </p:grpSpPr>
            <p:sp>
              <p:nvSpPr>
                <p:cNvPr id="70" name="Shape 70"/>
                <p:cNvSpPr/>
                <p:nvPr/>
              </p:nvSpPr>
              <p:spPr>
                <a:xfrm>
                  <a:off x="12160993" y="9778349"/>
                  <a:ext cx="5944661" cy="6967843"/>
                </a:xfrm>
                <a:prstGeom prst="flowChartMagneticDisk">
                  <a:avLst/>
                </a:prstGeom>
                <a:noFill/>
                <a:ln w="63500" cap="flat" cmpd="sng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2959152" y="8649848"/>
                  <a:ext cx="4067139" cy="861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The Problem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2547735" y="12805877"/>
                  <a:ext cx="5171176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It is hard to determine whether the logical relationships between entities in architecture diagrams are present in system implementations. </a:t>
                  </a:r>
                </a:p>
              </p:txBody>
            </p:sp>
          </p:grpSp>
        </p:grpSp>
        <p:grpSp>
          <p:nvGrpSpPr>
            <p:cNvPr id="150" name="Group 149"/>
            <p:cNvGrpSpPr/>
            <p:nvPr/>
          </p:nvGrpSpPr>
          <p:grpSpPr>
            <a:xfrm>
              <a:off x="16915536" y="8831573"/>
              <a:ext cx="1035580" cy="5795245"/>
              <a:chOff x="16915536" y="8831573"/>
              <a:chExt cx="1035580" cy="5795245"/>
            </a:xfrm>
          </p:grpSpPr>
          <p:cxnSp>
            <p:nvCxnSpPr>
              <p:cNvPr id="130" name="Connector: Elbow 129"/>
              <p:cNvCxnSpPr/>
              <p:nvPr/>
            </p:nvCxnSpPr>
            <p:spPr>
              <a:xfrm rot="5400000" flipH="1" flipV="1">
                <a:off x="14318464" y="11443826"/>
                <a:ext cx="5780064" cy="585920"/>
              </a:xfrm>
              <a:prstGeom prst="bentConnector3">
                <a:avLst>
                  <a:gd name="adj1" fmla="val 563"/>
                </a:avLst>
              </a:prstGeom>
              <a:ln w="63500">
                <a:solidFill>
                  <a:schemeClr val="tx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V="1">
                <a:off x="17501456" y="8846754"/>
                <a:ext cx="449660" cy="12914"/>
              </a:xfrm>
              <a:prstGeom prst="straightConnector1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Flowchart: Connector 148"/>
              <p:cNvSpPr/>
              <p:nvPr/>
            </p:nvSpPr>
            <p:spPr>
              <a:xfrm>
                <a:off x="17474310" y="8831573"/>
                <a:ext cx="45719" cy="45719"/>
              </a:xfrm>
              <a:prstGeom prst="flowChartConnector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3" name="Straight Arrow Connector 152"/>
          <p:cNvCxnSpPr/>
          <p:nvPr/>
        </p:nvCxnSpPr>
        <p:spPr>
          <a:xfrm>
            <a:off x="20718379" y="12254477"/>
            <a:ext cx="0" cy="1171005"/>
          </a:xfrm>
          <a:prstGeom prst="straightConnector1">
            <a:avLst/>
          </a:prstGeom>
          <a:ln w="6350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7978" y="31766849"/>
            <a:ext cx="10074861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component Client</a:t>
            </a: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port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getInfo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requires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CSIface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component Server</a:t>
            </a: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port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sendInfo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provides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CSIface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external component DB</a:t>
            </a: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port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dbIface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target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DBModule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connector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val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connectionString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String</a:t>
            </a: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architecture 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components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RequestHandler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ch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DB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connectors 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attachments	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connect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rh.dbIface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and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db.dbIface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			with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bindings 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sendInfo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is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rh.sendInfo</a:t>
            </a: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9632649" y="32934240"/>
            <a:ext cx="10074861" cy="789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architecture 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components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Client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client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Server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server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b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connectors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JSONCtr</a:t>
            </a: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jsonCtr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attachments 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Connect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client.getInfo</a:t>
            </a: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 and 				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server.sendInfo</a:t>
            </a: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 with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jsonCtr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b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entryPoints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Client: start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0308415" y="23575376"/>
            <a:ext cx="101755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Trinity’s design demonstrates the following principles: </a:t>
            </a:r>
          </a:p>
          <a:p>
            <a:endParaRPr lang="en-US" sz="3000" i="1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Readability</a:t>
            </a:r>
          </a:p>
          <a:p>
            <a:pPr lvl="2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	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fdklasjfs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  <a:p>
            <a:pPr lvl="2"/>
            <a:endParaRPr lang="en-US" sz="3000" b="1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Reuse and adaptability</a:t>
            </a:r>
          </a:p>
          <a:p>
            <a:pPr lvl="2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	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jfdklsafjdsk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  <a:p>
            <a:pPr lvl="2"/>
            <a:endParaRPr lang="en-US" sz="3000" b="1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Communication integrity in distributed systems</a:t>
            </a:r>
          </a:p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	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jfdlkasjfdklasfjs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-830814" y="20815545"/>
            <a:ext cx="7206462" cy="1739304"/>
            <a:chOff x="-1129898" y="25970449"/>
            <a:chExt cx="7206462" cy="2104559"/>
          </a:xfrm>
        </p:grpSpPr>
        <p:sp>
          <p:nvSpPr>
            <p:cNvPr id="165" name="Arrow: Chevron 164"/>
            <p:cNvSpPr/>
            <p:nvPr/>
          </p:nvSpPr>
          <p:spPr>
            <a:xfrm rot="10800000">
              <a:off x="-1129898" y="25970449"/>
              <a:ext cx="7206462" cy="2095405"/>
            </a:xfrm>
            <a:prstGeom prst="chevron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197" y="26006273"/>
              <a:ext cx="4439346" cy="20687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95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Design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9698528" y="21722364"/>
            <a:ext cx="11395282" cy="1477415"/>
            <a:chOff x="-2523330" y="22165667"/>
            <a:chExt cx="11102660" cy="1723158"/>
          </a:xfrm>
        </p:grpSpPr>
        <p:sp>
          <p:nvSpPr>
            <p:cNvPr id="169" name="Arrow: Chevron 168"/>
            <p:cNvSpPr/>
            <p:nvPr/>
          </p:nvSpPr>
          <p:spPr>
            <a:xfrm rot="10800000">
              <a:off x="-2523330" y="22165667"/>
              <a:ext cx="11102660" cy="1723158"/>
            </a:xfrm>
            <a:prstGeom prst="chevron">
              <a:avLst/>
            </a:prstGeom>
            <a:solidFill>
              <a:srgbClr val="9E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-968904" y="22502355"/>
              <a:ext cx="9314998" cy="1005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Demonstrated Principles</a:t>
              </a: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8474709" y="23092793"/>
            <a:ext cx="90224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i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Architecture concepts  are translated into runtime entities in Trinity</a:t>
            </a:r>
            <a:endParaRPr lang="en-US" sz="3900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465</Words>
  <Application>Microsoft Office PowerPoint</Application>
  <PresentationFormat>Custom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Code Pro</vt:lpstr>
      <vt:lpstr>Oxygen</vt:lpstr>
      <vt:lpstr>Oswald</vt:lpstr>
      <vt:lpstr>Consolas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103</cp:revision>
  <dcterms:modified xsi:type="dcterms:W3CDTF">2017-08-03T01:16:06Z</dcterms:modified>
</cp:coreProperties>
</file>