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30267275" cy="42794238"/>
  <p:notesSz cx="6858000" cy="9144000"/>
  <p:embeddedFontLst>
    <p:embeddedFont>
      <p:font typeface="Source Code Pro" panose="020B0604020202020204" charset="0"/>
      <p:regular r:id="rId4"/>
      <p:bold r:id="rId5"/>
    </p:embeddedFont>
    <p:embeddedFont>
      <p:font typeface="Oxygen" panose="02000503000000000000" pitchFamily="2" charset="0"/>
      <p:regular r:id="rId6"/>
      <p:bold r:id="rId7"/>
    </p:embeddedFont>
    <p:embeddedFont>
      <p:font typeface="Oswald"/>
      <p:regular r:id="rId8"/>
      <p:bold r:id="rId9"/>
    </p:embeddedFont>
    <p:embeddedFont>
      <p:font typeface="Consolas" panose="020B0609020204030204" pitchFamily="49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ddie Kirwin" initials="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99A7"/>
    <a:srgbClr val="CD6D6D"/>
    <a:srgbClr val="97D256"/>
    <a:srgbClr val="EEDD96"/>
    <a:srgbClr val="D58585"/>
    <a:srgbClr val="F09090"/>
    <a:srgbClr val="F3A3A3"/>
    <a:srgbClr val="BFBFBF"/>
    <a:srgbClr val="666666"/>
    <a:srgbClr val="D6ED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510" y="-3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presProps" Target="pres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2216716" y="685800"/>
            <a:ext cx="24252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13040353"/>
            <a:ext cx="30266700" cy="16713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1425948" y="15722305"/>
            <a:ext cx="27414900" cy="12617400"/>
          </a:xfrm>
          <a:prstGeom prst="rect">
            <a:avLst/>
          </a:prstGeom>
        </p:spPr>
        <p:txBody>
          <a:bodyPr lIns="455300" tIns="455300" rIns="455300" bIns="455300" anchor="ctr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1420652" y="10612802"/>
            <a:ext cx="2032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031727" y="3099200"/>
            <a:ext cx="28203300" cy="61026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031727" y="12220625"/>
            <a:ext cx="13239600" cy="25791299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>
              <a:spcBef>
                <a:spcPts val="0"/>
              </a:spcBef>
              <a:buSzPct val="100000"/>
              <a:buChar char="●"/>
              <a:defRPr sz="7000"/>
            </a:lvl1pPr>
            <a:lvl2pPr lvl="1">
              <a:spcBef>
                <a:spcPts val="0"/>
              </a:spcBef>
              <a:buSzPct val="100000"/>
              <a:buChar char="○"/>
              <a:defRPr sz="6000"/>
            </a:lvl2pPr>
            <a:lvl3pPr lvl="2">
              <a:spcBef>
                <a:spcPts val="0"/>
              </a:spcBef>
              <a:buSzPct val="100000"/>
              <a:buChar char="■"/>
              <a:defRPr sz="6000"/>
            </a:lvl3pPr>
            <a:lvl4pPr lvl="3">
              <a:spcBef>
                <a:spcPts val="0"/>
              </a:spcBef>
              <a:buSzPct val="100000"/>
              <a:buChar char="●"/>
              <a:defRPr sz="6000"/>
            </a:lvl4pPr>
            <a:lvl5pPr lvl="4">
              <a:spcBef>
                <a:spcPts val="0"/>
              </a:spcBef>
              <a:buSzPct val="100000"/>
              <a:buChar char="○"/>
              <a:defRPr sz="6000"/>
            </a:lvl5pPr>
            <a:lvl6pPr lvl="5">
              <a:spcBef>
                <a:spcPts val="0"/>
              </a:spcBef>
              <a:buSzPct val="100000"/>
              <a:buChar char="■"/>
              <a:defRPr sz="6000"/>
            </a:lvl6pPr>
            <a:lvl7pPr lvl="6">
              <a:spcBef>
                <a:spcPts val="0"/>
              </a:spcBef>
              <a:buSzPct val="100000"/>
              <a:buChar char="●"/>
              <a:defRPr sz="6000"/>
            </a:lvl7pPr>
            <a:lvl8pPr lvl="7">
              <a:spcBef>
                <a:spcPts val="0"/>
              </a:spcBef>
              <a:buSzPct val="100000"/>
              <a:buChar char="○"/>
              <a:defRPr sz="6000"/>
            </a:lvl8pPr>
            <a:lvl9pPr lvl="8">
              <a:spcBef>
                <a:spcPts val="0"/>
              </a:spcBef>
              <a:buSzPct val="100000"/>
              <a:buChar char="■"/>
              <a:defRPr sz="60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15995249" y="12220625"/>
            <a:ext cx="13239600" cy="25791299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>
              <a:spcBef>
                <a:spcPts val="0"/>
              </a:spcBef>
              <a:buSzPct val="100000"/>
              <a:buChar char="●"/>
              <a:defRPr sz="7000"/>
            </a:lvl1pPr>
            <a:lvl2pPr lvl="1">
              <a:spcBef>
                <a:spcPts val="0"/>
              </a:spcBef>
              <a:buSzPct val="100000"/>
              <a:buChar char="○"/>
              <a:defRPr sz="6000"/>
            </a:lvl2pPr>
            <a:lvl3pPr lvl="2">
              <a:spcBef>
                <a:spcPts val="0"/>
              </a:spcBef>
              <a:buSzPct val="100000"/>
              <a:buChar char="■"/>
              <a:defRPr sz="6000"/>
            </a:lvl3pPr>
            <a:lvl4pPr lvl="3">
              <a:spcBef>
                <a:spcPts val="0"/>
              </a:spcBef>
              <a:buSzPct val="100000"/>
              <a:buChar char="●"/>
              <a:defRPr sz="6000"/>
            </a:lvl4pPr>
            <a:lvl5pPr lvl="4">
              <a:spcBef>
                <a:spcPts val="0"/>
              </a:spcBef>
              <a:buSzPct val="100000"/>
              <a:buChar char="○"/>
              <a:defRPr sz="6000"/>
            </a:lvl5pPr>
            <a:lvl6pPr lvl="5">
              <a:spcBef>
                <a:spcPts val="0"/>
              </a:spcBef>
              <a:buSzPct val="100000"/>
              <a:buChar char="■"/>
              <a:defRPr sz="6000"/>
            </a:lvl6pPr>
            <a:lvl7pPr lvl="6">
              <a:spcBef>
                <a:spcPts val="0"/>
              </a:spcBef>
              <a:buSzPct val="100000"/>
              <a:buChar char="●"/>
              <a:defRPr sz="6000"/>
            </a:lvl7pPr>
            <a:lvl8pPr lvl="7">
              <a:spcBef>
                <a:spcPts val="0"/>
              </a:spcBef>
              <a:buSzPct val="100000"/>
              <a:buChar char="○"/>
              <a:defRPr sz="6000"/>
            </a:lvl8pPr>
            <a:lvl9pPr lvl="8">
              <a:spcBef>
                <a:spcPts val="0"/>
              </a:spcBef>
              <a:buSzPct val="100000"/>
              <a:buChar char="■"/>
              <a:defRPr sz="60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1031727" y="3099200"/>
            <a:ext cx="28203300" cy="61026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>
            <a:off x="1385814" y="12128791"/>
            <a:ext cx="2032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031727" y="5256576"/>
            <a:ext cx="9294600" cy="62874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buSzPct val="100000"/>
              <a:defRPr sz="12000"/>
            </a:lvl1pPr>
            <a:lvl2pPr lvl="1">
              <a:spcBef>
                <a:spcPts val="0"/>
              </a:spcBef>
              <a:buSzPct val="100000"/>
              <a:defRPr sz="12000"/>
            </a:lvl2pPr>
            <a:lvl3pPr lvl="2">
              <a:spcBef>
                <a:spcPts val="0"/>
              </a:spcBef>
              <a:buSzPct val="100000"/>
              <a:defRPr sz="12000"/>
            </a:lvl3pPr>
            <a:lvl4pPr lvl="3">
              <a:spcBef>
                <a:spcPts val="0"/>
              </a:spcBef>
              <a:buSzPct val="100000"/>
              <a:defRPr sz="12000"/>
            </a:lvl4pPr>
            <a:lvl5pPr lvl="4">
              <a:spcBef>
                <a:spcPts val="0"/>
              </a:spcBef>
              <a:buSzPct val="100000"/>
              <a:defRPr sz="12000"/>
            </a:lvl5pPr>
            <a:lvl6pPr lvl="5">
              <a:spcBef>
                <a:spcPts val="0"/>
              </a:spcBef>
              <a:buSzPct val="100000"/>
              <a:defRPr sz="12000"/>
            </a:lvl6pPr>
            <a:lvl7pPr lvl="6">
              <a:spcBef>
                <a:spcPts val="0"/>
              </a:spcBef>
              <a:buSzPct val="100000"/>
              <a:defRPr sz="12000"/>
            </a:lvl7pPr>
            <a:lvl8pPr lvl="7">
              <a:spcBef>
                <a:spcPts val="0"/>
              </a:spcBef>
              <a:buSzPct val="100000"/>
              <a:defRPr sz="12000"/>
            </a:lvl8pPr>
            <a:lvl9pPr lvl="8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031727" y="13463458"/>
            <a:ext cx="9294600" cy="24550800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>
              <a:spcBef>
                <a:spcPts val="0"/>
              </a:spcBef>
              <a:buSzPct val="100000"/>
              <a:buChar char="●"/>
              <a:defRPr sz="6000"/>
            </a:lvl1pPr>
            <a:lvl2pPr lvl="1">
              <a:spcBef>
                <a:spcPts val="0"/>
              </a:spcBef>
              <a:buSzPct val="100000"/>
              <a:buChar char="○"/>
              <a:defRPr sz="6000"/>
            </a:lvl2pPr>
            <a:lvl3pPr lvl="2">
              <a:spcBef>
                <a:spcPts val="0"/>
              </a:spcBef>
              <a:buSzPct val="100000"/>
              <a:buChar char="■"/>
              <a:defRPr sz="6000"/>
            </a:lvl3pPr>
            <a:lvl4pPr lvl="3">
              <a:spcBef>
                <a:spcPts val="0"/>
              </a:spcBef>
              <a:buSzPct val="100000"/>
              <a:buChar char="●"/>
              <a:defRPr sz="6000"/>
            </a:lvl4pPr>
            <a:lvl5pPr lvl="4">
              <a:spcBef>
                <a:spcPts val="0"/>
              </a:spcBef>
              <a:buSzPct val="100000"/>
              <a:buChar char="○"/>
              <a:defRPr sz="6000"/>
            </a:lvl5pPr>
            <a:lvl6pPr lvl="5">
              <a:spcBef>
                <a:spcPts val="0"/>
              </a:spcBef>
              <a:buSzPct val="100000"/>
              <a:buChar char="■"/>
              <a:defRPr sz="6000"/>
            </a:lvl6pPr>
            <a:lvl7pPr lvl="6">
              <a:spcBef>
                <a:spcPts val="0"/>
              </a:spcBef>
              <a:buSzPct val="100000"/>
              <a:buChar char="●"/>
              <a:defRPr sz="6000"/>
            </a:lvl7pPr>
            <a:lvl8pPr lvl="7">
              <a:spcBef>
                <a:spcPts val="0"/>
              </a:spcBef>
              <a:buSzPct val="100000"/>
              <a:buChar char="○"/>
              <a:defRPr sz="6000"/>
            </a:lvl8pPr>
            <a:lvl9pPr lvl="8">
              <a:spcBef>
                <a:spcPts val="0"/>
              </a:spcBef>
              <a:buSzPct val="100000"/>
              <a:buChar char="■"/>
              <a:defRPr sz="60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622728" y="4400448"/>
            <a:ext cx="18794400" cy="33993000"/>
          </a:xfrm>
          <a:prstGeom prst="rect">
            <a:avLst/>
          </a:prstGeom>
        </p:spPr>
        <p:txBody>
          <a:bodyPr lIns="455300" tIns="455300" rIns="455300" bIns="455300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15133325" y="1455"/>
            <a:ext cx="15133200" cy="42793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16648229" y="37402564"/>
            <a:ext cx="1910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878805" y="8975201"/>
            <a:ext cx="13389600" cy="148860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878805" y="24306058"/>
            <a:ext cx="13389600" cy="11194499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16349750" y="6025344"/>
            <a:ext cx="12700500" cy="30743100"/>
          </a:xfrm>
          <a:prstGeom prst="rect">
            <a:avLst/>
          </a:prstGeom>
        </p:spPr>
        <p:txBody>
          <a:bodyPr lIns="455300" tIns="455300" rIns="455300" bIns="455300" anchor="ctr" anchorCtr="0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1031727" y="35198388"/>
            <a:ext cx="19856100" cy="5034300"/>
          </a:xfrm>
          <a:prstGeom prst="rect">
            <a:avLst/>
          </a:prstGeom>
        </p:spPr>
        <p:txBody>
          <a:bodyPr lIns="455300" tIns="455300" rIns="455300" bIns="455300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Char char="●"/>
              <a:defRPr sz="105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1367940" y="24862450"/>
            <a:ext cx="30137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031727" y="9202961"/>
            <a:ext cx="28203300" cy="163362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buSzPct val="100000"/>
              <a:defRPr sz="59800"/>
            </a:lvl1pPr>
            <a:lvl2pPr lvl="1">
              <a:spcBef>
                <a:spcPts val="0"/>
              </a:spcBef>
              <a:buSzPct val="100000"/>
              <a:defRPr sz="59800"/>
            </a:lvl2pPr>
            <a:lvl3pPr lvl="2">
              <a:spcBef>
                <a:spcPts val="0"/>
              </a:spcBef>
              <a:buSzPct val="100000"/>
              <a:defRPr sz="59800"/>
            </a:lvl3pPr>
            <a:lvl4pPr lvl="3">
              <a:spcBef>
                <a:spcPts val="0"/>
              </a:spcBef>
              <a:buSzPct val="100000"/>
              <a:defRPr sz="59800"/>
            </a:lvl4pPr>
            <a:lvl5pPr lvl="4">
              <a:spcBef>
                <a:spcPts val="0"/>
              </a:spcBef>
              <a:buSzPct val="100000"/>
              <a:defRPr sz="59800"/>
            </a:lvl5pPr>
            <a:lvl6pPr lvl="5">
              <a:spcBef>
                <a:spcPts val="0"/>
              </a:spcBef>
              <a:buSzPct val="100000"/>
              <a:defRPr sz="59800"/>
            </a:lvl6pPr>
            <a:lvl7pPr lvl="6">
              <a:spcBef>
                <a:spcPts val="0"/>
              </a:spcBef>
              <a:buSzPct val="100000"/>
              <a:defRPr sz="59800"/>
            </a:lvl7pPr>
            <a:lvl8pPr lvl="7">
              <a:spcBef>
                <a:spcPts val="0"/>
              </a:spcBef>
              <a:buSzPct val="100000"/>
              <a:defRPr sz="59800"/>
            </a:lvl8pPr>
            <a:lvl9pPr lvl="8">
              <a:spcBef>
                <a:spcPts val="0"/>
              </a:spcBef>
              <a:buSzPct val="100000"/>
              <a:defRPr sz="598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1031727" y="26226515"/>
            <a:ext cx="28203300" cy="10822800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31727" y="3099200"/>
            <a:ext cx="28203300" cy="6102600"/>
          </a:xfrm>
          <a:prstGeom prst="rect">
            <a:avLst/>
          </a:prstGeom>
          <a:noFill/>
          <a:ln>
            <a:noFill/>
          </a:ln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31727" y="12220625"/>
            <a:ext cx="28203300" cy="25791299"/>
          </a:xfrm>
          <a:prstGeom prst="rect">
            <a:avLst/>
          </a:prstGeom>
          <a:noFill/>
          <a:ln>
            <a:noFill/>
          </a:ln>
        </p:spPr>
        <p:txBody>
          <a:bodyPr lIns="455300" tIns="455300" rIns="455300" bIns="455300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9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○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■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○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■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○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■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  <a:noFill/>
          <a:ln>
            <a:noFill/>
          </a:ln>
        </p:spPr>
        <p:txBody>
          <a:bodyPr lIns="455300" tIns="455300" rIns="455300" bIns="455300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5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en" sz="5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Isosceles Triangle 92"/>
          <p:cNvSpPr/>
          <p:nvPr/>
        </p:nvSpPr>
        <p:spPr>
          <a:xfrm rot="2552075">
            <a:off x="20570391" y="3481112"/>
            <a:ext cx="12514568" cy="12619929"/>
          </a:xfrm>
          <a:prstGeom prst="triangle">
            <a:avLst/>
          </a:prstGeom>
          <a:solidFill>
            <a:schemeClr val="accent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Pentagon 93"/>
          <p:cNvSpPr/>
          <p:nvPr/>
        </p:nvSpPr>
        <p:spPr>
          <a:xfrm rot="1686696">
            <a:off x="18341154" y="4949140"/>
            <a:ext cx="13819609" cy="11228327"/>
          </a:xfrm>
          <a:prstGeom prst="pentagon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Explosion: 8 Points 78"/>
          <p:cNvSpPr/>
          <p:nvPr/>
        </p:nvSpPr>
        <p:spPr>
          <a:xfrm>
            <a:off x="-1252673" y="6074764"/>
            <a:ext cx="11548770" cy="15647600"/>
          </a:xfrm>
          <a:prstGeom prst="irregularSeal1">
            <a:avLst/>
          </a:prstGeom>
          <a:solidFill>
            <a:srgbClr val="97D25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1148000" y="5804822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-715956" y="-505151"/>
            <a:ext cx="33393724" cy="4487525"/>
            <a:chOff x="-715956" y="-505151"/>
            <a:chExt cx="33393724" cy="4487525"/>
          </a:xfrm>
        </p:grpSpPr>
        <p:grpSp>
          <p:nvGrpSpPr>
            <p:cNvPr id="52" name="Group 51"/>
            <p:cNvGrpSpPr/>
            <p:nvPr/>
          </p:nvGrpSpPr>
          <p:grpSpPr>
            <a:xfrm>
              <a:off x="-715956" y="-505151"/>
              <a:ext cx="33393724" cy="4487525"/>
              <a:chOff x="-715956" y="-505151"/>
              <a:chExt cx="33393724" cy="4487525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-715956" y="-108030"/>
                <a:ext cx="25439969" cy="3693285"/>
                <a:chOff x="-820576" y="860405"/>
                <a:chExt cx="27719240" cy="3425315"/>
              </a:xfrm>
            </p:grpSpPr>
            <p:sp>
              <p:nvSpPr>
                <p:cNvPr id="42" name="Arrow: Pentagon 41"/>
                <p:cNvSpPr/>
                <p:nvPr/>
              </p:nvSpPr>
              <p:spPr>
                <a:xfrm>
                  <a:off x="-198988" y="860405"/>
                  <a:ext cx="27097652" cy="3425315"/>
                </a:xfrm>
                <a:prstGeom prst="homePlat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Shape 68"/>
                <p:cNvSpPr txBox="1"/>
                <p:nvPr/>
              </p:nvSpPr>
              <p:spPr>
                <a:xfrm>
                  <a:off x="-820576" y="1416912"/>
                  <a:ext cx="8030101" cy="2644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pPr lvl="0" algn="ctr">
                    <a:spcBef>
                      <a:spcPts val="0"/>
                    </a:spcBef>
                    <a:buNone/>
                  </a:pPr>
                  <a:r>
                    <a:rPr lang="en" sz="13000" b="1" dirty="0">
                      <a:solidFill>
                        <a:schemeClr val="bg1"/>
                      </a:solidFill>
                      <a:latin typeface="Oxygen"/>
                      <a:ea typeface="Oxygen"/>
                      <a:cs typeface="Oxygen"/>
                      <a:sym typeface="Oxygen"/>
                    </a:rPr>
                    <a:t>Trinity</a:t>
                  </a:r>
                  <a:r>
                    <a:rPr lang="en" sz="12000" b="1" dirty="0">
                      <a:solidFill>
                        <a:schemeClr val="bg1"/>
                      </a:solidFill>
                      <a:latin typeface="Oxygen"/>
                      <a:ea typeface="Oxygen"/>
                      <a:cs typeface="Oxygen"/>
                      <a:sym typeface="Oxygen"/>
                    </a:rPr>
                    <a:t>:</a:t>
                  </a:r>
                </a:p>
              </p:txBody>
            </p:sp>
            <p:sp>
              <p:nvSpPr>
                <p:cNvPr id="69" name="Shape 69"/>
                <p:cNvSpPr txBox="1"/>
                <p:nvPr/>
              </p:nvSpPr>
              <p:spPr>
                <a:xfrm>
                  <a:off x="6847226" y="1263782"/>
                  <a:ext cx="19004174" cy="237494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rPr lang="en" sz="7800" dirty="0">
                      <a:solidFill>
                        <a:schemeClr val="bg1"/>
                      </a:solidFill>
                      <a:latin typeface="Oxygen"/>
                      <a:ea typeface="Oxygen"/>
                      <a:cs typeface="Oxygen"/>
                      <a:sym typeface="Oxygen"/>
                    </a:rPr>
                    <a:t>A Language for Multi-View </a:t>
                  </a:r>
                </a:p>
                <a:p>
                  <a:pPr lvl="0">
                    <a:spcBef>
                      <a:spcPts val="0"/>
                    </a:spcBef>
                    <a:buNone/>
                  </a:pPr>
                  <a:r>
                    <a:rPr lang="en" sz="7800" dirty="0">
                      <a:solidFill>
                        <a:schemeClr val="bg1"/>
                      </a:solidFill>
                      <a:latin typeface="Oxygen"/>
                      <a:ea typeface="Oxygen"/>
                      <a:cs typeface="Oxygen"/>
                      <a:sym typeface="Oxygen"/>
                    </a:rPr>
                    <a:t>Architecture Description and Control</a:t>
                  </a:r>
                </a:p>
              </p:txBody>
            </p:sp>
          </p:grpSp>
          <p:sp>
            <p:nvSpPr>
              <p:cNvPr id="51" name="Arrow: Chevron 50"/>
              <p:cNvSpPr/>
              <p:nvPr/>
            </p:nvSpPr>
            <p:spPr>
              <a:xfrm>
                <a:off x="23174307" y="-505151"/>
                <a:ext cx="9503461" cy="4487525"/>
              </a:xfrm>
              <a:prstGeom prst="chevron">
                <a:avLst/>
              </a:prstGeom>
              <a:solidFill>
                <a:srgbClr val="ABDB7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24079465" y="265952"/>
              <a:ext cx="5655802" cy="3217667"/>
              <a:chOff x="23270275" y="257500"/>
              <a:chExt cx="5655802" cy="3217667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23986930" y="257500"/>
                <a:ext cx="4939147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6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Maddie Kirwin kirwinma@grinnell.edu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3944645" y="1411610"/>
                <a:ext cx="4981432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600" b="1" dirty="0" err="1">
                    <a:solidFill>
                      <a:schemeClr val="bg1"/>
                    </a:solidFill>
                    <a:latin typeface="Oxygen" panose="02000503000000000000" pitchFamily="2" charset="0"/>
                  </a:rPr>
                  <a:t>Selva</a:t>
                </a:r>
                <a:r>
                  <a:rPr lang="en-US" sz="26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 Samuel ssamuel@cs.cmu.edu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23270275" y="2613393"/>
                <a:ext cx="5655802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5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Jonathan Aldrich</a:t>
                </a:r>
              </a:p>
              <a:p>
                <a:pPr algn="r"/>
                <a:r>
                  <a:rPr lang="en-US" sz="25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Jonathan.Aldrich@cs.cmu.edu</a:t>
                </a:r>
              </a:p>
            </p:txBody>
          </p:sp>
        </p:grpSp>
      </p:grpSp>
      <p:sp>
        <p:nvSpPr>
          <p:cNvPr id="75" name="Speech Bubble: Rectangle 74"/>
          <p:cNvSpPr/>
          <p:nvPr/>
        </p:nvSpPr>
        <p:spPr>
          <a:xfrm rot="10800000">
            <a:off x="0" y="20608742"/>
            <a:ext cx="30262996" cy="11439628"/>
          </a:xfrm>
          <a:prstGeom prst="wedgeRectCallout">
            <a:avLst>
              <a:gd name="adj1" fmla="val -33287"/>
              <a:gd name="adj2" fmla="val 69533"/>
            </a:avLst>
          </a:prstGeom>
          <a:solidFill>
            <a:srgbClr val="EEDD9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2524981" y="21905867"/>
            <a:ext cx="7742294" cy="2819796"/>
            <a:chOff x="22524981" y="21905867"/>
            <a:chExt cx="7742294" cy="2819796"/>
          </a:xfrm>
        </p:grpSpPr>
        <p:sp>
          <p:nvSpPr>
            <p:cNvPr id="77" name="Arrow: Pentagon 76"/>
            <p:cNvSpPr/>
            <p:nvPr/>
          </p:nvSpPr>
          <p:spPr>
            <a:xfrm rot="10800000">
              <a:off x="22524981" y="21905867"/>
              <a:ext cx="7742294" cy="2819796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4443336" y="22500155"/>
              <a:ext cx="5342715" cy="163121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0000" b="1" i="1" dirty="0">
                  <a:solidFill>
                    <a:schemeClr val="bg1"/>
                  </a:solidFill>
                  <a:latin typeface="Oxygen" panose="02000503000000000000" pitchFamily="2" charset="0"/>
                </a:rPr>
                <a:t>Design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-4" y="32642660"/>
            <a:ext cx="30267279" cy="10151577"/>
            <a:chOff x="-140659" y="32515693"/>
            <a:chExt cx="30465707" cy="10483577"/>
          </a:xfrm>
        </p:grpSpPr>
        <p:sp>
          <p:nvSpPr>
            <p:cNvPr id="48" name="Speech Bubble: Rectangle 47"/>
            <p:cNvSpPr/>
            <p:nvPr/>
          </p:nvSpPr>
          <p:spPr>
            <a:xfrm rot="10800000">
              <a:off x="-140659" y="32515693"/>
              <a:ext cx="30465705" cy="10483577"/>
            </a:xfrm>
            <a:prstGeom prst="wedgeRectCallout">
              <a:avLst>
                <a:gd name="adj1" fmla="val 8438"/>
                <a:gd name="adj2" fmla="val 65905"/>
              </a:avLst>
            </a:prstGeom>
            <a:solidFill>
              <a:srgbClr val="7D99A7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/>
            <p:cNvGrpSpPr/>
            <p:nvPr/>
          </p:nvGrpSpPr>
          <p:grpSpPr>
            <a:xfrm rot="10800000">
              <a:off x="22545675" y="34606782"/>
              <a:ext cx="7779373" cy="2557834"/>
              <a:chOff x="-140655" y="23359323"/>
              <a:chExt cx="8241859" cy="1803853"/>
            </a:xfrm>
            <a:solidFill>
              <a:schemeClr val="bg1">
                <a:lumMod val="85000"/>
              </a:schemeClr>
            </a:solidFill>
          </p:grpSpPr>
          <p:sp>
            <p:nvSpPr>
              <p:cNvPr id="57" name="Arrow: Pentagon 56"/>
              <p:cNvSpPr/>
              <p:nvPr/>
            </p:nvSpPr>
            <p:spPr>
              <a:xfrm>
                <a:off x="-140655" y="23359323"/>
                <a:ext cx="8241859" cy="1803853"/>
              </a:xfrm>
              <a:prstGeom prst="homePlat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 rot="10800000">
                <a:off x="-58898" y="23648438"/>
                <a:ext cx="6363759" cy="1187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0" b="1" i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Example</a:t>
                </a: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10777675" y="10183183"/>
            <a:ext cx="8040015" cy="9684758"/>
            <a:chOff x="10921058" y="8998719"/>
            <a:chExt cx="8040015" cy="9684758"/>
          </a:xfrm>
        </p:grpSpPr>
        <p:grpSp>
          <p:nvGrpSpPr>
            <p:cNvPr id="29" name="Group 28"/>
            <p:cNvGrpSpPr/>
            <p:nvPr/>
          </p:nvGrpSpPr>
          <p:grpSpPr>
            <a:xfrm>
              <a:off x="11114259" y="8998719"/>
              <a:ext cx="5944661" cy="8249571"/>
              <a:chOff x="12160993" y="8496621"/>
              <a:chExt cx="5944661" cy="8249571"/>
            </a:xfrm>
          </p:grpSpPr>
          <p:sp>
            <p:nvSpPr>
              <p:cNvPr id="70" name="Shape 70"/>
              <p:cNvSpPr/>
              <p:nvPr/>
            </p:nvSpPr>
            <p:spPr>
              <a:xfrm>
                <a:off x="12160993" y="9778349"/>
                <a:ext cx="5944661" cy="6967843"/>
              </a:xfrm>
              <a:prstGeom prst="flowChartMagneticDisk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3225589" y="8496621"/>
                <a:ext cx="3815468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000" dirty="0">
                    <a:latin typeface="Oxygen" panose="02000503000000000000" pitchFamily="2" charset="0"/>
                  </a:rPr>
                  <a:t>The Problem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2547735" y="12805877"/>
                <a:ext cx="5171176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dirty="0">
                    <a:latin typeface="Oxygen" panose="02000503000000000000" pitchFamily="2" charset="0"/>
                  </a:rPr>
                  <a:t>Guarantees planned in software architecture design do not always carry through to implementations.</a:t>
                </a:r>
              </a:p>
            </p:txBody>
          </p:sp>
        </p:grpSp>
        <p:sp>
          <p:nvSpPr>
            <p:cNvPr id="82" name="Oval 81"/>
            <p:cNvSpPr/>
            <p:nvPr/>
          </p:nvSpPr>
          <p:spPr>
            <a:xfrm>
              <a:off x="10921058" y="11254012"/>
              <a:ext cx="8040015" cy="7429465"/>
            </a:xfrm>
            <a:prstGeom prst="ellipse">
              <a:avLst/>
            </a:prstGeom>
            <a:solidFill>
              <a:srgbClr val="CD6D6D">
                <a:alpha val="1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-995622" y="3885549"/>
            <a:ext cx="11358461" cy="1624971"/>
            <a:chOff x="-1300062" y="3789473"/>
            <a:chExt cx="11358461" cy="1837824"/>
          </a:xfrm>
        </p:grpSpPr>
        <p:sp>
          <p:nvSpPr>
            <p:cNvPr id="62" name="Arrow: Chevron 61"/>
            <p:cNvSpPr/>
            <p:nvPr/>
          </p:nvSpPr>
          <p:spPr>
            <a:xfrm rot="10800000">
              <a:off x="-1300062" y="3789473"/>
              <a:ext cx="11358461" cy="1837824"/>
            </a:xfrm>
            <a:prstGeom prst="chevron">
              <a:avLst/>
            </a:prstGeom>
            <a:solidFill>
              <a:srgbClr val="CD6D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0" dirty="0">
                <a:solidFill>
                  <a:schemeClr val="bg1"/>
                </a:solidFill>
                <a:latin typeface="Oswald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-16462" y="4129408"/>
              <a:ext cx="9073037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500" b="1" i="1" dirty="0">
                  <a:solidFill>
                    <a:schemeClr val="bg1"/>
                  </a:solidFill>
                  <a:latin typeface="Oxygen" panose="02000503000000000000" pitchFamily="2" charset="0"/>
                </a:rPr>
                <a:t>Software Architecture</a:t>
              </a:r>
            </a:p>
          </p:txBody>
        </p:sp>
      </p:grpSp>
      <p:sp>
        <p:nvSpPr>
          <p:cNvPr id="84" name="Rectangle: Rounded Corners 83"/>
          <p:cNvSpPr/>
          <p:nvPr/>
        </p:nvSpPr>
        <p:spPr>
          <a:xfrm>
            <a:off x="17951116" y="5036804"/>
            <a:ext cx="11784151" cy="5880232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: Rounded Corners 84"/>
          <p:cNvSpPr/>
          <p:nvPr/>
        </p:nvSpPr>
        <p:spPr>
          <a:xfrm>
            <a:off x="17951116" y="11702226"/>
            <a:ext cx="11784151" cy="7205569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roup 87"/>
          <p:cNvGrpSpPr/>
          <p:nvPr/>
        </p:nvGrpSpPr>
        <p:grpSpPr>
          <a:xfrm>
            <a:off x="18888884" y="4501877"/>
            <a:ext cx="6635840" cy="1115110"/>
            <a:chOff x="17924558" y="4224541"/>
            <a:chExt cx="6635840" cy="1499077"/>
          </a:xfrm>
        </p:grpSpPr>
        <p:sp>
          <p:nvSpPr>
            <p:cNvPr id="87" name="Arrow: Pentagon 86"/>
            <p:cNvSpPr/>
            <p:nvPr/>
          </p:nvSpPr>
          <p:spPr>
            <a:xfrm rot="10800000">
              <a:off x="17924558" y="4224541"/>
              <a:ext cx="5892075" cy="1497890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latin typeface="Oxygen" panose="02000503000000000000" pitchFamily="2" charset="0"/>
              </a:endParaRPr>
            </a:p>
          </p:txBody>
        </p:sp>
        <p:sp>
          <p:nvSpPr>
            <p:cNvPr id="86" name="Arrow: Pentagon 85"/>
            <p:cNvSpPr/>
            <p:nvPr/>
          </p:nvSpPr>
          <p:spPr>
            <a:xfrm>
              <a:off x="18668323" y="4225728"/>
              <a:ext cx="5892075" cy="1497890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600" b="1" dirty="0">
                  <a:solidFill>
                    <a:schemeClr val="bg1"/>
                  </a:solidFill>
                  <a:latin typeface="Oxygen" panose="02000503000000000000" pitchFamily="2" charset="0"/>
                </a:rPr>
                <a:t>Previous Solutions</a:t>
              </a: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22051488" y="11145111"/>
            <a:ext cx="6537859" cy="1114227"/>
            <a:chOff x="18044874" y="4181981"/>
            <a:chExt cx="6537859" cy="1497890"/>
          </a:xfrm>
        </p:grpSpPr>
        <p:sp>
          <p:nvSpPr>
            <p:cNvPr id="90" name="Arrow: Pentagon 89"/>
            <p:cNvSpPr/>
            <p:nvPr/>
          </p:nvSpPr>
          <p:spPr>
            <a:xfrm rot="10800000">
              <a:off x="18044874" y="4181981"/>
              <a:ext cx="5892075" cy="1497890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latin typeface="Oxygen" panose="02000503000000000000" pitchFamily="2" charset="0"/>
              </a:endParaRPr>
            </a:p>
          </p:txBody>
        </p:sp>
        <p:sp>
          <p:nvSpPr>
            <p:cNvPr id="91" name="Arrow: Pentagon 90"/>
            <p:cNvSpPr/>
            <p:nvPr/>
          </p:nvSpPr>
          <p:spPr>
            <a:xfrm>
              <a:off x="18690658" y="4181981"/>
              <a:ext cx="5892075" cy="1497890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600" b="1" dirty="0">
                  <a:solidFill>
                    <a:schemeClr val="bg1"/>
                  </a:solidFill>
                  <a:latin typeface="Oxygen" panose="02000503000000000000" pitchFamily="2" charset="0"/>
                </a:rPr>
                <a:t>Trinity’s Approach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59567" y="5951372"/>
            <a:ext cx="124789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chemeClr val="tx2">
                    <a:lumMod val="75000"/>
                  </a:schemeClr>
                </a:solidFill>
                <a:latin typeface="Oxygen" panose="02000503000000000000" pitchFamily="2" charset="0"/>
              </a:rPr>
              <a:t>the “fundamental organization of a system embodied in its components, their relations to each other, and the environment”</a:t>
            </a:r>
            <a:endParaRPr lang="en-US" sz="4000" b="1" i="1" dirty="0">
              <a:solidFill>
                <a:schemeClr val="tx2">
                  <a:lumMod val="75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07" name="Group 106"/>
          <p:cNvGrpSpPr/>
          <p:nvPr/>
        </p:nvGrpSpPr>
        <p:grpSpPr>
          <a:xfrm>
            <a:off x="659567" y="8095201"/>
            <a:ext cx="10194379" cy="11764289"/>
            <a:chOff x="659567" y="8095201"/>
            <a:chExt cx="10194379" cy="11764289"/>
          </a:xfrm>
        </p:grpSpPr>
        <p:sp>
          <p:nvSpPr>
            <p:cNvPr id="26" name="TextBox 25"/>
            <p:cNvSpPr txBox="1"/>
            <p:nvPr/>
          </p:nvSpPr>
          <p:spPr>
            <a:xfrm>
              <a:off x="1335769" y="8095201"/>
              <a:ext cx="716180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Oxygen" panose="02000503000000000000" pitchFamily="2" charset="0"/>
                </a:rPr>
                <a:t>	</a:t>
              </a:r>
              <a:r>
                <a:rPr lang="en-US" sz="5000" b="1" dirty="0">
                  <a:latin typeface="Oxygen" panose="02000503000000000000" pitchFamily="2" charset="0"/>
                </a:rPr>
                <a:t>Architecture Views</a:t>
              </a:r>
              <a:endParaRPr lang="en-US" b="1" dirty="0">
                <a:latin typeface="Oxygen" panose="02000503000000000000" pitchFamily="2" charset="0"/>
              </a:endParaRPr>
            </a:p>
          </p:txBody>
        </p:sp>
        <p:grpSp>
          <p:nvGrpSpPr>
            <p:cNvPr id="106" name="Group 105"/>
            <p:cNvGrpSpPr/>
            <p:nvPr/>
          </p:nvGrpSpPr>
          <p:grpSpPr>
            <a:xfrm>
              <a:off x="659567" y="8956974"/>
              <a:ext cx="10194379" cy="10902516"/>
              <a:chOff x="659567" y="8956974"/>
              <a:chExt cx="10194379" cy="10902516"/>
            </a:xfrm>
          </p:grpSpPr>
          <p:sp>
            <p:nvSpPr>
              <p:cNvPr id="27" name="Flowchart: Connector 26"/>
              <p:cNvSpPr/>
              <p:nvPr/>
            </p:nvSpPr>
            <p:spPr>
              <a:xfrm>
                <a:off x="6405315" y="10669812"/>
                <a:ext cx="1420796" cy="1378404"/>
              </a:xfrm>
              <a:prstGeom prst="flowChartConnector">
                <a:avLst/>
              </a:prstGeom>
              <a:solidFill>
                <a:schemeClr val="tx2">
                  <a:lumMod val="50000"/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b="1" dirty="0">
                    <a:latin typeface="Consolas" panose="020B0609020204030204" pitchFamily="49" charset="0"/>
                  </a:rPr>
                  <a:t>&lt;/&gt;</a:t>
                </a:r>
              </a:p>
            </p:txBody>
          </p:sp>
          <p:grpSp>
            <p:nvGrpSpPr>
              <p:cNvPr id="67" name="Group 66"/>
              <p:cNvGrpSpPr/>
              <p:nvPr/>
            </p:nvGrpSpPr>
            <p:grpSpPr>
              <a:xfrm>
                <a:off x="6153077" y="14756900"/>
                <a:ext cx="1675276" cy="1015267"/>
                <a:chOff x="2183258" y="13151911"/>
                <a:chExt cx="1066828" cy="730075"/>
              </a:xfrm>
            </p:grpSpPr>
            <p:grpSp>
              <p:nvGrpSpPr>
                <p:cNvPr id="35" name="Group 34"/>
                <p:cNvGrpSpPr/>
                <p:nvPr/>
              </p:nvGrpSpPr>
              <p:grpSpPr>
                <a:xfrm>
                  <a:off x="2183258" y="13151911"/>
                  <a:ext cx="1066828" cy="730075"/>
                  <a:chOff x="2183258" y="13166093"/>
                  <a:chExt cx="1066828" cy="730075"/>
                </a:xfrm>
              </p:grpSpPr>
              <p:grpSp>
                <p:nvGrpSpPr>
                  <p:cNvPr id="32" name="Group 31"/>
                  <p:cNvGrpSpPr/>
                  <p:nvPr/>
                </p:nvGrpSpPr>
                <p:grpSpPr>
                  <a:xfrm>
                    <a:off x="2183258" y="13166093"/>
                    <a:ext cx="1066828" cy="259425"/>
                    <a:chOff x="2285038" y="13236251"/>
                    <a:chExt cx="1658746" cy="269461"/>
                  </a:xfrm>
                </p:grpSpPr>
                <p:sp>
                  <p:nvSpPr>
                    <p:cNvPr id="31" name="Rectangle 30"/>
                    <p:cNvSpPr/>
                    <p:nvPr/>
                  </p:nvSpPr>
                  <p:spPr>
                    <a:xfrm>
                      <a:off x="2285038" y="13236891"/>
                      <a:ext cx="392960" cy="268821"/>
                    </a:xfrm>
                    <a:prstGeom prst="rect">
                      <a:avLst/>
                    </a:prstGeom>
                    <a:solidFill>
                      <a:schemeClr val="tx2">
                        <a:lumMod val="50000"/>
                        <a:alpha val="60000"/>
                      </a:schemeClr>
                    </a:solidFill>
                    <a:ln>
                      <a:solidFill>
                        <a:schemeClr val="accent1">
                          <a:shade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" name="Rectangle 70"/>
                    <p:cNvSpPr/>
                    <p:nvPr/>
                  </p:nvSpPr>
                  <p:spPr>
                    <a:xfrm>
                      <a:off x="2915579" y="13236251"/>
                      <a:ext cx="392961" cy="269451"/>
                    </a:xfrm>
                    <a:prstGeom prst="rect">
                      <a:avLst/>
                    </a:prstGeom>
                    <a:solidFill>
                      <a:schemeClr val="tx2">
                        <a:lumMod val="50000"/>
                        <a:alpha val="60000"/>
                      </a:schemeClr>
                    </a:solidFill>
                    <a:ln>
                      <a:solidFill>
                        <a:schemeClr val="accent1">
                          <a:shade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" name="Rectangle 71"/>
                    <p:cNvSpPr/>
                    <p:nvPr/>
                  </p:nvSpPr>
                  <p:spPr>
                    <a:xfrm>
                      <a:off x="3550824" y="13236259"/>
                      <a:ext cx="392960" cy="269452"/>
                    </a:xfrm>
                    <a:prstGeom prst="rect">
                      <a:avLst/>
                    </a:prstGeom>
                    <a:solidFill>
                      <a:schemeClr val="tx2">
                        <a:lumMod val="50000"/>
                        <a:alpha val="60000"/>
                      </a:schemeClr>
                    </a:solidFill>
                    <a:ln>
                      <a:solidFill>
                        <a:schemeClr val="accent1">
                          <a:shade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4" name="Flowchart: Magnetic Disk 33"/>
                  <p:cNvSpPr/>
                  <p:nvPr/>
                </p:nvSpPr>
                <p:spPr>
                  <a:xfrm>
                    <a:off x="2528005" y="13654978"/>
                    <a:ext cx="374310" cy="241190"/>
                  </a:xfrm>
                  <a:prstGeom prst="flowChartMagneticDisk">
                    <a:avLst/>
                  </a:prstGeom>
                  <a:solidFill>
                    <a:schemeClr val="accent1">
                      <a:alpha val="52000"/>
                    </a:schemeClr>
                  </a:solidFill>
                  <a:ln>
                    <a:solidFill>
                      <a:schemeClr val="accent1">
                        <a:shade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37" name="Straight Arrow Connector 36"/>
                <p:cNvCxnSpPr/>
                <p:nvPr/>
              </p:nvCxnSpPr>
              <p:spPr>
                <a:xfrm flipH="1">
                  <a:off x="2715060" y="13411325"/>
                  <a:ext cx="101" cy="208981"/>
                </a:xfrm>
                <a:prstGeom prst="straightConnector1">
                  <a:avLst/>
                </a:prstGeom>
                <a:ln>
                  <a:tailEnd type="arrow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/>
                <p:cNvCxnSpPr/>
                <p:nvPr/>
              </p:nvCxnSpPr>
              <p:spPr>
                <a:xfrm flipH="1">
                  <a:off x="2914170" y="13411333"/>
                  <a:ext cx="209550" cy="20897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2309625" y="13411333"/>
                  <a:ext cx="218380" cy="20897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00" name="Picture 9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16523" y="18510663"/>
                <a:ext cx="1348827" cy="1348827"/>
              </a:xfrm>
              <a:prstGeom prst="rect">
                <a:avLst/>
              </a:prstGeom>
            </p:spPr>
          </p:pic>
          <p:grpSp>
            <p:nvGrpSpPr>
              <p:cNvPr id="105" name="Group 104"/>
              <p:cNvGrpSpPr/>
              <p:nvPr/>
            </p:nvGrpSpPr>
            <p:grpSpPr>
              <a:xfrm>
                <a:off x="659567" y="8956974"/>
                <a:ext cx="10194379" cy="10881629"/>
                <a:chOff x="659567" y="8956974"/>
                <a:chExt cx="10194379" cy="10881629"/>
              </a:xfrm>
            </p:grpSpPr>
            <p:grpSp>
              <p:nvGrpSpPr>
                <p:cNvPr id="41" name="Group 40"/>
                <p:cNvGrpSpPr/>
                <p:nvPr/>
              </p:nvGrpSpPr>
              <p:grpSpPr>
                <a:xfrm>
                  <a:off x="659567" y="8956974"/>
                  <a:ext cx="10194379" cy="10881629"/>
                  <a:chOff x="1577981" y="5906435"/>
                  <a:chExt cx="9011111" cy="13240385"/>
                </a:xfrm>
              </p:grpSpPr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1577981" y="5906435"/>
                    <a:ext cx="7763946" cy="13240385"/>
                    <a:chOff x="1467478" y="5729527"/>
                    <a:chExt cx="7763946" cy="13240385"/>
                  </a:xfrm>
                </p:grpSpPr>
                <p:grpSp>
                  <p:nvGrpSpPr>
                    <p:cNvPr id="23" name="Group 22"/>
                    <p:cNvGrpSpPr/>
                    <p:nvPr/>
                  </p:nvGrpSpPr>
                  <p:grpSpPr>
                    <a:xfrm>
                      <a:off x="1467478" y="5729527"/>
                      <a:ext cx="7763946" cy="13240383"/>
                      <a:chOff x="1467478" y="5729527"/>
                      <a:chExt cx="7763946" cy="13240383"/>
                    </a:xfrm>
                  </p:grpSpPr>
                  <p:grpSp>
                    <p:nvGrpSpPr>
                      <p:cNvPr id="18" name="Group 17"/>
                      <p:cNvGrpSpPr/>
                      <p:nvPr/>
                    </p:nvGrpSpPr>
                    <p:grpSpPr>
                      <a:xfrm>
                        <a:off x="2538536" y="5959861"/>
                        <a:ext cx="6692888" cy="13010049"/>
                        <a:chOff x="3325408" y="5804822"/>
                        <a:chExt cx="6692888" cy="13010049"/>
                      </a:xfrm>
                    </p:grpSpPr>
                    <p:grpSp>
                      <p:nvGrpSpPr>
                        <p:cNvPr id="17" name="Group 16"/>
                        <p:cNvGrpSpPr/>
                        <p:nvPr/>
                      </p:nvGrpSpPr>
                      <p:grpSpPr>
                        <a:xfrm>
                          <a:off x="3325408" y="5804822"/>
                          <a:ext cx="6692888" cy="13010049"/>
                          <a:chOff x="3325408" y="5804822"/>
                          <a:chExt cx="6692888" cy="13010049"/>
                        </a:xfrm>
                      </p:grpSpPr>
                      <p:grpSp>
                        <p:nvGrpSpPr>
                          <p:cNvPr id="5" name="Group 4"/>
                          <p:cNvGrpSpPr/>
                          <p:nvPr/>
                        </p:nvGrpSpPr>
                        <p:grpSpPr>
                          <a:xfrm>
                            <a:off x="3325408" y="5804822"/>
                            <a:ext cx="5383840" cy="13010049"/>
                            <a:chOff x="3325408" y="5804822"/>
                            <a:chExt cx="5383840" cy="13010049"/>
                          </a:xfrm>
                        </p:grpSpPr>
                        <p:sp>
                          <p:nvSpPr>
                            <p:cNvPr id="2" name="Rectangle 1"/>
                            <p:cNvSpPr/>
                            <p:nvPr/>
                          </p:nvSpPr>
                          <p:spPr>
                            <a:xfrm>
                              <a:off x="3325409" y="5804822"/>
                              <a:ext cx="5383839" cy="3639460"/>
                            </a:xfrm>
                            <a:prstGeom prst="rect">
                              <a:avLst/>
                            </a:prstGeom>
                            <a:noFill/>
                            <a:ln cmpd="sng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prstDash val="solid"/>
                              <a:round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3000" dirty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Oxygen" panose="02000503000000000000" pitchFamily="2" charset="0"/>
                              </a:endParaRPr>
                            </a:p>
                          </p:txBody>
                        </p:sp>
                        <p:sp>
                          <p:nvSpPr>
                            <p:cNvPr id="12" name="Rectangle 11"/>
                            <p:cNvSpPr/>
                            <p:nvPr/>
                          </p:nvSpPr>
                          <p:spPr>
                            <a:xfrm>
                              <a:off x="3325408" y="10443536"/>
                              <a:ext cx="5383839" cy="3639460"/>
                            </a:xfrm>
                            <a:prstGeom prst="rect">
                              <a:avLst/>
                            </a:prstGeom>
                            <a:noFill/>
                            <a:ln cmpd="sng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prstDash val="solid"/>
                              <a:round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3" name="Rectangle 12"/>
                            <p:cNvSpPr/>
                            <p:nvPr/>
                          </p:nvSpPr>
                          <p:spPr>
                            <a:xfrm>
                              <a:off x="3325408" y="15175411"/>
                              <a:ext cx="5383839" cy="3639460"/>
                            </a:xfrm>
                            <a:prstGeom prst="rect">
                              <a:avLst/>
                            </a:prstGeom>
                            <a:noFill/>
                            <a:ln cmpd="sng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prstDash val="solid"/>
                              <a:round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</p:grpSp>
                      <p:grpSp>
                        <p:nvGrpSpPr>
                          <p:cNvPr id="16" name="Group 15"/>
                          <p:cNvGrpSpPr/>
                          <p:nvPr/>
                        </p:nvGrpSpPr>
                        <p:grpSpPr>
                          <a:xfrm>
                            <a:off x="8709248" y="7624552"/>
                            <a:ext cx="1309048" cy="9344526"/>
                            <a:chOff x="8709248" y="7624552"/>
                            <a:chExt cx="1309048" cy="9344526"/>
                          </a:xfrm>
                        </p:grpSpPr>
                        <p:cxnSp>
                          <p:nvCxnSpPr>
                            <p:cNvPr id="9" name="Straight Connector 8"/>
                            <p:cNvCxnSpPr>
                              <a:stCxn id="2" idx="3"/>
                            </p:cNvCxnSpPr>
                            <p:nvPr/>
                          </p:nvCxnSpPr>
                          <p:spPr>
                            <a:xfrm>
                              <a:off x="8709248" y="7624552"/>
                              <a:ext cx="1301026" cy="0"/>
                            </a:xfrm>
                            <a:prstGeom prst="line">
                              <a:avLst/>
                            </a:prstGeom>
                            <a:ln w="63500" cmpd="sng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prstDash val="solid"/>
                              <a:round/>
                            </a:ln>
                          </p:spPr>
                          <p:style>
                            <a:lnRef idx="3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1" name="Straight Connector 20"/>
                            <p:cNvCxnSpPr/>
                            <p:nvPr/>
                          </p:nvCxnSpPr>
                          <p:spPr>
                            <a:xfrm>
                              <a:off x="8716462" y="12272382"/>
                              <a:ext cx="1301026" cy="0"/>
                            </a:xfrm>
                            <a:prstGeom prst="line">
                              <a:avLst/>
                            </a:prstGeom>
                            <a:ln w="63500" cmpd="sng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prstDash val="solid"/>
                              <a:round/>
                            </a:ln>
                          </p:spPr>
                          <p:style>
                            <a:lnRef idx="3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2" name="Straight Connector 21"/>
                            <p:cNvCxnSpPr/>
                            <p:nvPr/>
                          </p:nvCxnSpPr>
                          <p:spPr>
                            <a:xfrm>
                              <a:off x="8717270" y="16969078"/>
                              <a:ext cx="1301026" cy="0"/>
                            </a:xfrm>
                            <a:prstGeom prst="line">
                              <a:avLst/>
                            </a:prstGeom>
                            <a:ln w="63500" cmpd="sng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prstDash val="solid"/>
                              <a:round/>
                            </a:ln>
                          </p:spPr>
                          <p:style>
                            <a:lnRef idx="3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  <p:cxnSp>
                      <p:nvCxnSpPr>
                        <p:cNvPr id="15" name="Straight Connector 14"/>
                        <p:cNvCxnSpPr/>
                        <p:nvPr/>
                      </p:nvCxnSpPr>
                      <p:spPr>
                        <a:xfrm flipH="1">
                          <a:off x="10010274" y="7624552"/>
                          <a:ext cx="8022" cy="9370589"/>
                        </a:xfrm>
                        <a:prstGeom prst="line">
                          <a:avLst/>
                        </a:prstGeom>
                        <a:ln w="63500" cmpd="sng">
                          <a:solidFill>
                            <a:schemeClr val="tx2">
                              <a:lumMod val="50000"/>
                            </a:schemeClr>
                          </a:solidFill>
                          <a:prstDash val="solid"/>
                          <a:round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20" name="TextBox 19"/>
                      <p:cNvSpPr txBox="1"/>
                      <p:nvPr/>
                    </p:nvSpPr>
                    <p:spPr>
                      <a:xfrm rot="16200000">
                        <a:off x="65717" y="7184617"/>
                        <a:ext cx="3971185" cy="106100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3600" dirty="0">
                            <a:latin typeface="Oxygen" panose="02000503000000000000" pitchFamily="2" charset="0"/>
                          </a:rPr>
                          <a:t>Module or Code</a:t>
                        </a:r>
                      </a:p>
                    </p:txBody>
                  </p:sp>
                  <p:sp>
                    <p:nvSpPr>
                      <p:cNvPr id="30" name="TextBox 29"/>
                      <p:cNvSpPr txBox="1"/>
                      <p:nvPr/>
                    </p:nvSpPr>
                    <p:spPr>
                      <a:xfrm rot="16200000">
                        <a:off x="123841" y="11942212"/>
                        <a:ext cx="3639460" cy="95218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3200" dirty="0">
                            <a:latin typeface="Oxygen" panose="02000503000000000000" pitchFamily="2" charset="0"/>
                          </a:rPr>
                          <a:t>Component </a:t>
                        </a:r>
                      </a:p>
                      <a:p>
                        <a:pPr algn="ctr"/>
                        <a:r>
                          <a:rPr lang="en-US" sz="3200" dirty="0">
                            <a:latin typeface="Oxygen" panose="02000503000000000000" pitchFamily="2" charset="0"/>
                          </a:rPr>
                          <a:t>and Connector</a:t>
                        </a:r>
                      </a:p>
                    </p:txBody>
                  </p:sp>
                </p:grpSp>
                <p:sp>
                  <p:nvSpPr>
                    <p:cNvPr id="33" name="TextBox 32"/>
                    <p:cNvSpPr txBox="1"/>
                    <p:nvPr/>
                  </p:nvSpPr>
                  <p:spPr>
                    <a:xfrm rot="16200000">
                      <a:off x="306512" y="16878128"/>
                      <a:ext cx="3639462" cy="54410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3400" dirty="0">
                          <a:latin typeface="Oxygen" panose="02000503000000000000" pitchFamily="2" charset="0"/>
                        </a:rPr>
                        <a:t>Deployment</a:t>
                      </a:r>
                    </a:p>
                  </p:txBody>
                </p:sp>
              </p:grpSp>
              <p:cxnSp>
                <p:nvCxnSpPr>
                  <p:cNvPr id="38" name="Straight Arrow Connector 37"/>
                  <p:cNvCxnSpPr/>
                  <p:nvPr/>
                </p:nvCxnSpPr>
                <p:spPr>
                  <a:xfrm>
                    <a:off x="9348334" y="12604328"/>
                    <a:ext cx="1240758" cy="1"/>
                  </a:xfrm>
                  <a:prstGeom prst="straightConnector1">
                    <a:avLst/>
                  </a:prstGeom>
                  <a:ln w="63500" cmpd="sng">
                    <a:solidFill>
                      <a:schemeClr val="tx2">
                        <a:lumMod val="50000"/>
                      </a:schemeClr>
                    </a:solidFill>
                    <a:prstDash val="solid"/>
                    <a:round/>
                    <a:headEnd type="none"/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1" name="TextBox 100"/>
                <p:cNvSpPr txBox="1"/>
                <p:nvPr/>
              </p:nvSpPr>
              <p:spPr>
                <a:xfrm>
                  <a:off x="1908442" y="9241361"/>
                  <a:ext cx="6016454" cy="23391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300" b="1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Modules: </a:t>
                  </a:r>
                  <a:r>
                    <a:rPr lang="en-US" sz="23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principal units of implementation</a:t>
                  </a:r>
                </a:p>
                <a:p>
                  <a:endParaRPr lang="en-US" sz="2300" dirty="0">
                    <a:solidFill>
                      <a:schemeClr val="tx2">
                        <a:lumMod val="50000"/>
                      </a:schemeClr>
                    </a:solidFill>
                    <a:latin typeface="Oxygen" panose="02000503000000000000" pitchFamily="2" charset="0"/>
                  </a:endParaRPr>
                </a:p>
                <a:p>
                  <a:pPr marL="457200" indent="-457200">
                    <a:buFont typeface="Arial" panose="020B0604020202020204" pitchFamily="34" charset="0"/>
                    <a:buChar char="•"/>
                  </a:pPr>
                  <a:r>
                    <a:rPr lang="en-US" sz="24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Used to explain system functionality + structure of code base</a:t>
                  </a:r>
                </a:p>
                <a:p>
                  <a:pPr marL="457200" indent="-457200">
                    <a:buFont typeface="Arial" panose="020B0604020202020204" pitchFamily="34" charset="0"/>
                    <a:buChar char="•"/>
                  </a:pPr>
                  <a:r>
                    <a:rPr lang="en-US" sz="24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Analysis</a:t>
                  </a:r>
                  <a:endParaRPr lang="en-US" sz="2400" dirty="0">
                    <a:solidFill>
                      <a:schemeClr val="tx2">
                        <a:lumMod val="50000"/>
                      </a:schemeClr>
                    </a:solidFill>
                    <a:latin typeface="Oxygen" panose="02000503000000000000" pitchFamily="2" charset="0"/>
                  </a:endParaRPr>
                </a:p>
                <a:p>
                  <a:pPr marL="457200" indent="-457200">
                    <a:buFont typeface="Arial" panose="020B0604020202020204" pitchFamily="34" charset="0"/>
                    <a:buChar char="•"/>
                  </a:pPr>
                  <a:endParaRPr lang="en-US" sz="2800" dirty="0">
                    <a:solidFill>
                      <a:schemeClr val="tx2">
                        <a:lumMod val="50000"/>
                      </a:schemeClr>
                    </a:solidFill>
                    <a:latin typeface="Oxygen" panose="02000503000000000000" pitchFamily="2" charset="0"/>
                  </a:endParaRPr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1920228" y="12958607"/>
                  <a:ext cx="6054542" cy="29546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100" b="1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Components: </a:t>
                  </a:r>
                  <a:r>
                    <a:rPr lang="en-US" sz="21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elements that have some runtime presence (processes, objects, clients, servers).</a:t>
                  </a:r>
                </a:p>
                <a:p>
                  <a:r>
                    <a:rPr lang="en-US" sz="2100" b="1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Connectors: </a:t>
                  </a:r>
                  <a:r>
                    <a:rPr lang="en-US" sz="21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components’ pathways of interaction (protocols, information flows).</a:t>
                  </a:r>
                  <a:endParaRPr lang="en-US" sz="2100" b="1" dirty="0">
                    <a:solidFill>
                      <a:schemeClr val="tx2">
                        <a:lumMod val="50000"/>
                      </a:schemeClr>
                    </a:solidFill>
                    <a:latin typeface="Oxygen" panose="02000503000000000000" pitchFamily="2" charset="0"/>
                  </a:endParaRP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endParaRPr lang="en-US" sz="2300" dirty="0">
                    <a:solidFill>
                      <a:schemeClr val="tx2">
                        <a:lumMod val="50000"/>
                      </a:schemeClr>
                    </a:solidFill>
                    <a:latin typeface="Oxygen" panose="02000503000000000000" pitchFamily="2" charset="0"/>
                  </a:endParaRP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endParaRPr lang="en-US" sz="2300" dirty="0">
                    <a:solidFill>
                      <a:schemeClr val="tx2">
                        <a:lumMod val="50000"/>
                      </a:schemeClr>
                    </a:solidFill>
                    <a:latin typeface="Oxygen" panose="02000503000000000000" pitchFamily="2" charset="0"/>
                  </a:endParaRPr>
                </a:p>
                <a:p>
                  <a:pPr marL="457200" indent="-457200">
                    <a:buFont typeface="Arial" panose="020B0604020202020204" pitchFamily="34" charset="0"/>
                    <a:buChar char="•"/>
                  </a:pPr>
                  <a:endParaRPr lang="en-US" sz="2800" dirty="0">
                    <a:solidFill>
                      <a:schemeClr val="tx2">
                        <a:lumMod val="50000"/>
                      </a:schemeClr>
                    </a:solidFill>
                    <a:latin typeface="Oxygen" panose="02000503000000000000" pitchFamily="2" charset="0"/>
                  </a:endParaRPr>
                </a:p>
                <a:p>
                  <a:endParaRPr lang="en-US" sz="2800" dirty="0">
                    <a:solidFill>
                      <a:schemeClr val="tx2">
                        <a:lumMod val="50000"/>
                      </a:schemeClr>
                    </a:solidFill>
                    <a:latin typeface="Oxygen" panose="02000503000000000000" pitchFamily="2" charset="0"/>
                  </a:endParaRPr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2078260" y="17028094"/>
                  <a:ext cx="4128615" cy="6309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5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* poop</a:t>
                  </a:r>
                </a:p>
              </p:txBody>
            </p:sp>
          </p:grp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modern-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141</Words>
  <Application>Microsoft Office PowerPoint</Application>
  <PresentationFormat>Custom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Source Code Pro</vt:lpstr>
      <vt:lpstr>Oxygen</vt:lpstr>
      <vt:lpstr>Oswald</vt:lpstr>
      <vt:lpstr>Consolas</vt:lpstr>
      <vt:lpstr>modern-writer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Trinity / Wyvern</dc:title>
  <cp:lastModifiedBy>Kirwin, Madaline M</cp:lastModifiedBy>
  <cp:revision>44</cp:revision>
  <dcterms:modified xsi:type="dcterms:W3CDTF">2017-08-02T17:20:04Z</dcterms:modified>
</cp:coreProperties>
</file>