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30267275" cy="42794238"/>
  <p:notesSz cx="6858000" cy="9144000"/>
  <p:embeddedFontLst>
    <p:embeddedFont>
      <p:font typeface="Source Code Pro" panose="020B0604020202020204" charset="0"/>
      <p:regular r:id="rId4"/>
      <p:bold r:id="rId5"/>
    </p:embeddedFont>
    <p:embeddedFont>
      <p:font typeface="Oxygen" panose="02000503000000000000" pitchFamily="2" charset="0"/>
      <p:regular r:id="rId6"/>
      <p:bold r:id="rId7"/>
    </p:embeddedFont>
    <p:embeddedFont>
      <p:font typeface="Oswald"/>
      <p:regular r:id="rId8"/>
      <p:bold r:id="rId9"/>
    </p:embeddedFont>
    <p:embeddedFont>
      <p:font typeface="Consolas" panose="020B0609020204030204" pitchFamily="49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ddie Kirwin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CE8"/>
    <a:srgbClr val="8E8E8E"/>
    <a:srgbClr val="EEDD96"/>
    <a:srgbClr val="9EB3BD"/>
    <a:srgbClr val="A6A6A6"/>
    <a:srgbClr val="7D99A7"/>
    <a:srgbClr val="CD6D6D"/>
    <a:srgbClr val="97D256"/>
    <a:srgbClr val="D58585"/>
    <a:srgbClr val="F09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80" autoAdjust="0"/>
  </p:normalViewPr>
  <p:slideViewPr>
    <p:cSldViewPr snapToGrid="0">
      <p:cViewPr>
        <p:scale>
          <a:sx n="50" d="100"/>
          <a:sy n="50" d="100"/>
        </p:scale>
        <p:origin x="-3240" y="-2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16716" y="685800"/>
            <a:ext cx="24252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3040353"/>
            <a:ext cx="30266700" cy="1671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25948" y="15722305"/>
            <a:ext cx="27414900" cy="126174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1420652" y="10612802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15995249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1385814" y="12128791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031727" y="5256576"/>
            <a:ext cx="9294600" cy="62874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031727" y="13463458"/>
            <a:ext cx="9294600" cy="24550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6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22728" y="4400448"/>
            <a:ext cx="18794400" cy="339930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15133325" y="1455"/>
            <a:ext cx="15133200" cy="4279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16648229" y="37402564"/>
            <a:ext cx="191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78805" y="8975201"/>
            <a:ext cx="13389600" cy="148860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878805" y="24306058"/>
            <a:ext cx="13389600" cy="111944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16349750" y="6025344"/>
            <a:ext cx="12700500" cy="307431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031727" y="35198388"/>
            <a:ext cx="19856100" cy="50343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●"/>
              <a:defRPr sz="105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1367940" y="24862450"/>
            <a:ext cx="30137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031727" y="9202961"/>
            <a:ext cx="28203300" cy="163362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59800"/>
            </a:lvl1pPr>
            <a:lvl2pPr lvl="1">
              <a:spcBef>
                <a:spcPts val="0"/>
              </a:spcBef>
              <a:buSzPct val="100000"/>
              <a:defRPr sz="59800"/>
            </a:lvl2pPr>
            <a:lvl3pPr lvl="2">
              <a:spcBef>
                <a:spcPts val="0"/>
              </a:spcBef>
              <a:buSzPct val="100000"/>
              <a:defRPr sz="59800"/>
            </a:lvl3pPr>
            <a:lvl4pPr lvl="3">
              <a:spcBef>
                <a:spcPts val="0"/>
              </a:spcBef>
              <a:buSzPct val="100000"/>
              <a:defRPr sz="59800"/>
            </a:lvl4pPr>
            <a:lvl5pPr lvl="4">
              <a:spcBef>
                <a:spcPts val="0"/>
              </a:spcBef>
              <a:buSzPct val="100000"/>
              <a:defRPr sz="59800"/>
            </a:lvl5pPr>
            <a:lvl6pPr lvl="5">
              <a:spcBef>
                <a:spcPts val="0"/>
              </a:spcBef>
              <a:buSzPct val="100000"/>
              <a:defRPr sz="59800"/>
            </a:lvl6pPr>
            <a:lvl7pPr lvl="6">
              <a:spcBef>
                <a:spcPts val="0"/>
              </a:spcBef>
              <a:buSzPct val="100000"/>
              <a:defRPr sz="59800"/>
            </a:lvl7pPr>
            <a:lvl8pPr lvl="7">
              <a:spcBef>
                <a:spcPts val="0"/>
              </a:spcBef>
              <a:buSzPct val="100000"/>
              <a:defRPr sz="59800"/>
            </a:lvl8pPr>
            <a:lvl9pPr lvl="8">
              <a:spcBef>
                <a:spcPts val="0"/>
              </a:spcBef>
              <a:buSzPct val="100000"/>
              <a:defRPr sz="59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031727" y="26226515"/>
            <a:ext cx="28203300" cy="10822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28203300" cy="25791299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9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5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5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-1252673" y="-505151"/>
            <a:ext cx="43315073" cy="43785033"/>
            <a:chOff x="-1252673" y="-505151"/>
            <a:chExt cx="43315073" cy="43785033"/>
          </a:xfrm>
        </p:grpSpPr>
        <p:sp>
          <p:nvSpPr>
            <p:cNvPr id="94" name="Pentagon 93"/>
            <p:cNvSpPr/>
            <p:nvPr/>
          </p:nvSpPr>
          <p:spPr>
            <a:xfrm rot="1686696">
              <a:off x="18341154" y="4949140"/>
              <a:ext cx="13819609" cy="11228327"/>
            </a:xfrm>
            <a:prstGeom prst="pentagon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xygen" panose="02000503000000000000" pitchFamily="2" charset="0"/>
              </a:endParaRPr>
            </a:p>
          </p:txBody>
        </p:sp>
        <p:sp>
          <p:nvSpPr>
            <p:cNvPr id="93" name="Isosceles Triangle 92"/>
            <p:cNvSpPr/>
            <p:nvPr/>
          </p:nvSpPr>
          <p:spPr>
            <a:xfrm rot="2552075">
              <a:off x="20570391" y="3481112"/>
              <a:ext cx="12514568" cy="12619929"/>
            </a:xfrm>
            <a:prstGeom prst="triangle">
              <a:avLst/>
            </a:prstGeom>
            <a:solidFill>
              <a:schemeClr val="accent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xygen" panose="02000503000000000000" pitchFamily="2" charset="0"/>
              </a:endParaRPr>
            </a:p>
          </p:txBody>
        </p:sp>
        <p:sp>
          <p:nvSpPr>
            <p:cNvPr id="79" name="Explosion: 8 Points 78"/>
            <p:cNvSpPr/>
            <p:nvPr/>
          </p:nvSpPr>
          <p:spPr>
            <a:xfrm>
              <a:off x="-1252673" y="6074764"/>
              <a:ext cx="11548770" cy="15647600"/>
            </a:xfrm>
            <a:prstGeom prst="irregularSeal1">
              <a:avLst/>
            </a:prstGeom>
            <a:solidFill>
              <a:srgbClr val="97D25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xygen" panose="02000503000000000000" pitchFamily="2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1148000" y="5804822"/>
              <a:ext cx="914400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-715956" y="-505151"/>
              <a:ext cx="33393724" cy="4487525"/>
              <a:chOff x="-715956" y="-505151"/>
              <a:chExt cx="33393724" cy="4487525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-715956" y="-505151"/>
                <a:ext cx="33393724" cy="4487525"/>
                <a:chOff x="-715956" y="-505151"/>
                <a:chExt cx="33393724" cy="4487525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-715956" y="-108030"/>
                  <a:ext cx="25439969" cy="3693285"/>
                  <a:chOff x="-820576" y="860405"/>
                  <a:chExt cx="27719240" cy="3425315"/>
                </a:xfrm>
              </p:grpSpPr>
              <p:sp>
                <p:nvSpPr>
                  <p:cNvPr id="42" name="Arrow: Pentagon 41"/>
                  <p:cNvSpPr/>
                  <p:nvPr/>
                </p:nvSpPr>
                <p:spPr>
                  <a:xfrm>
                    <a:off x="-198988" y="860405"/>
                    <a:ext cx="27097652" cy="3425315"/>
                  </a:xfrm>
                  <a:prstGeom prst="homePlat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  <a:effectLst>
                    <a:softEdge rad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Oxygen" panose="02000503000000000000" pitchFamily="2" charset="0"/>
                    </a:endParaRPr>
                  </a:p>
                </p:txBody>
              </p:sp>
              <p:sp>
                <p:nvSpPr>
                  <p:cNvPr id="68" name="Shape 68"/>
                  <p:cNvSpPr txBox="1"/>
                  <p:nvPr/>
                </p:nvSpPr>
                <p:spPr>
                  <a:xfrm>
                    <a:off x="-820576" y="1416912"/>
                    <a:ext cx="8030101" cy="26445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91425" rIns="91425" bIns="91425" anchor="t" anchorCtr="0">
                    <a:noAutofit/>
                  </a:bodyPr>
                  <a:lstStyle/>
                  <a:p>
                    <a:pPr lvl="0" algn="ctr">
                      <a:spcBef>
                        <a:spcPts val="0"/>
                      </a:spcBef>
                      <a:buNone/>
                    </a:pPr>
                    <a:r>
                      <a:rPr lang="en" sz="13000" b="1" dirty="0">
                        <a:solidFill>
                          <a:schemeClr val="bg1"/>
                        </a:solidFill>
                        <a:latin typeface="Oxygen" panose="02000503000000000000" pitchFamily="2" charset="0"/>
                        <a:ea typeface="Oxygen"/>
                        <a:cs typeface="Oxygen"/>
                        <a:sym typeface="Oxygen"/>
                      </a:rPr>
                      <a:t>Trinity</a:t>
                    </a:r>
                    <a:r>
                      <a:rPr lang="en" sz="12000" b="1" dirty="0">
                        <a:solidFill>
                          <a:schemeClr val="bg1"/>
                        </a:solidFill>
                        <a:latin typeface="Oxygen" panose="02000503000000000000" pitchFamily="2" charset="0"/>
                        <a:ea typeface="Oxygen"/>
                        <a:cs typeface="Oxygen"/>
                        <a:sym typeface="Oxygen"/>
                      </a:rPr>
                      <a:t>:</a:t>
                    </a:r>
                  </a:p>
                </p:txBody>
              </p:sp>
              <p:sp>
                <p:nvSpPr>
                  <p:cNvPr id="69" name="Shape 69"/>
                  <p:cNvSpPr txBox="1"/>
                  <p:nvPr/>
                </p:nvSpPr>
                <p:spPr>
                  <a:xfrm>
                    <a:off x="6847226" y="1263782"/>
                    <a:ext cx="19004174" cy="23749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91425" rIns="91425" bIns="91425" anchor="t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rPr lang="en" sz="7800" dirty="0">
                        <a:solidFill>
                          <a:schemeClr val="bg1"/>
                        </a:solidFill>
                        <a:latin typeface="Oxygen" panose="02000503000000000000" pitchFamily="2" charset="0"/>
                        <a:ea typeface="Oxygen"/>
                        <a:cs typeface="Oxygen"/>
                        <a:sym typeface="Oxygen"/>
                      </a:rPr>
                      <a:t>A Language for Multi-View </a:t>
                    </a:r>
                  </a:p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rPr lang="en" sz="7800" dirty="0">
                        <a:solidFill>
                          <a:schemeClr val="bg1"/>
                        </a:solidFill>
                        <a:latin typeface="Oxygen" panose="02000503000000000000" pitchFamily="2" charset="0"/>
                        <a:ea typeface="Oxygen"/>
                        <a:cs typeface="Oxygen"/>
                        <a:sym typeface="Oxygen"/>
                      </a:rPr>
                      <a:t>Architecture Description and Control</a:t>
                    </a:r>
                  </a:p>
                </p:txBody>
              </p:sp>
            </p:grpSp>
            <p:sp>
              <p:nvSpPr>
                <p:cNvPr id="51" name="Arrow: Chevron 50"/>
                <p:cNvSpPr/>
                <p:nvPr/>
              </p:nvSpPr>
              <p:spPr>
                <a:xfrm>
                  <a:off x="23174307" y="-505151"/>
                  <a:ext cx="9503461" cy="4487525"/>
                </a:xfrm>
                <a:prstGeom prst="chevron">
                  <a:avLst/>
                </a:prstGeom>
                <a:solidFill>
                  <a:srgbClr val="ABDB7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Oxygen" panose="02000503000000000000" pitchFamily="2" charset="0"/>
                  </a:endParaRPr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24079465" y="265952"/>
                <a:ext cx="5655802" cy="3217667"/>
                <a:chOff x="23270275" y="257500"/>
                <a:chExt cx="5655802" cy="3217667"/>
              </a:xfrm>
            </p:grpSpPr>
            <p:sp>
              <p:nvSpPr>
                <p:cNvPr id="53" name="TextBox 52"/>
                <p:cNvSpPr txBox="1"/>
                <p:nvPr/>
              </p:nvSpPr>
              <p:spPr>
                <a:xfrm>
                  <a:off x="23986930" y="257500"/>
                  <a:ext cx="4939147" cy="892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600" b="1" dirty="0">
                      <a:solidFill>
                        <a:schemeClr val="bg1"/>
                      </a:solidFill>
                      <a:latin typeface="Oxygen" panose="02000503000000000000" pitchFamily="2" charset="0"/>
                    </a:rPr>
                    <a:t>Maddie Kirwin kirwinma@grinnell.edu</a:t>
                  </a: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23944645" y="1411610"/>
                  <a:ext cx="4981432" cy="892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600" b="1" dirty="0" err="1">
                      <a:solidFill>
                        <a:schemeClr val="bg1"/>
                      </a:solidFill>
                      <a:latin typeface="Oxygen" panose="02000503000000000000" pitchFamily="2" charset="0"/>
                    </a:rPr>
                    <a:t>Selva</a:t>
                  </a:r>
                  <a:r>
                    <a:rPr lang="en-US" sz="2600" b="1" dirty="0">
                      <a:solidFill>
                        <a:schemeClr val="bg1"/>
                      </a:solidFill>
                      <a:latin typeface="Oxygen" panose="02000503000000000000" pitchFamily="2" charset="0"/>
                    </a:rPr>
                    <a:t> Samuel ssamuel@cs.cmu.edu</a:t>
                  </a: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23270275" y="2613393"/>
                  <a:ext cx="5655802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500" b="1" dirty="0">
                      <a:solidFill>
                        <a:schemeClr val="bg1"/>
                      </a:solidFill>
                      <a:latin typeface="Oxygen" panose="02000503000000000000" pitchFamily="2" charset="0"/>
                    </a:rPr>
                    <a:t>Jonathan Aldrich</a:t>
                  </a:r>
                </a:p>
                <a:p>
                  <a:pPr algn="r"/>
                  <a:r>
                    <a:rPr lang="en-US" sz="2500" b="1" dirty="0">
                      <a:solidFill>
                        <a:schemeClr val="bg1"/>
                      </a:solidFill>
                      <a:latin typeface="Oxygen" panose="02000503000000000000" pitchFamily="2" charset="0"/>
                    </a:rPr>
                    <a:t>Jonathan.Aldrich@cs.cmu.edu</a:t>
                  </a:r>
                </a:p>
              </p:txBody>
            </p:sp>
          </p:grpSp>
        </p:grpSp>
        <p:grpSp>
          <p:nvGrpSpPr>
            <p:cNvPr id="66" name="Group 65"/>
            <p:cNvGrpSpPr/>
            <p:nvPr/>
          </p:nvGrpSpPr>
          <p:grpSpPr>
            <a:xfrm>
              <a:off x="-995622" y="3885549"/>
              <a:ext cx="11358461" cy="1624971"/>
              <a:chOff x="-1300062" y="3789473"/>
              <a:chExt cx="11358461" cy="1837824"/>
            </a:xfrm>
          </p:grpSpPr>
          <p:sp>
            <p:nvSpPr>
              <p:cNvPr id="62" name="Arrow: Chevron 61"/>
              <p:cNvSpPr/>
              <p:nvPr/>
            </p:nvSpPr>
            <p:spPr>
              <a:xfrm rot="10800000">
                <a:off x="-1300062" y="3789473"/>
                <a:ext cx="11358461" cy="1837824"/>
              </a:xfrm>
              <a:prstGeom prst="chevron">
                <a:avLst/>
              </a:prstGeom>
              <a:solidFill>
                <a:srgbClr val="CD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0" dirty="0">
                  <a:solidFill>
                    <a:schemeClr val="bg1"/>
                  </a:solidFill>
                  <a:latin typeface="Oxygen" panose="02000503000000000000" pitchFamily="2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-16462" y="4129408"/>
                <a:ext cx="9073037" cy="1235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500" b="1" i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Software Architecture</a:t>
                </a:r>
              </a:p>
            </p:txBody>
          </p:sp>
        </p:grpSp>
        <p:sp>
          <p:nvSpPr>
            <p:cNvPr id="48" name="Speech Bubble: Rectangle 47"/>
            <p:cNvSpPr/>
            <p:nvPr/>
          </p:nvSpPr>
          <p:spPr>
            <a:xfrm rot="10800000">
              <a:off x="8246" y="30863315"/>
              <a:ext cx="30267277" cy="11906863"/>
            </a:xfrm>
            <a:prstGeom prst="wedgeRectCallout">
              <a:avLst>
                <a:gd name="adj1" fmla="val 8279"/>
                <a:gd name="adj2" fmla="val 60233"/>
              </a:avLst>
            </a:prstGeom>
            <a:solidFill>
              <a:srgbClr val="7D99A7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xygen" panose="02000503000000000000" pitchFamily="2" charset="0"/>
              </a:endParaRPr>
            </a:p>
          </p:txBody>
        </p:sp>
        <p:sp>
          <p:nvSpPr>
            <p:cNvPr id="84" name="Rectangle: Rounded Corners 83"/>
            <p:cNvSpPr/>
            <p:nvPr/>
          </p:nvSpPr>
          <p:spPr>
            <a:xfrm>
              <a:off x="17951116" y="4753478"/>
              <a:ext cx="11784151" cy="7794236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  <a:p>
              <a:endParaRPr lang="en-US" sz="32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  <a:p>
              <a:endParaRPr lang="en-US" sz="32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  <a:p>
              <a:r>
                <a:rPr lang="en-US" sz="3200" b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Architecture Description Languages (ADLs)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(+) </a:t>
              </a:r>
              <a:r>
                <a:rPr lang="en-US" sz="2800" i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Analysis: 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 ADLs are focused on system analyses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(+)</a:t>
              </a:r>
              <a:r>
                <a:rPr lang="en-US" sz="2800" i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 Formal Notation:  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Currently, ADLs are the most formal  mainstream architecture </a:t>
              </a:r>
              <a:r>
                <a:rPr lang="en-US" sz="280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tools available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(-) </a:t>
              </a:r>
              <a:r>
                <a:rPr lang="en-US" sz="2800" i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Description: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  Inferred by the name, ADLs only describe software architectures; they do not prescribe, or enforce conformance to them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31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  <a:p>
              <a:r>
                <a:rPr lang="en-US" sz="3100" b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ArchJava   </a:t>
              </a:r>
              <a:r>
                <a:rPr lang="en-US" sz="27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Java extension unifying architecture and implementation</a:t>
              </a:r>
              <a:endParaRPr lang="en-US" sz="27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(+) </a:t>
              </a:r>
              <a:r>
                <a:rPr lang="en-US" sz="2800" i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Conformance:  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Checks for architecture conformity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(-) </a:t>
              </a:r>
              <a:r>
                <a:rPr lang="en-US" sz="2800" i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Distributed Systems:  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No conformance checks in distributed systems (ArchJava supports multiple systems via custom connectors, but does not enforce conformity)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(-) </a:t>
              </a:r>
              <a:r>
                <a:rPr lang="en-US" sz="2800" i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Multiple Views: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  Lacks support for multiple architecture views; focuses only on Component-and-Connector view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  <a:p>
              <a:endPara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85" name="Rectangle: Rounded Corners 84"/>
            <p:cNvSpPr/>
            <p:nvPr/>
          </p:nvSpPr>
          <p:spPr>
            <a:xfrm>
              <a:off x="17968957" y="13425482"/>
              <a:ext cx="11766310" cy="5482313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Make software architecture a </a:t>
              </a:r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"live" component 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of Trinity systems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Trinity enforced </a:t>
              </a:r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architecture conformance 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complements ADL analyses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Support architecture conformance and </a:t>
              </a:r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communication integrity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 in </a:t>
              </a:r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distributed systems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Directly translate the conceptual entities from multiple views into </a:t>
              </a:r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code-enforced constructs</a:t>
              </a:r>
            </a:p>
            <a:p>
              <a:pPr marL="457200" lvl="2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Support </a:t>
              </a:r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all three software architecture views 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(module or code, CnC, and deployment)</a:t>
              </a: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18969094" y="4192493"/>
              <a:ext cx="6635840" cy="1115117"/>
              <a:chOff x="18004768" y="3808627"/>
              <a:chExt cx="6635840" cy="1499085"/>
            </a:xfrm>
          </p:grpSpPr>
          <p:sp>
            <p:nvSpPr>
              <p:cNvPr id="87" name="Arrow: Pentagon 86"/>
              <p:cNvSpPr/>
              <p:nvPr/>
            </p:nvSpPr>
            <p:spPr>
              <a:xfrm rot="10800000">
                <a:off x="18004768" y="3808627"/>
                <a:ext cx="5892075" cy="1497893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 dirty="0">
                  <a:latin typeface="Oxygen" panose="02000503000000000000" pitchFamily="2" charset="0"/>
                </a:endParaRPr>
              </a:p>
            </p:txBody>
          </p:sp>
          <p:sp>
            <p:nvSpPr>
              <p:cNvPr id="86" name="Arrow: Pentagon 85"/>
              <p:cNvSpPr/>
              <p:nvPr/>
            </p:nvSpPr>
            <p:spPr>
              <a:xfrm>
                <a:off x="18748533" y="3809817"/>
                <a:ext cx="5892075" cy="1497895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4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Previous Solutions</a:t>
                </a: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22195266" y="12874644"/>
              <a:ext cx="6537859" cy="1114227"/>
              <a:chOff x="18044874" y="4181981"/>
              <a:chExt cx="6537859" cy="1497890"/>
            </a:xfrm>
          </p:grpSpPr>
          <p:sp>
            <p:nvSpPr>
              <p:cNvPr id="90" name="Arrow: Pentagon 89"/>
              <p:cNvSpPr/>
              <p:nvPr/>
            </p:nvSpPr>
            <p:spPr>
              <a:xfrm rot="10800000">
                <a:off x="18044874" y="4181981"/>
                <a:ext cx="5892075" cy="1497890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 dirty="0">
                  <a:latin typeface="Oxygen" panose="02000503000000000000" pitchFamily="2" charset="0"/>
                </a:endParaRPr>
              </a:p>
            </p:txBody>
          </p:sp>
          <p:sp>
            <p:nvSpPr>
              <p:cNvPr id="91" name="Arrow: Pentagon 90"/>
              <p:cNvSpPr/>
              <p:nvPr/>
            </p:nvSpPr>
            <p:spPr>
              <a:xfrm>
                <a:off x="18690658" y="4181981"/>
                <a:ext cx="5892075" cy="1497890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4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Trinity’s Approach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529576" y="5855135"/>
              <a:ext cx="1247891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i="1" dirty="0">
                  <a:solidFill>
                    <a:schemeClr val="tx2">
                      <a:lumMod val="75000"/>
                    </a:schemeClr>
                  </a:solidFill>
                  <a:latin typeface="Oxygen" panose="02000503000000000000" pitchFamily="2" charset="0"/>
                </a:rPr>
                <a:t>the “fundamental organization of a system embodied in its components, their relations to each other, and the environment”</a:t>
              </a: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816151" y="7950823"/>
              <a:ext cx="10134047" cy="12083151"/>
              <a:chOff x="719899" y="8095201"/>
              <a:chExt cx="10134047" cy="12083151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1335769" y="8095201"/>
                <a:ext cx="716180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Oxygen" panose="02000503000000000000" pitchFamily="2" charset="0"/>
                  </a:rPr>
                  <a:t>	</a:t>
                </a:r>
                <a:r>
                  <a:rPr lang="en-US" sz="5000" b="1" dirty="0">
                    <a:latin typeface="Oxygen" panose="02000503000000000000" pitchFamily="2" charset="0"/>
                  </a:rPr>
                  <a:t>Architecture Views</a:t>
                </a:r>
                <a:endParaRPr lang="en-US" b="1" dirty="0">
                  <a:latin typeface="Oxygen" panose="02000503000000000000" pitchFamily="2" charset="0"/>
                </a:endParaRPr>
              </a:p>
            </p:txBody>
          </p:sp>
          <p:grpSp>
            <p:nvGrpSpPr>
              <p:cNvPr id="106" name="Group 105"/>
              <p:cNvGrpSpPr/>
              <p:nvPr/>
            </p:nvGrpSpPr>
            <p:grpSpPr>
              <a:xfrm>
                <a:off x="719899" y="8956974"/>
                <a:ext cx="10134047" cy="11221378"/>
                <a:chOff x="719899" y="8956974"/>
                <a:chExt cx="10134047" cy="11221378"/>
              </a:xfrm>
            </p:grpSpPr>
            <p:sp>
              <p:nvSpPr>
                <p:cNvPr id="27" name="Flowchart: Connector 26"/>
                <p:cNvSpPr/>
                <p:nvPr/>
              </p:nvSpPr>
              <p:spPr>
                <a:xfrm>
                  <a:off x="6574084" y="10744274"/>
                  <a:ext cx="1331788" cy="1292052"/>
                </a:xfrm>
                <a:prstGeom prst="flowChartConnector">
                  <a:avLst/>
                </a:prstGeom>
                <a:solidFill>
                  <a:schemeClr val="tx2">
                    <a:lumMod val="50000"/>
                    <a:alpha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0" b="1" dirty="0">
                      <a:latin typeface="Oxygen" panose="02000503000000000000" pitchFamily="2" charset="0"/>
                    </a:rPr>
                    <a:t>&lt;/&gt;</a:t>
                  </a:r>
                </a:p>
              </p:txBody>
            </p:sp>
            <p:grpSp>
              <p:nvGrpSpPr>
                <p:cNvPr id="67" name="Group 66"/>
                <p:cNvGrpSpPr/>
                <p:nvPr/>
              </p:nvGrpSpPr>
              <p:grpSpPr>
                <a:xfrm>
                  <a:off x="6177208" y="14491424"/>
                  <a:ext cx="1675278" cy="1015501"/>
                  <a:chOff x="2198626" y="12960987"/>
                  <a:chExt cx="1066830" cy="730242"/>
                </a:xfrm>
              </p:grpSpPr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2198626" y="12960987"/>
                    <a:ext cx="1066830" cy="730242"/>
                    <a:chOff x="2198626" y="12975169"/>
                    <a:chExt cx="1066830" cy="730242"/>
                  </a:xfrm>
                </p:grpSpPr>
                <p:grpSp>
                  <p:nvGrpSpPr>
                    <p:cNvPr id="32" name="Group 31"/>
                    <p:cNvGrpSpPr/>
                    <p:nvPr/>
                  </p:nvGrpSpPr>
                  <p:grpSpPr>
                    <a:xfrm>
                      <a:off x="2198626" y="12975169"/>
                      <a:ext cx="1066830" cy="259548"/>
                      <a:chOff x="2308931" y="13038149"/>
                      <a:chExt cx="1658748" cy="269593"/>
                    </a:xfrm>
                  </p:grpSpPr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2308931" y="13038921"/>
                        <a:ext cx="392960" cy="268821"/>
                      </a:xfrm>
                      <a:prstGeom prst="rect">
                        <a:avLst/>
                      </a:prstGeom>
                      <a:solidFill>
                        <a:schemeClr val="tx2">
                          <a:lumMod val="50000"/>
                          <a:alpha val="60000"/>
                        </a:schemeClr>
                      </a:solidFill>
                      <a:ln>
                        <a:solidFill>
                          <a:schemeClr val="accent1">
                            <a:shade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Oxygen" panose="02000503000000000000" pitchFamily="2" charset="0"/>
                        </a:endParaRPr>
                      </a:p>
                    </p:txBody>
                  </p:sp>
                  <p:sp>
                    <p:nvSpPr>
                      <p:cNvPr id="71" name="Rectangle 70"/>
                      <p:cNvSpPr/>
                      <p:nvPr/>
                    </p:nvSpPr>
                    <p:spPr>
                      <a:xfrm>
                        <a:off x="2939471" y="13038149"/>
                        <a:ext cx="392961" cy="269452"/>
                      </a:xfrm>
                      <a:prstGeom prst="rect">
                        <a:avLst/>
                      </a:prstGeom>
                      <a:solidFill>
                        <a:schemeClr val="tx2">
                          <a:lumMod val="50000"/>
                          <a:alpha val="60000"/>
                        </a:schemeClr>
                      </a:solidFill>
                      <a:ln>
                        <a:solidFill>
                          <a:schemeClr val="accent1">
                            <a:shade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Oxygen" panose="02000503000000000000" pitchFamily="2" charset="0"/>
                        </a:endParaRPr>
                      </a:p>
                    </p:txBody>
                  </p:sp>
                  <p:sp>
                    <p:nvSpPr>
                      <p:cNvPr id="72" name="Rectangle 71"/>
                      <p:cNvSpPr/>
                      <p:nvPr/>
                    </p:nvSpPr>
                    <p:spPr>
                      <a:xfrm>
                        <a:off x="3574719" y="13038227"/>
                        <a:ext cx="392960" cy="269456"/>
                      </a:xfrm>
                      <a:prstGeom prst="rect">
                        <a:avLst/>
                      </a:prstGeom>
                      <a:solidFill>
                        <a:schemeClr val="tx2">
                          <a:lumMod val="50000"/>
                          <a:alpha val="60000"/>
                        </a:schemeClr>
                      </a:solidFill>
                      <a:ln>
                        <a:solidFill>
                          <a:schemeClr val="accent1">
                            <a:shade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Oxygen" panose="02000503000000000000" pitchFamily="2" charset="0"/>
                        </a:endParaRPr>
                      </a:p>
                    </p:txBody>
                  </p:sp>
                </p:grpSp>
                <p:sp>
                  <p:nvSpPr>
                    <p:cNvPr id="34" name="Flowchart: Magnetic Disk 33"/>
                    <p:cNvSpPr/>
                    <p:nvPr/>
                  </p:nvSpPr>
                  <p:spPr>
                    <a:xfrm>
                      <a:off x="2543372" y="13464221"/>
                      <a:ext cx="374310" cy="241190"/>
                    </a:xfrm>
                    <a:prstGeom prst="flowChartMagneticDisk">
                      <a:avLst/>
                    </a:prstGeom>
                    <a:solidFill>
                      <a:schemeClr val="accent1">
                        <a:alpha val="52000"/>
                      </a:scheme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Oxygen" panose="02000503000000000000" pitchFamily="2" charset="0"/>
                      </a:endParaRPr>
                    </a:p>
                  </p:txBody>
                </p:sp>
              </p:grpSp>
              <p:cxnSp>
                <p:nvCxnSpPr>
                  <p:cNvPr id="37" name="Straight Arrow Connector 36"/>
                  <p:cNvCxnSpPr/>
                  <p:nvPr/>
                </p:nvCxnSpPr>
                <p:spPr>
                  <a:xfrm flipH="1">
                    <a:off x="2730427" y="13220557"/>
                    <a:ext cx="101" cy="208981"/>
                  </a:xfrm>
                  <a:prstGeom prst="straightConnector1">
                    <a:avLst/>
                  </a:prstGeom>
                  <a:ln>
                    <a:tailEnd type="arrow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/>
                  <p:nvPr/>
                </p:nvCxnSpPr>
                <p:spPr>
                  <a:xfrm flipH="1">
                    <a:off x="2929537" y="13220564"/>
                    <a:ext cx="209550" cy="20897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Arrow Connector 58"/>
                  <p:cNvCxnSpPr/>
                  <p:nvPr/>
                </p:nvCxnSpPr>
                <p:spPr>
                  <a:xfrm>
                    <a:off x="2324993" y="13220564"/>
                    <a:ext cx="218380" cy="20897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00" name="Picture 99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saturation sat="0"/>
                          </a14:imgEffect>
                          <a14:imgEffect>
                            <a14:brightnessContrast bright="70000" contrast="-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25108" y="18426490"/>
                  <a:ext cx="1348827" cy="1348827"/>
                </a:xfrm>
                <a:prstGeom prst="rect">
                  <a:avLst/>
                </a:prstGeom>
              </p:spPr>
            </p:pic>
            <p:grpSp>
              <p:nvGrpSpPr>
                <p:cNvPr id="105" name="Group 104"/>
                <p:cNvGrpSpPr/>
                <p:nvPr/>
              </p:nvGrpSpPr>
              <p:grpSpPr>
                <a:xfrm>
                  <a:off x="719899" y="8956974"/>
                  <a:ext cx="10134047" cy="11221378"/>
                  <a:chOff x="719899" y="8956974"/>
                  <a:chExt cx="10134047" cy="11221378"/>
                </a:xfrm>
              </p:grpSpPr>
              <p:grpSp>
                <p:nvGrpSpPr>
                  <p:cNvPr id="41" name="Group 40"/>
                  <p:cNvGrpSpPr/>
                  <p:nvPr/>
                </p:nvGrpSpPr>
                <p:grpSpPr>
                  <a:xfrm>
                    <a:off x="719899" y="8956974"/>
                    <a:ext cx="10134047" cy="10881629"/>
                    <a:chOff x="1631310" y="5906435"/>
                    <a:chExt cx="8957782" cy="13240385"/>
                  </a:xfrm>
                </p:grpSpPr>
                <p:grpSp>
                  <p:nvGrpSpPr>
                    <p:cNvPr id="24" name="Group 23"/>
                    <p:cNvGrpSpPr/>
                    <p:nvPr/>
                  </p:nvGrpSpPr>
                  <p:grpSpPr>
                    <a:xfrm>
                      <a:off x="1631310" y="5906435"/>
                      <a:ext cx="7717024" cy="13240385"/>
                      <a:chOff x="1520807" y="5729527"/>
                      <a:chExt cx="7717024" cy="13240385"/>
                    </a:xfrm>
                  </p:grpSpPr>
                  <p:grpSp>
                    <p:nvGrpSpPr>
                      <p:cNvPr id="23" name="Group 22"/>
                      <p:cNvGrpSpPr/>
                      <p:nvPr/>
                    </p:nvGrpSpPr>
                    <p:grpSpPr>
                      <a:xfrm>
                        <a:off x="1520807" y="5729527"/>
                        <a:ext cx="7717024" cy="13240385"/>
                        <a:chOff x="1520807" y="5729527"/>
                        <a:chExt cx="7717024" cy="13240385"/>
                      </a:xfrm>
                    </p:grpSpPr>
                    <p:grpSp>
                      <p:nvGrpSpPr>
                        <p:cNvPr id="18" name="Group 17"/>
                        <p:cNvGrpSpPr/>
                        <p:nvPr/>
                      </p:nvGrpSpPr>
                      <p:grpSpPr>
                        <a:xfrm>
                          <a:off x="2538536" y="5959861"/>
                          <a:ext cx="6699295" cy="13010051"/>
                          <a:chOff x="3325408" y="5804822"/>
                          <a:chExt cx="6699295" cy="13010051"/>
                        </a:xfrm>
                      </p:grpSpPr>
                      <p:grpSp>
                        <p:nvGrpSpPr>
                          <p:cNvPr id="17" name="Group 16"/>
                          <p:cNvGrpSpPr/>
                          <p:nvPr/>
                        </p:nvGrpSpPr>
                        <p:grpSpPr>
                          <a:xfrm>
                            <a:off x="3325408" y="5804822"/>
                            <a:ext cx="6699295" cy="13010051"/>
                            <a:chOff x="3325408" y="5804822"/>
                            <a:chExt cx="6699295" cy="13010051"/>
                          </a:xfrm>
                        </p:grpSpPr>
                        <p:grpSp>
                          <p:nvGrpSpPr>
                            <p:cNvPr id="5" name="Group 4"/>
                            <p:cNvGrpSpPr/>
                            <p:nvPr/>
                          </p:nvGrpSpPr>
                          <p:grpSpPr>
                            <a:xfrm>
                              <a:off x="3325408" y="5804822"/>
                              <a:ext cx="5383840" cy="13010051"/>
                              <a:chOff x="3325408" y="5804822"/>
                              <a:chExt cx="5383840" cy="13010051"/>
                            </a:xfrm>
                          </p:grpSpPr>
                          <p:sp>
                            <p:nvSpPr>
                              <p:cNvPr id="2" name="Rectangle 1"/>
                              <p:cNvSpPr/>
                              <p:nvPr/>
                            </p:nvSpPr>
                            <p:spPr>
                              <a:xfrm>
                                <a:off x="3325409" y="5804822"/>
                                <a:ext cx="5383839" cy="3639460"/>
                              </a:xfrm>
                              <a:prstGeom prst="rect">
                                <a:avLst/>
                              </a:prstGeom>
                              <a:noFill/>
                              <a:ln cmpd="sng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prstDash val="solid"/>
                                <a:round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3000" dirty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Oxygen" panose="02000503000000000000" pitchFamily="2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2" name="Rectangle 11"/>
                              <p:cNvSpPr/>
                              <p:nvPr/>
                            </p:nvSpPr>
                            <p:spPr>
                              <a:xfrm>
                                <a:off x="3325408" y="10055353"/>
                                <a:ext cx="5383839" cy="4265300"/>
                              </a:xfrm>
                              <a:prstGeom prst="rect">
                                <a:avLst/>
                              </a:prstGeom>
                              <a:noFill/>
                              <a:ln cmpd="sng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prstDash val="solid"/>
                                <a:round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>
                                  <a:latin typeface="Oxygen" panose="02000503000000000000" pitchFamily="2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3" name="Rectangle 12"/>
                              <p:cNvSpPr/>
                              <p:nvPr/>
                            </p:nvSpPr>
                            <p:spPr>
                              <a:xfrm>
                                <a:off x="3325408" y="14978211"/>
                                <a:ext cx="5383839" cy="3836662"/>
                              </a:xfrm>
                              <a:prstGeom prst="rect">
                                <a:avLst/>
                              </a:prstGeom>
                              <a:noFill/>
                              <a:ln cmpd="sng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prstDash val="solid"/>
                                <a:round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>
                                  <a:latin typeface="Oxygen" panose="02000503000000000000" pitchFamily="2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6" name="Group 15"/>
                            <p:cNvGrpSpPr/>
                            <p:nvPr/>
                          </p:nvGrpSpPr>
                          <p:grpSpPr>
                            <a:xfrm>
                              <a:off x="8709248" y="7624551"/>
                              <a:ext cx="1315455" cy="9344527"/>
                              <a:chOff x="8709248" y="7624551"/>
                              <a:chExt cx="1315455" cy="9344527"/>
                            </a:xfrm>
                          </p:grpSpPr>
                          <p:cxnSp>
                            <p:nvCxnSpPr>
                              <p:cNvPr id="9" name="Straight Connector 8"/>
                              <p:cNvCxnSpPr>
                                <a:stCxn id="2" idx="3"/>
                              </p:cNvCxnSpPr>
                              <p:nvPr/>
                            </p:nvCxnSpPr>
                            <p:spPr>
                              <a:xfrm flipV="1">
                                <a:off x="8709248" y="7624551"/>
                                <a:ext cx="1315455" cy="1"/>
                              </a:xfrm>
                              <a:prstGeom prst="line">
                                <a:avLst/>
                              </a:prstGeom>
                              <a:ln w="63500" cmpd="sng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prstDash val="solid"/>
                                <a:round/>
                              </a:ln>
                            </p:spPr>
                            <p:style>
                              <a:lnRef idx="3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2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1" name="Straight Connector 20"/>
                              <p:cNvCxnSpPr/>
                              <p:nvPr/>
                            </p:nvCxnSpPr>
                            <p:spPr>
                              <a:xfrm>
                                <a:off x="8716462" y="12272382"/>
                                <a:ext cx="1301026" cy="0"/>
                              </a:xfrm>
                              <a:prstGeom prst="line">
                                <a:avLst/>
                              </a:prstGeom>
                              <a:ln w="63500" cmpd="sng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prstDash val="solid"/>
                                <a:round/>
                              </a:ln>
                            </p:spPr>
                            <p:style>
                              <a:lnRef idx="3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2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2" name="Straight Connector 21"/>
                              <p:cNvCxnSpPr/>
                              <p:nvPr/>
                            </p:nvCxnSpPr>
                            <p:spPr>
                              <a:xfrm>
                                <a:off x="8717270" y="16969078"/>
                                <a:ext cx="1301026" cy="0"/>
                              </a:xfrm>
                              <a:prstGeom prst="line">
                                <a:avLst/>
                              </a:prstGeom>
                              <a:ln w="63500" cmpd="sng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prstDash val="solid"/>
                                <a:round/>
                              </a:ln>
                            </p:spPr>
                            <p:style>
                              <a:lnRef idx="3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2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  <p:cxnSp>
                        <p:nvCxnSpPr>
                          <p:cNvPr id="15" name="Straight Connector 14"/>
                          <p:cNvCxnSpPr/>
                          <p:nvPr/>
                        </p:nvCxnSpPr>
                        <p:spPr>
                          <a:xfrm flipH="1">
                            <a:off x="10010275" y="7590785"/>
                            <a:ext cx="3202" cy="9404357"/>
                          </a:xfrm>
                          <a:prstGeom prst="line">
                            <a:avLst/>
                          </a:prstGeom>
                          <a:ln w="63500" cmpd="sng">
                            <a:solidFill>
                              <a:schemeClr val="tx2">
                                <a:lumMod val="50000"/>
                              </a:schemeClr>
                            </a:solidFill>
                            <a:prstDash val="solid"/>
                            <a:round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20" name="TextBox 19"/>
                        <p:cNvSpPr txBox="1"/>
                        <p:nvPr/>
                      </p:nvSpPr>
                      <p:spPr>
                        <a:xfrm rot="16200000">
                          <a:off x="65717" y="7184617"/>
                          <a:ext cx="3971185" cy="106100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3600" dirty="0">
                              <a:latin typeface="Oxygen" panose="02000503000000000000" pitchFamily="2" charset="0"/>
                            </a:rPr>
                            <a:t>Module or Code</a:t>
                          </a:r>
                        </a:p>
                      </p:txBody>
                    </p:sp>
                    <p:sp>
                      <p:nvSpPr>
                        <p:cNvPr id="30" name="TextBox 29"/>
                        <p:cNvSpPr txBox="1"/>
                        <p:nvPr/>
                      </p:nvSpPr>
                      <p:spPr>
                        <a:xfrm rot="16200000">
                          <a:off x="20358" y="11785324"/>
                          <a:ext cx="4022220" cy="95218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3200" dirty="0">
                              <a:latin typeface="Oxygen" panose="02000503000000000000" pitchFamily="2" charset="0"/>
                            </a:rPr>
                            <a:t>Component and Connector (CnC)</a:t>
                          </a:r>
                        </a:p>
                      </p:txBody>
                    </p:sp>
                  </p:grpSp>
                  <p:sp>
                    <p:nvSpPr>
                      <p:cNvPr id="33" name="TextBox 32"/>
                      <p:cNvSpPr txBox="1"/>
                      <p:nvPr/>
                    </p:nvSpPr>
                    <p:spPr>
                      <a:xfrm rot="16200000">
                        <a:off x="306512" y="16878128"/>
                        <a:ext cx="3639462" cy="54410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400" dirty="0">
                            <a:latin typeface="Oxygen" panose="02000503000000000000" pitchFamily="2" charset="0"/>
                          </a:rPr>
                          <a:t>Deployment</a:t>
                        </a:r>
                      </a:p>
                    </p:txBody>
                  </p:sp>
                </p:grpSp>
                <p:cxnSp>
                  <p:nvCxnSpPr>
                    <p:cNvPr id="38" name="Straight Arrow Connector 37"/>
                    <p:cNvCxnSpPr/>
                    <p:nvPr/>
                  </p:nvCxnSpPr>
                  <p:spPr>
                    <a:xfrm>
                      <a:off x="9348334" y="12604328"/>
                      <a:ext cx="1240758" cy="1"/>
                    </a:xfrm>
                    <a:prstGeom prst="straightConnector1">
                      <a:avLst/>
                    </a:prstGeom>
                    <a:ln w="63500" cmpd="sng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stealth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1919209" y="12704125"/>
                    <a:ext cx="6054542" cy="34624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1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Components: </a:t>
                    </a:r>
                    <a:r>
                      <a:rPr lang="en-US" sz="21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elements that have some runtime presence (processes, objects, clients, servers).</a:t>
                    </a:r>
                  </a:p>
                  <a:p>
                    <a:r>
                      <a:rPr lang="en-US" sz="21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Connectors: </a:t>
                    </a:r>
                    <a:r>
                      <a:rPr lang="en-US" sz="21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components’ pathways of interaction (protocols, information flows).</a:t>
                    </a:r>
                  </a:p>
                  <a:p>
                    <a:r>
                      <a:rPr lang="en-US" sz="21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Ports: </a:t>
                    </a:r>
                    <a:r>
                      <a:rPr lang="en-US" sz="21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component interfaces that define possible interaction with components.</a:t>
                    </a:r>
                    <a:endParaRPr lang="en-US" sz="17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endParaRP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endParaRPr lang="en-US" sz="17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endParaRP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r>
                      <a:rPr lang="en-US" sz="19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Show how the system works</a:t>
                    </a: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r>
                      <a:rPr lang="en-US" sz="19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Guide development around structure </a:t>
                    </a:r>
                  </a:p>
                  <a:p>
                    <a:r>
                      <a:rPr lang="en-US" sz="19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      &amp; behavior of runtime elements</a:t>
                    </a: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r>
                      <a:rPr lang="en-US" sz="19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To reason about performance and reliability</a:t>
                    </a: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1920387" y="9218087"/>
                    <a:ext cx="6066967" cy="29700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3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Modules: </a:t>
                    </a:r>
                    <a:r>
                      <a:rPr lang="en-US" sz="23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principal units of implementation</a:t>
                    </a:r>
                  </a:p>
                  <a:p>
                    <a:endPara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endParaRP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3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Used to explain system functionality + structure of code base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2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A blueprint for code construction </a:t>
                    </a:r>
                  </a:p>
                  <a:p>
                    <a:r>
                      <a:rPr lang="en-US" sz="22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      and incremental development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3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Analysis of code dependency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endParaRPr lang="en-US" sz="28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endParaRPr>
                  </a:p>
                </p:txBody>
              </p: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1914670" y="16777421"/>
                    <a:ext cx="5937816" cy="34009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3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Deployment View: </a:t>
                    </a:r>
                    <a:r>
                      <a:rPr lang="en-US" sz="23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a mapping between software and non-software elements in the former’s environment. </a:t>
                    </a:r>
                    <a:r>
                      <a:rPr lang="en-US" sz="23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 </a:t>
                    </a:r>
                  </a:p>
                  <a:p>
                    <a:endPara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endParaRP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r>
                      <a:rPr 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Analyzing actual runtime performance, reliability, and security</a:t>
                    </a: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r>
                      <a:rPr 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SW elements: CnC elements</a:t>
                    </a: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r>
                      <a:rPr lang="en-US" sz="19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Environmental elements: hardware, </a:t>
                    </a:r>
                  </a:p>
                  <a:p>
                    <a:r>
                      <a:rPr lang="en-US" sz="19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      network elements, and their capabilities</a:t>
                    </a: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endPara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endParaRPr>
                  </a:p>
                </p:txBody>
              </p:sp>
            </p:grpSp>
          </p:grpSp>
        </p:grpSp>
        <p:grpSp>
          <p:nvGrpSpPr>
            <p:cNvPr id="151" name="Group 150"/>
            <p:cNvGrpSpPr/>
            <p:nvPr/>
          </p:nvGrpSpPr>
          <p:grpSpPr>
            <a:xfrm>
              <a:off x="10777675" y="8831573"/>
              <a:ext cx="8040015" cy="10380089"/>
              <a:chOff x="10777675" y="8831573"/>
              <a:chExt cx="8040015" cy="10380089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0777675" y="9712796"/>
                <a:ext cx="8040015" cy="9498866"/>
                <a:chOff x="10921058" y="9151946"/>
                <a:chExt cx="8040015" cy="9498866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10921058" y="11221347"/>
                  <a:ext cx="8040015" cy="7429465"/>
                </a:xfrm>
                <a:prstGeom prst="ellipse">
                  <a:avLst/>
                </a:prstGeom>
                <a:solidFill>
                  <a:srgbClr val="CD6D6D">
                    <a:alpha val="13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Oxygen" panose="02000503000000000000" pitchFamily="2" charset="0"/>
                  </a:endParaRPr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11114259" y="9151946"/>
                  <a:ext cx="5944661" cy="8096344"/>
                  <a:chOff x="12160993" y="8649848"/>
                  <a:chExt cx="5944661" cy="8096344"/>
                </a:xfrm>
              </p:grpSpPr>
              <p:sp>
                <p:nvSpPr>
                  <p:cNvPr id="70" name="Shape 70"/>
                  <p:cNvSpPr/>
                  <p:nvPr/>
                </p:nvSpPr>
                <p:spPr>
                  <a:xfrm>
                    <a:off x="12160993" y="9778349"/>
                    <a:ext cx="5944661" cy="6967843"/>
                  </a:xfrm>
                  <a:prstGeom prst="flowChartMagneticDisk">
                    <a:avLst/>
                  </a:prstGeom>
                  <a:noFill/>
                  <a:ln w="63500" cap="flat" cmpd="sng">
                    <a:solidFill>
                      <a:schemeClr val="tx2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>
                      <a:latin typeface="Oxygen" panose="02000503000000000000" pitchFamily="2" charset="0"/>
                    </a:endParaRPr>
                  </a:p>
                </p:txBody>
              </p: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2959152" y="8649848"/>
                    <a:ext cx="4067139" cy="8617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50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The Problem</a:t>
                    </a:r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12547735" y="12632360"/>
                    <a:ext cx="5171176" cy="28623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0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It is hard to determine whether the logical relationships between entities in architecture diagrams are present in system implementations. </a:t>
                    </a:r>
                  </a:p>
                </p:txBody>
              </p:sp>
            </p:grpSp>
          </p:grpSp>
          <p:grpSp>
            <p:nvGrpSpPr>
              <p:cNvPr id="150" name="Group 149"/>
              <p:cNvGrpSpPr/>
              <p:nvPr/>
            </p:nvGrpSpPr>
            <p:grpSpPr>
              <a:xfrm>
                <a:off x="16915536" y="8831573"/>
                <a:ext cx="1035580" cy="5795245"/>
                <a:chOff x="16915536" y="8831573"/>
                <a:chExt cx="1035580" cy="5795245"/>
              </a:xfrm>
            </p:grpSpPr>
            <p:cxnSp>
              <p:nvCxnSpPr>
                <p:cNvPr id="130" name="Connector: Elbow 129"/>
                <p:cNvCxnSpPr/>
                <p:nvPr/>
              </p:nvCxnSpPr>
              <p:spPr>
                <a:xfrm rot="5400000" flipH="1" flipV="1">
                  <a:off x="14318464" y="11443826"/>
                  <a:ext cx="5780064" cy="585920"/>
                </a:xfrm>
                <a:prstGeom prst="bentConnector3">
                  <a:avLst>
                    <a:gd name="adj1" fmla="val 563"/>
                  </a:avLst>
                </a:prstGeom>
                <a:ln w="63500">
                  <a:solidFill>
                    <a:schemeClr val="tx2">
                      <a:lumMod val="50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/>
                <p:cNvCxnSpPr/>
                <p:nvPr/>
              </p:nvCxnSpPr>
              <p:spPr>
                <a:xfrm flipV="1">
                  <a:off x="17501456" y="8846754"/>
                  <a:ext cx="449660" cy="12914"/>
                </a:xfrm>
                <a:prstGeom prst="straightConnector1">
                  <a:avLst/>
                </a:prstGeom>
                <a:ln w="63500">
                  <a:solidFill>
                    <a:schemeClr val="tx2">
                      <a:lumMod val="50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Flowchart: Connector 148"/>
                <p:cNvSpPr/>
                <p:nvPr/>
              </p:nvSpPr>
              <p:spPr>
                <a:xfrm>
                  <a:off x="17474310" y="8831573"/>
                  <a:ext cx="45719" cy="45719"/>
                </a:xfrm>
                <a:prstGeom prst="flowChartConnector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Oxygen" panose="02000503000000000000" pitchFamily="2" charset="0"/>
                  </a:endParaRPr>
                </a:p>
              </p:txBody>
            </p:sp>
          </p:grpSp>
        </p:grpSp>
        <p:cxnSp>
          <p:nvCxnSpPr>
            <p:cNvPr id="153" name="Straight Arrow Connector 152"/>
            <p:cNvCxnSpPr/>
            <p:nvPr/>
          </p:nvCxnSpPr>
          <p:spPr>
            <a:xfrm flipH="1">
              <a:off x="20718379" y="12559747"/>
              <a:ext cx="8021" cy="865735"/>
            </a:xfrm>
            <a:prstGeom prst="straightConnector1">
              <a:avLst/>
            </a:prstGeom>
            <a:ln w="63500">
              <a:solidFill>
                <a:schemeClr val="tx2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866039" y="33892697"/>
              <a:ext cx="9546689" cy="938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component Client</a:t>
              </a:r>
            </a:p>
            <a:p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	port </a:t>
              </a:r>
              <a:r>
                <a:rPr lang="en-US" sz="34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getInfo</a:t>
              </a:r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: requires </a:t>
              </a:r>
              <a:r>
                <a:rPr lang="en-US" sz="34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CSIface</a:t>
              </a:r>
              <a:endParaRPr lang="en-US" sz="34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b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component Server</a:t>
              </a:r>
            </a:p>
            <a:p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	port </a:t>
              </a:r>
              <a:r>
                <a:rPr lang="en-US" sz="34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sendInfo</a:t>
              </a:r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: provides </a:t>
              </a:r>
              <a:r>
                <a:rPr lang="en-US" sz="34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CSIface</a:t>
              </a:r>
              <a:endParaRPr lang="en-US" sz="34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b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external component DB</a:t>
              </a:r>
            </a:p>
            <a:p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	port </a:t>
              </a:r>
              <a:r>
                <a:rPr lang="en-US" sz="34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dbIface</a:t>
              </a:r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: target </a:t>
              </a:r>
              <a:r>
                <a:rPr lang="en-US" sz="34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DBModule</a:t>
              </a:r>
              <a:endParaRPr lang="en-US" sz="34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b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connector </a:t>
              </a:r>
              <a:r>
                <a:rPr lang="en-US" sz="34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JDBCCtr</a:t>
              </a:r>
              <a:endParaRPr lang="en-US" sz="34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34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34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connectionString</a:t>
              </a:r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: String</a:t>
              </a:r>
            </a:p>
            <a:p>
              <a:endParaRPr lang="en-US" sz="34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// Server and database are connected </a:t>
              </a:r>
            </a:p>
            <a:p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// using the JDBC Connector</a:t>
              </a:r>
            </a:p>
            <a:p>
              <a:endParaRPr lang="en-US" sz="34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n-US" sz="34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lvl="2">
                <a:lnSpc>
                  <a:spcPts val="3600"/>
                </a:lnSpc>
              </a:pPr>
              <a:b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v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0328333" y="31224946"/>
              <a:ext cx="9625940" cy="8402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architecture </a:t>
              </a:r>
            </a:p>
            <a:p>
              <a: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	</a:t>
              </a:r>
            </a:p>
            <a:p>
              <a: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	components</a:t>
              </a:r>
            </a:p>
            <a:p>
              <a: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		Client </a:t>
              </a:r>
              <a:r>
                <a:rPr lang="en-US" sz="36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client</a:t>
              </a:r>
              <a:endParaRPr lang="en-US" sz="36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		Server </a:t>
              </a:r>
              <a:r>
                <a:rPr lang="en-US" sz="36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server</a:t>
              </a:r>
              <a:b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		</a:t>
              </a:r>
            </a:p>
            <a:p>
              <a: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	connectors</a:t>
              </a:r>
            </a:p>
            <a:p>
              <a: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		</a:t>
              </a:r>
              <a:r>
                <a:rPr lang="en-US" sz="36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JSONCtr</a:t>
              </a:r>
              <a: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jsonCtr</a:t>
              </a:r>
              <a:endParaRPr lang="en-US" sz="36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	</a:t>
              </a:r>
            </a:p>
            <a:p>
              <a: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	attachments </a:t>
              </a:r>
            </a:p>
            <a:p>
              <a: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		</a:t>
              </a:r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connect </a:t>
              </a:r>
              <a:r>
                <a:rPr lang="en-US" sz="34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client.getInfo</a:t>
              </a:r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and 				</a:t>
              </a:r>
              <a:r>
                <a:rPr lang="en-US" sz="34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server.sendInfo</a:t>
              </a:r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with </a:t>
              </a:r>
              <a:r>
                <a:rPr lang="en-US" sz="34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jsonCtr</a:t>
              </a:r>
              <a:endParaRPr lang="en-US" sz="34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b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36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entryPoints</a:t>
              </a:r>
              <a:endParaRPr lang="en-US" sz="36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		Client: start</a:t>
              </a:r>
            </a:p>
          </p:txBody>
        </p:sp>
        <p:grpSp>
          <p:nvGrpSpPr>
            <p:cNvPr id="177" name="Group 176"/>
            <p:cNvGrpSpPr/>
            <p:nvPr/>
          </p:nvGrpSpPr>
          <p:grpSpPr>
            <a:xfrm>
              <a:off x="-828674" y="20304197"/>
              <a:ext cx="31808987" cy="10199816"/>
              <a:chOff x="-830814" y="20307954"/>
              <a:chExt cx="31808987" cy="10199816"/>
            </a:xfrm>
          </p:grpSpPr>
          <p:sp>
            <p:nvSpPr>
              <p:cNvPr id="75" name="Speech Bubble: Rectangle 74"/>
              <p:cNvSpPr/>
              <p:nvPr/>
            </p:nvSpPr>
            <p:spPr>
              <a:xfrm rot="10800000">
                <a:off x="-1" y="20307954"/>
                <a:ext cx="30262996" cy="10199816"/>
              </a:xfrm>
              <a:prstGeom prst="wedgeRectCallout">
                <a:avLst>
                  <a:gd name="adj1" fmla="val -33287"/>
                  <a:gd name="adj2" fmla="val 69533"/>
                </a:avLst>
              </a:prstGeom>
              <a:solidFill>
                <a:srgbClr val="EEDD96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Oxygen" panose="02000503000000000000" pitchFamily="2" charset="0"/>
                </a:endParaRPr>
              </a:p>
            </p:txBody>
          </p:sp>
          <p:grpSp>
            <p:nvGrpSpPr>
              <p:cNvPr id="163" name="Group 162"/>
              <p:cNvGrpSpPr/>
              <p:nvPr/>
            </p:nvGrpSpPr>
            <p:grpSpPr>
              <a:xfrm>
                <a:off x="-736694" y="22974480"/>
                <a:ext cx="18703511" cy="7060211"/>
                <a:chOff x="-7634782" y="22718884"/>
                <a:chExt cx="18703511" cy="7060211"/>
              </a:xfrm>
            </p:grpSpPr>
            <p:sp>
              <p:nvSpPr>
                <p:cNvPr id="119" name="TextBox 118"/>
                <p:cNvSpPr txBox="1"/>
                <p:nvPr/>
              </p:nvSpPr>
              <p:spPr>
                <a:xfrm>
                  <a:off x="-6084069" y="24567412"/>
                  <a:ext cx="17152798" cy="5211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b="1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Trinity Architecture Components</a:t>
                  </a:r>
                </a:p>
                <a:p>
                  <a:pPr>
                    <a:lnSpc>
                      <a:spcPts val="3200"/>
                    </a:lnSpc>
                  </a:pPr>
                  <a:endPara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>
                    <a:lnSpc>
                      <a:spcPts val="3200"/>
                    </a:lnSpc>
                  </a:pPr>
                  <a:r>
                    <a:rPr lang="en-US" sz="3000" b="1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component: </a:t>
                  </a:r>
                  <a:r>
                    <a:rPr lang="en-US" sz="3000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a runtime entity that may interact with other components through ports.</a:t>
                  </a:r>
                </a:p>
                <a:p>
                  <a:pPr>
                    <a:lnSpc>
                      <a:spcPts val="3200"/>
                    </a:lnSpc>
                  </a:pPr>
                  <a:endParaRPr lang="en-US" sz="3000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>
                    <a:lnSpc>
                      <a:spcPts val="3200"/>
                    </a:lnSpc>
                  </a:pPr>
                  <a:r>
                    <a:rPr lang="en-US" sz="3000" b="1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connector: </a:t>
                  </a:r>
                  <a:r>
                    <a:rPr lang="en-US" sz="3000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interaction pathways that join two compatible component ports.</a:t>
                  </a:r>
                </a:p>
                <a:p>
                  <a:pPr>
                    <a:lnSpc>
                      <a:spcPts val="3200"/>
                    </a:lnSpc>
                  </a:pPr>
                  <a:endPara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>
                    <a:lnSpc>
                      <a:spcPts val="3200"/>
                    </a:lnSpc>
                  </a:pPr>
                  <a:r>
                    <a:rPr lang="en-US" sz="3000" b="1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port: </a:t>
                  </a:r>
                  <a:r>
                    <a:rPr lang="en-US" sz="3000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component access points that can allow interaction with other components.</a:t>
                  </a:r>
                </a:p>
                <a:p>
                  <a:pPr>
                    <a:lnSpc>
                      <a:spcPts val="3200"/>
                    </a:lnSpc>
                  </a:pPr>
                  <a:endParaRPr lang="en-US" sz="3000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>
                    <a:lnSpc>
                      <a:spcPts val="3200"/>
                    </a:lnSpc>
                  </a:pPr>
                  <a:r>
                    <a:rPr lang="en-US" sz="3000" b="1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attachments:</a:t>
                  </a:r>
                  <a:r>
                    <a:rPr lang="en-US" sz="3000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 declarations that enable connections between compatible components to be made</a:t>
                  </a:r>
                  <a:endPara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>
                    <a:lnSpc>
                      <a:spcPts val="3200"/>
                    </a:lnSpc>
                  </a:pPr>
                  <a:endParaRPr lang="en-US" sz="3000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>
                    <a:lnSpc>
                      <a:spcPts val="3200"/>
                    </a:lnSpc>
                  </a:pPr>
                  <a:r>
                    <a:rPr lang="en-US" sz="3000" b="1" dirty="0" err="1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entryPoints</a:t>
                  </a:r>
                  <a:r>
                    <a:rPr lang="en-US" sz="3000" b="1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: </a:t>
                  </a:r>
                  <a:r>
                    <a:rPr lang="en-US" sz="3000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a program starting point that permit execution.</a:t>
                  </a:r>
                  <a:endPara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endPara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</p:txBody>
            </p:sp>
            <p:grpSp>
              <p:nvGrpSpPr>
                <p:cNvPr id="122" name="Group 121"/>
                <p:cNvGrpSpPr/>
                <p:nvPr/>
              </p:nvGrpSpPr>
              <p:grpSpPr>
                <a:xfrm>
                  <a:off x="-7634782" y="22718884"/>
                  <a:ext cx="10095568" cy="1477415"/>
                  <a:chOff x="-8315204" y="23898599"/>
                  <a:chExt cx="11028864" cy="1723158"/>
                </a:xfrm>
              </p:grpSpPr>
              <p:sp>
                <p:nvSpPr>
                  <p:cNvPr id="120" name="Arrow: Chevron 119"/>
                  <p:cNvSpPr/>
                  <p:nvPr/>
                </p:nvSpPr>
                <p:spPr>
                  <a:xfrm rot="10800000">
                    <a:off x="-8315204" y="23898599"/>
                    <a:ext cx="11028864" cy="1723158"/>
                  </a:xfrm>
                  <a:prstGeom prst="chevron">
                    <a:avLst/>
                  </a:prstGeom>
                  <a:solidFill>
                    <a:srgbClr val="9EB3B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 dirty="0">
                      <a:solidFill>
                        <a:schemeClr val="tx1"/>
                      </a:solidFill>
                      <a:latin typeface="Oxygen" panose="02000503000000000000" pitchFamily="2" charset="0"/>
                    </a:endParaRPr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-6621134" y="24273188"/>
                    <a:ext cx="7934188" cy="9153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500" b="1" dirty="0">
                        <a:solidFill>
                          <a:schemeClr val="bg1"/>
                        </a:solidFill>
                        <a:latin typeface="Oxygen" panose="02000503000000000000" pitchFamily="2" charset="0"/>
                      </a:rPr>
                      <a:t>Implementation Concepts</a:t>
                    </a:r>
                  </a:p>
                </p:txBody>
              </p:sp>
            </p:grpSp>
          </p:grpSp>
          <p:sp>
            <p:nvSpPr>
              <p:cNvPr id="123" name="TextBox 122"/>
              <p:cNvSpPr txBox="1"/>
              <p:nvPr/>
            </p:nvSpPr>
            <p:spPr>
              <a:xfrm>
                <a:off x="18966954" y="22826490"/>
                <a:ext cx="10877607" cy="7017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i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Trinity’s design demonstrates the following principles: </a:t>
                </a:r>
              </a:p>
              <a:p>
                <a:endParaRPr lang="en-US" sz="3000" i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Readability</a:t>
                </a:r>
              </a:p>
              <a:p>
                <a:pPr lvl="2"/>
                <a:r>
                  <a: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	</a:t>
                </a:r>
                <a:r>
                  <a:rPr lang="en-US" sz="3000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System architecture is contained in a single file and is 	prescriptive, uniting design and 	implementation.</a:t>
                </a:r>
              </a:p>
              <a:p>
                <a:pPr lvl="2"/>
                <a:endPara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Reuse and Adaptability</a:t>
                </a:r>
              </a:p>
              <a:p>
                <a:pPr lvl="2"/>
                <a:r>
                  <a:rPr lang="en-US" sz="3000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	Compatibility checking  and code generation make 	switching, adding, and removing architecture elements 	easier and more secure.</a:t>
                </a:r>
              </a:p>
              <a:p>
                <a:pPr lvl="2"/>
                <a:endPara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Communication Integrity in Distributed Systems</a:t>
                </a:r>
              </a:p>
              <a:p>
                <a:r>
                  <a: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	</a:t>
                </a:r>
                <a:r>
                  <a:rPr lang="en-US" sz="3000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Wyvern’s capability-based module system ensures that 	elements only have direct control of capabilities to which 	they have explicit access.</a:t>
                </a:r>
                <a:endPara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endParaRPr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-830814" y="20815549"/>
                <a:ext cx="7206462" cy="1731739"/>
                <a:chOff x="-1129898" y="25970449"/>
                <a:chExt cx="7206462" cy="2095405"/>
              </a:xfrm>
            </p:grpSpPr>
            <p:sp>
              <p:nvSpPr>
                <p:cNvPr id="165" name="Arrow: Chevron 164"/>
                <p:cNvSpPr/>
                <p:nvPr/>
              </p:nvSpPr>
              <p:spPr>
                <a:xfrm rot="10800000">
                  <a:off x="-1129898" y="25970449"/>
                  <a:ext cx="7206462" cy="2095405"/>
                </a:xfrm>
                <a:prstGeom prst="chevron">
                  <a:avLst/>
                </a:prstGeom>
                <a:solidFill>
                  <a:srgbClr val="8E8E8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Oxygen" panose="02000503000000000000" pitchFamily="2" charset="0"/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43197" y="26006273"/>
                  <a:ext cx="4439346" cy="1880670"/>
                </a:xfrm>
                <a:prstGeom prst="rect">
                  <a:avLst/>
                </a:prstGeom>
                <a:solidFill>
                  <a:srgbClr val="8E8E8E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500" b="1" i="1" dirty="0">
                      <a:solidFill>
                        <a:schemeClr val="bg1"/>
                      </a:solidFill>
                      <a:latin typeface="Oxygen" panose="02000503000000000000" pitchFamily="2" charset="0"/>
                    </a:rPr>
                    <a:t>Design</a:t>
                  </a:r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17833340" y="20902692"/>
                <a:ext cx="13144833" cy="1477415"/>
                <a:chOff x="-4340621" y="21209656"/>
                <a:chExt cx="12807284" cy="1723158"/>
              </a:xfrm>
            </p:grpSpPr>
            <p:sp>
              <p:nvSpPr>
                <p:cNvPr id="169" name="Arrow: Chevron 168"/>
                <p:cNvSpPr/>
                <p:nvPr/>
              </p:nvSpPr>
              <p:spPr>
                <a:xfrm rot="10800000">
                  <a:off x="-4340621" y="21209656"/>
                  <a:ext cx="12807284" cy="1723158"/>
                </a:xfrm>
                <a:prstGeom prst="chevron">
                  <a:avLst/>
                </a:prstGeom>
                <a:solidFill>
                  <a:srgbClr val="9EB3B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 dirty="0">
                    <a:solidFill>
                      <a:schemeClr val="tx1"/>
                    </a:solidFill>
                    <a:latin typeface="Oxygen" panose="02000503000000000000" pitchFamily="2" charset="0"/>
                  </a:endParaRPr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-1737388" y="21546392"/>
                  <a:ext cx="7600816" cy="10051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0" b="1" dirty="0">
                      <a:solidFill>
                        <a:schemeClr val="bg1"/>
                      </a:solidFill>
                      <a:latin typeface="Oxygen" panose="02000503000000000000" pitchFamily="2" charset="0"/>
                    </a:rPr>
                    <a:t>Demonstrated Principles</a:t>
                  </a:r>
                </a:p>
              </p:txBody>
            </p:sp>
          </p:grpSp>
          <p:sp>
            <p:nvSpPr>
              <p:cNvPr id="171" name="TextBox 170"/>
              <p:cNvSpPr txBox="1"/>
              <p:nvPr/>
            </p:nvSpPr>
            <p:spPr>
              <a:xfrm>
                <a:off x="9122049" y="23039613"/>
                <a:ext cx="902246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900" i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Architecture concepts  are translated into runtime entities in Trinity</a:t>
                </a:r>
                <a:endParaRPr lang="en-US" sz="3900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endParaRPr>
              </a:p>
            </p:txBody>
          </p:sp>
        </p:grpSp>
      </p:grpSp>
      <p:sp>
        <p:nvSpPr>
          <p:cNvPr id="179" name="Arrow: Chevron 178"/>
          <p:cNvSpPr/>
          <p:nvPr/>
        </p:nvSpPr>
        <p:spPr>
          <a:xfrm rot="10800000">
            <a:off x="-989246" y="31487563"/>
            <a:ext cx="7367034" cy="1731739"/>
          </a:xfrm>
          <a:prstGeom prst="chevron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21408" y="31536053"/>
            <a:ext cx="5345726" cy="1554272"/>
          </a:xfrm>
          <a:prstGeom prst="rect">
            <a:avLst/>
          </a:prstGeom>
          <a:solidFill>
            <a:srgbClr val="8E8E8E"/>
          </a:solidFill>
        </p:spPr>
        <p:txBody>
          <a:bodyPr wrap="square" rtlCol="0">
            <a:spAutoFit/>
          </a:bodyPr>
          <a:lstStyle/>
          <a:p>
            <a:r>
              <a:rPr lang="en-US" sz="9500" b="1" i="1" dirty="0">
                <a:solidFill>
                  <a:schemeClr val="bg1"/>
                </a:solidFill>
                <a:latin typeface="Oxygen" panose="02000503000000000000" pitchFamily="2" charset="0"/>
              </a:rPr>
              <a:t>Example</a:t>
            </a:r>
          </a:p>
        </p:txBody>
      </p:sp>
      <p:sp>
        <p:nvSpPr>
          <p:cNvPr id="4" name="Speech Bubble: Oval 3"/>
          <p:cNvSpPr/>
          <p:nvPr/>
        </p:nvSpPr>
        <p:spPr>
          <a:xfrm>
            <a:off x="9818485" y="31516775"/>
            <a:ext cx="9499194" cy="2401928"/>
          </a:xfrm>
          <a:prstGeom prst="wedgeEllipseCallout">
            <a:avLst>
              <a:gd name="adj1" fmla="val 78699"/>
              <a:gd name="adj2" fmla="val 25527"/>
            </a:avLst>
          </a:prstGeom>
          <a:solidFill>
            <a:srgbClr val="FEFCE8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Speech Bubble: Oval 107"/>
          <p:cNvSpPr/>
          <p:nvPr/>
        </p:nvSpPr>
        <p:spPr>
          <a:xfrm>
            <a:off x="10172640" y="37618382"/>
            <a:ext cx="9545847" cy="4736329"/>
          </a:xfrm>
          <a:prstGeom prst="wedgeEllipseCallout">
            <a:avLst>
              <a:gd name="adj1" fmla="val -67793"/>
              <a:gd name="adj2" fmla="val -70671"/>
            </a:avLst>
          </a:prstGeom>
          <a:solidFill>
            <a:schemeClr val="tx1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262977" y="31996358"/>
            <a:ext cx="8615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CnC elements like components and connectors are Wyvern/Trinity objects. 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200631" y="38227043"/>
            <a:ext cx="7391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Client-Server interface functions are provided by the programmer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911474" y="39373800"/>
            <a:ext cx="84556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// Code provided by the programmer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// Common between client and server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resource type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CSIface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	def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getVal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key:String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): String</a:t>
            </a:r>
          </a:p>
        </p:txBody>
      </p:sp>
      <p:sp>
        <p:nvSpPr>
          <p:cNvPr id="111" name="Speech Bubble: Oval 110"/>
          <p:cNvSpPr/>
          <p:nvPr/>
        </p:nvSpPr>
        <p:spPr>
          <a:xfrm>
            <a:off x="10296097" y="34157064"/>
            <a:ext cx="5149555" cy="3192270"/>
          </a:xfrm>
          <a:prstGeom prst="wedgeEllipseCallout">
            <a:avLst>
              <a:gd name="adj1" fmla="val -77897"/>
              <a:gd name="adj2" fmla="val -23570"/>
            </a:avLst>
          </a:prstGeom>
          <a:solidFill>
            <a:schemeClr val="tx1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10429198" y="34785978"/>
            <a:ext cx="48833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Client does not get direct access to network capabilities</a:t>
            </a:r>
            <a:endParaRPr lang="en-US" sz="32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14" name="Speech Bubble: Oval 113"/>
          <p:cNvSpPr/>
          <p:nvPr/>
        </p:nvSpPr>
        <p:spPr>
          <a:xfrm>
            <a:off x="16443144" y="34918431"/>
            <a:ext cx="4447231" cy="2587994"/>
          </a:xfrm>
          <a:prstGeom prst="wedgeEllipseCallout">
            <a:avLst>
              <a:gd name="adj1" fmla="val 77602"/>
              <a:gd name="adj2" fmla="val -22321"/>
            </a:avLst>
          </a:prstGeom>
          <a:solidFill>
            <a:srgbClr val="FEFCE8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16847228" y="35433394"/>
            <a:ext cx="36390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Code for JSON connector is generated</a:t>
            </a:r>
          </a:p>
        </p:txBody>
      </p:sp>
      <p:sp>
        <p:nvSpPr>
          <p:cNvPr id="118" name="Speech Bubble: Oval 117"/>
          <p:cNvSpPr/>
          <p:nvPr/>
        </p:nvSpPr>
        <p:spPr>
          <a:xfrm>
            <a:off x="22154205" y="39731746"/>
            <a:ext cx="3850521" cy="2587994"/>
          </a:xfrm>
          <a:prstGeom prst="wedgeEllipseCallout">
            <a:avLst>
              <a:gd name="adj1" fmla="val 132791"/>
              <a:gd name="adj2" fmla="val -122009"/>
            </a:avLst>
          </a:prstGeom>
          <a:solidFill>
            <a:srgbClr val="FEFCE8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22681677" y="40085421"/>
            <a:ext cx="27955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Compatible ports are connected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536</Words>
  <Application>Microsoft Office PowerPoint</Application>
  <PresentationFormat>Custom</PresentationFormat>
  <Paragraphs>117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Source Code Pro</vt:lpstr>
      <vt:lpstr>Oxygen</vt:lpstr>
      <vt:lpstr>Oswald</vt:lpstr>
      <vt:lpstr>Consolas</vt:lpstr>
      <vt:lpstr>modern-writer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Trinity / Wyvern</dc:title>
  <cp:lastModifiedBy>Kirwin, Madaline M</cp:lastModifiedBy>
  <cp:revision>148</cp:revision>
  <dcterms:modified xsi:type="dcterms:W3CDTF">2017-08-03T03:11:00Z</dcterms:modified>
</cp:coreProperties>
</file>