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EDD96"/>
    <a:srgbClr val="666666"/>
    <a:srgbClr val="97D256"/>
    <a:srgbClr val="D6EDBD"/>
    <a:srgbClr val="ABDB77"/>
    <a:srgbClr val="7289AE"/>
    <a:srgbClr val="8388B7"/>
    <a:srgbClr val="F3A3A3"/>
    <a:srgbClr val="A5D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177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42762" y="6248519"/>
            <a:ext cx="16645738" cy="13010049"/>
            <a:chOff x="1459917" y="6136769"/>
            <a:chExt cx="16645738" cy="13010049"/>
          </a:xfrm>
        </p:grpSpPr>
        <p:grpSp>
          <p:nvGrpSpPr>
            <p:cNvPr id="29" name="Group 28"/>
            <p:cNvGrpSpPr/>
            <p:nvPr/>
          </p:nvGrpSpPr>
          <p:grpSpPr>
            <a:xfrm>
              <a:off x="12160994" y="8495937"/>
              <a:ext cx="5944661" cy="8198551"/>
              <a:chOff x="12160993" y="8547641"/>
              <a:chExt cx="5944661" cy="8198551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225589" y="8547641"/>
                <a:ext cx="381546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Guarantees planned in software architecture design do not always carry through to implementations.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459917" y="6136769"/>
              <a:ext cx="10314334" cy="13010049"/>
              <a:chOff x="1459917" y="6136769"/>
              <a:chExt cx="10314334" cy="1301004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459917" y="6136769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349414" y="5959861"/>
                  <a:ext cx="7882010" cy="13010049"/>
                  <a:chOff x="1349414" y="5959861"/>
                  <a:chExt cx="7882010" cy="13010049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538536" y="5959861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3325408" y="5804822"/>
                      <a:ext cx="6692888" cy="13010049"/>
                      <a:chOff x="3325408" y="5804822"/>
                      <a:chExt cx="6692888" cy="13010049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3325408" y="5804822"/>
                        <a:ext cx="5383840" cy="13010049"/>
                        <a:chOff x="3325408" y="5804822"/>
                        <a:chExt cx="5383840" cy="13010049"/>
                      </a:xfrm>
                    </p:grpSpPr>
                    <p:sp>
                      <p:nvSpPr>
                        <p:cNvPr id="2" name="Rectangle 1"/>
                        <p:cNvSpPr/>
                        <p:nvPr/>
                      </p:nvSpPr>
                      <p:spPr>
                        <a:xfrm>
                          <a:off x="3325409" y="5804822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3325408" y="10443536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3325408" y="15175411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8709248" y="7624552"/>
                        <a:ext cx="1309048" cy="9344526"/>
                        <a:chOff x="8709248" y="7624552"/>
                        <a:chExt cx="1309048" cy="9344526"/>
                      </a:xfrm>
                    </p:grpSpPr>
                    <p:cxnSp>
                      <p:nvCxnSpPr>
                        <p:cNvPr id="9" name="Straight Connector 8"/>
                        <p:cNvCxnSpPr>
                          <a:stCxn id="2" idx="3"/>
                        </p:cNvCxnSpPr>
                        <p:nvPr/>
                      </p:nvCxnSpPr>
                      <p:spPr>
                        <a:xfrm>
                          <a:off x="8709248" y="7624552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>
                        <a:xfrm>
                          <a:off x="8716462" y="12272382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1"/>
                        <p:cNvCxnSpPr/>
                        <p:nvPr/>
                      </p:nvCxnSpPr>
                      <p:spPr>
                        <a:xfrm>
                          <a:off x="8717270" y="16969078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flipH="1">
                      <a:off x="10010274" y="7624552"/>
                      <a:ext cx="8022" cy="9370589"/>
                    </a:xfrm>
                    <a:prstGeom prst="line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TextBox 19"/>
                  <p:cNvSpPr txBox="1"/>
                  <p:nvPr/>
                </p:nvSpPr>
                <p:spPr>
                  <a:xfrm rot="16200000">
                    <a:off x="1123331" y="7456425"/>
                    <a:ext cx="196027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dirty="0">
                        <a:latin typeface="Oxygen" panose="02000503000000000000" pitchFamily="2" charset="0"/>
                      </a:rPr>
                      <a:t>Module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 rot="16200000">
                    <a:off x="413198" y="11879696"/>
                    <a:ext cx="294965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Oxygen" panose="02000503000000000000" pitchFamily="2" charset="0"/>
                      </a:rPr>
                      <a:t>Component </a:t>
                    </a:r>
                  </a:p>
                  <a:p>
                    <a:r>
                      <a:rPr lang="en-US" sz="3200" dirty="0">
                        <a:latin typeface="Oxygen" panose="02000503000000000000" pitchFamily="2" charset="0"/>
                      </a:rPr>
                      <a:t>and Connector</a:t>
                    </a: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 rot="16200000">
                  <a:off x="766891" y="16842403"/>
                  <a:ext cx="270393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>
                      <a:latin typeface="Oxygen" panose="02000503000000000000" pitchFamily="2" charset="0"/>
                    </a:rPr>
                    <a:t>Deployment</a:t>
                  </a: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9348334" y="12604329"/>
                <a:ext cx="2425917" cy="0"/>
              </a:xfrm>
              <a:prstGeom prst="straightConnector1">
                <a:avLst/>
              </a:prstGeom>
              <a:ln w="63500" cmpd="sng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43" name="Group 42"/>
            <p:cNvGrpSpPr/>
            <p:nvPr/>
          </p:nvGrpSpPr>
          <p:grpSpPr>
            <a:xfrm>
              <a:off x="-715956" y="-108030"/>
              <a:ext cx="25439969" cy="3693285"/>
              <a:chOff x="-820576" y="860405"/>
              <a:chExt cx="27719240" cy="3425315"/>
            </a:xfrm>
          </p:grpSpPr>
          <p:sp>
            <p:nvSpPr>
              <p:cNvPr id="42" name="Arrow: Pentagon 41"/>
              <p:cNvSpPr/>
              <p:nvPr/>
            </p:nvSpPr>
            <p:spPr>
              <a:xfrm>
                <a:off x="-198988" y="860405"/>
                <a:ext cx="27097652" cy="342531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hape 68"/>
              <p:cNvSpPr txBox="1"/>
              <p:nvPr/>
            </p:nvSpPr>
            <p:spPr>
              <a:xfrm>
                <a:off x="-820576" y="1416912"/>
                <a:ext cx="8030101" cy="26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13000" b="1" dirty="0">
                    <a:solidFill>
                      <a:schemeClr val="bg1"/>
                    </a:solidFill>
                    <a:latin typeface="Oxygen"/>
                    <a:ea typeface="Oxygen"/>
                    <a:cs typeface="Oxygen"/>
                    <a:sym typeface="Oxygen"/>
                  </a:rPr>
                  <a:t>Trinity</a:t>
                </a:r>
                <a:r>
                  <a:rPr lang="en" sz="12000" b="1" dirty="0">
                    <a:solidFill>
                      <a:schemeClr val="bg1"/>
                    </a:solidFill>
                    <a:latin typeface="Oxygen"/>
                    <a:ea typeface="Oxygen"/>
                    <a:cs typeface="Oxygen"/>
                    <a:sym typeface="Oxygen"/>
                  </a:rPr>
                  <a:t>:</a:t>
                </a:r>
              </a:p>
            </p:txBody>
          </p:sp>
          <p:sp>
            <p:nvSpPr>
              <p:cNvPr id="69" name="Shape 69"/>
              <p:cNvSpPr txBox="1"/>
              <p:nvPr/>
            </p:nvSpPr>
            <p:spPr>
              <a:xfrm>
                <a:off x="6847226" y="1263782"/>
                <a:ext cx="19004174" cy="2374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7800" dirty="0">
                    <a:solidFill>
                      <a:schemeClr val="bg1"/>
                    </a:solidFill>
                    <a:latin typeface="Oxygen"/>
                    <a:ea typeface="Oxygen"/>
                    <a:cs typeface="Oxygen"/>
                    <a:sym typeface="Oxygen"/>
                  </a:rPr>
                  <a:t>A Language for Multi-View 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 sz="7800" dirty="0">
                    <a:solidFill>
                      <a:schemeClr val="bg1"/>
                    </a:solidFill>
                    <a:latin typeface="Oxygen"/>
                    <a:ea typeface="Oxygen"/>
                    <a:cs typeface="Oxygen"/>
                    <a:sym typeface="Oxygen"/>
                  </a:rPr>
                  <a:t>Architecture Description and Control</a:t>
                </a:r>
              </a:p>
            </p:txBody>
          </p:sp>
        </p:grpSp>
        <p:sp>
          <p:nvSpPr>
            <p:cNvPr id="51" name="Arrow: Chevron 50"/>
            <p:cNvSpPr/>
            <p:nvPr/>
          </p:nvSpPr>
          <p:spPr>
            <a:xfrm>
              <a:off x="23174307" y="-505151"/>
              <a:ext cx="9503461" cy="4487525"/>
            </a:xfrm>
            <a:prstGeom prst="chevron">
              <a:avLst/>
            </a:prstGeom>
            <a:solidFill>
              <a:srgbClr val="ABDB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4079465" y="265952"/>
            <a:ext cx="5655802" cy="3217667"/>
            <a:chOff x="23270275" y="257500"/>
            <a:chExt cx="5655802" cy="3217667"/>
          </a:xfrm>
        </p:grpSpPr>
        <p:sp>
          <p:nvSpPr>
            <p:cNvPr id="53" name="TextBox 52"/>
            <p:cNvSpPr txBox="1"/>
            <p:nvPr/>
          </p:nvSpPr>
          <p:spPr>
            <a:xfrm>
              <a:off x="23986930" y="257500"/>
              <a:ext cx="493914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Maddie Kirwin kirwinma@grinnell.edu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44645" y="1411610"/>
              <a:ext cx="498143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600" b="1" dirty="0" err="1">
                  <a:solidFill>
                    <a:schemeClr val="bg1"/>
                  </a:solidFill>
                  <a:latin typeface="Oxygen" panose="02000503000000000000" pitchFamily="2" charset="0"/>
                </a:rPr>
                <a:t>Selva</a:t>
              </a:r>
              <a:r>
                <a:rPr lang="en-US" sz="2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 Samuel ssamuel@cs.cmu.edu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270275" y="2613393"/>
              <a:ext cx="56558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Jonathan Aldrich</a:t>
              </a:r>
            </a:p>
            <a:p>
              <a:pPr algn="r"/>
              <a:r>
                <a:rPr lang="en-US" sz="2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Jonathan.Aldrich@cs.cmu.edu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0" y="20608742"/>
            <a:ext cx="30465703" cy="11439628"/>
            <a:chOff x="0" y="20608742"/>
            <a:chExt cx="30465703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345"/>
                <a:gd name="adj2" fmla="val 73789"/>
              </a:avLst>
            </a:prstGeom>
            <a:solidFill>
              <a:srgbClr val="EED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86330" y="23494038"/>
              <a:ext cx="7779373" cy="2819796"/>
            </a:xfrm>
            <a:prstGeom prst="homePlat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4088327"/>
              <a:ext cx="5368302" cy="1631216"/>
            </a:xfrm>
            <a:prstGeom prst="rect">
              <a:avLst/>
            </a:prstGeom>
            <a:solidFill>
              <a:srgbClr val="BFBFB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140655" y="32745984"/>
            <a:ext cx="30465703" cy="10376874"/>
            <a:chOff x="-140655" y="32745984"/>
            <a:chExt cx="30465703" cy="10376874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5" y="32745984"/>
              <a:ext cx="30407930" cy="10376874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28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5114782"/>
              <a:ext cx="7779373" cy="2557834"/>
              <a:chOff x="-140655" y="23001068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001068"/>
                <a:ext cx="8241859" cy="1803853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900" y="23327806"/>
                <a:ext cx="6363759" cy="11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15</cp:revision>
  <dcterms:modified xsi:type="dcterms:W3CDTF">2017-08-01T18:00:34Z</dcterms:modified>
</cp:coreProperties>
</file>