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D96"/>
    <a:srgbClr val="FEFCE8"/>
    <a:srgbClr val="7D99A7"/>
    <a:srgbClr val="CD6D6D"/>
    <a:srgbClr val="97D256"/>
    <a:srgbClr val="D58585"/>
    <a:srgbClr val="F09090"/>
    <a:srgbClr val="F3A3A3"/>
    <a:srgbClr val="BFBFB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173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xplosion: 8 Points 78"/>
          <p:cNvSpPr/>
          <p:nvPr/>
        </p:nvSpPr>
        <p:spPr>
          <a:xfrm>
            <a:off x="-1252673" y="6074764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sp>
        <p:nvSpPr>
          <p:cNvPr id="75" name="Speech Bubble: Rectangle 74"/>
          <p:cNvSpPr/>
          <p:nvPr/>
        </p:nvSpPr>
        <p:spPr>
          <a:xfrm rot="10800000">
            <a:off x="0" y="20608742"/>
            <a:ext cx="30262996" cy="9970092"/>
          </a:xfrm>
          <a:prstGeom prst="wedgeRectCallout">
            <a:avLst>
              <a:gd name="adj1" fmla="val -33287"/>
              <a:gd name="adj2" fmla="val 69533"/>
            </a:avLst>
          </a:prstGeom>
          <a:solidFill>
            <a:srgbClr val="EEDD9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762861" y="21610757"/>
            <a:ext cx="6504413" cy="2368951"/>
            <a:chOff x="22524981" y="21905867"/>
            <a:chExt cx="7742294" cy="2819796"/>
          </a:xfrm>
        </p:grpSpPr>
        <p:sp>
          <p:nvSpPr>
            <p:cNvPr id="77" name="Arrow: Pentagon 76"/>
            <p:cNvSpPr/>
            <p:nvPr/>
          </p:nvSpPr>
          <p:spPr>
            <a:xfrm rot="10800000">
              <a:off x="22524981" y="21905867"/>
              <a:ext cx="7742294" cy="281979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997928" y="22285439"/>
              <a:ext cx="5342715" cy="1631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0" y="30891742"/>
            <a:ext cx="30267277" cy="11878871"/>
            <a:chOff x="-140659" y="32515693"/>
            <a:chExt cx="30465705" cy="1048357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9" y="32515693"/>
              <a:ext cx="30465705" cy="1048357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3464546" y="32945731"/>
              <a:ext cx="6860249" cy="2255629"/>
              <a:chOff x="-140387" y="24743864"/>
              <a:chExt cx="7268093" cy="159073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387" y="24743864"/>
                <a:ext cx="7268093" cy="159073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276825" y="25125845"/>
                <a:ext cx="5611889" cy="967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995622" y="3885549"/>
            <a:ext cx="11358461" cy="1624971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174748"/>
            <a:ext cx="11784151" cy="707972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Description Languages (ADLs)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Description: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Inferred by the name, ADLs only describe software architectures; they do not prescribe, or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enforce conformance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to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Analysis: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ADLs are focused on system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Formal Notation: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Currently, ADLs are the most formal  mainstream architecture tools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ArchJava   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Java extension unifying architecture and implementation</a:t>
            </a:r>
            <a:endParaRPr lang="en-US" sz="27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Application: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Does not check for conformity to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Systems: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No support for distributed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Multiple Views: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Lacks support for multiple architecture views; focuses only on Component-and-Connector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17968957" y="13425482"/>
            <a:ext cx="11766310" cy="548231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Make software architecture a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"live" component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of Trinity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Trinity enforced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conformance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complements ADL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architecture conformance and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communication integrity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in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Directly translate the conceptual entities from multiple views into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code-enforced constructs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all three software architecture views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(module or code,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CnC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, and deployment)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195266" y="12874644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96801" y="6047712"/>
            <a:ext cx="1247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rPr>
              <a:t>the “fundamental organization of a system embodied in its components, their relations to each other, and the environment”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719899" y="8095201"/>
            <a:ext cx="10134047" cy="12179305"/>
            <a:chOff x="719899" y="8095201"/>
            <a:chExt cx="10134047" cy="12179305"/>
          </a:xfrm>
        </p:grpSpPr>
        <p:sp>
          <p:nvSpPr>
            <p:cNvPr id="26" name="TextBox 25"/>
            <p:cNvSpPr txBox="1"/>
            <p:nvPr/>
          </p:nvSpPr>
          <p:spPr>
            <a:xfrm>
              <a:off x="1335769" y="8095201"/>
              <a:ext cx="7161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xygen" panose="02000503000000000000" pitchFamily="2" charset="0"/>
                </a:rPr>
                <a:t>	</a:t>
              </a:r>
              <a:r>
                <a:rPr lang="en-US" sz="5000" b="1" dirty="0">
                  <a:latin typeface="Oxygen" panose="02000503000000000000" pitchFamily="2" charset="0"/>
                </a:rPr>
                <a:t>Architecture Views</a:t>
              </a:r>
              <a:endParaRPr lang="en-US" b="1" dirty="0">
                <a:latin typeface="Oxygen" panose="02000503000000000000" pitchFamily="2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719899" y="8956974"/>
              <a:ext cx="10134047" cy="11317532"/>
              <a:chOff x="719899" y="8956974"/>
              <a:chExt cx="10134047" cy="11317532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6434050" y="10657922"/>
                <a:ext cx="1420796" cy="1378404"/>
              </a:xfrm>
              <a:prstGeom prst="flowChartConnector">
                <a:avLst/>
              </a:prstGeom>
              <a:solidFill>
                <a:schemeClr val="tx2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latin typeface="Consolas" panose="020B0609020204030204" pitchFamily="49" charset="0"/>
                  </a:rPr>
                  <a:t>&lt;/&gt;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177210" y="14780329"/>
                <a:ext cx="1675276" cy="1015265"/>
                <a:chOff x="2198626" y="13168766"/>
                <a:chExt cx="1066828" cy="730074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198626" y="13168766"/>
                  <a:ext cx="1066828" cy="730074"/>
                  <a:chOff x="2198626" y="13182948"/>
                  <a:chExt cx="1066828" cy="730074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98626" y="13182948"/>
                    <a:ext cx="1066828" cy="259425"/>
                    <a:chOff x="2308932" y="13253757"/>
                    <a:chExt cx="1658746" cy="269461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308932" y="13254397"/>
                      <a:ext cx="392960" cy="26882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939472" y="13253757"/>
                      <a:ext cx="392961" cy="26945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574718" y="13253765"/>
                      <a:ext cx="392960" cy="269452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Flowchart: Magnetic Disk 33"/>
                  <p:cNvSpPr/>
                  <p:nvPr/>
                </p:nvSpPr>
                <p:spPr>
                  <a:xfrm>
                    <a:off x="2543372" y="13671832"/>
                    <a:ext cx="374310" cy="241190"/>
                  </a:xfrm>
                  <a:prstGeom prst="flowChartMagneticDisk">
                    <a:avLst/>
                  </a:prstGeom>
                  <a:solidFill>
                    <a:schemeClr val="accent1">
                      <a:alpha val="52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730427" y="13428179"/>
                  <a:ext cx="101" cy="208981"/>
                </a:xfrm>
                <a:prstGeom prst="straightConnector1">
                  <a:avLst/>
                </a:prstGeom>
                <a:ln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2929537" y="13428187"/>
                  <a:ext cx="20955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24993" y="13428187"/>
                  <a:ext cx="21838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9171" y="18570868"/>
                <a:ext cx="1348827" cy="1348827"/>
              </a:xfrm>
              <a:prstGeom prst="rect">
                <a:avLst/>
              </a:prstGeom>
            </p:spPr>
          </p:pic>
          <p:grpSp>
            <p:nvGrpSpPr>
              <p:cNvPr id="105" name="Group 104"/>
              <p:cNvGrpSpPr/>
              <p:nvPr/>
            </p:nvGrpSpPr>
            <p:grpSpPr>
              <a:xfrm>
                <a:off x="719899" y="8956974"/>
                <a:ext cx="10134047" cy="11317532"/>
                <a:chOff x="719899" y="8956974"/>
                <a:chExt cx="10134047" cy="1131753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719899" y="8956974"/>
                  <a:ext cx="10134047" cy="10881629"/>
                  <a:chOff x="1631310" y="5906435"/>
                  <a:chExt cx="8957782" cy="13240385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631310" y="5906435"/>
                    <a:ext cx="7717024" cy="13240385"/>
                    <a:chOff x="1520807" y="5729527"/>
                    <a:chExt cx="7717024" cy="132403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520807" y="5729527"/>
                      <a:ext cx="7717024" cy="13240382"/>
                      <a:chOff x="1520807" y="5729527"/>
                      <a:chExt cx="7717024" cy="13240382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538536" y="5959861"/>
                        <a:ext cx="6699295" cy="13010048"/>
                        <a:chOff x="3325408" y="5804822"/>
                        <a:chExt cx="6699295" cy="13010048"/>
                      </a:xfrm>
                    </p:grpSpPr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3325408" y="5804822"/>
                          <a:ext cx="6699295" cy="13010048"/>
                          <a:chOff x="3325408" y="5804822"/>
                          <a:chExt cx="6699295" cy="13010048"/>
                        </a:xfrm>
                      </p:grpSpPr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5383840" cy="13010048"/>
                            <a:chOff x="3325408" y="5804822"/>
                            <a:chExt cx="5383840" cy="13010048"/>
                          </a:xfrm>
                        </p:grpSpPr>
                        <p:sp>
                          <p:nvSpPr>
                            <p:cNvPr id="2" name="Rectangle 1"/>
                            <p:cNvSpPr/>
                            <p:nvPr/>
                          </p:nvSpPr>
                          <p:spPr>
                            <a:xfrm>
                              <a:off x="3325409" y="5804822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300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Oxygen" panose="02000503000000000000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angle 11"/>
                            <p:cNvSpPr/>
                            <p:nvPr/>
                          </p:nvSpPr>
                          <p:spPr>
                            <a:xfrm>
                              <a:off x="3325408" y="10443536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3325408" y="15175411"/>
                              <a:ext cx="5383839" cy="3639459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6" name="Group 15"/>
                          <p:cNvGrpSpPr/>
                          <p:nvPr/>
                        </p:nvGrpSpPr>
                        <p:grpSpPr>
                          <a:xfrm>
                            <a:off x="8709248" y="7624551"/>
                            <a:ext cx="1315455" cy="9344527"/>
                            <a:chOff x="8709248" y="7624551"/>
                            <a:chExt cx="1315455" cy="9344527"/>
                          </a:xfrm>
                        </p:grpSpPr>
                        <p:cxnSp>
                          <p:nvCxnSpPr>
                            <p:cNvPr id="9" name="Straight Connector 8"/>
                            <p:cNvCxnSpPr>
                              <a:stCxn id="2" idx="3"/>
                            </p:cNvCxnSpPr>
                            <p:nvPr/>
                          </p:nvCxnSpPr>
                          <p:spPr>
                            <a:xfrm flipV="1">
                              <a:off x="8709248" y="7624551"/>
                              <a:ext cx="1315455" cy="1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8716462" y="1227238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Connector 21"/>
                            <p:cNvCxnSpPr/>
                            <p:nvPr/>
                          </p:nvCxnSpPr>
                          <p:spPr>
                            <a:xfrm>
                              <a:off x="8717270" y="16969078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 flipH="1">
                          <a:off x="10010275" y="7590785"/>
                          <a:ext cx="3202" cy="9404357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16200000">
                        <a:off x="65717" y="7184617"/>
                        <a:ext cx="3971185" cy="10610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dirty="0">
                            <a:latin typeface="Oxygen" panose="02000503000000000000" pitchFamily="2" charset="0"/>
                          </a:rPr>
                          <a:t>Module or Code</a:t>
                        </a: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16200000">
                        <a:off x="20358" y="11785324"/>
                        <a:ext cx="4022220" cy="9521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Component and Connector (</a:t>
                        </a:r>
                        <a:r>
                          <a:rPr lang="en-US" sz="3200" dirty="0" err="1">
                            <a:latin typeface="Oxygen" panose="02000503000000000000" pitchFamily="2" charset="0"/>
                          </a:rPr>
                          <a:t>CnC</a:t>
                        </a:r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)</a:t>
                        </a: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 rot="16200000">
                      <a:off x="306512" y="16878128"/>
                      <a:ext cx="3639462" cy="544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400" dirty="0">
                          <a:latin typeface="Oxygen" panose="02000503000000000000" pitchFamily="2" charset="0"/>
                        </a:rPr>
                        <a:t>Deployment</a:t>
                      </a:r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9348334" y="12604328"/>
                    <a:ext cx="1240758" cy="1"/>
                  </a:xfrm>
                  <a:prstGeom prst="straightConnector1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1914670" y="9143878"/>
                  <a:ext cx="6066967" cy="2982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Modules: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principal units of implementation</a:t>
                  </a:r>
                </a:p>
                <a:p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Used to explain system functionality + structure of code base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blueprint for code construction </a:t>
                  </a:r>
                </a:p>
                <a:p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and incremental development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Analysis of code dependency</a:t>
                  </a: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872484" y="13063994"/>
                  <a:ext cx="6054542" cy="2693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elements that have some runtime presence (processes, objects, clients, servers).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Connectors: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components’ pathways of interaction (protocols, information flows).</a:t>
                  </a:r>
                  <a:endParaRPr lang="en-US" sz="21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Show how the system works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Guide development around structure </a:t>
                  </a:r>
                </a:p>
                <a:p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&amp; behavior of runtime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To reason about performance and reliability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841806" y="16873575"/>
                  <a:ext cx="5937816" cy="340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Deployment View: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mapping between software and </a:t>
                  </a:r>
                  <a:r>
                    <a:rPr lang="en-US" sz="23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nonsoftware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 in the former’s environment. </a:t>
                  </a:r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</a:t>
                  </a:r>
                </a:p>
                <a:p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Analyzing actual runtime performance, reliability, and security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SW elements: </a:t>
                  </a:r>
                  <a:r>
                    <a:rPr lang="en-US" sz="20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CnC</a:t>
                  </a: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Environmental elements: hardware,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network elements, and their capabilities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</p:grpSp>
        </p:grpSp>
      </p:grpSp>
      <p:sp>
        <p:nvSpPr>
          <p:cNvPr id="119" name="TextBox 118"/>
          <p:cNvSpPr txBox="1"/>
          <p:nvPr/>
        </p:nvSpPr>
        <p:spPr>
          <a:xfrm>
            <a:off x="759006" y="22838900"/>
            <a:ext cx="105986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Architecture concepts are runtime entities in Trinity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endParaRPr lang="en-US" sz="3000" i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endParaRPr lang="en-US" sz="3000" i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&lt;This is an explanation of the different architecture entities in Trinity, not specific to an example&gt;</a:t>
            </a:r>
          </a:p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Component</a:t>
            </a:r>
          </a:p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Connector</a:t>
            </a:r>
          </a:p>
          <a:p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entryPoints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(?)</a:t>
            </a:r>
          </a:p>
          <a:p>
            <a:endParaRPr lang="en-US" sz="3000" b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-820465" y="21233091"/>
            <a:ext cx="8650551" cy="1477415"/>
            <a:chOff x="-870930" y="22165668"/>
            <a:chExt cx="9450261" cy="1723158"/>
          </a:xfrm>
        </p:grpSpPr>
        <p:sp>
          <p:nvSpPr>
            <p:cNvPr id="120" name="Arrow: Chevron 119"/>
            <p:cNvSpPr/>
            <p:nvPr/>
          </p:nvSpPr>
          <p:spPr>
            <a:xfrm rot="10800000">
              <a:off x="-870930" y="22165668"/>
              <a:ext cx="9450261" cy="172315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5115" y="22610693"/>
              <a:ext cx="7258932" cy="82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>
                      <a:lumMod val="85000"/>
                    </a:schemeClr>
                  </a:solidFill>
                  <a:latin typeface="Oxygen" panose="02000503000000000000" pitchFamily="2" charset="0"/>
                </a:rPr>
                <a:t>Implementation Concepts</a:t>
              </a: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14499771" y="25307028"/>
            <a:ext cx="8674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Demonstrated Principles</a:t>
            </a:r>
          </a:p>
          <a:p>
            <a:endParaRPr lang="en-US" sz="3000" b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Readability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Reuse/adaptability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Communication integrity, especially in distributed systems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381187" y="29420519"/>
            <a:ext cx="16903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&lt;INSERT EXAMPLE TRINITY CODE OF EXAMPLE ARCH.&gt;</a:t>
            </a: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	* describe each component</a:t>
            </a:r>
          </a:p>
          <a:p>
            <a:endParaRPr lang="en-US" sz="4000" b="1" dirty="0">
              <a:solidFill>
                <a:srgbClr val="0070C0"/>
              </a:solidFill>
              <a:highlight>
                <a:srgbClr val="FFFF00"/>
              </a:highlight>
              <a:latin typeface="Oxygen" panose="02000503000000000000" pitchFamily="2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&lt;INSERT SOFTWARE ARCHITECTURE DIAGRAM OF EXAMPLE&gt;</a:t>
            </a: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	</a:t>
            </a:r>
          </a:p>
          <a:p>
            <a:endParaRPr lang="en-US" sz="4000" b="1" dirty="0">
              <a:solidFill>
                <a:srgbClr val="0070C0"/>
              </a:solidFill>
              <a:highlight>
                <a:srgbClr val="FFFF00"/>
              </a:highlight>
              <a:latin typeface="Oxygen" panose="02000503000000000000" pitchFamily="2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10777675" y="8831573"/>
            <a:ext cx="8040015" cy="10412754"/>
            <a:chOff x="10777675" y="8831573"/>
            <a:chExt cx="8040015" cy="10412754"/>
          </a:xfrm>
        </p:grpSpPr>
        <p:grpSp>
          <p:nvGrpSpPr>
            <p:cNvPr id="11" name="Group 10"/>
            <p:cNvGrpSpPr/>
            <p:nvPr/>
          </p:nvGrpSpPr>
          <p:grpSpPr>
            <a:xfrm>
              <a:off x="10777675" y="9712796"/>
              <a:ext cx="8040015" cy="9531531"/>
              <a:chOff x="10921058" y="9151946"/>
              <a:chExt cx="8040015" cy="9531531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0921058" y="11254012"/>
                <a:ext cx="8040015" cy="7429465"/>
              </a:xfrm>
              <a:prstGeom prst="ellipse">
                <a:avLst/>
              </a:prstGeom>
              <a:solidFill>
                <a:srgbClr val="CD6D6D">
                  <a:alpha val="1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1114259" y="9151946"/>
                <a:ext cx="5944661" cy="8096344"/>
                <a:chOff x="12160993" y="8649848"/>
                <a:chExt cx="5944661" cy="8096344"/>
              </a:xfrm>
            </p:grpSpPr>
            <p:sp>
              <p:nvSpPr>
                <p:cNvPr id="70" name="Shape 70"/>
                <p:cNvSpPr/>
                <p:nvPr/>
              </p:nvSpPr>
              <p:spPr>
                <a:xfrm>
                  <a:off x="12160993" y="9778349"/>
                  <a:ext cx="5944661" cy="6967843"/>
                </a:xfrm>
                <a:prstGeom prst="flowChartMagneticDisk">
                  <a:avLst/>
                </a:prstGeom>
                <a:noFill/>
                <a:ln w="63500" cap="flat" cmpd="sng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2959152" y="8649848"/>
                  <a:ext cx="4067139" cy="861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The Problem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547735" y="12805877"/>
                  <a:ext cx="5171176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It is hard to determine whether the logical relationships between entities in architecture diagrams are present in system implementations. </a:t>
                  </a:r>
                </a:p>
              </p:txBody>
            </p:sp>
          </p:grpSp>
        </p:grpSp>
        <p:grpSp>
          <p:nvGrpSpPr>
            <p:cNvPr id="150" name="Group 149"/>
            <p:cNvGrpSpPr/>
            <p:nvPr/>
          </p:nvGrpSpPr>
          <p:grpSpPr>
            <a:xfrm>
              <a:off x="16915536" y="8831573"/>
              <a:ext cx="1035580" cy="5795245"/>
              <a:chOff x="16915536" y="8831573"/>
              <a:chExt cx="1035580" cy="5795245"/>
            </a:xfrm>
          </p:grpSpPr>
          <p:cxnSp>
            <p:nvCxnSpPr>
              <p:cNvPr id="130" name="Connector: Elbow 129"/>
              <p:cNvCxnSpPr/>
              <p:nvPr/>
            </p:nvCxnSpPr>
            <p:spPr>
              <a:xfrm rot="5400000" flipH="1" flipV="1">
                <a:off x="14318464" y="11443826"/>
                <a:ext cx="5780064" cy="585920"/>
              </a:xfrm>
              <a:prstGeom prst="bentConnector3">
                <a:avLst>
                  <a:gd name="adj1" fmla="val 563"/>
                </a:avLst>
              </a:prstGeom>
              <a:ln w="63500">
                <a:solidFill>
                  <a:schemeClr val="tx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17501456" y="8846754"/>
                <a:ext cx="449660" cy="12914"/>
              </a:xfrm>
              <a:prstGeom prst="straightConnector1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lowchart: Connector 148"/>
              <p:cNvSpPr/>
              <p:nvPr/>
            </p:nvSpPr>
            <p:spPr>
              <a:xfrm>
                <a:off x="17474310" y="8831573"/>
                <a:ext cx="45719" cy="45719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Arrow Connector 152"/>
          <p:cNvCxnSpPr/>
          <p:nvPr/>
        </p:nvCxnSpPr>
        <p:spPr>
          <a:xfrm>
            <a:off x="20718379" y="12254477"/>
            <a:ext cx="0" cy="1171005"/>
          </a:xfrm>
          <a:prstGeom prst="straightConnector1">
            <a:avLst/>
          </a:prstGeom>
          <a:ln w="6350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7978" y="31766849"/>
            <a:ext cx="10074861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component Client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getInfo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requires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CSIface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component Server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sendInfo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provides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CSIface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external component DB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target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DBModule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connector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val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connectionString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String</a:t>
            </a: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architecture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components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RequestHandler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ch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DB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connectors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attachments	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connect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rh.dbIface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and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db.dbIface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			with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bindings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sendInfo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is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rh.sendInfo</a:t>
            </a: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1108011" y="34035737"/>
            <a:ext cx="10074861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architecture 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components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Client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client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Server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server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b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connectors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attachments 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Connect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client.getInfo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and 			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server.sendInfo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with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b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entryPoints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Client: start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429</Words>
  <Application>Microsoft Office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78</cp:revision>
  <dcterms:modified xsi:type="dcterms:W3CDTF">2017-08-02T23:23:56Z</dcterms:modified>
</cp:coreProperties>
</file>