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30267275" cy="42794238"/>
  <p:notesSz cx="6858000" cy="9144000"/>
  <p:embeddedFontLst>
    <p:embeddedFont>
      <p:font typeface="Source Code Pro" panose="020B0604020202020204" charset="0"/>
      <p:regular r:id="rId4"/>
      <p:bold r:id="rId5"/>
    </p:embeddedFont>
    <p:embeddedFont>
      <p:font typeface="Oxygen" panose="02000503000000000000" pitchFamily="2" charset="0"/>
      <p:regular r:id="rId6"/>
      <p:bold r:id="rId7"/>
    </p:embeddedFont>
    <p:embeddedFont>
      <p:font typeface="Oswald"/>
      <p:regular r:id="rId8"/>
      <p:bold r:id="rId9"/>
    </p:embeddedFont>
    <p:embeddedFont>
      <p:font typeface="Consolas" panose="020B0609020204030204" pitchFamily="49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ddie Kirwi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CE8"/>
    <a:srgbClr val="7D99A7"/>
    <a:srgbClr val="CD6D6D"/>
    <a:srgbClr val="97D256"/>
    <a:srgbClr val="EEDD96"/>
    <a:srgbClr val="D58585"/>
    <a:srgbClr val="F09090"/>
    <a:srgbClr val="F3A3A3"/>
    <a:srgbClr val="BFBFBF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144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16716" y="685800"/>
            <a:ext cx="242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3040353"/>
            <a:ext cx="30266700" cy="1671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25948" y="15722305"/>
            <a:ext cx="27414900" cy="126174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1420652" y="10612802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15995249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1385814" y="12128791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31727" y="5256576"/>
            <a:ext cx="9294600" cy="62874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31727" y="13463458"/>
            <a:ext cx="9294600" cy="24550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6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22728" y="4400448"/>
            <a:ext cx="18794400" cy="339930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133325" y="1455"/>
            <a:ext cx="15133200" cy="427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16648229" y="37402564"/>
            <a:ext cx="191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78805" y="8975201"/>
            <a:ext cx="13389600" cy="148860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878805" y="24306058"/>
            <a:ext cx="13389600" cy="111944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6349750" y="6025344"/>
            <a:ext cx="12700500" cy="307431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031727" y="35198388"/>
            <a:ext cx="19856100" cy="50343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  <a:defRPr sz="105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1367940" y="24862450"/>
            <a:ext cx="30137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31727" y="9202961"/>
            <a:ext cx="28203300" cy="163362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59800"/>
            </a:lvl1pPr>
            <a:lvl2pPr lvl="1">
              <a:spcBef>
                <a:spcPts val="0"/>
              </a:spcBef>
              <a:buSzPct val="100000"/>
              <a:defRPr sz="59800"/>
            </a:lvl2pPr>
            <a:lvl3pPr lvl="2">
              <a:spcBef>
                <a:spcPts val="0"/>
              </a:spcBef>
              <a:buSzPct val="100000"/>
              <a:defRPr sz="59800"/>
            </a:lvl3pPr>
            <a:lvl4pPr lvl="3">
              <a:spcBef>
                <a:spcPts val="0"/>
              </a:spcBef>
              <a:buSzPct val="100000"/>
              <a:defRPr sz="59800"/>
            </a:lvl4pPr>
            <a:lvl5pPr lvl="4">
              <a:spcBef>
                <a:spcPts val="0"/>
              </a:spcBef>
              <a:buSzPct val="100000"/>
              <a:defRPr sz="59800"/>
            </a:lvl5pPr>
            <a:lvl6pPr lvl="5">
              <a:spcBef>
                <a:spcPts val="0"/>
              </a:spcBef>
              <a:buSzPct val="100000"/>
              <a:defRPr sz="59800"/>
            </a:lvl6pPr>
            <a:lvl7pPr lvl="6">
              <a:spcBef>
                <a:spcPts val="0"/>
              </a:spcBef>
              <a:buSzPct val="100000"/>
              <a:defRPr sz="59800"/>
            </a:lvl7pPr>
            <a:lvl8pPr lvl="7">
              <a:spcBef>
                <a:spcPts val="0"/>
              </a:spcBef>
              <a:buSzPct val="100000"/>
              <a:defRPr sz="59800"/>
            </a:lvl8pPr>
            <a:lvl9pPr lvl="8">
              <a:spcBef>
                <a:spcPts val="0"/>
              </a:spcBef>
              <a:buSzPct val="100000"/>
              <a:defRPr sz="59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31727" y="26226515"/>
            <a:ext cx="28203300" cy="10822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28203300" cy="25791299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9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5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5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entagon 93"/>
          <p:cNvSpPr/>
          <p:nvPr/>
        </p:nvSpPr>
        <p:spPr>
          <a:xfrm rot="1686696">
            <a:off x="18341154" y="4949140"/>
            <a:ext cx="13819609" cy="11228327"/>
          </a:xfrm>
          <a:prstGeom prst="pentagon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Isosceles Triangle 92"/>
          <p:cNvSpPr/>
          <p:nvPr/>
        </p:nvSpPr>
        <p:spPr>
          <a:xfrm rot="2552075">
            <a:off x="20570391" y="3481112"/>
            <a:ext cx="12514568" cy="12619929"/>
          </a:xfrm>
          <a:prstGeom prst="triangle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Explosion: 8 Points 78"/>
          <p:cNvSpPr/>
          <p:nvPr/>
        </p:nvSpPr>
        <p:spPr>
          <a:xfrm>
            <a:off x="-1252673" y="6074764"/>
            <a:ext cx="11548770" cy="15647600"/>
          </a:xfrm>
          <a:prstGeom prst="irregularSeal1">
            <a:avLst/>
          </a:prstGeom>
          <a:solidFill>
            <a:srgbClr val="97D25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148000" y="580482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-715956" y="-505151"/>
            <a:ext cx="33393724" cy="4487525"/>
            <a:chOff x="-715956" y="-505151"/>
            <a:chExt cx="33393724" cy="4487525"/>
          </a:xfrm>
        </p:grpSpPr>
        <p:grpSp>
          <p:nvGrpSpPr>
            <p:cNvPr id="52" name="Group 51"/>
            <p:cNvGrpSpPr/>
            <p:nvPr/>
          </p:nvGrpSpPr>
          <p:grpSpPr>
            <a:xfrm>
              <a:off x="-715956" y="-505151"/>
              <a:ext cx="33393724" cy="4487525"/>
              <a:chOff x="-715956" y="-505151"/>
              <a:chExt cx="33393724" cy="448752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-715956" y="-108030"/>
                <a:ext cx="25439969" cy="3693285"/>
                <a:chOff x="-820576" y="860405"/>
                <a:chExt cx="27719240" cy="3425315"/>
              </a:xfrm>
            </p:grpSpPr>
            <p:sp>
              <p:nvSpPr>
                <p:cNvPr id="42" name="Arrow: Pentagon 41"/>
                <p:cNvSpPr/>
                <p:nvPr/>
              </p:nvSpPr>
              <p:spPr>
                <a:xfrm>
                  <a:off x="-198988" y="860405"/>
                  <a:ext cx="27097652" cy="3425315"/>
                </a:xfrm>
                <a:prstGeom prst="homePlat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Shape 68"/>
                <p:cNvSpPr txBox="1"/>
                <p:nvPr/>
              </p:nvSpPr>
              <p:spPr>
                <a:xfrm>
                  <a:off x="-820576" y="1416912"/>
                  <a:ext cx="8030101" cy="264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" sz="13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Trinity</a:t>
                  </a:r>
                  <a:r>
                    <a:rPr lang="en" sz="12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:</a:t>
                  </a:r>
                </a:p>
              </p:txBody>
            </p:sp>
            <p:sp>
              <p:nvSpPr>
                <p:cNvPr id="69" name="Shape 69"/>
                <p:cNvSpPr txBox="1"/>
                <p:nvPr/>
              </p:nvSpPr>
              <p:spPr>
                <a:xfrm>
                  <a:off x="6847226" y="1263782"/>
                  <a:ext cx="19004174" cy="23749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 Language for Multi-View </a:t>
                  </a:r>
                </a:p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Architecture Description and Control</a:t>
                  </a:r>
                </a:p>
              </p:txBody>
            </p:sp>
          </p:grpSp>
          <p:sp>
            <p:nvSpPr>
              <p:cNvPr id="51" name="Arrow: Chevron 50"/>
              <p:cNvSpPr/>
              <p:nvPr/>
            </p:nvSpPr>
            <p:spPr>
              <a:xfrm>
                <a:off x="23174307" y="-505151"/>
                <a:ext cx="9503461" cy="4487525"/>
              </a:xfrm>
              <a:prstGeom prst="chevron">
                <a:avLst/>
              </a:prstGeom>
              <a:solidFill>
                <a:srgbClr val="ABDB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4079465" y="265952"/>
              <a:ext cx="5655802" cy="3217667"/>
              <a:chOff x="23270275" y="257500"/>
              <a:chExt cx="5655802" cy="3217667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3986930" y="257500"/>
                <a:ext cx="493914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Maddie Kirwin kirwinma@grinnell.edu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3944645" y="1411610"/>
                <a:ext cx="4981432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 err="1">
                    <a:solidFill>
                      <a:schemeClr val="bg1"/>
                    </a:solidFill>
                    <a:latin typeface="Oxygen" panose="02000503000000000000" pitchFamily="2" charset="0"/>
                  </a:rPr>
                  <a:t>Selva</a:t>
                </a:r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Samuel ssamuel@cs.cmu.edu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270275" y="2613393"/>
                <a:ext cx="56558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 Aldrich</a:t>
                </a:r>
              </a:p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Jonathan.Aldrich@cs.cmu.edu</a:t>
                </a:r>
              </a:p>
            </p:txBody>
          </p:sp>
        </p:grpSp>
      </p:grpSp>
      <p:sp>
        <p:nvSpPr>
          <p:cNvPr id="75" name="Speech Bubble: Rectangle 74"/>
          <p:cNvSpPr/>
          <p:nvPr/>
        </p:nvSpPr>
        <p:spPr>
          <a:xfrm rot="10800000">
            <a:off x="0" y="20608742"/>
            <a:ext cx="30262996" cy="11439628"/>
          </a:xfrm>
          <a:prstGeom prst="wedgeRectCallout">
            <a:avLst>
              <a:gd name="adj1" fmla="val -33287"/>
              <a:gd name="adj2" fmla="val 69533"/>
            </a:avLst>
          </a:prstGeom>
          <a:solidFill>
            <a:srgbClr val="EEDD9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524981" y="21905867"/>
            <a:ext cx="7742294" cy="2819796"/>
            <a:chOff x="22524981" y="21905867"/>
            <a:chExt cx="7742294" cy="2819796"/>
          </a:xfrm>
        </p:grpSpPr>
        <p:sp>
          <p:nvSpPr>
            <p:cNvPr id="77" name="Arrow: Pentagon 76"/>
            <p:cNvSpPr/>
            <p:nvPr/>
          </p:nvSpPr>
          <p:spPr>
            <a:xfrm rot="10800000">
              <a:off x="22524981" y="21905867"/>
              <a:ext cx="7742294" cy="2819796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4443336" y="22500155"/>
              <a:ext cx="5342715" cy="16312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0" b="1" i="1" dirty="0">
                  <a:solidFill>
                    <a:schemeClr val="bg1"/>
                  </a:solidFill>
                  <a:latin typeface="Oxygen" panose="02000503000000000000" pitchFamily="2" charset="0"/>
                </a:rPr>
                <a:t>Design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-4" y="32642660"/>
            <a:ext cx="30267279" cy="10151577"/>
            <a:chOff x="-140659" y="32515693"/>
            <a:chExt cx="30465707" cy="10483577"/>
          </a:xfrm>
        </p:grpSpPr>
        <p:sp>
          <p:nvSpPr>
            <p:cNvPr id="48" name="Speech Bubble: Rectangle 47"/>
            <p:cNvSpPr/>
            <p:nvPr/>
          </p:nvSpPr>
          <p:spPr>
            <a:xfrm rot="10800000">
              <a:off x="-140659" y="32515693"/>
              <a:ext cx="30465705" cy="10483577"/>
            </a:xfrm>
            <a:prstGeom prst="wedgeRectCallout">
              <a:avLst>
                <a:gd name="adj1" fmla="val 8438"/>
                <a:gd name="adj2" fmla="val 65905"/>
              </a:avLst>
            </a:prstGeom>
            <a:solidFill>
              <a:srgbClr val="7D99A7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 rot="10800000">
              <a:off x="22545675" y="34606782"/>
              <a:ext cx="7779373" cy="2557834"/>
              <a:chOff x="-140655" y="23359323"/>
              <a:chExt cx="8241859" cy="1803853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Arrow: Pentagon 56"/>
              <p:cNvSpPr/>
              <p:nvPr/>
            </p:nvSpPr>
            <p:spPr>
              <a:xfrm>
                <a:off x="-140655" y="23359323"/>
                <a:ext cx="8241859" cy="1803853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0800000">
                <a:off x="-58898" y="23648438"/>
                <a:ext cx="6363759" cy="1187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Example</a:t>
                </a: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-995622" y="3885549"/>
            <a:ext cx="11358461" cy="1624971"/>
            <a:chOff x="-1300062" y="3789473"/>
            <a:chExt cx="11358461" cy="1837824"/>
          </a:xfrm>
        </p:grpSpPr>
        <p:sp>
          <p:nvSpPr>
            <p:cNvPr id="62" name="Arrow: Chevron 61"/>
            <p:cNvSpPr/>
            <p:nvPr/>
          </p:nvSpPr>
          <p:spPr>
            <a:xfrm rot="10800000">
              <a:off x="-1300062" y="3789473"/>
              <a:ext cx="11358461" cy="1837824"/>
            </a:xfrm>
            <a:prstGeom prst="chevron">
              <a:avLst/>
            </a:prstGeom>
            <a:solidFill>
              <a:srgbClr val="CD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0" dirty="0">
                <a:solidFill>
                  <a:schemeClr val="bg1"/>
                </a:solidFill>
                <a:latin typeface="Oswald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-16462" y="4129408"/>
              <a:ext cx="9073037" cy="1092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500" b="1" i="1" dirty="0">
                  <a:solidFill>
                    <a:schemeClr val="bg1"/>
                  </a:solidFill>
                  <a:latin typeface="Oxygen" panose="02000503000000000000" pitchFamily="2" charset="0"/>
                </a:rPr>
                <a:t>Software Architecture</a:t>
              </a:r>
            </a:p>
          </p:txBody>
        </p:sp>
      </p:grpSp>
      <p:sp>
        <p:nvSpPr>
          <p:cNvPr id="84" name="Rectangle: Rounded Corners 83"/>
          <p:cNvSpPr/>
          <p:nvPr/>
        </p:nvSpPr>
        <p:spPr>
          <a:xfrm>
            <a:off x="17951116" y="5174748"/>
            <a:ext cx="11784151" cy="707972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Architecture Description Languages (ADLs)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6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Description: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 Inferred by the name, ADLs only describe software architectures; they do not prescribe, or 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enforce conformance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to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(+) </a:t>
            </a:r>
            <a:r>
              <a:rPr lang="en-US" sz="26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Analysis: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ADLs are focused on system analyses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(+)</a:t>
            </a:r>
            <a:r>
              <a:rPr lang="en-US" sz="26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Formal Notation: 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Currently, ADLs are the most formal  mainstream architecture tools available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31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ArchJava   </a:t>
            </a:r>
            <a:r>
              <a:rPr lang="en-US" sz="31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Java extension unifying SWA and implementation</a:t>
            </a:r>
            <a:endParaRPr lang="en-US" sz="31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6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Application: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 Does not do anything interesting with SWA (i.e. checks)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6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Distributed Systems: 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No support for distributed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6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Multiple SWA Views: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 Lacks support for multiple architecture views; focuses only on Component-and-Connector view.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28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85" name="Rectangle: Rounded Corners 84"/>
          <p:cNvSpPr/>
          <p:nvPr/>
        </p:nvSpPr>
        <p:spPr>
          <a:xfrm>
            <a:off x="17968957" y="13425482"/>
            <a:ext cx="11766310" cy="548231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Makes software architecture a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"live" component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of Trinity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Trinity enforced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architecture conformance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complements ADL analyses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Directly translate the conceptual entities from SWA views into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code-enforced constructs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Support for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all three software architecture views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(module or code,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CnC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, and deployment).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Support for architecture conformance in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distributed systems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.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18888884" y="4501877"/>
            <a:ext cx="6635840" cy="1115110"/>
            <a:chOff x="17924558" y="4224541"/>
            <a:chExt cx="6635840" cy="1499077"/>
          </a:xfrm>
        </p:grpSpPr>
        <p:sp>
          <p:nvSpPr>
            <p:cNvPr id="87" name="Arrow: Pentagon 86"/>
            <p:cNvSpPr/>
            <p:nvPr/>
          </p:nvSpPr>
          <p:spPr>
            <a:xfrm rot="10800000">
              <a:off x="17924558" y="422454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86" name="Arrow: Pentagon 85"/>
            <p:cNvSpPr/>
            <p:nvPr/>
          </p:nvSpPr>
          <p:spPr>
            <a:xfrm>
              <a:off x="18668323" y="4225728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Previous Solutions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2195266" y="12874644"/>
            <a:ext cx="6537859" cy="1114227"/>
            <a:chOff x="18044874" y="4181981"/>
            <a:chExt cx="6537859" cy="1497890"/>
          </a:xfrm>
        </p:grpSpPr>
        <p:sp>
          <p:nvSpPr>
            <p:cNvPr id="90" name="Arrow: Pentagon 89"/>
            <p:cNvSpPr/>
            <p:nvPr/>
          </p:nvSpPr>
          <p:spPr>
            <a:xfrm rot="10800000">
              <a:off x="18044874" y="418198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91" name="Arrow: Pentagon 90"/>
            <p:cNvSpPr/>
            <p:nvPr/>
          </p:nvSpPr>
          <p:spPr>
            <a:xfrm>
              <a:off x="18690658" y="418198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Trinity’s Approach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496801" y="6047712"/>
            <a:ext cx="124789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tx2">
                    <a:lumMod val="75000"/>
                  </a:schemeClr>
                </a:solidFill>
                <a:latin typeface="Oxygen" panose="02000503000000000000" pitchFamily="2" charset="0"/>
              </a:rPr>
              <a:t>the “fundamental organization of a system embodied in its components, their relations to each other, and the environment”</a:t>
            </a:r>
            <a:endParaRPr lang="en-US" sz="4000" b="1" i="1" dirty="0">
              <a:solidFill>
                <a:schemeClr val="tx2">
                  <a:lumMod val="75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719899" y="8095201"/>
            <a:ext cx="10134047" cy="12179305"/>
            <a:chOff x="719899" y="8095201"/>
            <a:chExt cx="10134047" cy="12179305"/>
          </a:xfrm>
        </p:grpSpPr>
        <p:sp>
          <p:nvSpPr>
            <p:cNvPr id="26" name="TextBox 25"/>
            <p:cNvSpPr txBox="1"/>
            <p:nvPr/>
          </p:nvSpPr>
          <p:spPr>
            <a:xfrm>
              <a:off x="1335769" y="8095201"/>
              <a:ext cx="7161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Oxygen" panose="02000503000000000000" pitchFamily="2" charset="0"/>
                </a:rPr>
                <a:t>	</a:t>
              </a:r>
              <a:r>
                <a:rPr lang="en-US" sz="5000" b="1" dirty="0">
                  <a:latin typeface="Oxygen" panose="02000503000000000000" pitchFamily="2" charset="0"/>
                </a:rPr>
                <a:t>Architecture Views</a:t>
              </a:r>
              <a:endParaRPr lang="en-US" b="1" dirty="0">
                <a:latin typeface="Oxygen" panose="02000503000000000000" pitchFamily="2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719899" y="8956974"/>
              <a:ext cx="10134047" cy="11317532"/>
              <a:chOff x="719899" y="8956974"/>
              <a:chExt cx="10134047" cy="11317532"/>
            </a:xfrm>
          </p:grpSpPr>
          <p:sp>
            <p:nvSpPr>
              <p:cNvPr id="27" name="Flowchart: Connector 26"/>
              <p:cNvSpPr/>
              <p:nvPr/>
            </p:nvSpPr>
            <p:spPr>
              <a:xfrm>
                <a:off x="6434050" y="10657922"/>
                <a:ext cx="1420796" cy="1378404"/>
              </a:xfrm>
              <a:prstGeom prst="flowChartConnector">
                <a:avLst/>
              </a:prstGeom>
              <a:solidFill>
                <a:schemeClr val="tx2">
                  <a:lumMod val="5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>
                    <a:latin typeface="Consolas" panose="020B0609020204030204" pitchFamily="49" charset="0"/>
                  </a:rPr>
                  <a:t>&lt;/&gt;</a:t>
                </a: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6177210" y="14780329"/>
                <a:ext cx="1675276" cy="1015265"/>
                <a:chOff x="2198626" y="13168766"/>
                <a:chExt cx="1066828" cy="730074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2198626" y="13168766"/>
                  <a:ext cx="1066828" cy="730074"/>
                  <a:chOff x="2198626" y="13182948"/>
                  <a:chExt cx="1066828" cy="730074"/>
                </a:xfrm>
              </p:grpSpPr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2198626" y="13182948"/>
                    <a:ext cx="1066828" cy="259425"/>
                    <a:chOff x="2308932" y="13253757"/>
                    <a:chExt cx="1658746" cy="269461"/>
                  </a:xfrm>
                </p:grpSpPr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2308932" y="13254397"/>
                      <a:ext cx="392960" cy="268821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2939472" y="13253757"/>
                      <a:ext cx="392961" cy="269451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3574718" y="13253765"/>
                      <a:ext cx="392960" cy="269452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4" name="Flowchart: Magnetic Disk 33"/>
                  <p:cNvSpPr/>
                  <p:nvPr/>
                </p:nvSpPr>
                <p:spPr>
                  <a:xfrm>
                    <a:off x="2543372" y="13671832"/>
                    <a:ext cx="374310" cy="241190"/>
                  </a:xfrm>
                  <a:prstGeom prst="flowChartMagneticDisk">
                    <a:avLst/>
                  </a:prstGeom>
                  <a:solidFill>
                    <a:schemeClr val="accent1">
                      <a:alpha val="52000"/>
                    </a:schemeClr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7" name="Straight Arrow Connector 36"/>
                <p:cNvCxnSpPr/>
                <p:nvPr/>
              </p:nvCxnSpPr>
              <p:spPr>
                <a:xfrm flipH="1">
                  <a:off x="2730427" y="13428179"/>
                  <a:ext cx="101" cy="208981"/>
                </a:xfrm>
                <a:prstGeom prst="straightConnector1">
                  <a:avLst/>
                </a:prstGeom>
                <a:ln>
                  <a:tailEnd type="arrow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2929537" y="13428187"/>
                  <a:ext cx="209550" cy="2089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324993" y="13428187"/>
                  <a:ext cx="218380" cy="2089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9171" y="18570868"/>
                <a:ext cx="1348827" cy="1348827"/>
              </a:xfrm>
              <a:prstGeom prst="rect">
                <a:avLst/>
              </a:prstGeom>
            </p:spPr>
          </p:pic>
          <p:grpSp>
            <p:nvGrpSpPr>
              <p:cNvPr id="105" name="Group 104"/>
              <p:cNvGrpSpPr/>
              <p:nvPr/>
            </p:nvGrpSpPr>
            <p:grpSpPr>
              <a:xfrm>
                <a:off x="719899" y="8956974"/>
                <a:ext cx="10134047" cy="11317532"/>
                <a:chOff x="719899" y="8956974"/>
                <a:chExt cx="10134047" cy="11317532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719899" y="8956974"/>
                  <a:ext cx="10134047" cy="10881629"/>
                  <a:chOff x="1631310" y="5906435"/>
                  <a:chExt cx="8957782" cy="13240385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1631310" y="5906435"/>
                    <a:ext cx="7717024" cy="13240385"/>
                    <a:chOff x="1520807" y="5729527"/>
                    <a:chExt cx="7717024" cy="13240385"/>
                  </a:xfrm>
                </p:grpSpPr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1520807" y="5729527"/>
                      <a:ext cx="7717024" cy="13240382"/>
                      <a:chOff x="1520807" y="5729527"/>
                      <a:chExt cx="7717024" cy="13240382"/>
                    </a:xfrm>
                  </p:grpSpPr>
                  <p:grpSp>
                    <p:nvGrpSpPr>
                      <p:cNvPr id="18" name="Group 17"/>
                      <p:cNvGrpSpPr/>
                      <p:nvPr/>
                    </p:nvGrpSpPr>
                    <p:grpSpPr>
                      <a:xfrm>
                        <a:off x="2538536" y="5959861"/>
                        <a:ext cx="6699295" cy="13010048"/>
                        <a:chOff x="3325408" y="5804822"/>
                        <a:chExt cx="6699295" cy="13010048"/>
                      </a:xfrm>
                    </p:grpSpPr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3325408" y="5804822"/>
                          <a:ext cx="6699295" cy="13010048"/>
                          <a:chOff x="3325408" y="5804822"/>
                          <a:chExt cx="6699295" cy="13010048"/>
                        </a:xfrm>
                      </p:grpSpPr>
                      <p:grpSp>
                        <p:nvGrpSpPr>
                          <p:cNvPr id="5" name="Group 4"/>
                          <p:cNvGrpSpPr/>
                          <p:nvPr/>
                        </p:nvGrpSpPr>
                        <p:grpSpPr>
                          <a:xfrm>
                            <a:off x="3325408" y="5804822"/>
                            <a:ext cx="5383840" cy="13010048"/>
                            <a:chOff x="3325408" y="5804822"/>
                            <a:chExt cx="5383840" cy="13010048"/>
                          </a:xfrm>
                        </p:grpSpPr>
                        <p:sp>
                          <p:nvSpPr>
                            <p:cNvPr id="2" name="Rectangle 1"/>
                            <p:cNvSpPr/>
                            <p:nvPr/>
                          </p:nvSpPr>
                          <p:spPr>
                            <a:xfrm>
                              <a:off x="3325409" y="5804822"/>
                              <a:ext cx="5383839" cy="3639460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3000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Oxygen" panose="02000503000000000000" pitchFamily="2" charset="0"/>
                              </a:endParaRPr>
                            </a:p>
                          </p:txBody>
                        </p:sp>
                        <p:sp>
                          <p:nvSpPr>
                            <p:cNvPr id="12" name="Rectangle 11"/>
                            <p:cNvSpPr/>
                            <p:nvPr/>
                          </p:nvSpPr>
                          <p:spPr>
                            <a:xfrm>
                              <a:off x="3325408" y="10443536"/>
                              <a:ext cx="5383839" cy="3639460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3" name="Rectangle 12"/>
                            <p:cNvSpPr/>
                            <p:nvPr/>
                          </p:nvSpPr>
                          <p:spPr>
                            <a:xfrm>
                              <a:off x="3325408" y="15175411"/>
                              <a:ext cx="5383839" cy="3639459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6" name="Group 15"/>
                          <p:cNvGrpSpPr/>
                          <p:nvPr/>
                        </p:nvGrpSpPr>
                        <p:grpSpPr>
                          <a:xfrm>
                            <a:off x="8709248" y="7624551"/>
                            <a:ext cx="1315455" cy="9344527"/>
                            <a:chOff x="8709248" y="7624551"/>
                            <a:chExt cx="1315455" cy="9344527"/>
                          </a:xfrm>
                        </p:grpSpPr>
                        <p:cxnSp>
                          <p:nvCxnSpPr>
                            <p:cNvPr id="9" name="Straight Connector 8"/>
                            <p:cNvCxnSpPr>
                              <a:stCxn id="2" idx="3"/>
                            </p:cNvCxnSpPr>
                            <p:nvPr/>
                          </p:nvCxnSpPr>
                          <p:spPr>
                            <a:xfrm flipV="1">
                              <a:off x="8709248" y="7624551"/>
                              <a:ext cx="1315455" cy="1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" name="Straight Connector 20"/>
                            <p:cNvCxnSpPr/>
                            <p:nvPr/>
                          </p:nvCxnSpPr>
                          <p:spPr>
                            <a:xfrm>
                              <a:off x="8716462" y="12272382"/>
                              <a:ext cx="1301026" cy="0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" name="Straight Connector 21"/>
                            <p:cNvCxnSpPr/>
                            <p:nvPr/>
                          </p:nvCxnSpPr>
                          <p:spPr>
                            <a:xfrm>
                              <a:off x="8717270" y="16969078"/>
                              <a:ext cx="1301026" cy="0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cxnSp>
                      <p:nvCxnSpPr>
                        <p:cNvPr id="15" name="Straight Connector 14"/>
                        <p:cNvCxnSpPr/>
                        <p:nvPr/>
                      </p:nvCxnSpPr>
                      <p:spPr>
                        <a:xfrm flipH="1">
                          <a:off x="10010275" y="7590785"/>
                          <a:ext cx="3202" cy="9404357"/>
                        </a:xfrm>
                        <a:prstGeom prst="line">
                          <a:avLst/>
                        </a:prstGeom>
                        <a:ln w="63500" cmpd="sng">
                          <a:solidFill>
                            <a:schemeClr val="tx2">
                              <a:lumMod val="50000"/>
                            </a:schemeClr>
                          </a:solidFill>
                          <a:prstDash val="solid"/>
                          <a:round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 rot="16200000">
                        <a:off x="65717" y="7184617"/>
                        <a:ext cx="3971185" cy="106100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600" dirty="0">
                            <a:latin typeface="Oxygen" panose="02000503000000000000" pitchFamily="2" charset="0"/>
                          </a:rPr>
                          <a:t>Module or Code</a:t>
                        </a:r>
                      </a:p>
                    </p:txBody>
                  </p:sp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 rot="16200000">
                        <a:off x="20358" y="11785324"/>
                        <a:ext cx="4022220" cy="9521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3200" dirty="0">
                            <a:latin typeface="Oxygen" panose="02000503000000000000" pitchFamily="2" charset="0"/>
                          </a:rPr>
                          <a:t>Component and Connector (</a:t>
                        </a:r>
                        <a:r>
                          <a:rPr lang="en-US" sz="3200" dirty="0" err="1">
                            <a:latin typeface="Oxygen" panose="02000503000000000000" pitchFamily="2" charset="0"/>
                          </a:rPr>
                          <a:t>CnC</a:t>
                        </a:r>
                        <a:r>
                          <a:rPr lang="en-US" sz="3200" dirty="0">
                            <a:latin typeface="Oxygen" panose="02000503000000000000" pitchFamily="2" charset="0"/>
                          </a:rPr>
                          <a:t>)</a:t>
                        </a:r>
                      </a:p>
                    </p:txBody>
                  </p:sp>
                </p:grpSp>
                <p:sp>
                  <p:nvSpPr>
                    <p:cNvPr id="33" name="TextBox 32"/>
                    <p:cNvSpPr txBox="1"/>
                    <p:nvPr/>
                  </p:nvSpPr>
                  <p:spPr>
                    <a:xfrm rot="16200000">
                      <a:off x="306512" y="16878128"/>
                      <a:ext cx="3639462" cy="5441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3400" dirty="0">
                          <a:latin typeface="Oxygen" panose="02000503000000000000" pitchFamily="2" charset="0"/>
                        </a:rPr>
                        <a:t>Deployment</a:t>
                      </a:r>
                    </a:p>
                  </p:txBody>
                </p:sp>
              </p:grpSp>
              <p:cxnSp>
                <p:nvCxnSpPr>
                  <p:cNvPr id="38" name="Straight Arrow Connector 37"/>
                  <p:cNvCxnSpPr/>
                  <p:nvPr/>
                </p:nvCxnSpPr>
                <p:spPr>
                  <a:xfrm>
                    <a:off x="9348334" y="12604328"/>
                    <a:ext cx="1240758" cy="1"/>
                  </a:xfrm>
                  <a:prstGeom prst="straightConnector1">
                    <a:avLst/>
                  </a:prstGeom>
                  <a:ln w="63500" cmpd="sng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  <a:headEnd type="none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1" name="TextBox 100"/>
                <p:cNvSpPr txBox="1"/>
                <p:nvPr/>
              </p:nvSpPr>
              <p:spPr>
                <a:xfrm>
                  <a:off x="1914670" y="9143878"/>
                  <a:ext cx="6066967" cy="29821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Modules: 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principal units of implementation</a:t>
                  </a:r>
                </a:p>
                <a:p>
                  <a:endParaRPr lang="en-US" sz="23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Used to explain system functionality + structure of code base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2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 blueprint for code construction </a:t>
                  </a:r>
                </a:p>
                <a:p>
                  <a:r>
                    <a:rPr lang="en-US" sz="22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and incremental development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Analysis of code dependency</a:t>
                  </a:r>
                  <a:endParaRPr lang="en-US" sz="23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endParaRPr lang="en-US" sz="28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872484" y="13063994"/>
                  <a:ext cx="6054542" cy="2693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1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Components: </a:t>
                  </a:r>
                  <a:r>
                    <a:rPr lang="en-US" sz="21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elements that have some runtime presence (processes, objects, clients, servers).</a:t>
                  </a:r>
                </a:p>
                <a:p>
                  <a:r>
                    <a:rPr lang="en-US" sz="21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Connectors: </a:t>
                  </a:r>
                  <a:r>
                    <a:rPr lang="en-US" sz="21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components’ pathways of interaction (protocols, information flows).</a:t>
                  </a:r>
                  <a:endParaRPr lang="en-US" sz="21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17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Show how the system works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Guide development around structure </a:t>
                  </a:r>
                </a:p>
                <a:p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&amp; behavior of runtime elements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To reason about performance and reliability</a:t>
                  </a: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841806" y="16873575"/>
                  <a:ext cx="5937816" cy="3400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Deployment View: 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 mapping between software and </a:t>
                  </a:r>
                  <a:r>
                    <a:rPr lang="en-US" sz="2300" dirty="0" err="1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nonsoftware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elements in the former’s environment. </a:t>
                  </a:r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</a:t>
                  </a:r>
                </a:p>
                <a:p>
                  <a:endParaRPr lang="en-US" sz="23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Analyzing actual runtime performance, reliability, and security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SW elements: </a:t>
                  </a:r>
                  <a:r>
                    <a:rPr lang="en-US" sz="2000" dirty="0" err="1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CnC</a:t>
                  </a:r>
                  <a:r>
                    <a:rPr lang="en-US" sz="2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elements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Environmental elements: hardware, </a:t>
                  </a:r>
                </a:p>
                <a:p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network elements, and their capabilities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23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</p:txBody>
            </p:sp>
          </p:grpSp>
        </p:grpSp>
      </p:grpSp>
      <p:sp>
        <p:nvSpPr>
          <p:cNvPr id="119" name="TextBox 118"/>
          <p:cNvSpPr txBox="1"/>
          <p:nvPr/>
        </p:nvSpPr>
        <p:spPr>
          <a:xfrm>
            <a:off x="759006" y="23129086"/>
            <a:ext cx="105986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Architecture concepts are runtime entities in Trinity</a:t>
            </a:r>
            <a:endParaRPr lang="en-US" sz="3000" dirty="0">
              <a:solidFill>
                <a:schemeClr val="accent1">
                  <a:lumMod val="75000"/>
                </a:schemeClr>
              </a:solidFill>
              <a:latin typeface="Oxygen" panose="02000503000000000000" pitchFamily="2" charset="0"/>
            </a:endParaRPr>
          </a:p>
          <a:p>
            <a:endParaRPr lang="en-US" sz="3000" i="1" dirty="0">
              <a:solidFill>
                <a:schemeClr val="accent1">
                  <a:lumMod val="75000"/>
                </a:schemeClr>
              </a:solidFill>
              <a:latin typeface="Oxygen" panose="02000503000000000000" pitchFamily="2" charset="0"/>
            </a:endParaRPr>
          </a:p>
          <a:p>
            <a:endParaRPr lang="en-US" sz="3000" i="1" dirty="0">
              <a:solidFill>
                <a:schemeClr val="accent1">
                  <a:lumMod val="75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&lt;This is an explanation of the different architecture entities in Trinity, not specific to an example&gt;</a:t>
            </a:r>
          </a:p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Component</a:t>
            </a:r>
          </a:p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Connector</a:t>
            </a:r>
          </a:p>
          <a:p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entryPoints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(?)</a:t>
            </a:r>
          </a:p>
          <a:p>
            <a:endParaRPr lang="en-US" sz="3000" b="1" dirty="0">
              <a:solidFill>
                <a:schemeClr val="accent1">
                  <a:lumMod val="75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-820465" y="21233091"/>
            <a:ext cx="8650551" cy="1477415"/>
            <a:chOff x="-870930" y="22165668"/>
            <a:chExt cx="9450261" cy="1723158"/>
          </a:xfrm>
        </p:grpSpPr>
        <p:sp>
          <p:nvSpPr>
            <p:cNvPr id="120" name="Arrow: Chevron 119"/>
            <p:cNvSpPr/>
            <p:nvPr/>
          </p:nvSpPr>
          <p:spPr>
            <a:xfrm rot="10800000">
              <a:off x="-870930" y="22165668"/>
              <a:ext cx="9450261" cy="172315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95115" y="22610693"/>
              <a:ext cx="7258932" cy="825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>
                      <a:lumMod val="85000"/>
                    </a:schemeClr>
                  </a:solidFill>
                  <a:latin typeface="Oxygen" panose="02000503000000000000" pitchFamily="2" charset="0"/>
                </a:rPr>
                <a:t>Implementation Concepts</a:t>
              </a: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14499771" y="25307028"/>
            <a:ext cx="8674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Demonstrated Principles</a:t>
            </a:r>
          </a:p>
          <a:p>
            <a:endParaRPr lang="en-US" sz="3000" b="1" dirty="0">
              <a:solidFill>
                <a:schemeClr val="accent1">
                  <a:lumMod val="75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Readability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Reuse/adaptability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Communication integrity, especially in distributed systems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947327" y="34314058"/>
            <a:ext cx="169030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EFCE8"/>
                </a:solidFill>
                <a:latin typeface="Oxygen" panose="02000503000000000000" pitchFamily="2" charset="0"/>
              </a:rPr>
              <a:t>&lt;INSERT EXAMPLE TRINITY CODE OF EXAMPLE ARCH.&gt;</a:t>
            </a:r>
          </a:p>
          <a:p>
            <a:r>
              <a:rPr lang="en-US" sz="4000" b="1" dirty="0">
                <a:solidFill>
                  <a:srgbClr val="FEFCE8"/>
                </a:solidFill>
                <a:latin typeface="Oxygen" panose="02000503000000000000" pitchFamily="2" charset="0"/>
              </a:rPr>
              <a:t>	* describe each component</a:t>
            </a:r>
          </a:p>
          <a:p>
            <a:endParaRPr lang="en-US" sz="40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r>
              <a:rPr lang="en-US" sz="4000" b="1" dirty="0">
                <a:solidFill>
                  <a:srgbClr val="FEFCE8"/>
                </a:solidFill>
                <a:latin typeface="Oxygen" panose="02000503000000000000" pitchFamily="2" charset="0"/>
              </a:rPr>
              <a:t>&lt;INSERT SOFTWARE ARCHITECTURE DIAGRAM OF EXAMPLE&gt;</a:t>
            </a:r>
          </a:p>
          <a:p>
            <a:r>
              <a:rPr lang="en-US" sz="4000" b="1" dirty="0">
                <a:solidFill>
                  <a:srgbClr val="FEFCE8"/>
                </a:solidFill>
                <a:latin typeface="Oxygen" panose="02000503000000000000" pitchFamily="2" charset="0"/>
              </a:rPr>
              <a:t>	</a:t>
            </a:r>
          </a:p>
          <a:p>
            <a:endParaRPr lang="en-US" sz="4000" b="1" dirty="0">
              <a:solidFill>
                <a:srgbClr val="FEFCE8"/>
              </a:solidFill>
              <a:latin typeface="Oxygen" panose="02000503000000000000" pitchFamily="2" charset="0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10777675" y="8831573"/>
            <a:ext cx="8040015" cy="10412754"/>
            <a:chOff x="10777675" y="8831573"/>
            <a:chExt cx="8040015" cy="10412754"/>
          </a:xfrm>
        </p:grpSpPr>
        <p:grpSp>
          <p:nvGrpSpPr>
            <p:cNvPr id="11" name="Group 10"/>
            <p:cNvGrpSpPr/>
            <p:nvPr/>
          </p:nvGrpSpPr>
          <p:grpSpPr>
            <a:xfrm>
              <a:off x="10777675" y="9712796"/>
              <a:ext cx="8040015" cy="9531531"/>
              <a:chOff x="10921058" y="9151946"/>
              <a:chExt cx="8040015" cy="9531531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10921058" y="11254012"/>
                <a:ext cx="8040015" cy="7429465"/>
              </a:xfrm>
              <a:prstGeom prst="ellipse">
                <a:avLst/>
              </a:prstGeom>
              <a:solidFill>
                <a:srgbClr val="CD6D6D">
                  <a:alpha val="1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11114259" y="9151946"/>
                <a:ext cx="5944661" cy="8096344"/>
                <a:chOff x="12160993" y="8649848"/>
                <a:chExt cx="5944661" cy="8096344"/>
              </a:xfrm>
            </p:grpSpPr>
            <p:sp>
              <p:nvSpPr>
                <p:cNvPr id="70" name="Shape 70"/>
                <p:cNvSpPr/>
                <p:nvPr/>
              </p:nvSpPr>
              <p:spPr>
                <a:xfrm>
                  <a:off x="12160993" y="9778349"/>
                  <a:ext cx="5944661" cy="6967843"/>
                </a:xfrm>
                <a:prstGeom prst="flowChartMagneticDisk">
                  <a:avLst/>
                </a:prstGeom>
                <a:noFill/>
                <a:ln w="63500" cap="flat" cmpd="sng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2959152" y="8649848"/>
                  <a:ext cx="4067139" cy="861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The Problem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2547735" y="12805877"/>
                  <a:ext cx="5171176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It is hard to determine whether the logical relationships between entities in architecture diagrams are present in system implementations. </a:t>
                  </a:r>
                </a:p>
              </p:txBody>
            </p:sp>
          </p:grpSp>
        </p:grpSp>
        <p:grpSp>
          <p:nvGrpSpPr>
            <p:cNvPr id="150" name="Group 149"/>
            <p:cNvGrpSpPr/>
            <p:nvPr/>
          </p:nvGrpSpPr>
          <p:grpSpPr>
            <a:xfrm>
              <a:off x="16915536" y="8831573"/>
              <a:ext cx="1035580" cy="5795245"/>
              <a:chOff x="16915536" y="8831573"/>
              <a:chExt cx="1035580" cy="5795245"/>
            </a:xfrm>
          </p:grpSpPr>
          <p:cxnSp>
            <p:nvCxnSpPr>
              <p:cNvPr id="130" name="Connector: Elbow 129"/>
              <p:cNvCxnSpPr/>
              <p:nvPr/>
            </p:nvCxnSpPr>
            <p:spPr>
              <a:xfrm rot="5400000" flipH="1" flipV="1">
                <a:off x="14318464" y="11443826"/>
                <a:ext cx="5780064" cy="585920"/>
              </a:xfrm>
              <a:prstGeom prst="bentConnector3">
                <a:avLst>
                  <a:gd name="adj1" fmla="val 563"/>
                </a:avLst>
              </a:prstGeom>
              <a:ln w="63500">
                <a:solidFill>
                  <a:schemeClr val="tx2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 flipV="1">
                <a:off x="17501456" y="8846754"/>
                <a:ext cx="449660" cy="12914"/>
              </a:xfrm>
              <a:prstGeom prst="straightConnector1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Flowchart: Connector 148"/>
              <p:cNvSpPr/>
              <p:nvPr/>
            </p:nvSpPr>
            <p:spPr>
              <a:xfrm>
                <a:off x="17474310" y="8831573"/>
                <a:ext cx="45719" cy="45719"/>
              </a:xfrm>
              <a:prstGeom prst="flowChartConnector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53" name="Straight Arrow Connector 152"/>
          <p:cNvCxnSpPr/>
          <p:nvPr/>
        </p:nvCxnSpPr>
        <p:spPr>
          <a:xfrm>
            <a:off x="20718379" y="12254477"/>
            <a:ext cx="0" cy="1171005"/>
          </a:xfrm>
          <a:prstGeom prst="straightConnector1">
            <a:avLst/>
          </a:prstGeom>
          <a:ln w="6350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435</Words>
  <Application>Microsoft Office PowerPoint</Application>
  <PresentationFormat>Custom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Source Code Pro</vt:lpstr>
      <vt:lpstr>Oxygen</vt:lpstr>
      <vt:lpstr>Oswald</vt:lpstr>
      <vt:lpstr>Consolas</vt:lpstr>
      <vt:lpstr>modern-writer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/ Wyvern</dc:title>
  <cp:lastModifiedBy>Kirwin, Madaline M</cp:lastModifiedBy>
  <cp:revision>72</cp:revision>
  <dcterms:modified xsi:type="dcterms:W3CDTF">2017-08-02T20:12:52Z</dcterms:modified>
</cp:coreProperties>
</file>