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3BD"/>
    <a:srgbClr val="A6A6A6"/>
    <a:srgbClr val="EEDD96"/>
    <a:srgbClr val="FEFCE8"/>
    <a:srgbClr val="7D99A7"/>
    <a:srgbClr val="CD6D6D"/>
    <a:srgbClr val="97D256"/>
    <a:srgbClr val="D58585"/>
    <a:srgbClr val="F09090"/>
    <a:srgbClr val="F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40" d="100"/>
          <a:sy n="40" d="100"/>
        </p:scale>
        <p:origin x="342" y="-5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608742"/>
            <a:ext cx="30262996" cy="9970092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0" y="30891742"/>
            <a:ext cx="30267277" cy="11878871"/>
            <a:chOff x="-140659" y="32515693"/>
            <a:chExt cx="30465705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3464546" y="32945731"/>
              <a:ext cx="6860249" cy="2255629"/>
              <a:chOff x="-140387" y="24743864"/>
              <a:chExt cx="7268093" cy="159073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387" y="24743864"/>
                <a:ext cx="7268093" cy="159073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276825" y="25125845"/>
                <a:ext cx="5611889" cy="967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70797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enforce conformance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architecture and implementation</a:t>
            </a:r>
            <a:endParaRPr lang="en-US" sz="27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Application: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Does not check for conformity to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support for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Views: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68957" y="13425482"/>
            <a:ext cx="11766310" cy="548231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architecture conformance and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communication integrity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multiple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CnC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, and deployment)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195266" y="12874644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96801" y="6047712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19899" y="8095201"/>
            <a:ext cx="10134047" cy="12179305"/>
            <a:chOff x="719899" y="8095201"/>
            <a:chExt cx="10134047" cy="12179305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19899" y="8956974"/>
              <a:ext cx="10134047" cy="11317532"/>
              <a:chOff x="719899" y="8956974"/>
              <a:chExt cx="10134047" cy="11317532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34050" y="1065792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10" y="14780329"/>
                <a:ext cx="1675276" cy="1015265"/>
                <a:chOff x="2198626" y="13168766"/>
                <a:chExt cx="1066828" cy="730074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3168766"/>
                  <a:ext cx="1066828" cy="730074"/>
                  <a:chOff x="2198626" y="13182948"/>
                  <a:chExt cx="1066828" cy="73007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3182948"/>
                    <a:ext cx="1066828" cy="259425"/>
                    <a:chOff x="2308932" y="13253757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2" y="13254397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2" y="13253757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8" y="13253765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671832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428179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428187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428187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71" y="18570868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719899" y="8956974"/>
                <a:ext cx="10134047" cy="11317532"/>
                <a:chOff x="719899" y="8956974"/>
                <a:chExt cx="10134047" cy="1131753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719899" y="8956974"/>
                  <a:ext cx="10134047" cy="10881629"/>
                  <a:chOff x="1631310" y="5906435"/>
                  <a:chExt cx="8957782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631310" y="5906435"/>
                    <a:ext cx="7717024" cy="13240385"/>
                    <a:chOff x="1520807" y="5729527"/>
                    <a:chExt cx="7717024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520807" y="5729527"/>
                      <a:ext cx="7717024" cy="13240382"/>
                      <a:chOff x="1520807" y="5729527"/>
                      <a:chExt cx="7717024" cy="13240382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48"/>
                        <a:chOff x="3325408" y="5804822"/>
                        <a:chExt cx="6699295" cy="13010048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48"/>
                          <a:chOff x="3325408" y="5804822"/>
                          <a:chExt cx="6699295" cy="13010048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8"/>
                            <a:chOff x="3325408" y="5804822"/>
                            <a:chExt cx="5383840" cy="13010048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59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20358" y="11785324"/>
                        <a:ext cx="402222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and Connector (</a:t>
                        </a:r>
                        <a:r>
                          <a:rPr lang="en-US" sz="3200" dirty="0" err="1">
                            <a:latin typeface="Oxygen" panose="02000503000000000000" pitchFamily="2" charset="0"/>
                          </a:rPr>
                          <a:t>CnC</a:t>
                        </a:r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)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14670" y="9143878"/>
                  <a:ext cx="6066967" cy="2982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872484" y="13063994"/>
                  <a:ext cx="605454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841806" y="16873575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</a:t>
                  </a:r>
                  <a:r>
                    <a:rPr lang="en-US" sz="23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nonsoftware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</a:t>
                  </a:r>
                  <a:r>
                    <a:rPr lang="en-US" sz="20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CnC</a:t>
                  </a: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  <p:grpSp>
        <p:nvGrpSpPr>
          <p:cNvPr id="163" name="Group 162"/>
          <p:cNvGrpSpPr/>
          <p:nvPr/>
        </p:nvGrpSpPr>
        <p:grpSpPr>
          <a:xfrm>
            <a:off x="1247974" y="21217137"/>
            <a:ext cx="14860472" cy="8325374"/>
            <a:chOff x="-5555993" y="21185074"/>
            <a:chExt cx="14860472" cy="8325374"/>
          </a:xfrm>
        </p:grpSpPr>
        <p:sp>
          <p:nvSpPr>
            <p:cNvPr id="119" name="TextBox 118"/>
            <p:cNvSpPr txBox="1"/>
            <p:nvPr/>
          </p:nvSpPr>
          <p:spPr>
            <a:xfrm>
              <a:off x="-5555993" y="23416472"/>
              <a:ext cx="14860472" cy="609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Architecture concepts  are translated into </a:t>
              </a:r>
              <a:r>
                <a:rPr lang="en-US" sz="3000" i="1" dirty="0" err="1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untime</a:t>
              </a:r>
              <a:r>
                <a: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 entities in Trinity</a:t>
              </a:r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0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&lt;This is an explanation of the different architecture entities in Trinity, not specific to an example&gt;</a:t>
              </a: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Component: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a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runtime entity that may interact with other components through ports.</a:t>
              </a:r>
            </a:p>
            <a:p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Connector: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interaction pathways that join two compatible component ports.</a:t>
              </a:r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Port: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component access points that enable interaction with other components.</a:t>
              </a:r>
            </a:p>
            <a:p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 err="1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entryPoints</a:t>
              </a:r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a program starting point that </a:t>
              </a:r>
              <a:r>
                <a:rPr lang="en-US" sz="300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enables execution.</a:t>
              </a:r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-369917" y="21185074"/>
              <a:ext cx="9674396" cy="1477415"/>
              <a:chOff x="-378730" y="22109665"/>
              <a:chExt cx="10568757" cy="1723158"/>
            </a:xfrm>
          </p:grpSpPr>
          <p:sp>
            <p:nvSpPr>
              <p:cNvPr id="120" name="Arrow: Chevron 119"/>
              <p:cNvSpPr/>
              <p:nvPr/>
            </p:nvSpPr>
            <p:spPr>
              <a:xfrm rot="10800000">
                <a:off x="-378730" y="22109665"/>
                <a:ext cx="10568757" cy="1723158"/>
              </a:xfrm>
              <a:prstGeom prst="chevron">
                <a:avLst/>
              </a:prstGeom>
              <a:solidFill>
                <a:srgbClr val="9EB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081573" y="22558429"/>
                <a:ext cx="7258932" cy="825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Implementation Concepts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7381187" y="29420519"/>
            <a:ext cx="16903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EXAMPLE TRINITY CODE OF EXAMPLE ARCH.&gt;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* describe each component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SOFTWARE ARCHITECTURE DIAGRAM OF EXAMPLE&gt;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0777675" y="8831573"/>
            <a:ext cx="8040015" cy="10412754"/>
            <a:chOff x="10777675" y="8831573"/>
            <a:chExt cx="8040015" cy="104127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777675" y="9712796"/>
              <a:ext cx="8040015" cy="9531531"/>
              <a:chOff x="10921058" y="9151946"/>
              <a:chExt cx="8040015" cy="9531531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0921058" y="11254012"/>
                <a:ext cx="8040015" cy="7429465"/>
              </a:xfrm>
              <a:prstGeom prst="ellipse">
                <a:avLst/>
              </a:prstGeom>
              <a:solidFill>
                <a:srgbClr val="CD6D6D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1114259" y="9151946"/>
                <a:ext cx="5944661" cy="8096344"/>
                <a:chOff x="12160993" y="8649848"/>
                <a:chExt cx="5944661" cy="8096344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12160993" y="9778349"/>
                  <a:ext cx="5944661" cy="6967843"/>
                </a:xfrm>
                <a:prstGeom prst="flowChartMagneticDisk">
                  <a:avLst/>
                </a:prstGeom>
                <a:noFill/>
                <a:ln w="63500" cap="flat" cmpd="sng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2959152" y="8649848"/>
                  <a:ext cx="4067139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The Problem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547735" y="12805877"/>
                  <a:ext cx="5171176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It is hard to determine whether the logical relationships between entities in architecture diagrams are present in system implementations. </a:t>
                  </a:r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16915536" y="8831573"/>
              <a:ext cx="1035580" cy="5795245"/>
              <a:chOff x="16915536" y="8831573"/>
              <a:chExt cx="1035580" cy="5795245"/>
            </a:xfrm>
          </p:grpSpPr>
          <p:cxnSp>
            <p:nvCxnSpPr>
              <p:cNvPr id="130" name="Connector: Elbow 129"/>
              <p:cNvCxnSpPr/>
              <p:nvPr/>
            </p:nvCxnSpPr>
            <p:spPr>
              <a:xfrm rot="5400000" flipH="1" flipV="1">
                <a:off x="14318464" y="11443826"/>
                <a:ext cx="5780064" cy="585920"/>
              </a:xfrm>
              <a:prstGeom prst="bentConnector3">
                <a:avLst>
                  <a:gd name="adj1" fmla="val 563"/>
                </a:avLst>
              </a:prstGeom>
              <a:ln w="63500">
                <a:solidFill>
                  <a:schemeClr val="tx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17501456" y="8846754"/>
                <a:ext cx="449660" cy="12914"/>
              </a:xfrm>
              <a:prstGeom prst="straightConnector1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Connector 148"/>
              <p:cNvSpPr/>
              <p:nvPr/>
            </p:nvSpPr>
            <p:spPr>
              <a:xfrm>
                <a:off x="17474310" y="8831573"/>
                <a:ext cx="45719" cy="45719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Arrow Connector 152"/>
          <p:cNvCxnSpPr/>
          <p:nvPr/>
        </p:nvCxnSpPr>
        <p:spPr>
          <a:xfrm>
            <a:off x="20718379" y="12254477"/>
            <a:ext cx="0" cy="1171005"/>
          </a:xfrm>
          <a:prstGeom prst="straightConnector1">
            <a:avLst/>
          </a:prstGeom>
          <a:ln w="6350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7978" y="31766849"/>
            <a:ext cx="1007486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Client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getInfo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requires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Server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provides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external component DB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target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DBModule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connector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val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connectionString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String</a:t>
            </a: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architecture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components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RequestHandler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ch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DB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connectors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attachments	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connect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and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			with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bindings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is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rh.sendInfo</a:t>
            </a: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632649" y="32934240"/>
            <a:ext cx="10074861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architecture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components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Server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connectors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attachments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client.getInfo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and 		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server.sendInfo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with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entryPoints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Client: start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864813" y="23048482"/>
            <a:ext cx="101755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Trinity’s design demonstrates the following principles: </a:t>
            </a:r>
          </a:p>
          <a:p>
            <a:endParaRPr lang="en-US" sz="3000" i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Readability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Reuse/adaptability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Communication integrity, especially in distributed systems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885117" y="21104757"/>
            <a:ext cx="7206462" cy="1739310"/>
            <a:chOff x="-1129898" y="25970447"/>
            <a:chExt cx="7206462" cy="2104566"/>
          </a:xfrm>
        </p:grpSpPr>
        <p:sp>
          <p:nvSpPr>
            <p:cNvPr id="165" name="Arrow: Chevron 164"/>
            <p:cNvSpPr/>
            <p:nvPr/>
          </p:nvSpPr>
          <p:spPr>
            <a:xfrm rot="10800000">
              <a:off x="-1129898" y="25970447"/>
              <a:ext cx="7206462" cy="2095405"/>
            </a:xfrm>
            <a:prstGeom prst="chevron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97" y="26006277"/>
              <a:ext cx="4439346" cy="20687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9632650" y="21236938"/>
            <a:ext cx="11395282" cy="1477415"/>
            <a:chOff x="-2523330" y="22165667"/>
            <a:chExt cx="11102660" cy="1723158"/>
          </a:xfrm>
        </p:grpSpPr>
        <p:sp>
          <p:nvSpPr>
            <p:cNvPr id="169" name="Arrow: Chevron 168"/>
            <p:cNvSpPr/>
            <p:nvPr/>
          </p:nvSpPr>
          <p:spPr>
            <a:xfrm rot="10800000">
              <a:off x="-2523330" y="22165667"/>
              <a:ext cx="11102660" cy="1723158"/>
            </a:xfrm>
            <a:prstGeom prst="chevron">
              <a:avLst/>
            </a:prstGeom>
            <a:solidFill>
              <a:srgbClr val="9E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-1480961" y="22501594"/>
              <a:ext cx="9314998" cy="100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Demonstrated Principles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480</Words>
  <Application>Microsoft Office PowerPoint</Application>
  <PresentationFormat>Custom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88</cp:revision>
  <dcterms:modified xsi:type="dcterms:W3CDTF">2017-08-03T00:51:52Z</dcterms:modified>
</cp:coreProperties>
</file>