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30267275" cy="42794238"/>
  <p:notesSz cx="6858000" cy="9144000"/>
  <p:embeddedFontLst>
    <p:embeddedFont>
      <p:font typeface="Source Code Pro" panose="020B0604020202020204" charset="0"/>
      <p:regular r:id="rId4"/>
      <p:bold r:id="rId5"/>
    </p:embeddedFont>
    <p:embeddedFont>
      <p:font typeface="Oxygen" panose="02000503000000000000" pitchFamily="2" charset="0"/>
      <p:regular r:id="rId6"/>
      <p:bold r:id="rId7"/>
    </p:embeddedFont>
    <p:embeddedFont>
      <p:font typeface="Oswald"/>
      <p:regular r:id="rId8"/>
      <p:bold r:id="rId9"/>
    </p:embeddedFont>
    <p:embeddedFont>
      <p:font typeface="Consolas" panose="020B0609020204030204" pitchFamily="49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ddie Kirwin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B3BD"/>
    <a:srgbClr val="A6A6A6"/>
    <a:srgbClr val="EEDD96"/>
    <a:srgbClr val="FEFCE8"/>
    <a:srgbClr val="7D99A7"/>
    <a:srgbClr val="CD6D6D"/>
    <a:srgbClr val="97D256"/>
    <a:srgbClr val="D58585"/>
    <a:srgbClr val="F09090"/>
    <a:srgbClr val="F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84" autoAdjust="0"/>
  </p:normalViewPr>
  <p:slideViewPr>
    <p:cSldViewPr snapToGrid="0">
      <p:cViewPr>
        <p:scale>
          <a:sx n="30" d="100"/>
          <a:sy n="30" d="100"/>
        </p:scale>
        <p:origin x="246" y="-2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16716" y="685800"/>
            <a:ext cx="24252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3040353"/>
            <a:ext cx="30266700" cy="1671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25948" y="15722305"/>
            <a:ext cx="27414900" cy="126174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1420652" y="10612802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15995249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1385814" y="12128791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031727" y="5256576"/>
            <a:ext cx="9294600" cy="62874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031727" y="13463458"/>
            <a:ext cx="9294600" cy="24550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6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22728" y="4400448"/>
            <a:ext cx="18794400" cy="339930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5133325" y="1455"/>
            <a:ext cx="15133200" cy="4279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16648229" y="37402564"/>
            <a:ext cx="191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78805" y="8975201"/>
            <a:ext cx="13389600" cy="148860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878805" y="24306058"/>
            <a:ext cx="13389600" cy="111944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6349750" y="6025344"/>
            <a:ext cx="12700500" cy="307431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031727" y="35198388"/>
            <a:ext cx="19856100" cy="50343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●"/>
              <a:defRPr sz="105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1367940" y="24862450"/>
            <a:ext cx="30137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031727" y="9202961"/>
            <a:ext cx="28203300" cy="163362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59800"/>
            </a:lvl1pPr>
            <a:lvl2pPr lvl="1">
              <a:spcBef>
                <a:spcPts val="0"/>
              </a:spcBef>
              <a:buSzPct val="100000"/>
              <a:defRPr sz="59800"/>
            </a:lvl2pPr>
            <a:lvl3pPr lvl="2">
              <a:spcBef>
                <a:spcPts val="0"/>
              </a:spcBef>
              <a:buSzPct val="100000"/>
              <a:defRPr sz="59800"/>
            </a:lvl3pPr>
            <a:lvl4pPr lvl="3">
              <a:spcBef>
                <a:spcPts val="0"/>
              </a:spcBef>
              <a:buSzPct val="100000"/>
              <a:defRPr sz="59800"/>
            </a:lvl4pPr>
            <a:lvl5pPr lvl="4">
              <a:spcBef>
                <a:spcPts val="0"/>
              </a:spcBef>
              <a:buSzPct val="100000"/>
              <a:defRPr sz="59800"/>
            </a:lvl5pPr>
            <a:lvl6pPr lvl="5">
              <a:spcBef>
                <a:spcPts val="0"/>
              </a:spcBef>
              <a:buSzPct val="100000"/>
              <a:defRPr sz="59800"/>
            </a:lvl6pPr>
            <a:lvl7pPr lvl="6">
              <a:spcBef>
                <a:spcPts val="0"/>
              </a:spcBef>
              <a:buSzPct val="100000"/>
              <a:defRPr sz="59800"/>
            </a:lvl7pPr>
            <a:lvl8pPr lvl="7">
              <a:spcBef>
                <a:spcPts val="0"/>
              </a:spcBef>
              <a:buSzPct val="100000"/>
              <a:defRPr sz="59800"/>
            </a:lvl8pPr>
            <a:lvl9pPr lvl="8">
              <a:spcBef>
                <a:spcPts val="0"/>
              </a:spcBef>
              <a:buSzPct val="100000"/>
              <a:defRPr sz="59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031727" y="26226515"/>
            <a:ext cx="28203300" cy="10822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28203300" cy="25791299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9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5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5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entagon 93"/>
          <p:cNvSpPr/>
          <p:nvPr/>
        </p:nvSpPr>
        <p:spPr>
          <a:xfrm rot="1686696">
            <a:off x="18341154" y="4949140"/>
            <a:ext cx="13819609" cy="11228327"/>
          </a:xfrm>
          <a:prstGeom prst="pentagon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Isosceles Triangle 92"/>
          <p:cNvSpPr/>
          <p:nvPr/>
        </p:nvSpPr>
        <p:spPr>
          <a:xfrm rot="2552075">
            <a:off x="20570391" y="3481112"/>
            <a:ext cx="12514568" cy="12619929"/>
          </a:xfrm>
          <a:prstGeom prst="triangle">
            <a:avLst/>
          </a:pr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Explosion: 8 Points 78"/>
          <p:cNvSpPr/>
          <p:nvPr/>
        </p:nvSpPr>
        <p:spPr>
          <a:xfrm>
            <a:off x="-1252673" y="6074764"/>
            <a:ext cx="11548770" cy="15647600"/>
          </a:xfrm>
          <a:prstGeom prst="irregularSeal1">
            <a:avLst/>
          </a:prstGeom>
          <a:solidFill>
            <a:srgbClr val="97D25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148000" y="580482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-715956" y="-505151"/>
            <a:ext cx="33393724" cy="4487525"/>
            <a:chOff x="-715956" y="-505151"/>
            <a:chExt cx="33393724" cy="4487525"/>
          </a:xfrm>
        </p:grpSpPr>
        <p:grpSp>
          <p:nvGrpSpPr>
            <p:cNvPr id="52" name="Group 51"/>
            <p:cNvGrpSpPr/>
            <p:nvPr/>
          </p:nvGrpSpPr>
          <p:grpSpPr>
            <a:xfrm>
              <a:off x="-715956" y="-505151"/>
              <a:ext cx="33393724" cy="4487525"/>
              <a:chOff x="-715956" y="-505151"/>
              <a:chExt cx="33393724" cy="448752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-715956" y="-108030"/>
                <a:ext cx="25439969" cy="3693285"/>
                <a:chOff x="-820576" y="860405"/>
                <a:chExt cx="27719240" cy="3425315"/>
              </a:xfrm>
            </p:grpSpPr>
            <p:sp>
              <p:nvSpPr>
                <p:cNvPr id="42" name="Arrow: Pentagon 41"/>
                <p:cNvSpPr/>
                <p:nvPr/>
              </p:nvSpPr>
              <p:spPr>
                <a:xfrm>
                  <a:off x="-198988" y="860405"/>
                  <a:ext cx="27097652" cy="3425315"/>
                </a:xfrm>
                <a:prstGeom prst="homePlat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Shape 68"/>
                <p:cNvSpPr txBox="1"/>
                <p:nvPr/>
              </p:nvSpPr>
              <p:spPr>
                <a:xfrm>
                  <a:off x="-820576" y="1416912"/>
                  <a:ext cx="8030101" cy="2644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" sz="13000" b="1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Trinity</a:t>
                  </a:r>
                  <a:r>
                    <a:rPr lang="en" sz="12000" b="1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:</a:t>
                  </a:r>
                </a:p>
              </p:txBody>
            </p:sp>
            <p:sp>
              <p:nvSpPr>
                <p:cNvPr id="69" name="Shape 69"/>
                <p:cNvSpPr txBox="1"/>
                <p:nvPr/>
              </p:nvSpPr>
              <p:spPr>
                <a:xfrm>
                  <a:off x="6847226" y="1263782"/>
                  <a:ext cx="19004174" cy="23749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rPr lang="en" sz="7800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A Language for Multi-View </a:t>
                  </a:r>
                </a:p>
                <a:p>
                  <a:pPr lvl="0">
                    <a:spcBef>
                      <a:spcPts val="0"/>
                    </a:spcBef>
                    <a:buNone/>
                  </a:pPr>
                  <a:r>
                    <a:rPr lang="en" sz="7800" dirty="0">
                      <a:solidFill>
                        <a:schemeClr val="bg1"/>
                      </a:solidFill>
                      <a:latin typeface="Oxygen"/>
                      <a:ea typeface="Oxygen"/>
                      <a:cs typeface="Oxygen"/>
                      <a:sym typeface="Oxygen"/>
                    </a:rPr>
                    <a:t>Architecture Description and Control</a:t>
                  </a:r>
                </a:p>
              </p:txBody>
            </p:sp>
          </p:grpSp>
          <p:sp>
            <p:nvSpPr>
              <p:cNvPr id="51" name="Arrow: Chevron 50"/>
              <p:cNvSpPr/>
              <p:nvPr/>
            </p:nvSpPr>
            <p:spPr>
              <a:xfrm>
                <a:off x="23174307" y="-505151"/>
                <a:ext cx="9503461" cy="4487525"/>
              </a:xfrm>
              <a:prstGeom prst="chevron">
                <a:avLst/>
              </a:prstGeom>
              <a:solidFill>
                <a:srgbClr val="ABDB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4079465" y="265952"/>
              <a:ext cx="5655802" cy="3217667"/>
              <a:chOff x="23270275" y="257500"/>
              <a:chExt cx="5655802" cy="3217667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3986930" y="257500"/>
                <a:ext cx="4939147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Maddie Kirwin kirwinma@grinnell.edu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3944645" y="1411610"/>
                <a:ext cx="4981432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600" b="1" dirty="0" err="1">
                    <a:solidFill>
                      <a:schemeClr val="bg1"/>
                    </a:solidFill>
                    <a:latin typeface="Oxygen" panose="02000503000000000000" pitchFamily="2" charset="0"/>
                  </a:rPr>
                  <a:t>Selva</a:t>
                </a:r>
                <a:r>
                  <a:rPr lang="en-US" sz="2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 Samuel ssamuel@cs.cmu.edu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3270275" y="2613393"/>
                <a:ext cx="565580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5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Jonathan Aldrich</a:t>
                </a:r>
              </a:p>
              <a:p>
                <a:pPr algn="r"/>
                <a:r>
                  <a:rPr lang="en-US" sz="25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Jonathan.Aldrich@cs.cmu.edu</a:t>
                </a: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-995622" y="3885549"/>
            <a:ext cx="11358461" cy="1624971"/>
            <a:chOff x="-1300062" y="3789473"/>
            <a:chExt cx="11358461" cy="1837824"/>
          </a:xfrm>
        </p:grpSpPr>
        <p:sp>
          <p:nvSpPr>
            <p:cNvPr id="62" name="Arrow: Chevron 61"/>
            <p:cNvSpPr/>
            <p:nvPr/>
          </p:nvSpPr>
          <p:spPr>
            <a:xfrm rot="10800000">
              <a:off x="-1300062" y="3789473"/>
              <a:ext cx="11358461" cy="1837824"/>
            </a:xfrm>
            <a:prstGeom prst="chevron">
              <a:avLst/>
            </a:prstGeom>
            <a:solidFill>
              <a:srgbClr val="CD6D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0" dirty="0">
                <a:solidFill>
                  <a:schemeClr val="bg1"/>
                </a:solidFill>
                <a:latin typeface="Oswald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-16462" y="4129408"/>
              <a:ext cx="9073037" cy="1092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500" b="1" i="1" dirty="0">
                  <a:solidFill>
                    <a:schemeClr val="bg1"/>
                  </a:solidFill>
                  <a:latin typeface="Oxygen" panose="02000503000000000000" pitchFamily="2" charset="0"/>
                </a:rPr>
                <a:t>Software Architecture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246" y="30863315"/>
            <a:ext cx="30267277" cy="11906863"/>
            <a:chOff x="-2044635" y="33766295"/>
            <a:chExt cx="30465705" cy="10508281"/>
          </a:xfrm>
        </p:grpSpPr>
        <p:sp>
          <p:nvSpPr>
            <p:cNvPr id="48" name="Speech Bubble: Rectangle 47"/>
            <p:cNvSpPr/>
            <p:nvPr/>
          </p:nvSpPr>
          <p:spPr>
            <a:xfrm rot="10800000">
              <a:off x="-2044635" y="33766295"/>
              <a:ext cx="30465705" cy="10508281"/>
            </a:xfrm>
            <a:prstGeom prst="wedgeRectCallout">
              <a:avLst>
                <a:gd name="adj1" fmla="val 8279"/>
                <a:gd name="adj2" fmla="val 60233"/>
              </a:avLst>
            </a:prstGeom>
            <a:solidFill>
              <a:srgbClr val="7D99A7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 rot="10800000">
              <a:off x="21550364" y="34054987"/>
              <a:ext cx="6860250" cy="2255629"/>
              <a:chOff x="1887592" y="23961587"/>
              <a:chExt cx="7268094" cy="1590730"/>
            </a:xfrm>
            <a:solidFill>
              <a:schemeClr val="bg1">
                <a:lumMod val="85000"/>
              </a:schemeClr>
            </a:solidFill>
          </p:grpSpPr>
          <p:sp>
            <p:nvSpPr>
              <p:cNvPr id="57" name="Arrow: Pentagon 56"/>
              <p:cNvSpPr/>
              <p:nvPr/>
            </p:nvSpPr>
            <p:spPr>
              <a:xfrm>
                <a:off x="1887592" y="23961587"/>
                <a:ext cx="7268094" cy="1590730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0800000">
                <a:off x="2304799" y="24343569"/>
                <a:ext cx="5611890" cy="967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5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Example</a:t>
                </a:r>
              </a:p>
            </p:txBody>
          </p:sp>
        </p:grpSp>
      </p:grpSp>
      <p:sp>
        <p:nvSpPr>
          <p:cNvPr id="84" name="Rectangle: Rounded Corners 83"/>
          <p:cNvSpPr/>
          <p:nvPr/>
        </p:nvSpPr>
        <p:spPr>
          <a:xfrm>
            <a:off x="17951116" y="5174748"/>
            <a:ext cx="11784151" cy="707972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32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Architecture Description Languages (ADLs)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(-) 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Description: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 Inferred by the name, ADLs only describe software architectures; they do not prescribe, or enforce conformance to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(+) 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Analysis: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ADLs are focused on system analyses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(+)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Formal Notation: 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Currently, ADLs are the most formal  mainstream architecture tools available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r>
              <a:rPr lang="en-US" sz="31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ArchJava   </a:t>
            </a:r>
            <a:r>
              <a:rPr lang="en-US" sz="27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Java extension unifying architecture and implementation</a:t>
            </a:r>
            <a:endParaRPr lang="en-US" sz="27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(+) 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Conformance: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Checks for architecture conformity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(-) 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Distributed Systems: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No conformance checks in distributed systems (ArchJava supports multiple systems via custom connectors, but does not enforce conformity)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(-) 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Multiple Views: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 Lacks support for multiple architecture views; focuses only on Component-and-Connector 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2800" b="1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85" name="Rectangle: Rounded Corners 84"/>
          <p:cNvSpPr/>
          <p:nvPr/>
        </p:nvSpPr>
        <p:spPr>
          <a:xfrm>
            <a:off x="17968957" y="13425482"/>
            <a:ext cx="11766310" cy="5482313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Make software architecture a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"live" component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of Trinity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Trinity enforced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architecture conformance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complements ADL analyses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Support architecture conformance and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communication integrity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 in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distributed systems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Directly translate the conceptual entities from multiple views into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code-enforced constructs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Support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all three software architecture views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rPr>
              <a:t>(module or code, CnC, and deployment)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18888884" y="4501877"/>
            <a:ext cx="6635840" cy="1115110"/>
            <a:chOff x="17924558" y="4224541"/>
            <a:chExt cx="6635840" cy="1499077"/>
          </a:xfrm>
        </p:grpSpPr>
        <p:sp>
          <p:nvSpPr>
            <p:cNvPr id="87" name="Arrow: Pentagon 86"/>
            <p:cNvSpPr/>
            <p:nvPr/>
          </p:nvSpPr>
          <p:spPr>
            <a:xfrm rot="10800000">
              <a:off x="17924558" y="422454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Oxygen" panose="02000503000000000000" pitchFamily="2" charset="0"/>
              </a:endParaRPr>
            </a:p>
          </p:txBody>
        </p:sp>
        <p:sp>
          <p:nvSpPr>
            <p:cNvPr id="86" name="Arrow: Pentagon 85"/>
            <p:cNvSpPr/>
            <p:nvPr/>
          </p:nvSpPr>
          <p:spPr>
            <a:xfrm>
              <a:off x="18668323" y="4225728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6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Previous Solutions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2195266" y="12874644"/>
            <a:ext cx="6537859" cy="1114227"/>
            <a:chOff x="18044874" y="4181981"/>
            <a:chExt cx="6537859" cy="1497890"/>
          </a:xfrm>
        </p:grpSpPr>
        <p:sp>
          <p:nvSpPr>
            <p:cNvPr id="90" name="Arrow: Pentagon 89"/>
            <p:cNvSpPr/>
            <p:nvPr/>
          </p:nvSpPr>
          <p:spPr>
            <a:xfrm rot="10800000">
              <a:off x="18044874" y="418198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Oxygen" panose="02000503000000000000" pitchFamily="2" charset="0"/>
              </a:endParaRPr>
            </a:p>
          </p:txBody>
        </p:sp>
        <p:sp>
          <p:nvSpPr>
            <p:cNvPr id="91" name="Arrow: Pentagon 90"/>
            <p:cNvSpPr/>
            <p:nvPr/>
          </p:nvSpPr>
          <p:spPr>
            <a:xfrm>
              <a:off x="18690658" y="4181981"/>
              <a:ext cx="5892075" cy="149789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6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Trinity’s Approach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529576" y="5855135"/>
            <a:ext cx="124789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tx2">
                    <a:lumMod val="75000"/>
                  </a:schemeClr>
                </a:solidFill>
                <a:latin typeface="Oxygen" panose="02000503000000000000" pitchFamily="2" charset="0"/>
              </a:rPr>
              <a:t>the “fundamental organization of a system embodied in its components, their relations to each other, and the environment”</a:t>
            </a:r>
            <a:endParaRPr lang="en-US" sz="4000" b="1" i="1" dirty="0">
              <a:solidFill>
                <a:schemeClr val="tx2">
                  <a:lumMod val="75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816151" y="7950823"/>
            <a:ext cx="10134047" cy="12083151"/>
            <a:chOff x="719899" y="8095201"/>
            <a:chExt cx="10134047" cy="12083151"/>
          </a:xfrm>
        </p:grpSpPr>
        <p:sp>
          <p:nvSpPr>
            <p:cNvPr id="26" name="TextBox 25"/>
            <p:cNvSpPr txBox="1"/>
            <p:nvPr/>
          </p:nvSpPr>
          <p:spPr>
            <a:xfrm>
              <a:off x="1335769" y="8095201"/>
              <a:ext cx="7161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Oxygen" panose="02000503000000000000" pitchFamily="2" charset="0"/>
                </a:rPr>
                <a:t>	</a:t>
              </a:r>
              <a:r>
                <a:rPr lang="en-US" sz="5000" b="1" dirty="0">
                  <a:latin typeface="Oxygen" panose="02000503000000000000" pitchFamily="2" charset="0"/>
                </a:rPr>
                <a:t>Architecture Views</a:t>
              </a:r>
              <a:endParaRPr lang="en-US" b="1" dirty="0">
                <a:latin typeface="Oxygen" panose="02000503000000000000" pitchFamily="2" charset="0"/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719899" y="8956974"/>
              <a:ext cx="10134047" cy="11221378"/>
              <a:chOff x="719899" y="8956974"/>
              <a:chExt cx="10134047" cy="11221378"/>
            </a:xfrm>
          </p:grpSpPr>
          <p:sp>
            <p:nvSpPr>
              <p:cNvPr id="27" name="Flowchart: Connector 26"/>
              <p:cNvSpPr/>
              <p:nvPr/>
            </p:nvSpPr>
            <p:spPr>
              <a:xfrm>
                <a:off x="6574084" y="10744274"/>
                <a:ext cx="1331788" cy="1292052"/>
              </a:xfrm>
              <a:prstGeom prst="flowChartConnector">
                <a:avLst/>
              </a:prstGeom>
              <a:solidFill>
                <a:schemeClr val="tx2">
                  <a:lumMod val="50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>
                    <a:latin typeface="Consolas" panose="020B0609020204030204" pitchFamily="49" charset="0"/>
                  </a:rPr>
                  <a:t>&lt;/&gt;</a:t>
                </a: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6177208" y="14491424"/>
                <a:ext cx="1675278" cy="1015501"/>
                <a:chOff x="2198626" y="12960987"/>
                <a:chExt cx="1066830" cy="730242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2198626" y="12960987"/>
                  <a:ext cx="1066830" cy="730242"/>
                  <a:chOff x="2198626" y="12975169"/>
                  <a:chExt cx="1066830" cy="730242"/>
                </a:xfrm>
              </p:grpSpPr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2198626" y="12975169"/>
                    <a:ext cx="1066830" cy="259548"/>
                    <a:chOff x="2308931" y="13038149"/>
                    <a:chExt cx="1658748" cy="269593"/>
                  </a:xfrm>
                </p:grpSpPr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2308931" y="13038921"/>
                      <a:ext cx="392960" cy="268821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  <a:alpha val="60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2939471" y="13038149"/>
                      <a:ext cx="392961" cy="269452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  <a:alpha val="60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3574719" y="13038227"/>
                      <a:ext cx="392960" cy="269456"/>
                    </a:xfrm>
                    <a:prstGeom prst="rect">
                      <a:avLst/>
                    </a:prstGeom>
                    <a:solidFill>
                      <a:schemeClr val="tx2">
                        <a:lumMod val="50000"/>
                        <a:alpha val="60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4" name="Flowchart: Magnetic Disk 33"/>
                  <p:cNvSpPr/>
                  <p:nvPr/>
                </p:nvSpPr>
                <p:spPr>
                  <a:xfrm>
                    <a:off x="2543372" y="13464221"/>
                    <a:ext cx="374310" cy="241190"/>
                  </a:xfrm>
                  <a:prstGeom prst="flowChartMagneticDisk">
                    <a:avLst/>
                  </a:prstGeom>
                  <a:solidFill>
                    <a:schemeClr val="accent1">
                      <a:alpha val="52000"/>
                    </a:schemeClr>
                  </a:solidFill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7" name="Straight Arrow Connector 36"/>
                <p:cNvCxnSpPr/>
                <p:nvPr/>
              </p:nvCxnSpPr>
              <p:spPr>
                <a:xfrm flipH="1">
                  <a:off x="2730427" y="13220557"/>
                  <a:ext cx="101" cy="208981"/>
                </a:xfrm>
                <a:prstGeom prst="straightConnector1">
                  <a:avLst/>
                </a:prstGeom>
                <a:ln>
                  <a:tailEnd type="arrow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 flipH="1">
                  <a:off x="2929537" y="13220564"/>
                  <a:ext cx="209550" cy="2089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324993" y="13220564"/>
                  <a:ext cx="218380" cy="2089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  <a14:imgEffect>
                          <a14:brightnessContrast bright="70000" contrast="-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25108" y="18426490"/>
                <a:ext cx="1348827" cy="1348827"/>
              </a:xfrm>
              <a:prstGeom prst="rect">
                <a:avLst/>
              </a:prstGeom>
            </p:spPr>
          </p:pic>
          <p:grpSp>
            <p:nvGrpSpPr>
              <p:cNvPr id="105" name="Group 104"/>
              <p:cNvGrpSpPr/>
              <p:nvPr/>
            </p:nvGrpSpPr>
            <p:grpSpPr>
              <a:xfrm>
                <a:off x="719899" y="8956974"/>
                <a:ext cx="10134047" cy="11221378"/>
                <a:chOff x="719899" y="8956974"/>
                <a:chExt cx="10134047" cy="11221378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719899" y="8956974"/>
                  <a:ext cx="10134047" cy="10881629"/>
                  <a:chOff x="1631310" y="5906435"/>
                  <a:chExt cx="8957782" cy="13240385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1631310" y="5906435"/>
                    <a:ext cx="7717024" cy="13240385"/>
                    <a:chOff x="1520807" y="5729527"/>
                    <a:chExt cx="7717024" cy="13240385"/>
                  </a:xfrm>
                </p:grpSpPr>
                <p:grpSp>
                  <p:nvGrpSpPr>
                    <p:cNvPr id="23" name="Group 22"/>
                    <p:cNvGrpSpPr/>
                    <p:nvPr/>
                  </p:nvGrpSpPr>
                  <p:grpSpPr>
                    <a:xfrm>
                      <a:off x="1520807" y="5729527"/>
                      <a:ext cx="7717024" cy="13240385"/>
                      <a:chOff x="1520807" y="5729527"/>
                      <a:chExt cx="7717024" cy="13240385"/>
                    </a:xfrm>
                  </p:grpSpPr>
                  <p:grpSp>
                    <p:nvGrpSpPr>
                      <p:cNvPr id="18" name="Group 17"/>
                      <p:cNvGrpSpPr/>
                      <p:nvPr/>
                    </p:nvGrpSpPr>
                    <p:grpSpPr>
                      <a:xfrm>
                        <a:off x="2538536" y="5959861"/>
                        <a:ext cx="6699295" cy="13010051"/>
                        <a:chOff x="3325408" y="5804822"/>
                        <a:chExt cx="6699295" cy="13010051"/>
                      </a:xfrm>
                    </p:grpSpPr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3325408" y="5804822"/>
                          <a:ext cx="6699295" cy="13010051"/>
                          <a:chOff x="3325408" y="5804822"/>
                          <a:chExt cx="6699295" cy="13010051"/>
                        </a:xfrm>
                      </p:grpSpPr>
                      <p:grpSp>
                        <p:nvGrpSpPr>
                          <p:cNvPr id="5" name="Group 4"/>
                          <p:cNvGrpSpPr/>
                          <p:nvPr/>
                        </p:nvGrpSpPr>
                        <p:grpSpPr>
                          <a:xfrm>
                            <a:off x="3325408" y="5804822"/>
                            <a:ext cx="5383840" cy="13010051"/>
                            <a:chOff x="3325408" y="5804822"/>
                            <a:chExt cx="5383840" cy="13010051"/>
                          </a:xfrm>
                        </p:grpSpPr>
                        <p:sp>
                          <p:nvSpPr>
                            <p:cNvPr id="2" name="Rectangle 1"/>
                            <p:cNvSpPr/>
                            <p:nvPr/>
                          </p:nvSpPr>
                          <p:spPr>
                            <a:xfrm>
                              <a:off x="3325409" y="5804822"/>
                              <a:ext cx="5383839" cy="3639460"/>
                            </a:xfrm>
                            <a:prstGeom prst="rect">
                              <a:avLst/>
                            </a:prstGeom>
                            <a:noFill/>
                            <a:ln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3000" dirty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Oxygen" panose="02000503000000000000" pitchFamily="2" charset="0"/>
                              </a:endParaRPr>
                            </a:p>
                          </p:txBody>
                        </p:sp>
                        <p:sp>
                          <p:nvSpPr>
                            <p:cNvPr id="12" name="Rectangle 11"/>
                            <p:cNvSpPr/>
                            <p:nvPr/>
                          </p:nvSpPr>
                          <p:spPr>
                            <a:xfrm>
                              <a:off x="3325408" y="10055353"/>
                              <a:ext cx="5383839" cy="4265300"/>
                            </a:xfrm>
                            <a:prstGeom prst="rect">
                              <a:avLst/>
                            </a:prstGeom>
                            <a:noFill/>
                            <a:ln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3" name="Rectangle 12"/>
                            <p:cNvSpPr/>
                            <p:nvPr/>
                          </p:nvSpPr>
                          <p:spPr>
                            <a:xfrm>
                              <a:off x="3325408" y="14978211"/>
                              <a:ext cx="5383839" cy="3836662"/>
                            </a:xfrm>
                            <a:prstGeom prst="rect">
                              <a:avLst/>
                            </a:prstGeom>
                            <a:noFill/>
                            <a:ln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16" name="Group 15"/>
                          <p:cNvGrpSpPr/>
                          <p:nvPr/>
                        </p:nvGrpSpPr>
                        <p:grpSpPr>
                          <a:xfrm>
                            <a:off x="8709248" y="7624551"/>
                            <a:ext cx="1315455" cy="9344527"/>
                            <a:chOff x="8709248" y="7624551"/>
                            <a:chExt cx="1315455" cy="9344527"/>
                          </a:xfrm>
                        </p:grpSpPr>
                        <p:cxnSp>
                          <p:nvCxnSpPr>
                            <p:cNvPr id="9" name="Straight Connector 8"/>
                            <p:cNvCxnSpPr>
                              <a:stCxn id="2" idx="3"/>
                            </p:cNvCxnSpPr>
                            <p:nvPr/>
                          </p:nvCxnSpPr>
                          <p:spPr>
                            <a:xfrm flipV="1">
                              <a:off x="8709248" y="7624551"/>
                              <a:ext cx="1315455" cy="1"/>
                            </a:xfrm>
                            <a:prstGeom prst="line">
                              <a:avLst/>
                            </a:prstGeom>
                            <a:ln w="63500"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3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1" name="Straight Connector 20"/>
                            <p:cNvCxnSpPr/>
                            <p:nvPr/>
                          </p:nvCxnSpPr>
                          <p:spPr>
                            <a:xfrm>
                              <a:off x="8716462" y="12272382"/>
                              <a:ext cx="1301026" cy="0"/>
                            </a:xfrm>
                            <a:prstGeom prst="line">
                              <a:avLst/>
                            </a:prstGeom>
                            <a:ln w="63500"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3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2" name="Straight Connector 21"/>
                            <p:cNvCxnSpPr/>
                            <p:nvPr/>
                          </p:nvCxnSpPr>
                          <p:spPr>
                            <a:xfrm>
                              <a:off x="8717270" y="16969078"/>
                              <a:ext cx="1301026" cy="0"/>
                            </a:xfrm>
                            <a:prstGeom prst="line">
                              <a:avLst/>
                            </a:prstGeom>
                            <a:ln w="63500" cmpd="sng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prstDash val="solid"/>
                              <a:round/>
                            </a:ln>
                          </p:spPr>
                          <p:style>
                            <a:lnRef idx="3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cxnSp>
                      <p:nvCxnSpPr>
                        <p:cNvPr id="15" name="Straight Connector 14"/>
                        <p:cNvCxnSpPr/>
                        <p:nvPr/>
                      </p:nvCxnSpPr>
                      <p:spPr>
                        <a:xfrm flipH="1">
                          <a:off x="10010275" y="7590785"/>
                          <a:ext cx="3202" cy="9404357"/>
                        </a:xfrm>
                        <a:prstGeom prst="line">
                          <a:avLst/>
                        </a:prstGeom>
                        <a:ln w="63500" cmpd="sng">
                          <a:solidFill>
                            <a:schemeClr val="tx2">
                              <a:lumMod val="50000"/>
                            </a:schemeClr>
                          </a:solidFill>
                          <a:prstDash val="solid"/>
                          <a:round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0" name="TextBox 19"/>
                      <p:cNvSpPr txBox="1"/>
                      <p:nvPr/>
                    </p:nvSpPr>
                    <p:spPr>
                      <a:xfrm rot="16200000">
                        <a:off x="65717" y="7184617"/>
                        <a:ext cx="3971185" cy="106100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600" dirty="0">
                            <a:latin typeface="Oxygen" panose="02000503000000000000" pitchFamily="2" charset="0"/>
                          </a:rPr>
                          <a:t>Module or Code</a:t>
                        </a:r>
                      </a:p>
                    </p:txBody>
                  </p:sp>
                  <p:sp>
                    <p:nvSpPr>
                      <p:cNvPr id="30" name="TextBox 29"/>
                      <p:cNvSpPr txBox="1"/>
                      <p:nvPr/>
                    </p:nvSpPr>
                    <p:spPr>
                      <a:xfrm rot="16200000">
                        <a:off x="20358" y="11785324"/>
                        <a:ext cx="4022220" cy="9521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3200" dirty="0">
                            <a:latin typeface="Oxygen" panose="02000503000000000000" pitchFamily="2" charset="0"/>
                          </a:rPr>
                          <a:t>Component and Connector (CnC)</a:t>
                        </a:r>
                      </a:p>
                    </p:txBody>
                  </p:sp>
                </p:grpSp>
                <p:sp>
                  <p:nvSpPr>
                    <p:cNvPr id="33" name="TextBox 32"/>
                    <p:cNvSpPr txBox="1"/>
                    <p:nvPr/>
                  </p:nvSpPr>
                  <p:spPr>
                    <a:xfrm rot="16200000">
                      <a:off x="306512" y="16878128"/>
                      <a:ext cx="3639462" cy="5441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3400" dirty="0">
                          <a:latin typeface="Oxygen" panose="02000503000000000000" pitchFamily="2" charset="0"/>
                        </a:rPr>
                        <a:t>Deployment</a:t>
                      </a:r>
                    </a:p>
                  </p:txBody>
                </p:sp>
              </p:grpSp>
              <p:cxnSp>
                <p:nvCxnSpPr>
                  <p:cNvPr id="38" name="Straight Arrow Connector 37"/>
                  <p:cNvCxnSpPr/>
                  <p:nvPr/>
                </p:nvCxnSpPr>
                <p:spPr>
                  <a:xfrm>
                    <a:off x="9348334" y="12604328"/>
                    <a:ext cx="1240758" cy="1"/>
                  </a:xfrm>
                  <a:prstGeom prst="straightConnector1">
                    <a:avLst/>
                  </a:prstGeom>
                  <a:ln w="63500" cmpd="sng">
                    <a:solidFill>
                      <a:schemeClr val="tx2">
                        <a:lumMod val="50000"/>
                      </a:schemeClr>
                    </a:solidFill>
                    <a:prstDash val="solid"/>
                    <a:round/>
                    <a:headEnd type="none"/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2" name="TextBox 101"/>
                <p:cNvSpPr txBox="1"/>
                <p:nvPr/>
              </p:nvSpPr>
              <p:spPr>
                <a:xfrm>
                  <a:off x="1919209" y="12704125"/>
                  <a:ext cx="6054542" cy="34624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1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Components: </a:t>
                  </a:r>
                  <a:r>
                    <a:rPr lang="en-US" sz="21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elements that have some runtime presence (processes, objects, clients, servers).</a:t>
                  </a:r>
                </a:p>
                <a:p>
                  <a:r>
                    <a:rPr lang="en-US" sz="21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Connectors: </a:t>
                  </a:r>
                  <a:r>
                    <a:rPr lang="en-US" sz="21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components’ pathways of interaction (protocols, information flows).</a:t>
                  </a:r>
                </a:p>
                <a:p>
                  <a:r>
                    <a:rPr lang="en-US" sz="21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Ports: </a:t>
                  </a:r>
                  <a:r>
                    <a:rPr lang="en-US" sz="21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component interfaces that define possible interaction with components.</a:t>
                  </a:r>
                  <a:endParaRPr lang="en-US" sz="17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sz="17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9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Show how the system works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9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Guide development around structure </a:t>
                  </a:r>
                </a:p>
                <a:p>
                  <a:r>
                    <a:rPr lang="en-US" sz="19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     &amp; behavior of runtime elements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9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To reason about performance and reliability</a:t>
                  </a: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1920387" y="9218087"/>
                  <a:ext cx="6066967" cy="29700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Modules: </a:t>
                  </a: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principal units of implementation</a:t>
                  </a:r>
                </a:p>
                <a:p>
                  <a:endParaRPr lang="en-US" sz="23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Used to explain system functionality + structure of code base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2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 blueprint for code construction </a:t>
                  </a:r>
                </a:p>
                <a:p>
                  <a:r>
                    <a:rPr lang="en-US" sz="22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     and incremental development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Analysis of code dependency</a:t>
                  </a:r>
                  <a:endParaRPr lang="en-US" sz="23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endParaRPr lang="en-US" sz="2800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914670" y="16777421"/>
                  <a:ext cx="5937816" cy="3400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Deployment View: </a:t>
                  </a:r>
                  <a:r>
                    <a: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 mapping between software and non-software elements in the former’s environment. </a:t>
                  </a:r>
                  <a:r>
                    <a: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</a:t>
                  </a:r>
                </a:p>
                <a:p>
                  <a:endParaRPr lang="en-US" sz="2300" b="1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Analyzing actual runtime performance, reliability, and security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SW elements: CnC elements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19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Environmental elements: hardware, </a:t>
                  </a:r>
                </a:p>
                <a:p>
                  <a:r>
                    <a:rPr lang="en-US" sz="19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      network elements, and their capabilities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en-US" sz="2300" b="1" dirty="0">
                    <a:solidFill>
                      <a:schemeClr val="tx2">
                        <a:lumMod val="50000"/>
                      </a:schemeClr>
                    </a:solidFill>
                    <a:latin typeface="Oxygen" panose="02000503000000000000" pitchFamily="2" charset="0"/>
                  </a:endParaRPr>
                </a:p>
              </p:txBody>
            </p:sp>
          </p:grpSp>
        </p:grpSp>
      </p:grpSp>
      <p:sp>
        <p:nvSpPr>
          <p:cNvPr id="124" name="TextBox 123"/>
          <p:cNvSpPr txBox="1"/>
          <p:nvPr/>
        </p:nvSpPr>
        <p:spPr>
          <a:xfrm>
            <a:off x="12250982" y="32756586"/>
            <a:ext cx="169030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highlight>
                  <a:srgbClr val="FFFF00"/>
                </a:highlight>
                <a:latin typeface="Oxygen" panose="02000503000000000000" pitchFamily="2" charset="0"/>
              </a:rPr>
              <a:t>&lt;INSERT EXAMPLE TRINITY CODE OF EXAMPLE ARCH.&gt;</a:t>
            </a:r>
          </a:p>
          <a:p>
            <a:r>
              <a:rPr lang="en-US" sz="4000" b="1" dirty="0">
                <a:solidFill>
                  <a:srgbClr val="0070C0"/>
                </a:solidFill>
                <a:highlight>
                  <a:srgbClr val="FFFF00"/>
                </a:highlight>
                <a:latin typeface="Oxygen" panose="02000503000000000000" pitchFamily="2" charset="0"/>
              </a:rPr>
              <a:t>	* describe each component</a:t>
            </a:r>
          </a:p>
          <a:p>
            <a:endParaRPr lang="en-US" sz="4000" b="1" dirty="0">
              <a:solidFill>
                <a:srgbClr val="0070C0"/>
              </a:solidFill>
              <a:highlight>
                <a:srgbClr val="FFFF00"/>
              </a:highlight>
              <a:latin typeface="Oxygen" panose="02000503000000000000" pitchFamily="2" charset="0"/>
            </a:endParaRPr>
          </a:p>
          <a:p>
            <a:r>
              <a:rPr lang="en-US" sz="4000" b="1" dirty="0">
                <a:solidFill>
                  <a:srgbClr val="0070C0"/>
                </a:solidFill>
                <a:highlight>
                  <a:srgbClr val="FFFF00"/>
                </a:highlight>
                <a:latin typeface="Oxygen" panose="02000503000000000000" pitchFamily="2" charset="0"/>
              </a:rPr>
              <a:t>&lt;INSERT SOFTWARE ARCHITECTURE DIAGRAM OF EXAMPLE&gt;</a:t>
            </a:r>
          </a:p>
          <a:p>
            <a:r>
              <a:rPr lang="en-US" sz="4000" b="1" dirty="0">
                <a:solidFill>
                  <a:srgbClr val="0070C0"/>
                </a:solidFill>
                <a:highlight>
                  <a:srgbClr val="FFFF00"/>
                </a:highlight>
                <a:latin typeface="Oxygen" panose="02000503000000000000" pitchFamily="2" charset="0"/>
              </a:rPr>
              <a:t>	</a:t>
            </a:r>
          </a:p>
          <a:p>
            <a:endParaRPr lang="en-US" sz="4000" b="1" dirty="0">
              <a:solidFill>
                <a:srgbClr val="0070C0"/>
              </a:solidFill>
              <a:highlight>
                <a:srgbClr val="FFFF00"/>
              </a:highlight>
              <a:latin typeface="Oxygen" panose="02000503000000000000" pitchFamily="2" charset="0"/>
            </a:endParaRPr>
          </a:p>
        </p:txBody>
      </p:sp>
      <p:grpSp>
        <p:nvGrpSpPr>
          <p:cNvPr id="151" name="Group 150"/>
          <p:cNvGrpSpPr/>
          <p:nvPr/>
        </p:nvGrpSpPr>
        <p:grpSpPr>
          <a:xfrm>
            <a:off x="10777675" y="8831573"/>
            <a:ext cx="8040015" cy="10412754"/>
            <a:chOff x="10777675" y="8831573"/>
            <a:chExt cx="8040015" cy="10412754"/>
          </a:xfrm>
        </p:grpSpPr>
        <p:grpSp>
          <p:nvGrpSpPr>
            <p:cNvPr id="11" name="Group 10"/>
            <p:cNvGrpSpPr/>
            <p:nvPr/>
          </p:nvGrpSpPr>
          <p:grpSpPr>
            <a:xfrm>
              <a:off x="10777675" y="9712796"/>
              <a:ext cx="8040015" cy="9531531"/>
              <a:chOff x="10921058" y="9151946"/>
              <a:chExt cx="8040015" cy="9531531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10921058" y="11254012"/>
                <a:ext cx="8040015" cy="7429465"/>
              </a:xfrm>
              <a:prstGeom prst="ellipse">
                <a:avLst/>
              </a:prstGeom>
              <a:solidFill>
                <a:srgbClr val="CD6D6D">
                  <a:alpha val="1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11114259" y="9151946"/>
                <a:ext cx="5944661" cy="8096344"/>
                <a:chOff x="12160993" y="8649848"/>
                <a:chExt cx="5944661" cy="8096344"/>
              </a:xfrm>
            </p:grpSpPr>
            <p:sp>
              <p:nvSpPr>
                <p:cNvPr id="70" name="Shape 70"/>
                <p:cNvSpPr/>
                <p:nvPr/>
              </p:nvSpPr>
              <p:spPr>
                <a:xfrm>
                  <a:off x="12160993" y="9778349"/>
                  <a:ext cx="5944661" cy="6967843"/>
                </a:xfrm>
                <a:prstGeom prst="flowChartMagneticDisk">
                  <a:avLst/>
                </a:prstGeom>
                <a:noFill/>
                <a:ln w="63500" cap="flat" cmpd="sng">
                  <a:solidFill>
                    <a:schemeClr val="tx2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12959152" y="8649848"/>
                  <a:ext cx="4067139" cy="861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50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The Problem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2547735" y="12805877"/>
                  <a:ext cx="5171176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rPr>
                    <a:t>It is hard to determine whether the logical relationships between entities in architecture diagrams are present in system implementations. </a:t>
                  </a:r>
                </a:p>
              </p:txBody>
            </p:sp>
          </p:grpSp>
        </p:grpSp>
        <p:grpSp>
          <p:nvGrpSpPr>
            <p:cNvPr id="150" name="Group 149"/>
            <p:cNvGrpSpPr/>
            <p:nvPr/>
          </p:nvGrpSpPr>
          <p:grpSpPr>
            <a:xfrm>
              <a:off x="16915536" y="8831573"/>
              <a:ext cx="1035580" cy="5795245"/>
              <a:chOff x="16915536" y="8831573"/>
              <a:chExt cx="1035580" cy="5795245"/>
            </a:xfrm>
          </p:grpSpPr>
          <p:cxnSp>
            <p:nvCxnSpPr>
              <p:cNvPr id="130" name="Connector: Elbow 129"/>
              <p:cNvCxnSpPr/>
              <p:nvPr/>
            </p:nvCxnSpPr>
            <p:spPr>
              <a:xfrm rot="5400000" flipH="1" flipV="1">
                <a:off x="14318464" y="11443826"/>
                <a:ext cx="5780064" cy="585920"/>
              </a:xfrm>
              <a:prstGeom prst="bentConnector3">
                <a:avLst>
                  <a:gd name="adj1" fmla="val 563"/>
                </a:avLst>
              </a:prstGeom>
              <a:ln w="63500">
                <a:solidFill>
                  <a:schemeClr val="tx2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 flipV="1">
                <a:off x="17501456" y="8846754"/>
                <a:ext cx="449660" cy="12914"/>
              </a:xfrm>
              <a:prstGeom prst="straightConnector1">
                <a:avLst/>
              </a:prstGeom>
              <a:ln w="63500">
                <a:solidFill>
                  <a:schemeClr val="tx2">
                    <a:lumMod val="50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Flowchart: Connector 148"/>
              <p:cNvSpPr/>
              <p:nvPr/>
            </p:nvSpPr>
            <p:spPr>
              <a:xfrm>
                <a:off x="17474310" y="8831573"/>
                <a:ext cx="45719" cy="45719"/>
              </a:xfrm>
              <a:prstGeom prst="flowChartConnector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53" name="Straight Arrow Connector 152"/>
          <p:cNvCxnSpPr/>
          <p:nvPr/>
        </p:nvCxnSpPr>
        <p:spPr>
          <a:xfrm>
            <a:off x="20718379" y="12254477"/>
            <a:ext cx="0" cy="1171005"/>
          </a:xfrm>
          <a:prstGeom prst="straightConnector1">
            <a:avLst/>
          </a:prstGeom>
          <a:ln w="6350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87978" y="31766849"/>
            <a:ext cx="10074861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component Client</a:t>
            </a:r>
          </a:p>
          <a:p>
            <a:pPr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port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getInfo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: requires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CSIface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>
              <a:lnSpc>
                <a:spcPts val="3200"/>
              </a:lnSpc>
            </a:pP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component Server</a:t>
            </a:r>
          </a:p>
          <a:p>
            <a:pPr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port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sendInfo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: provides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CSIface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>
              <a:lnSpc>
                <a:spcPts val="3200"/>
              </a:lnSpc>
            </a:pP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external component DB</a:t>
            </a:r>
          </a:p>
          <a:p>
            <a:pPr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port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dbIface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: target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DBModule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>
              <a:lnSpc>
                <a:spcPts val="3200"/>
              </a:lnSpc>
            </a:pP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connector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JDBCCtr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val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connectionString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: String</a:t>
            </a:r>
          </a:p>
          <a:p>
            <a:pPr lvl="2">
              <a:lnSpc>
                <a:spcPts val="3200"/>
              </a:lnSpc>
            </a:pP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architecture </a:t>
            </a:r>
          </a:p>
          <a:p>
            <a:pPr lvl="2"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components</a:t>
            </a:r>
          </a:p>
          <a:p>
            <a:pPr lvl="2"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	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RequestHandler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ch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 lvl="2"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	DB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db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 lvl="2">
              <a:lnSpc>
                <a:spcPts val="3200"/>
              </a:lnSpc>
            </a:pP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connectors </a:t>
            </a:r>
          </a:p>
          <a:p>
            <a:pPr lvl="2"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	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JDBCCtr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jdbcCtr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 lvl="2">
              <a:lnSpc>
                <a:spcPts val="3200"/>
              </a:lnSpc>
            </a:pP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attachments	</a:t>
            </a:r>
          </a:p>
          <a:p>
            <a:pPr lvl="2"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	connect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rh.dbIface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 and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db.dbIface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 			with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jdbcCtr</a:t>
            </a: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pPr lvl="2">
              <a:lnSpc>
                <a:spcPts val="3200"/>
              </a:lnSpc>
            </a:pP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bindings </a:t>
            </a:r>
          </a:p>
          <a:p>
            <a:pPr lvl="2">
              <a:lnSpc>
                <a:spcPts val="3200"/>
              </a:lnSpc>
            </a:pP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			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sendInfo</a:t>
            </a:r>
            <a: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  <a:t> is </a:t>
            </a:r>
            <a:r>
              <a:rPr lang="en-US" sz="3400" b="1" dirty="0" err="1">
                <a:solidFill>
                  <a:srgbClr val="FEFCE8"/>
                </a:solidFill>
                <a:latin typeface="Oxygen" panose="02000503000000000000" pitchFamily="2" charset="0"/>
              </a:rPr>
              <a:t>rh.sendInfo</a:t>
            </a:r>
            <a:br>
              <a:rPr lang="en-US" sz="34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endParaRPr lang="en-US" sz="3400" b="1" dirty="0">
              <a:solidFill>
                <a:srgbClr val="FEFCE8"/>
              </a:solidFill>
              <a:latin typeface="Oxygen" panose="02000503000000000000" pitchFamily="2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9632649" y="32934240"/>
            <a:ext cx="10074861" cy="789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architecture </a:t>
            </a:r>
          </a:p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components</a:t>
            </a:r>
          </a:p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	Client 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client</a:t>
            </a:r>
            <a:endParaRPr lang="en-US" sz="39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	Server 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server</a:t>
            </a:r>
            <a:endParaRPr lang="en-US" sz="39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b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connectors</a:t>
            </a:r>
          </a:p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	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JSONCtr</a:t>
            </a:r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 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jsonCtr</a:t>
            </a:r>
            <a:endParaRPr lang="en-US" sz="39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attachments </a:t>
            </a:r>
          </a:p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	Connect 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client.getInfo</a:t>
            </a:r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 and 				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server.sendInfo</a:t>
            </a:r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 with 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jsonCtr</a:t>
            </a:r>
            <a:endParaRPr lang="en-US" sz="39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b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</a:br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</a:t>
            </a:r>
            <a:r>
              <a:rPr lang="en-US" sz="3900" b="1" dirty="0" err="1">
                <a:solidFill>
                  <a:srgbClr val="FEFCE8"/>
                </a:solidFill>
                <a:latin typeface="Oxygen" panose="02000503000000000000" pitchFamily="2" charset="0"/>
              </a:rPr>
              <a:t>entryPoints</a:t>
            </a:r>
            <a:endParaRPr lang="en-US" sz="3900" b="1" dirty="0">
              <a:solidFill>
                <a:srgbClr val="FEFCE8"/>
              </a:solidFill>
              <a:latin typeface="Oxygen" panose="02000503000000000000" pitchFamily="2" charset="0"/>
            </a:endParaRPr>
          </a:p>
          <a:p>
            <a:r>
              <a:rPr lang="en-US" sz="3900" b="1" dirty="0">
                <a:solidFill>
                  <a:srgbClr val="FEFCE8"/>
                </a:solidFill>
                <a:latin typeface="Oxygen" panose="02000503000000000000" pitchFamily="2" charset="0"/>
              </a:rPr>
              <a:t>		Client: start</a:t>
            </a:r>
            <a:endParaRPr lang="en-US" sz="3900" b="1" dirty="0">
              <a:solidFill>
                <a:srgbClr val="FEFCE8"/>
              </a:solidFill>
              <a:latin typeface="Oxygen" panose="02000503000000000000" pitchFamily="2" charset="0"/>
            </a:endParaRPr>
          </a:p>
        </p:txBody>
      </p:sp>
      <p:grpSp>
        <p:nvGrpSpPr>
          <p:cNvPr id="177" name="Group 176"/>
          <p:cNvGrpSpPr/>
          <p:nvPr/>
        </p:nvGrpSpPr>
        <p:grpSpPr>
          <a:xfrm>
            <a:off x="-828674" y="20304197"/>
            <a:ext cx="31924623" cy="10199816"/>
            <a:chOff x="-830814" y="20307954"/>
            <a:chExt cx="31924623" cy="10199816"/>
          </a:xfrm>
        </p:grpSpPr>
        <p:sp>
          <p:nvSpPr>
            <p:cNvPr id="75" name="Speech Bubble: Rectangle 74"/>
            <p:cNvSpPr/>
            <p:nvPr/>
          </p:nvSpPr>
          <p:spPr>
            <a:xfrm rot="10800000">
              <a:off x="-1" y="20307954"/>
              <a:ext cx="30262996" cy="10199816"/>
            </a:xfrm>
            <a:prstGeom prst="wedgeRectCallout">
              <a:avLst>
                <a:gd name="adj1" fmla="val -33287"/>
                <a:gd name="adj2" fmla="val 69533"/>
              </a:avLst>
            </a:prstGeom>
            <a:solidFill>
              <a:srgbClr val="EEDD96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-736693" y="22974481"/>
              <a:ext cx="16411184" cy="6649841"/>
              <a:chOff x="-7634781" y="22718885"/>
              <a:chExt cx="16411184" cy="6649841"/>
            </a:xfrm>
          </p:grpSpPr>
          <p:sp>
            <p:nvSpPr>
              <p:cNvPr id="119" name="TextBox 118"/>
              <p:cNvSpPr txBox="1"/>
              <p:nvPr/>
            </p:nvSpPr>
            <p:spPr>
              <a:xfrm>
                <a:off x="-6084069" y="24567412"/>
                <a:ext cx="14860472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Trinity Architecture Components</a:t>
                </a:r>
              </a:p>
              <a:p>
                <a:endPara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  <a:p>
                <a:r>
                  <a: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component: </a:t>
                </a:r>
                <a:r>
                  <a: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a </a:t>
                </a:r>
                <a:r>
                  <a: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runtime entity that may interact with other components through ports.</a:t>
                </a:r>
              </a:p>
              <a:p>
                <a:endParaRPr lang="en-US" sz="3000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  <a:p>
                <a:r>
                  <a: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connector: </a:t>
                </a:r>
                <a:r>
                  <a: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interaction pathways that join two compatible component ports.</a:t>
                </a:r>
                <a:endParaRPr lang="en-US" sz="3000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  <a:p>
                <a:endPara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  <a:p>
                <a:r>
                  <a: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port: </a:t>
                </a:r>
                <a:r>
                  <a: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component access points that enable interaction with other components.</a:t>
                </a:r>
              </a:p>
              <a:p>
                <a:endParaRPr lang="en-US" sz="3000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  <a:p>
                <a:r>
                  <a:rPr lang="en-US" sz="3000" b="1" dirty="0" err="1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entryPoints</a:t>
                </a:r>
                <a:r>
                  <a: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: </a:t>
                </a:r>
                <a:r>
                  <a: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a program starting point that enables execution.</a:t>
                </a:r>
                <a:endPara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  <a:p>
                <a:endPara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-7634781" y="22718885"/>
                <a:ext cx="9328383" cy="1477415"/>
                <a:chOff x="-8315203" y="23898600"/>
                <a:chExt cx="10190756" cy="1723158"/>
              </a:xfrm>
            </p:grpSpPr>
            <p:sp>
              <p:nvSpPr>
                <p:cNvPr id="120" name="Arrow: Chevron 119"/>
                <p:cNvSpPr/>
                <p:nvPr/>
              </p:nvSpPr>
              <p:spPr>
                <a:xfrm rot="10800000">
                  <a:off x="-8315203" y="23898600"/>
                  <a:ext cx="10190756" cy="1723158"/>
                </a:xfrm>
                <a:prstGeom prst="chevron">
                  <a:avLst/>
                </a:prstGeom>
                <a:solidFill>
                  <a:srgbClr val="9EB3B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 dirty="0">
                    <a:solidFill>
                      <a:schemeClr val="tx1"/>
                    </a:solidFill>
                    <a:latin typeface="Oxygen" panose="02000503000000000000" pitchFamily="2" charset="0"/>
                  </a:endParaRP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-6621134" y="24347364"/>
                  <a:ext cx="7258933" cy="8256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b="1" dirty="0">
                      <a:solidFill>
                        <a:schemeClr val="bg1"/>
                      </a:solidFill>
                      <a:latin typeface="Oxygen" panose="02000503000000000000" pitchFamily="2" charset="0"/>
                    </a:rPr>
                    <a:t>Implementation Concepts</a:t>
                  </a:r>
                </a:p>
              </p:txBody>
            </p:sp>
          </p:grpSp>
        </p:grpSp>
        <p:sp>
          <p:nvSpPr>
            <p:cNvPr id="123" name="TextBox 122"/>
            <p:cNvSpPr txBox="1"/>
            <p:nvPr/>
          </p:nvSpPr>
          <p:spPr>
            <a:xfrm>
              <a:off x="18927717" y="23708206"/>
              <a:ext cx="11244725" cy="6093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Trinity’s design demonstrates the following principles: </a:t>
              </a:r>
            </a:p>
            <a:p>
              <a:endParaRPr lang="en-US" sz="3000" i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Readability</a:t>
              </a:r>
            </a:p>
            <a:p>
              <a:pPr lvl="2"/>
              <a:r>
                <a: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	</a:t>
              </a:r>
              <a:r>
                <a:rPr lang="en-US" sz="3000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System architecture is contained in a single file and is 	prescriptive, uniting design and 	implementation.</a:t>
              </a:r>
            </a:p>
            <a:p>
              <a:pPr lvl="2"/>
              <a:endParaRPr lang="en-US" sz="3000" b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Reuse and Adaptability</a:t>
              </a:r>
            </a:p>
            <a:p>
              <a:pPr lvl="2"/>
              <a:r>
                <a:rPr lang="en-US" sz="3000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	Compatibility checking  and code generation make 	switching, adding, and removing architecture elements 	easier and more secure.</a:t>
              </a:r>
            </a:p>
            <a:p>
              <a:pPr lvl="2"/>
              <a:endParaRPr lang="en-US" sz="3000" b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Communication Integrity in Distributed Systems</a:t>
              </a:r>
            </a:p>
            <a:p>
              <a:r>
                <a: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	</a:t>
              </a:r>
              <a:r>
                <a:rPr lang="en-US" sz="3000" dirty="0" err="1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jfdlkasjfdklasfjs</a:t>
              </a:r>
              <a:endParaRPr lang="en-US" sz="3000" b="1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endParaRPr>
            </a:p>
          </p:txBody>
        </p:sp>
        <p:grpSp>
          <p:nvGrpSpPr>
            <p:cNvPr id="166" name="Group 165"/>
            <p:cNvGrpSpPr/>
            <p:nvPr/>
          </p:nvGrpSpPr>
          <p:grpSpPr>
            <a:xfrm>
              <a:off x="-830814" y="20815545"/>
              <a:ext cx="7206462" cy="1739304"/>
              <a:chOff x="-1129898" y="25970449"/>
              <a:chExt cx="7206462" cy="2104559"/>
            </a:xfrm>
          </p:grpSpPr>
          <p:sp>
            <p:nvSpPr>
              <p:cNvPr id="165" name="Arrow: Chevron 164"/>
              <p:cNvSpPr/>
              <p:nvPr/>
            </p:nvSpPr>
            <p:spPr>
              <a:xfrm rot="10800000">
                <a:off x="-1129898" y="25970449"/>
                <a:ext cx="7206462" cy="2095405"/>
              </a:xfrm>
              <a:prstGeom prst="chevron">
                <a:avLst/>
              </a:prstGeom>
              <a:solidFill>
                <a:srgbClr val="A6A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3197" y="26006273"/>
                <a:ext cx="4439346" cy="206873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95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Design</a:t>
                </a: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18006352" y="21722362"/>
              <a:ext cx="13087457" cy="1477415"/>
              <a:chOff x="-4172052" y="22165665"/>
              <a:chExt cx="12751381" cy="1723158"/>
            </a:xfrm>
          </p:grpSpPr>
          <p:sp>
            <p:nvSpPr>
              <p:cNvPr id="169" name="Arrow: Chevron 168"/>
              <p:cNvSpPr/>
              <p:nvPr/>
            </p:nvSpPr>
            <p:spPr>
              <a:xfrm rot="10800000">
                <a:off x="-4172052" y="22165665"/>
                <a:ext cx="12751381" cy="1723158"/>
              </a:xfrm>
              <a:prstGeom prst="chevron">
                <a:avLst/>
              </a:prstGeom>
              <a:solidFill>
                <a:srgbClr val="9EB3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solidFill>
                    <a:schemeClr val="tx1"/>
                  </a:solidFill>
                  <a:latin typeface="Oxygen" panose="02000503000000000000" pitchFamily="2" charset="0"/>
                </a:endParaRP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-1268154" y="22502378"/>
                <a:ext cx="9314998" cy="1005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Demonstrated Principles</a:t>
                </a:r>
              </a:p>
            </p:txBody>
          </p:sp>
        </p:grpSp>
        <p:sp>
          <p:nvSpPr>
            <p:cNvPr id="171" name="TextBox 170"/>
            <p:cNvSpPr txBox="1"/>
            <p:nvPr/>
          </p:nvSpPr>
          <p:spPr>
            <a:xfrm>
              <a:off x="8474709" y="23092793"/>
              <a:ext cx="902246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900" i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rPr>
                <a:t>Architecture concepts  are translated into runtime entities in Trinity</a:t>
              </a:r>
              <a:endParaRPr lang="en-US" sz="3900" dirty="0">
                <a:solidFill>
                  <a:schemeClr val="accent1">
                    <a:lumMod val="75000"/>
                  </a:schemeClr>
                </a:solidFill>
                <a:latin typeface="Oxygen" panose="02000503000000000000" pitchFamily="2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478</Words>
  <Application>Microsoft Office PowerPoint</Application>
  <PresentationFormat>Custom</PresentationFormat>
  <Paragraphs>112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Source Code Pro</vt:lpstr>
      <vt:lpstr>Oxygen</vt:lpstr>
      <vt:lpstr>Oswald</vt:lpstr>
      <vt:lpstr>Consolas</vt:lpstr>
      <vt:lpstr>modern-writer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Trinity / Wyvern</dc:title>
  <cp:lastModifiedBy>Kirwin, Madaline M</cp:lastModifiedBy>
  <cp:revision>110</cp:revision>
  <dcterms:modified xsi:type="dcterms:W3CDTF">2017-08-03T01:36:54Z</dcterms:modified>
</cp:coreProperties>
</file>