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évtelen szakasz" id="{A5C3E257-7A35-4FE3-8CEB-DFBFB7BF146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0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06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9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08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80416C-B0EA-41AB-A324-1FFF490192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993F2E-8BE3-4CDC-815E-B49A504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B20B0-68F0-2C0D-0867-31F9F11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pesti forradalom eseményei. Az áprilisi törvények.</a:t>
            </a:r>
            <a:b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A pesti forradalom eseményei./ - ppt letölteni">
            <a:extLst>
              <a:ext uri="{FF2B5EF4-FFF2-40B4-BE49-F238E27FC236}">
                <a16:creationId xmlns:a16="http://schemas.microsoft.com/office/drawing/2014/main" id="{669F373B-B11E-F165-AEA5-5A9394C3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506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11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60A255-E74C-84AA-BD78-2A48E300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orosz beavatkozás és vereség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6CF6DB-C0EE-8077-E73F-701826E2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87239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 vereség okai: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Az orosz intervenció.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magyar hadsereg létszámbeli és fegyverzeti hátránya.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forradalom és szabadságharc belső ellentmondásai.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Következmények: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szabadságharc leverése.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megtorlások.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Magyarország Habsburg Birodalomhoz való betagolása.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 forradalom és szabadságharc öröksége: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magyar függetlenség eszméjének </a:t>
            </a:r>
            <a:r>
              <a:rPr lang="hu-HU" b="0" i="0" dirty="0" err="1">
                <a:solidFill>
                  <a:srgbClr val="1F1F1F"/>
                </a:solidFill>
                <a:effectLst/>
                <a:latin typeface="Google Sans"/>
              </a:rPr>
              <a:t>továbbélése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reformkori vívmányok megőrzése.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magyar nemzeti identitástudat erősödése.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CADB6C8-BA2C-4E96-B8B8-FAD91CB86E28}"/>
              </a:ext>
            </a:extLst>
          </p:cNvPr>
          <p:cNvSpPr txBox="1"/>
          <p:nvPr/>
        </p:nvSpPr>
        <p:spPr>
          <a:xfrm>
            <a:off x="9464429" y="6215406"/>
            <a:ext cx="272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Kiss Gábor</a:t>
            </a:r>
          </a:p>
        </p:txBody>
      </p:sp>
    </p:spTree>
    <p:extLst>
      <p:ext uri="{BB962C8B-B14F-4D97-AF65-F5344CB8AC3E}">
        <p14:creationId xmlns:p14="http://schemas.microsoft.com/office/powerpoint/2010/main" val="11518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02DAD2-AC08-7BEB-31F4-DF88E150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1130300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Előzmények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57701B-6348-DD2D-E8EE-A388560B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6"/>
            <a:ext cx="10515600" cy="5378448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1848. március 13. - A forradalom szele Magyarországra is elér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1847-48: Megtartják az utolsó rendi országgyűlést, jelezve a reformkori pezsgést.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március 13.: Bécsben kitör a forradalom, elűzik Metternich herceget, a konzervatív kancellárt.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Hírek terjedése: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bécsi forradalom sikere híre gyorsan eljut Pestre.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forradalmi hangulat felerősödik, a radikálisok cselekvésre szólítanak fel.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Következmények: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forradalom kitörése Magyarországon 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Március 15.: Petőfi Sándor 12 pontja és a Nemzeti dal felolvasása a Nemzeti Múzeumnál.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Forradalmi kormány megalakulása.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Jelentőség: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bécsi forradalom katalizátorként szolgált a magyar forradalom kirobbanásához.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magyar forradalom és szabadságharc kezdete.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4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9C475-EC10-9754-9F29-432FEACD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március 15-ei forradalom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2A185A-9E60-23DA-ACB3-87072F2B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A pesti forradalom eseményei 1848. március 15-én: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1. Pilvax-kávéház (</a:t>
            </a:r>
            <a:r>
              <a:rPr lang="hu-HU" b="1" i="0">
                <a:solidFill>
                  <a:srgbClr val="1F1F1F"/>
                </a:solidFill>
                <a:effectLst/>
              </a:rPr>
              <a:t>7:00) 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Találkozó a forradalmárok részéről.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Petőfi Sándor elszavalja a Nemzeti Dalt.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Felolvassák a 12 Pontot.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2. Landerer-nyomda (9:00)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Kinyomtatják a 12 Pontot és a Nemzeti Dalt.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3. Múzeum kert (10:00-12:00)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Gyűlés a Múzeum kertben.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10 ezer fős tömeg gyűlik össze.</a:t>
            </a:r>
          </a:p>
          <a:p>
            <a:endParaRPr lang="en-US" dirty="0"/>
          </a:p>
        </p:txBody>
      </p:sp>
      <p:pic>
        <p:nvPicPr>
          <p:cNvPr id="2052" name="Picture 4" descr="Március 15. – Az 1848-49-es forradalom és a szabadságharc története | MEDIA  IURIS">
            <a:extLst>
              <a:ext uri="{FF2B5EF4-FFF2-40B4-BE49-F238E27FC236}">
                <a16:creationId xmlns:a16="http://schemas.microsoft.com/office/drawing/2014/main" id="{5560C7F6-8AD2-7D0C-75E7-40F6DE75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865835"/>
            <a:ext cx="4772025" cy="33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65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9C475-EC10-9754-9F29-432FEACD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március 15-ei forradalom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2A185A-9E60-23DA-ACB3-87072F2B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4. Városháza (15:00)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12 Pont átadása a nádornak és a tanácsnak.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5. Buda (délután)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Tüntetés Budán Táncsics Mihály kiszabadításáért.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6. Nemzeti Színház (este)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Bánk bán előadása a közönségnek.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Megjegyzés: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pesti forradalom vér nélkül zajlott le.</a:t>
            </a:r>
          </a:p>
          <a:p>
            <a:endParaRPr lang="en-US" dirty="0"/>
          </a:p>
        </p:txBody>
      </p:sp>
      <p:pic>
        <p:nvPicPr>
          <p:cNvPr id="3074" name="Picture 2" descr="12 kvízkérdés a március 15-ről - Teszteld magad, hogy mennyit tudsz a  március 15-i forradalomról! - szavazo.hu">
            <a:extLst>
              <a:ext uri="{FF2B5EF4-FFF2-40B4-BE49-F238E27FC236}">
                <a16:creationId xmlns:a16="http://schemas.microsoft.com/office/drawing/2014/main" id="{3F06231B-4A10-356E-242E-AD4C46CD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603228"/>
            <a:ext cx="4943474" cy="312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9E677-CC1C-FB91-835C-96D5C0EB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1054100"/>
          </a:xfrm>
        </p:spPr>
        <p:txBody>
          <a:bodyPr>
            <a:normAutofit/>
          </a:bodyPr>
          <a:lstStyle/>
          <a:p>
            <a:r>
              <a:rPr lang="hu-HU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áprilisi törvények: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D788B7-8908-44FD-E9AF-56DA3BCB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97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Kossuth Lajos fellépése és az áprilisi törvények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Kossuth Lajos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, a magyar forradalom és szabadságharc kiemelkedő alakja, 1848. március 16-án a Habsburg Birodalom összes tartománya számára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önálló kormányzási jogot kért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. A sikeres pesti forradalom hírére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törvényhozási láz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vette kezdetét, amelynek eredményeként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31 törvényt tartalmazó csomagot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nyújtottak be az uralkodónak.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 törvénycsomag a reformkori legfontosabb törvényjavaslatait foglalta magába: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Sajtószabadság, jobbágyfelszabadítás, választójog, közteherviselés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V. Ferdinánd 1848. április 11-én szentesítette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az összes beadott törvényjavaslatot. Ezt követően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megalakult az első felelős magyar kormány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gróf Batthyány Lajos miniszterelnökségével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. A kormány feladata az </a:t>
            </a: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áprilisi törvények betartatása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volt.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Az áprilisi törvények kiemelkedő jelentőségűek a magyar történelemben: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Megszüntették a feudális rendszert.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Megalapították a modern Magyarországot.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Letették a demokrácia alapjait.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959BE-2A43-E7AA-1533-7C95A63C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hu-HU" dirty="0"/>
              <a:t>A szabadságharc alakulása: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48D67B-652E-40BA-C4A2-4A67D7DE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474662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</a:rPr>
              <a:t>A forradalom és szabadságharc főbb eseményei (1848):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Batthyány-kormány megalakulása.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Honvédség szervezése.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földosztás megkezdése.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nemzetiségi kérdés elhanyagolása.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Jellasics horvát bán betörése Magyarországra.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Batthyány-kormány lemondása.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Az Országos Honvédelmi Bizottság (OHB) megalakulása.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pákozdi csata győzelme.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Ferenc József trónra lépése.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magyarok lázadónak minősítése.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Az OHB Debrecenbe költözése.</a:t>
            </a:r>
          </a:p>
        </p:txBody>
      </p:sp>
      <p:pic>
        <p:nvPicPr>
          <p:cNvPr id="5122" name="Picture 2" descr="FEOL - Jellasics Székesfehérváron – Ittléte alatt kezelhetetlen erőszak alá  került a város">
            <a:extLst>
              <a:ext uri="{FF2B5EF4-FFF2-40B4-BE49-F238E27FC236}">
                <a16:creationId xmlns:a16="http://schemas.microsoft.com/office/drawing/2014/main" id="{4DD32969-3D29-5D8E-8235-C7E53B5E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3468331"/>
            <a:ext cx="4543425" cy="29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0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959BE-2A43-E7AA-1533-7C95A63C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hu-HU" dirty="0"/>
              <a:t>A szabadságharc alakulása: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48D67B-652E-40BA-C4A2-4A67D7DE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4746625"/>
          </a:xfrm>
        </p:spPr>
        <p:txBody>
          <a:bodyPr>
            <a:normAutofit/>
          </a:bodyPr>
          <a:lstStyle/>
          <a:p>
            <a:pPr algn="l"/>
            <a:r>
              <a:rPr lang="hu-HU" b="1" i="0">
                <a:solidFill>
                  <a:srgbClr val="1F1F1F"/>
                </a:solidFill>
                <a:effectLst/>
                <a:latin typeface="Google Sans"/>
              </a:rPr>
              <a:t>1849:</a:t>
            </a:r>
            <a:endParaRPr lang="hu-HU" b="0" i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Bem József Erdély felszabadítása.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kápolnai csata.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Az olmützi alkotmány kiadása.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„dicsőséges tavaszi hadjárat”: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Győzelmek Hatvanban, Tápióbicskén, Isaszegen, Vácon és Budán.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Habsburg-ház trónfosztása.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A Függetlenségi Nyilatkozat kihirdetése.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Kossuth Lajos kormányzó-elnökké választása.</a:t>
            </a:r>
          </a:p>
        </p:txBody>
      </p:sp>
    </p:spTree>
    <p:extLst>
      <p:ext uri="{BB962C8B-B14F-4D97-AF65-F5344CB8AC3E}">
        <p14:creationId xmlns:p14="http://schemas.microsoft.com/office/powerpoint/2010/main" val="409729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959BE-2A43-E7AA-1533-7C95A63C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955"/>
            <a:ext cx="10515600" cy="961292"/>
          </a:xfrm>
        </p:spPr>
        <p:txBody>
          <a:bodyPr/>
          <a:lstStyle/>
          <a:p>
            <a:r>
              <a:rPr lang="hu-HU" dirty="0"/>
              <a:t>A szabadságharc alakulása: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48D67B-652E-40BA-C4A2-4A67D7DE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474662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További események: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Buda ostroma (1849. május-június)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komáromi csata (1849. július)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1F1F1F"/>
                </a:solidFill>
                <a:effectLst/>
              </a:rPr>
              <a:t>Görgei</a:t>
            </a:r>
            <a:r>
              <a:rPr lang="hu-HU" b="0" i="0" dirty="0">
                <a:solidFill>
                  <a:srgbClr val="1F1F1F"/>
                </a:solidFill>
                <a:effectLst/>
              </a:rPr>
              <a:t> Artúr kapitulációja Világosnál (1849. augusztus 13.)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szabadságharc leverése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A megtorlások</a:t>
            </a:r>
          </a:p>
          <a:p>
            <a:pPr algn="l"/>
            <a:r>
              <a:rPr lang="hu-HU" b="1" i="0" dirty="0">
                <a:solidFill>
                  <a:srgbClr val="1F1F1F"/>
                </a:solidFill>
                <a:effectLst/>
              </a:rPr>
              <a:t>Fontosabb szereplők:</a:t>
            </a:r>
            <a:endParaRPr lang="hu-HU" b="0" i="0" dirty="0">
              <a:solidFill>
                <a:srgbClr val="1F1F1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Kossuth Lajos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Batthyány Lajos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1F1F1F"/>
                </a:solidFill>
                <a:effectLst/>
              </a:rPr>
              <a:t>Görgei</a:t>
            </a:r>
            <a:r>
              <a:rPr lang="hu-HU" b="0" i="0" dirty="0">
                <a:solidFill>
                  <a:srgbClr val="1F1F1F"/>
                </a:solidFill>
                <a:effectLst/>
              </a:rPr>
              <a:t> Artúr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Bem József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Jellasics horvát bán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</a:rPr>
              <a:t>Ferenc József</a:t>
            </a:r>
          </a:p>
        </p:txBody>
      </p:sp>
      <p:pic>
        <p:nvPicPr>
          <p:cNvPr id="4098" name="Picture 2" descr="Az 1848/49 -es forradalom és szabadságharc | tortenelemcikkek.hu">
            <a:extLst>
              <a:ext uri="{FF2B5EF4-FFF2-40B4-BE49-F238E27FC236}">
                <a16:creationId xmlns:a16="http://schemas.microsoft.com/office/drawing/2014/main" id="{80AC72C4-E608-5A50-E566-DF3EB0AF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9000"/>
            <a:ext cx="48768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9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60A255-E74C-84AA-BD78-2A48E300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orosz beavatkozás és vereség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6CF6DB-C0EE-8077-E73F-701826E2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 forradalom és szabadságharc utolsó szakasza (1849):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1849 május: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I. Miklós cár bejelenti, hogy a Szent Szövetség nevében segítséget nyújt az osztrákoknak.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1849 július: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Bem József seregeit az oroszok felőrölik.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1849 augusztus:</a:t>
            </a:r>
            <a:endParaRPr lang="hu-H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Kossuth Lajos lemond.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1F1F1F"/>
                </a:solidFill>
                <a:effectLst/>
                <a:latin typeface="Google Sans"/>
              </a:rPr>
              <a:t>Görgei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 Artúr teljhatalmú diktátor lesz.</a:t>
            </a:r>
          </a:p>
          <a:p>
            <a:r>
              <a:rPr lang="hu-HU" b="1" i="0" dirty="0">
                <a:solidFill>
                  <a:srgbClr val="1F1F1F"/>
                </a:solidFill>
                <a:effectLst/>
                <a:latin typeface="Google Sans"/>
              </a:rPr>
              <a:t>Augusztus 13-án:</a:t>
            </a:r>
            <a:r>
              <a:rPr lang="hu-HU" b="0" i="0" dirty="0">
                <a:solidFill>
                  <a:srgbClr val="1F1F1F"/>
                </a:solidFill>
                <a:effectLst/>
                <a:latin typeface="Google Sans"/>
              </a:rPr>
              <a:t> A magyar hadsereg Világosnál leteszi a fegyvert az oroszok előtt.</a:t>
            </a:r>
          </a:p>
        </p:txBody>
      </p:sp>
    </p:spTree>
    <p:extLst>
      <p:ext uri="{BB962C8B-B14F-4D97-AF65-F5344CB8AC3E}">
        <p14:creationId xmlns:p14="http://schemas.microsoft.com/office/powerpoint/2010/main" val="1146070894"/>
      </p:ext>
    </p:extLst>
  </p:cSld>
  <p:clrMapOvr>
    <a:masterClrMapping/>
  </p:clrMapOvr>
</p:sld>
</file>

<file path=ppt/theme/theme1.xml><?xml version="1.0" encoding="utf-8"?>
<a:theme xmlns:a="http://schemas.openxmlformats.org/drawingml/2006/main" name="Cseppecske">
  <a:themeElements>
    <a:clrScheme name="Cseppecsk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seppecsk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seppecsk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32</TotalTime>
  <Words>695</Words>
  <Application>Microsoft Office PowerPoint</Application>
  <PresentationFormat>Szélesvásznú</PresentationFormat>
  <Paragraphs>106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Google Sans</vt:lpstr>
      <vt:lpstr>Times New Roman</vt:lpstr>
      <vt:lpstr>Tw Cen MT</vt:lpstr>
      <vt:lpstr>Cseppecske</vt:lpstr>
      <vt:lpstr>A pesti forradalom eseményei. Az áprilisi törvények. </vt:lpstr>
      <vt:lpstr>Előzmények</vt:lpstr>
      <vt:lpstr>A március 15-ei forradalom</vt:lpstr>
      <vt:lpstr>A március 15-ei forradalom</vt:lpstr>
      <vt:lpstr>Az áprilisi törvények:</vt:lpstr>
      <vt:lpstr>A szabadságharc alakulása:</vt:lpstr>
      <vt:lpstr>A szabadságharc alakulása:</vt:lpstr>
      <vt:lpstr>A szabadságharc alakulása:</vt:lpstr>
      <vt:lpstr>Az orosz beavatkozás és vereség</vt:lpstr>
      <vt:lpstr>Az orosz beavatkozás és vereség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</dc:creator>
  <cp:lastModifiedBy>user</cp:lastModifiedBy>
  <cp:revision>13</cp:revision>
  <dcterms:created xsi:type="dcterms:W3CDTF">2024-03-05T13:43:49Z</dcterms:created>
  <dcterms:modified xsi:type="dcterms:W3CDTF">2024-03-06T10:32:51Z</dcterms:modified>
</cp:coreProperties>
</file>