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u-HU"/>
              <a:t>Mintacím szerkesztése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BDE426FE-F881-4268-8DAF-432933A56191}" type="datetimeFigureOut">
              <a:rPr lang="hu-HU" smtClean="0"/>
              <a:t>2024. 03. 06.</a:t>
            </a:fld>
            <a:endParaRPr lang="hu-HU"/>
          </a:p>
        </p:txBody>
      </p:sp>
      <p:sp>
        <p:nvSpPr>
          <p:cNvPr id="5" name="Footer Placeholder 4"/>
          <p:cNvSpPr>
            <a:spLocks noGrp="1"/>
          </p:cNvSpPr>
          <p:nvPr>
            <p:ph type="ftr" sz="quarter" idx="11"/>
          </p:nvPr>
        </p:nvSpPr>
        <p:spPr/>
        <p:txBody>
          <a:bodyPr/>
          <a:lstStyle/>
          <a:p>
            <a:endParaRPr lang="hu-H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353766447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ím és képaláírá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u-HU"/>
              <a:t>Mintacím szerkesztése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DE426FE-F881-4268-8DAF-432933A56191}" type="datetimeFigureOut">
              <a:rPr lang="hu-HU" smtClean="0"/>
              <a:t>2024. 03. 06.</a:t>
            </a:fld>
            <a:endParaRPr lang="hu-HU"/>
          </a:p>
        </p:txBody>
      </p:sp>
      <p:sp>
        <p:nvSpPr>
          <p:cNvPr id="5" name="Footer Placeholder 4"/>
          <p:cNvSpPr>
            <a:spLocks noGrp="1"/>
          </p:cNvSpPr>
          <p:nvPr>
            <p:ph type="ftr" sz="quarter" idx="11"/>
          </p:nvPr>
        </p:nvSpPr>
        <p:spPr/>
        <p:txBody>
          <a:bodyPr/>
          <a:lstStyle/>
          <a:p>
            <a:endParaRPr lang="hu-H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346795738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dézet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u-HU"/>
              <a:t>Mintacím szerkesztése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DE426FE-F881-4268-8DAF-432933A56191}" type="datetimeFigureOut">
              <a:rPr lang="hu-HU" smtClean="0"/>
              <a:t>2024. 03. 06.</a:t>
            </a:fld>
            <a:endParaRPr lang="hu-HU"/>
          </a:p>
        </p:txBody>
      </p:sp>
      <p:sp>
        <p:nvSpPr>
          <p:cNvPr id="5" name="Footer Placeholder 4"/>
          <p:cNvSpPr>
            <a:spLocks noGrp="1"/>
          </p:cNvSpPr>
          <p:nvPr>
            <p:ph type="ftr" sz="quarter" idx="11"/>
          </p:nvPr>
        </p:nvSpPr>
        <p:spPr/>
        <p:txBody>
          <a:bodyPr/>
          <a:lstStyle/>
          <a:p>
            <a:endParaRPr lang="hu-H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592176-E3F8-4B9F-B061-D2085C68AC1A}" type="slidenum">
              <a:rPr lang="hu-HU" smtClean="0"/>
              <a:t>‹#›</a:t>
            </a:fld>
            <a:endParaRPr lang="hu-H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460073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évkártya">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u-HU"/>
              <a:t>Mintacím szerkesztése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u-HU"/>
              <a:t>Mintaszöveg szerkesztése</a:t>
            </a:r>
          </a:p>
        </p:txBody>
      </p:sp>
      <p:sp>
        <p:nvSpPr>
          <p:cNvPr id="5" name="Date Placeholder 4"/>
          <p:cNvSpPr>
            <a:spLocks noGrp="1"/>
          </p:cNvSpPr>
          <p:nvPr>
            <p:ph type="dt" sz="half" idx="10"/>
          </p:nvPr>
        </p:nvSpPr>
        <p:spPr/>
        <p:txBody>
          <a:bodyPr/>
          <a:lstStyle/>
          <a:p>
            <a:fld id="{BDE426FE-F881-4268-8DAF-432933A56191}" type="datetimeFigureOut">
              <a:rPr lang="hu-HU" smtClean="0"/>
              <a:t>2024. 03. 06.</a:t>
            </a:fld>
            <a:endParaRPr lang="hu-HU"/>
          </a:p>
        </p:txBody>
      </p:sp>
      <p:sp>
        <p:nvSpPr>
          <p:cNvPr id="6" name="Footer Placeholder 5"/>
          <p:cNvSpPr>
            <a:spLocks noGrp="1"/>
          </p:cNvSpPr>
          <p:nvPr>
            <p:ph type="ftr" sz="quarter" idx="11"/>
          </p:nvPr>
        </p:nvSpPr>
        <p:spPr/>
        <p:txBody>
          <a:bodyPr/>
          <a:lstStyle/>
          <a:p>
            <a:endParaRPr lang="hu-H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15384599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évkártya idézettel">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u-HU"/>
              <a:t>Mintacím szerkesztése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u-HU"/>
              <a:t>Mintaszöveg szerkesztése</a:t>
            </a:r>
          </a:p>
        </p:txBody>
      </p:sp>
      <p:sp>
        <p:nvSpPr>
          <p:cNvPr id="5" name="Date Placeholder 4"/>
          <p:cNvSpPr>
            <a:spLocks noGrp="1"/>
          </p:cNvSpPr>
          <p:nvPr>
            <p:ph type="dt" sz="half" idx="10"/>
          </p:nvPr>
        </p:nvSpPr>
        <p:spPr/>
        <p:txBody>
          <a:bodyPr/>
          <a:lstStyle/>
          <a:p>
            <a:fld id="{BDE426FE-F881-4268-8DAF-432933A56191}" type="datetimeFigureOut">
              <a:rPr lang="hu-HU" smtClean="0"/>
              <a:t>2024. 03. 06.</a:t>
            </a:fld>
            <a:endParaRPr lang="hu-HU"/>
          </a:p>
        </p:txBody>
      </p:sp>
      <p:sp>
        <p:nvSpPr>
          <p:cNvPr id="6" name="Footer Placeholder 5"/>
          <p:cNvSpPr>
            <a:spLocks noGrp="1"/>
          </p:cNvSpPr>
          <p:nvPr>
            <p:ph type="ftr" sz="quarter" idx="11"/>
          </p:nvPr>
        </p:nvSpPr>
        <p:spPr/>
        <p:txBody>
          <a:bodyPr/>
          <a:lstStyle/>
          <a:p>
            <a:endParaRPr lang="hu-H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592176-E3F8-4B9F-B061-D2085C68AC1A}" type="slidenum">
              <a:rPr lang="hu-HU" smtClean="0"/>
              <a:t>‹#›</a:t>
            </a:fld>
            <a:endParaRPr lang="hu-H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642926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Igaz vagy ham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u-HU"/>
              <a:t>Mintacím szerkesztése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u-HU"/>
              <a:t>Mintaszöveg szerkesztése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u-HU"/>
              <a:t>Mintaszöveg szerkesztése</a:t>
            </a:r>
          </a:p>
        </p:txBody>
      </p:sp>
      <p:sp>
        <p:nvSpPr>
          <p:cNvPr id="5" name="Date Placeholder 4"/>
          <p:cNvSpPr>
            <a:spLocks noGrp="1"/>
          </p:cNvSpPr>
          <p:nvPr>
            <p:ph type="dt" sz="half" idx="10"/>
          </p:nvPr>
        </p:nvSpPr>
        <p:spPr/>
        <p:txBody>
          <a:bodyPr/>
          <a:lstStyle/>
          <a:p>
            <a:fld id="{BDE426FE-F881-4268-8DAF-432933A56191}" type="datetimeFigureOut">
              <a:rPr lang="hu-HU" smtClean="0"/>
              <a:t>2024. 03. 06.</a:t>
            </a:fld>
            <a:endParaRPr lang="hu-HU"/>
          </a:p>
        </p:txBody>
      </p:sp>
      <p:sp>
        <p:nvSpPr>
          <p:cNvPr id="6" name="Footer Placeholder 5"/>
          <p:cNvSpPr>
            <a:spLocks noGrp="1"/>
          </p:cNvSpPr>
          <p:nvPr>
            <p:ph type="ftr" sz="quarter" idx="11"/>
          </p:nvPr>
        </p:nvSpPr>
        <p:spPr/>
        <p:txBody>
          <a:bodyPr/>
          <a:lstStyle/>
          <a:p>
            <a:endParaRPr lang="hu-H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113580103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ncho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DE426FE-F881-4268-8DAF-432933A56191}" type="datetimeFigureOut">
              <a:rPr lang="hu-HU" smtClean="0"/>
              <a:t>2024. 03. 06.</a:t>
            </a:fld>
            <a:endParaRPr lang="hu-HU"/>
          </a:p>
        </p:txBody>
      </p:sp>
      <p:sp>
        <p:nvSpPr>
          <p:cNvPr id="5" name="Footer Placeholder 4"/>
          <p:cNvSpPr>
            <a:spLocks noGrp="1"/>
          </p:cNvSpPr>
          <p:nvPr>
            <p:ph type="ftr" sz="quarter" idx="11"/>
          </p:nvPr>
        </p:nvSpPr>
        <p:spPr/>
        <p:txBody>
          <a:bodyPr/>
          <a:lstStyle/>
          <a:p>
            <a:endParaRPr lang="hu-H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224728698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u-HU"/>
              <a:t>Mintacím szerkesztése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DE426FE-F881-4268-8DAF-432933A56191}" type="datetimeFigureOut">
              <a:rPr lang="hu-HU" smtClean="0"/>
              <a:t>2024. 03. 06.</a:t>
            </a:fld>
            <a:endParaRPr lang="hu-HU"/>
          </a:p>
        </p:txBody>
      </p:sp>
      <p:sp>
        <p:nvSpPr>
          <p:cNvPr id="5" name="Footer Placeholder 4"/>
          <p:cNvSpPr>
            <a:spLocks noGrp="1"/>
          </p:cNvSpPr>
          <p:nvPr>
            <p:ph type="ftr" sz="quarter" idx="11"/>
          </p:nvPr>
        </p:nvSpPr>
        <p:spPr/>
        <p:txBody>
          <a:bodyPr/>
          <a:lstStyle/>
          <a:p>
            <a:endParaRPr lang="hu-H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223201875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u-HU"/>
              <a:t>Mintacím szerkesztése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BDE426FE-F881-4268-8DAF-432933A56191}" type="datetimeFigureOut">
              <a:rPr lang="hu-HU" smtClean="0"/>
              <a:t>2024. 03. 06.</a:t>
            </a:fld>
            <a:endParaRPr lang="hu-HU"/>
          </a:p>
        </p:txBody>
      </p:sp>
      <p:sp>
        <p:nvSpPr>
          <p:cNvPr id="5" name="Footer Placeholder 4"/>
          <p:cNvSpPr>
            <a:spLocks noGrp="1"/>
          </p:cNvSpPr>
          <p:nvPr>
            <p:ph type="ftr" sz="quarter" idx="11"/>
          </p:nvPr>
        </p:nvSpPr>
        <p:spPr/>
        <p:txBody>
          <a:bodyPr/>
          <a:lstStyle/>
          <a:p>
            <a:endParaRPr lang="hu-H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197684919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u-HU"/>
              <a:t>Mintacím szerkesztése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BDE426FE-F881-4268-8DAF-432933A56191}" type="datetimeFigureOut">
              <a:rPr lang="hu-HU" smtClean="0"/>
              <a:t>2024. 03. 06.</a:t>
            </a:fld>
            <a:endParaRPr lang="hu-HU"/>
          </a:p>
        </p:txBody>
      </p:sp>
      <p:sp>
        <p:nvSpPr>
          <p:cNvPr id="5" name="Footer Placeholder 4"/>
          <p:cNvSpPr>
            <a:spLocks noGrp="1"/>
          </p:cNvSpPr>
          <p:nvPr>
            <p:ph type="ftr" sz="quarter" idx="11"/>
          </p:nvPr>
        </p:nvSpPr>
        <p:spPr/>
        <p:txBody>
          <a:bodyPr/>
          <a:lstStyle/>
          <a:p>
            <a:endParaRPr lang="hu-H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409685863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BDE426FE-F881-4268-8DAF-432933A56191}" type="datetimeFigureOut">
              <a:rPr lang="hu-HU" smtClean="0"/>
              <a:t>2024. 03. 06.</a:t>
            </a:fld>
            <a:endParaRPr lang="hu-HU"/>
          </a:p>
        </p:txBody>
      </p:sp>
      <p:sp>
        <p:nvSpPr>
          <p:cNvPr id="6" name="Footer Placeholder 5"/>
          <p:cNvSpPr>
            <a:spLocks noGrp="1"/>
          </p:cNvSpPr>
          <p:nvPr>
            <p:ph type="ftr" sz="quarter" idx="11"/>
          </p:nvPr>
        </p:nvSpPr>
        <p:spPr/>
        <p:txBody>
          <a:bodyPr/>
          <a:lstStyle/>
          <a:p>
            <a:endParaRPr lang="hu-H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14162725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u-HU"/>
              <a:t>Mintacím szerkesztése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BDE426FE-F881-4268-8DAF-432933A56191}" type="datetimeFigureOut">
              <a:rPr lang="hu-HU" smtClean="0"/>
              <a:t>2024. 03. 06.</a:t>
            </a:fld>
            <a:endParaRPr lang="hu-HU"/>
          </a:p>
        </p:txBody>
      </p:sp>
      <p:sp>
        <p:nvSpPr>
          <p:cNvPr id="8" name="Footer Placeholder 7"/>
          <p:cNvSpPr>
            <a:spLocks noGrp="1"/>
          </p:cNvSpPr>
          <p:nvPr>
            <p:ph type="ftr" sz="quarter" idx="11"/>
          </p:nvPr>
        </p:nvSpPr>
        <p:spPr/>
        <p:txBody>
          <a:bodyPr/>
          <a:lstStyle/>
          <a:p>
            <a:endParaRPr lang="hu-H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357473522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BDE426FE-F881-4268-8DAF-432933A56191}" type="datetimeFigureOut">
              <a:rPr lang="hu-HU" smtClean="0"/>
              <a:t>2024. 03. 06.</a:t>
            </a:fld>
            <a:endParaRPr lang="hu-HU"/>
          </a:p>
        </p:txBody>
      </p:sp>
      <p:sp>
        <p:nvSpPr>
          <p:cNvPr id="4" name="Footer Placeholder 3"/>
          <p:cNvSpPr>
            <a:spLocks noGrp="1"/>
          </p:cNvSpPr>
          <p:nvPr>
            <p:ph type="ftr" sz="quarter" idx="11"/>
          </p:nvPr>
        </p:nvSpPr>
        <p:spPr/>
        <p:txBody>
          <a:bodyPr/>
          <a:lstStyle/>
          <a:p>
            <a:endParaRPr lang="hu-H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4133012198"/>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E426FE-F881-4268-8DAF-432933A56191}" type="datetimeFigureOut">
              <a:rPr lang="hu-HU" smtClean="0"/>
              <a:t>2024. 03. 06.</a:t>
            </a:fld>
            <a:endParaRPr lang="hu-HU"/>
          </a:p>
        </p:txBody>
      </p:sp>
      <p:sp>
        <p:nvSpPr>
          <p:cNvPr id="3" name="Footer Placeholder 2"/>
          <p:cNvSpPr>
            <a:spLocks noGrp="1"/>
          </p:cNvSpPr>
          <p:nvPr>
            <p:ph type="ftr" sz="quarter" idx="11"/>
          </p:nvPr>
        </p:nvSpPr>
        <p:spPr/>
        <p:txBody>
          <a:bodyPr/>
          <a:lstStyle/>
          <a:p>
            <a:endParaRPr lang="hu-H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84494281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u-HU"/>
              <a:t>Mintacím szerkesztése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DE426FE-F881-4268-8DAF-432933A56191}" type="datetimeFigureOut">
              <a:rPr lang="hu-HU" smtClean="0"/>
              <a:t>2024. 03. 06.</a:t>
            </a:fld>
            <a:endParaRPr lang="hu-HU"/>
          </a:p>
        </p:txBody>
      </p:sp>
      <p:sp>
        <p:nvSpPr>
          <p:cNvPr id="6" name="Footer Placeholder 5"/>
          <p:cNvSpPr>
            <a:spLocks noGrp="1"/>
          </p:cNvSpPr>
          <p:nvPr>
            <p:ph type="ftr" sz="quarter" idx="11"/>
          </p:nvPr>
        </p:nvSpPr>
        <p:spPr/>
        <p:txBody>
          <a:bodyPr/>
          <a:lstStyle/>
          <a:p>
            <a:endParaRPr lang="hu-H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2778172425"/>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u-HU"/>
              <a:t>Mintacím szerkesztése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u-HU"/>
              <a:t>Kép beszúrásához kattintson az ikonra</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Date Placeholder 4"/>
          <p:cNvSpPr>
            <a:spLocks noGrp="1"/>
          </p:cNvSpPr>
          <p:nvPr>
            <p:ph type="dt" sz="half" idx="10"/>
          </p:nvPr>
        </p:nvSpPr>
        <p:spPr/>
        <p:txBody>
          <a:bodyPr/>
          <a:lstStyle/>
          <a:p>
            <a:fld id="{BDE426FE-F881-4268-8DAF-432933A56191}" type="datetimeFigureOut">
              <a:rPr lang="hu-HU" smtClean="0"/>
              <a:t>2024. 03. 06.</a:t>
            </a:fld>
            <a:endParaRPr lang="hu-HU"/>
          </a:p>
        </p:txBody>
      </p:sp>
      <p:sp>
        <p:nvSpPr>
          <p:cNvPr id="6" name="Footer Placeholder 5"/>
          <p:cNvSpPr>
            <a:spLocks noGrp="1"/>
          </p:cNvSpPr>
          <p:nvPr>
            <p:ph type="ftr" sz="quarter" idx="11"/>
          </p:nvPr>
        </p:nvSpPr>
        <p:spPr/>
        <p:txBody>
          <a:bodyPr/>
          <a:lstStyle/>
          <a:p>
            <a:endParaRPr lang="hu-H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8592176-E3F8-4B9F-B061-D2085C68AC1A}" type="slidenum">
              <a:rPr lang="hu-HU" smtClean="0"/>
              <a:t>‹#›</a:t>
            </a:fld>
            <a:endParaRPr lang="hu-HU"/>
          </a:p>
        </p:txBody>
      </p:sp>
    </p:spTree>
    <p:extLst>
      <p:ext uri="{BB962C8B-B14F-4D97-AF65-F5344CB8AC3E}">
        <p14:creationId xmlns:p14="http://schemas.microsoft.com/office/powerpoint/2010/main" val="124130492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u-HU"/>
              <a:t>Mintacím szerkesztése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E426FE-F881-4268-8DAF-432933A56191}" type="datetimeFigureOut">
              <a:rPr lang="hu-HU" smtClean="0"/>
              <a:t>2024. 03. 06.</a:t>
            </a:fld>
            <a:endParaRPr lang="hu-H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8592176-E3F8-4B9F-B061-D2085C68AC1A}" type="slidenum">
              <a:rPr lang="hu-HU" smtClean="0"/>
              <a:t>‹#›</a:t>
            </a:fld>
            <a:endParaRPr lang="hu-HU"/>
          </a:p>
        </p:txBody>
      </p:sp>
    </p:spTree>
    <p:extLst>
      <p:ext uri="{BB962C8B-B14F-4D97-AF65-F5344CB8AC3E}">
        <p14:creationId xmlns:p14="http://schemas.microsoft.com/office/powerpoint/2010/main" val="627585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Corbel" panose="020B0503020204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Corbel" panose="020B0503020204020204" pitchFamily="34"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Corbel" panose="020B0503020204020204" pitchFamily="34"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Corbel" panose="020B0503020204020204" pitchFamily="34"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orbel" panose="020B0503020204020204" pitchFamily="34"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orbel" panose="020B0503020204020204" pitchFamily="34"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1BF09B-24CC-4DA3-A514-B5C1D76E3F81}"/>
              </a:ext>
            </a:extLst>
          </p:cNvPr>
          <p:cNvSpPr>
            <a:spLocks noGrp="1"/>
          </p:cNvSpPr>
          <p:nvPr>
            <p:ph type="ctrTitle"/>
          </p:nvPr>
        </p:nvSpPr>
        <p:spPr>
          <a:xfrm>
            <a:off x="2589212" y="1340142"/>
            <a:ext cx="8915399" cy="2262781"/>
          </a:xfrm>
        </p:spPr>
        <p:txBody>
          <a:bodyPr>
            <a:normAutofit fontScale="90000"/>
          </a:bodyPr>
          <a:lstStyle/>
          <a:p>
            <a:r>
              <a:rPr lang="hu-HU" b="1" dirty="0"/>
              <a:t>Az athéni demokrácia intézményei, működése.</a:t>
            </a:r>
            <a:br>
              <a:rPr lang="hu-HU" dirty="0"/>
            </a:br>
            <a:endParaRPr lang="hu-HU" dirty="0"/>
          </a:p>
        </p:txBody>
      </p:sp>
      <p:sp>
        <p:nvSpPr>
          <p:cNvPr id="3" name="Alcím 2">
            <a:extLst>
              <a:ext uri="{FF2B5EF4-FFF2-40B4-BE49-F238E27FC236}">
                <a16:creationId xmlns:a16="http://schemas.microsoft.com/office/drawing/2014/main" id="{AAF89F45-7742-4572-97BF-758A8901C26A}"/>
              </a:ext>
            </a:extLst>
          </p:cNvPr>
          <p:cNvSpPr>
            <a:spLocks noGrp="1"/>
          </p:cNvSpPr>
          <p:nvPr>
            <p:ph type="subTitle" idx="1"/>
          </p:nvPr>
        </p:nvSpPr>
        <p:spPr>
          <a:xfrm>
            <a:off x="2589211" y="5225981"/>
            <a:ext cx="8915399" cy="1126283"/>
          </a:xfrm>
        </p:spPr>
        <p:txBody>
          <a:bodyPr>
            <a:normAutofit fontScale="85000" lnSpcReduction="10000"/>
          </a:bodyPr>
          <a:lstStyle/>
          <a:p>
            <a:r>
              <a:rPr lang="hu-HU" dirty="0"/>
              <a:t>Bevezetés az athéni demokrácia történetébe és a fontos politikai személyek bemutatása. Az athéni demokrácia az ókori görög világ egyik legismertebb politikai rendszere volt, amely az athéni polisz, vagyis városállam kialakulásával együtt fejlődött. Az ókori Athén politikai életében fontos szerepet játszottak olyan vezetők, mint Drakón, Szolón, Peiszisztratosz, Kleiszthenész és Periklész.</a:t>
            </a:r>
          </a:p>
        </p:txBody>
      </p:sp>
      <p:pic>
        <p:nvPicPr>
          <p:cNvPr id="5" name="Kép 4">
            <a:extLst>
              <a:ext uri="{FF2B5EF4-FFF2-40B4-BE49-F238E27FC236}">
                <a16:creationId xmlns:a16="http://schemas.microsoft.com/office/drawing/2014/main" id="{303AB477-2C29-4B4A-86FF-3C038154F6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7359" y="2714813"/>
            <a:ext cx="4389552" cy="2262780"/>
          </a:xfrm>
          <a:prstGeom prst="rect">
            <a:avLst/>
          </a:prstGeom>
        </p:spPr>
      </p:pic>
    </p:spTree>
    <p:extLst>
      <p:ext uri="{BB962C8B-B14F-4D97-AF65-F5344CB8AC3E}">
        <p14:creationId xmlns:p14="http://schemas.microsoft.com/office/powerpoint/2010/main" val="382540957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7C3AC43-3E96-4195-BED1-2559448F7159}"/>
              </a:ext>
            </a:extLst>
          </p:cNvPr>
          <p:cNvSpPr>
            <a:spLocks noGrp="1"/>
          </p:cNvSpPr>
          <p:nvPr>
            <p:ph type="title"/>
          </p:nvPr>
        </p:nvSpPr>
        <p:spPr/>
        <p:txBody>
          <a:bodyPr>
            <a:normAutofit fontScale="90000"/>
          </a:bodyPr>
          <a:lstStyle/>
          <a:p>
            <a:r>
              <a:rPr lang="hu-HU" b="1" dirty="0"/>
              <a:t>Drakón</a:t>
            </a:r>
            <a:br>
              <a:rPr lang="hu-HU" dirty="0"/>
            </a:br>
            <a:br>
              <a:rPr lang="hu-HU" dirty="0"/>
            </a:br>
            <a:endParaRPr lang="hu-HU" dirty="0"/>
          </a:p>
        </p:txBody>
      </p:sp>
      <p:sp>
        <p:nvSpPr>
          <p:cNvPr id="3" name="Tartalom helye 2">
            <a:extLst>
              <a:ext uri="{FF2B5EF4-FFF2-40B4-BE49-F238E27FC236}">
                <a16:creationId xmlns:a16="http://schemas.microsoft.com/office/drawing/2014/main" id="{2B753CBA-5F04-4B4E-8E17-AECDCCA035FD}"/>
              </a:ext>
            </a:extLst>
          </p:cNvPr>
          <p:cNvSpPr>
            <a:spLocks noGrp="1"/>
          </p:cNvSpPr>
          <p:nvPr>
            <p:ph idx="1"/>
          </p:nvPr>
        </p:nvSpPr>
        <p:spPr>
          <a:xfrm>
            <a:off x="2545897" y="2133600"/>
            <a:ext cx="4047850" cy="3777622"/>
          </a:xfrm>
        </p:spPr>
        <p:txBody>
          <a:bodyPr/>
          <a:lstStyle/>
          <a:p>
            <a:r>
              <a:rPr lang="hu-HU" dirty="0"/>
              <a:t>Drakón szerepe az athéni politikában és az arisztokratikus uralom jellemzői. Drakón az arisztokratikus elit tagja volt, aki az arisztokrácia érdekeit képviselte az athéni politikában. Drakón az arisztokraták számára kedvező törvényeket fogalmazott meg, amelyek erősítették az arisztokrácia pozícióját és elnyomták a </a:t>
            </a:r>
            <a:r>
              <a:rPr lang="hu-HU" dirty="0" err="1"/>
              <a:t>demosszal</a:t>
            </a:r>
            <a:r>
              <a:rPr lang="hu-HU" dirty="0"/>
              <a:t>, vagyis a néppel szembeni lázadásokat.</a:t>
            </a:r>
          </a:p>
        </p:txBody>
      </p:sp>
      <p:pic>
        <p:nvPicPr>
          <p:cNvPr id="5" name="Kép 4">
            <a:extLst>
              <a:ext uri="{FF2B5EF4-FFF2-40B4-BE49-F238E27FC236}">
                <a16:creationId xmlns:a16="http://schemas.microsoft.com/office/drawing/2014/main" id="{B392D4C2-93FD-4509-89B1-A3956689B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448" y="2133600"/>
            <a:ext cx="4381164" cy="2969703"/>
          </a:xfrm>
          <a:prstGeom prst="rect">
            <a:avLst/>
          </a:prstGeom>
        </p:spPr>
      </p:pic>
    </p:spTree>
    <p:extLst>
      <p:ext uri="{BB962C8B-B14F-4D97-AF65-F5344CB8AC3E}">
        <p14:creationId xmlns:p14="http://schemas.microsoft.com/office/powerpoint/2010/main" val="76382890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19BF9A-D3C7-4E44-9527-0F36E93EE342}"/>
              </a:ext>
            </a:extLst>
          </p:cNvPr>
          <p:cNvSpPr>
            <a:spLocks noGrp="1"/>
          </p:cNvSpPr>
          <p:nvPr>
            <p:ph type="title"/>
          </p:nvPr>
        </p:nvSpPr>
        <p:spPr/>
        <p:txBody>
          <a:bodyPr/>
          <a:lstStyle/>
          <a:p>
            <a:r>
              <a:rPr lang="hu-HU" b="1" dirty="0"/>
              <a:t>Szolón</a:t>
            </a:r>
            <a:endParaRPr lang="hu-HU" dirty="0"/>
          </a:p>
        </p:txBody>
      </p:sp>
      <p:sp>
        <p:nvSpPr>
          <p:cNvPr id="3" name="Tartalom helye 2">
            <a:extLst>
              <a:ext uri="{FF2B5EF4-FFF2-40B4-BE49-F238E27FC236}">
                <a16:creationId xmlns:a16="http://schemas.microsoft.com/office/drawing/2014/main" id="{A5F78E21-BE26-4809-97EE-9CA07BACDD4F}"/>
              </a:ext>
            </a:extLst>
          </p:cNvPr>
          <p:cNvSpPr>
            <a:spLocks noGrp="1"/>
          </p:cNvSpPr>
          <p:nvPr>
            <p:ph idx="1"/>
          </p:nvPr>
        </p:nvSpPr>
        <p:spPr>
          <a:xfrm>
            <a:off x="7155808" y="2133600"/>
            <a:ext cx="4348803" cy="3777622"/>
          </a:xfrm>
        </p:spPr>
        <p:txBody>
          <a:bodyPr/>
          <a:lstStyle/>
          <a:p>
            <a:r>
              <a:rPr lang="hu-HU" dirty="0"/>
              <a:t>Szolón reformjainak célja és lépései az athéni politikában. Szolón egy bölcs államférfi volt, aki az athéni társadalomban bekövetkezett társadalmi és politikai változásokra reagálva új törvényeket alkotott. Szolón törvényei közé tartozott az adósrabszolgaság eltörlése, az adósságok származtatásának megakadályozása, valamint a politikai jogok kiterjesztése a legszegényebb polgárokra is, ami megalapozta az athéni demokráciát.</a:t>
            </a:r>
          </a:p>
        </p:txBody>
      </p:sp>
      <p:pic>
        <p:nvPicPr>
          <p:cNvPr id="5" name="Kép 4">
            <a:extLst>
              <a:ext uri="{FF2B5EF4-FFF2-40B4-BE49-F238E27FC236}">
                <a16:creationId xmlns:a16="http://schemas.microsoft.com/office/drawing/2014/main" id="{86F9F325-D4F2-479C-A3C2-8222D9BBF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5" y="2133600"/>
            <a:ext cx="3966813" cy="2648125"/>
          </a:xfrm>
          <a:prstGeom prst="rect">
            <a:avLst/>
          </a:prstGeom>
        </p:spPr>
      </p:pic>
    </p:spTree>
    <p:extLst>
      <p:ext uri="{BB962C8B-B14F-4D97-AF65-F5344CB8AC3E}">
        <p14:creationId xmlns:p14="http://schemas.microsoft.com/office/powerpoint/2010/main" val="369302642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4C88E1C-5F4D-43BA-B295-69038A687C47}"/>
              </a:ext>
            </a:extLst>
          </p:cNvPr>
          <p:cNvSpPr>
            <a:spLocks noGrp="1"/>
          </p:cNvSpPr>
          <p:nvPr>
            <p:ph type="title"/>
          </p:nvPr>
        </p:nvSpPr>
        <p:spPr/>
        <p:txBody>
          <a:bodyPr/>
          <a:lstStyle/>
          <a:p>
            <a:r>
              <a:rPr lang="hu-HU" b="1" dirty="0"/>
              <a:t>Peiszisztratosz</a:t>
            </a:r>
            <a:endParaRPr lang="hu-HU" dirty="0"/>
          </a:p>
        </p:txBody>
      </p:sp>
      <p:sp>
        <p:nvSpPr>
          <p:cNvPr id="3" name="Tartalom helye 2">
            <a:extLst>
              <a:ext uri="{FF2B5EF4-FFF2-40B4-BE49-F238E27FC236}">
                <a16:creationId xmlns:a16="http://schemas.microsoft.com/office/drawing/2014/main" id="{DC30CCEE-9DDE-4C7B-AAEF-1C4462489E61}"/>
              </a:ext>
            </a:extLst>
          </p:cNvPr>
          <p:cNvSpPr>
            <a:spLocks noGrp="1"/>
          </p:cNvSpPr>
          <p:nvPr>
            <p:ph idx="1"/>
          </p:nvPr>
        </p:nvSpPr>
        <p:spPr>
          <a:xfrm>
            <a:off x="5738070" y="2133600"/>
            <a:ext cx="5766541" cy="3777622"/>
          </a:xfrm>
        </p:spPr>
        <p:txBody>
          <a:bodyPr/>
          <a:lstStyle/>
          <a:p>
            <a:r>
              <a:rPr lang="hu-HU" dirty="0"/>
              <a:t>Peiszisztratosz zsarnoki uralma és az athéni politikai viszonyok alakulása alatt. Peiszisztratosz egy zsarnok volt, aki az athéni társadalomban felszínre hozta a </a:t>
            </a:r>
            <a:r>
              <a:rPr lang="hu-HU" dirty="0" err="1"/>
              <a:t>demosszal</a:t>
            </a:r>
            <a:r>
              <a:rPr lang="hu-HU" dirty="0"/>
              <a:t>, vagyis a néppel szembeni ellenérzéseket, és támogatást nyújtott az alacsonyabb társadalmi rétegeknek. Bár zsarnoki uralma idején népszerű volt a démosz körében, később a zsarnokság ellen fellépve az athéniak elűzték őt, mivel attól tartottak, hogy zsarnokká válik.</a:t>
            </a:r>
          </a:p>
        </p:txBody>
      </p:sp>
      <p:pic>
        <p:nvPicPr>
          <p:cNvPr id="5" name="Kép 4">
            <a:extLst>
              <a:ext uri="{FF2B5EF4-FFF2-40B4-BE49-F238E27FC236}">
                <a16:creationId xmlns:a16="http://schemas.microsoft.com/office/drawing/2014/main" id="{3985DF87-5652-4EDE-900F-577B7A620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959" y="2147887"/>
            <a:ext cx="1790700" cy="2562225"/>
          </a:xfrm>
          <a:prstGeom prst="rect">
            <a:avLst/>
          </a:prstGeom>
        </p:spPr>
      </p:pic>
    </p:spTree>
    <p:extLst>
      <p:ext uri="{BB962C8B-B14F-4D97-AF65-F5344CB8AC3E}">
        <p14:creationId xmlns:p14="http://schemas.microsoft.com/office/powerpoint/2010/main" val="213411158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44F33D-7FD7-4929-B227-56AF8355A558}"/>
              </a:ext>
            </a:extLst>
          </p:cNvPr>
          <p:cNvSpPr>
            <a:spLocks noGrp="1"/>
          </p:cNvSpPr>
          <p:nvPr>
            <p:ph type="title"/>
          </p:nvPr>
        </p:nvSpPr>
        <p:spPr/>
        <p:txBody>
          <a:bodyPr/>
          <a:lstStyle/>
          <a:p>
            <a:r>
              <a:rPr lang="hu-HU" b="1" dirty="0"/>
              <a:t>Kleiszthenész</a:t>
            </a:r>
            <a:endParaRPr lang="hu-HU" dirty="0"/>
          </a:p>
        </p:txBody>
      </p:sp>
      <p:sp>
        <p:nvSpPr>
          <p:cNvPr id="3" name="Tartalom helye 2">
            <a:extLst>
              <a:ext uri="{FF2B5EF4-FFF2-40B4-BE49-F238E27FC236}">
                <a16:creationId xmlns:a16="http://schemas.microsoft.com/office/drawing/2014/main" id="{ED94145B-200D-4EB6-BD43-0CBC61BF495A}"/>
              </a:ext>
            </a:extLst>
          </p:cNvPr>
          <p:cNvSpPr>
            <a:spLocks noGrp="1"/>
          </p:cNvSpPr>
          <p:nvPr>
            <p:ph idx="1"/>
          </p:nvPr>
        </p:nvSpPr>
        <p:spPr>
          <a:xfrm>
            <a:off x="2589212" y="2133600"/>
            <a:ext cx="4214260" cy="3777622"/>
          </a:xfrm>
        </p:spPr>
        <p:txBody>
          <a:bodyPr/>
          <a:lstStyle/>
          <a:p>
            <a:r>
              <a:rPr lang="hu-HU" dirty="0"/>
              <a:t>Kleiszthenész reformjainak célja és lépései az athéni politikában. Kleiszthenész az athéni demokrácia kiemelkedő alakja volt, aki az athéni társadalmat radikális reformokkal átalakította. Ő az, aki bevezette az Athéni </a:t>
            </a:r>
            <a:r>
              <a:rPr lang="hu-HU" dirty="0" err="1"/>
              <a:t>Phüléket</a:t>
            </a:r>
            <a:r>
              <a:rPr lang="hu-HU" dirty="0"/>
              <a:t>, amelyek területi alapon osztották fel az athéniakat, és minden </a:t>
            </a:r>
            <a:r>
              <a:rPr lang="hu-HU" dirty="0" err="1"/>
              <a:t>phülének</a:t>
            </a:r>
            <a:r>
              <a:rPr lang="hu-HU" dirty="0"/>
              <a:t> megvoltak a saját képviselői az 500-ak tanácsában.</a:t>
            </a:r>
          </a:p>
        </p:txBody>
      </p:sp>
      <p:pic>
        <p:nvPicPr>
          <p:cNvPr id="5" name="Kép 4">
            <a:extLst>
              <a:ext uri="{FF2B5EF4-FFF2-40B4-BE49-F238E27FC236}">
                <a16:creationId xmlns:a16="http://schemas.microsoft.com/office/drawing/2014/main" id="{69317394-A2AF-4DAB-B5F9-6788530F8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6978" y="2133600"/>
            <a:ext cx="3004702" cy="2873928"/>
          </a:xfrm>
          <a:prstGeom prst="rect">
            <a:avLst/>
          </a:prstGeom>
        </p:spPr>
      </p:pic>
    </p:spTree>
    <p:extLst>
      <p:ext uri="{BB962C8B-B14F-4D97-AF65-F5344CB8AC3E}">
        <p14:creationId xmlns:p14="http://schemas.microsoft.com/office/powerpoint/2010/main" val="83328504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9B4093-74F5-4034-B910-62186E3CA609}"/>
              </a:ext>
            </a:extLst>
          </p:cNvPr>
          <p:cNvSpPr>
            <a:spLocks noGrp="1"/>
          </p:cNvSpPr>
          <p:nvPr>
            <p:ph type="title"/>
          </p:nvPr>
        </p:nvSpPr>
        <p:spPr/>
        <p:txBody>
          <a:bodyPr/>
          <a:lstStyle/>
          <a:p>
            <a:r>
              <a:rPr lang="hu-HU" b="1" dirty="0"/>
              <a:t>Periklész</a:t>
            </a:r>
            <a:endParaRPr lang="hu-HU" dirty="0"/>
          </a:p>
        </p:txBody>
      </p:sp>
      <p:sp>
        <p:nvSpPr>
          <p:cNvPr id="3" name="Tartalom helye 2">
            <a:extLst>
              <a:ext uri="{FF2B5EF4-FFF2-40B4-BE49-F238E27FC236}">
                <a16:creationId xmlns:a16="http://schemas.microsoft.com/office/drawing/2014/main" id="{A6DF8AC4-C1FA-4F6F-918B-2FF7F36ECD44}"/>
              </a:ext>
            </a:extLst>
          </p:cNvPr>
          <p:cNvSpPr>
            <a:spLocks noGrp="1"/>
          </p:cNvSpPr>
          <p:nvPr>
            <p:ph idx="1"/>
          </p:nvPr>
        </p:nvSpPr>
        <p:spPr>
          <a:xfrm>
            <a:off x="6929306" y="2133600"/>
            <a:ext cx="4575306" cy="3777622"/>
          </a:xfrm>
        </p:spPr>
        <p:txBody>
          <a:bodyPr/>
          <a:lstStyle/>
          <a:p>
            <a:r>
              <a:rPr lang="hu-HU" dirty="0"/>
              <a:t>Periklész politikai tevékenységének jelentősége és reformjainak hatása az athéni demokráciára. Periklész az athéni demokrácia aranykorának egyik jelentős alakja volt. Ő tovább folytatta Kleiszthenész reformjait, és az ő idejében váltak a népgyűlések döntő szereplőkké az athéni politikában. Periklész politikájának egyik fontos eleme volt a napidíj bevezetése, amely lehetővé tette a szegényebb polgárok számára is a politikai részvételt.</a:t>
            </a:r>
          </a:p>
        </p:txBody>
      </p:sp>
      <p:pic>
        <p:nvPicPr>
          <p:cNvPr id="5" name="Kép 4">
            <a:extLst>
              <a:ext uri="{FF2B5EF4-FFF2-40B4-BE49-F238E27FC236}">
                <a16:creationId xmlns:a16="http://schemas.microsoft.com/office/drawing/2014/main" id="{BA221AB2-2708-4C9A-89C3-E89805224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594" y="2133600"/>
            <a:ext cx="2891406" cy="2969226"/>
          </a:xfrm>
          <a:prstGeom prst="rect">
            <a:avLst/>
          </a:prstGeom>
        </p:spPr>
      </p:pic>
    </p:spTree>
    <p:extLst>
      <p:ext uri="{BB962C8B-B14F-4D97-AF65-F5344CB8AC3E}">
        <p14:creationId xmlns:p14="http://schemas.microsoft.com/office/powerpoint/2010/main" val="69360830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8AFE791-C2DA-4DDC-A770-5D06BF030FF0}"/>
              </a:ext>
            </a:extLst>
          </p:cNvPr>
          <p:cNvSpPr>
            <a:spLocks noGrp="1"/>
          </p:cNvSpPr>
          <p:nvPr>
            <p:ph type="title"/>
          </p:nvPr>
        </p:nvSpPr>
        <p:spPr/>
        <p:txBody>
          <a:bodyPr/>
          <a:lstStyle/>
          <a:p>
            <a:r>
              <a:rPr lang="hu-HU" b="1" dirty="0"/>
              <a:t>Összefoglalás és következtetés</a:t>
            </a:r>
            <a:endParaRPr lang="hu-HU" dirty="0"/>
          </a:p>
        </p:txBody>
      </p:sp>
      <p:sp>
        <p:nvSpPr>
          <p:cNvPr id="3" name="Tartalom helye 2">
            <a:extLst>
              <a:ext uri="{FF2B5EF4-FFF2-40B4-BE49-F238E27FC236}">
                <a16:creationId xmlns:a16="http://schemas.microsoft.com/office/drawing/2014/main" id="{803195BD-4422-47B7-A785-3CE644936E63}"/>
              </a:ext>
            </a:extLst>
          </p:cNvPr>
          <p:cNvSpPr>
            <a:spLocks noGrp="1"/>
          </p:cNvSpPr>
          <p:nvPr>
            <p:ph idx="1"/>
          </p:nvPr>
        </p:nvSpPr>
        <p:spPr/>
        <p:txBody>
          <a:bodyPr/>
          <a:lstStyle/>
          <a:p>
            <a:r>
              <a:rPr lang="hu-HU" dirty="0"/>
              <a:t>Az athéni demokrácia intézményeinek és működésének összegzése. Az ókori Athén demokratikus fejlődésének és politikai kultúrájának jelentősége a modern politikai gondolkodás számára. </a:t>
            </a:r>
            <a:r>
              <a:rPr lang="hu-HU"/>
              <a:t>Az athéni demokrácia kiemelkedő példája volt az ókori demokratikus rendszereknek, és hatása ma is érezhető a politikai elméletek és gyakorlatok területén.</a:t>
            </a:r>
          </a:p>
        </p:txBody>
      </p:sp>
    </p:spTree>
    <p:extLst>
      <p:ext uri="{BB962C8B-B14F-4D97-AF65-F5344CB8AC3E}">
        <p14:creationId xmlns:p14="http://schemas.microsoft.com/office/powerpoint/2010/main" val="118973295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AB662B-A88F-4AE7-9003-90E71F5CF1DD}"/>
              </a:ext>
            </a:extLst>
          </p:cNvPr>
          <p:cNvSpPr>
            <a:spLocks noGrp="1"/>
          </p:cNvSpPr>
          <p:nvPr>
            <p:ph type="title"/>
          </p:nvPr>
        </p:nvSpPr>
        <p:spPr/>
        <p:txBody>
          <a:bodyPr/>
          <a:lstStyle/>
          <a:p>
            <a:r>
              <a:rPr lang="hu-HU" dirty="0"/>
              <a:t>Készítette:</a:t>
            </a:r>
            <a:br>
              <a:rPr lang="hu-HU" dirty="0"/>
            </a:br>
            <a:r>
              <a:rPr lang="hu-HU" dirty="0"/>
              <a:t>Kiss Máté Márk</a:t>
            </a:r>
          </a:p>
        </p:txBody>
      </p:sp>
      <p:sp>
        <p:nvSpPr>
          <p:cNvPr id="3" name="Tartalom helye 2">
            <a:extLst>
              <a:ext uri="{FF2B5EF4-FFF2-40B4-BE49-F238E27FC236}">
                <a16:creationId xmlns:a16="http://schemas.microsoft.com/office/drawing/2014/main" id="{1D8C38C8-6560-454B-8334-A8FBF3B0550E}"/>
              </a:ext>
            </a:extLst>
          </p:cNvPr>
          <p:cNvSpPr>
            <a:spLocks noGrp="1"/>
          </p:cNvSpPr>
          <p:nvPr>
            <p:ph idx="1"/>
          </p:nvPr>
        </p:nvSpPr>
        <p:spPr/>
        <p:txBody>
          <a:bodyPr/>
          <a:lstStyle/>
          <a:p>
            <a:endParaRPr lang="hu-HU"/>
          </a:p>
        </p:txBody>
      </p:sp>
    </p:spTree>
    <p:extLst>
      <p:ext uri="{BB962C8B-B14F-4D97-AF65-F5344CB8AC3E}">
        <p14:creationId xmlns:p14="http://schemas.microsoft.com/office/powerpoint/2010/main" val="49252352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heme/theme1.xml><?xml version="1.0" encoding="utf-8"?>
<a:theme xmlns:a="http://schemas.openxmlformats.org/drawingml/2006/main" name="Szálak">
  <a:themeElements>
    <a:clrScheme name="Szálak">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Szálak">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zálak">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TM02892315[[fn=Szálak]]</Template>
  <TotalTime>11</TotalTime>
  <Words>420</Words>
  <Application>Microsoft Office PowerPoint</Application>
  <PresentationFormat>Szélesvásznú</PresentationFormat>
  <Paragraphs>15</Paragraphs>
  <Slides>8</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8</vt:i4>
      </vt:variant>
    </vt:vector>
  </HeadingPairs>
  <TitlesOfParts>
    <vt:vector size="13" baseType="lpstr">
      <vt:lpstr>Arial</vt:lpstr>
      <vt:lpstr>Century Gothic</vt:lpstr>
      <vt:lpstr>Corbel</vt:lpstr>
      <vt:lpstr>Wingdings 3</vt:lpstr>
      <vt:lpstr>Szálak</vt:lpstr>
      <vt:lpstr>Az athéni demokrácia intézményei, működése. </vt:lpstr>
      <vt:lpstr>Drakón  </vt:lpstr>
      <vt:lpstr>Szolón</vt:lpstr>
      <vt:lpstr>Peiszisztratosz</vt:lpstr>
      <vt:lpstr>Kleiszthenész</vt:lpstr>
      <vt:lpstr>Periklész</vt:lpstr>
      <vt:lpstr>Összefoglalás és következtetés</vt:lpstr>
      <vt:lpstr>Készítette: Kiss Máté Márk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 athéni demokrácia intézményei, működése. </dc:title>
  <dc:creator>user</dc:creator>
  <cp:lastModifiedBy>user</cp:lastModifiedBy>
  <cp:revision>3</cp:revision>
  <dcterms:created xsi:type="dcterms:W3CDTF">2024-03-05T11:58:52Z</dcterms:created>
  <dcterms:modified xsi:type="dcterms:W3CDTF">2024-03-06T09:28:52Z</dcterms:modified>
</cp:coreProperties>
</file>