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32A1-6286-4E07-AA4C-6E1F29FD3786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1F5E-14FD-4C84-85B7-C215E23A46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724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32A1-6286-4E07-AA4C-6E1F29FD3786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/>
              <a:t>Készítette: Kiss Gábor</a:t>
            </a:r>
            <a:fld id="{CB9F1F5E-14FD-4C84-85B7-C215E23A46D7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3372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32A1-6286-4E07-AA4C-6E1F29FD3786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/>
              <a:t>Készítette: Kiss Gábor</a:t>
            </a:r>
            <a:fld id="{CB9F1F5E-14FD-4C84-85B7-C215E23A46D7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3561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32A1-6286-4E07-AA4C-6E1F29FD3786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/>
              <a:t>Készítette: Kiss Gábor</a:t>
            </a:r>
            <a:fld id="{CB9F1F5E-14FD-4C84-85B7-C215E23A46D7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7668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32A1-6286-4E07-AA4C-6E1F29FD3786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/>
              <a:t>Készítette: Kiss Gábor</a:t>
            </a:r>
            <a:fld id="{CB9F1F5E-14FD-4C84-85B7-C215E23A46D7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4269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32A1-6286-4E07-AA4C-6E1F29FD3786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/>
              <a:t>Készítette: Kiss Gábor</a:t>
            </a:r>
            <a:fld id="{CB9F1F5E-14FD-4C84-85B7-C215E23A46D7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10517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32A1-6286-4E07-AA4C-6E1F29FD3786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/>
              <a:t>Készítette: Kiss Gábor</a:t>
            </a:r>
            <a:fld id="{CB9F1F5E-14FD-4C84-85B7-C215E23A46D7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29565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32A1-6286-4E07-AA4C-6E1F29FD3786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1F5E-14FD-4C84-85B7-C215E23A46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1147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32A1-6286-4E07-AA4C-6E1F29FD3786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1F5E-14FD-4C84-85B7-C215E23A46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5363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204765-E42C-4B82-A49B-056A79F6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1BA21D3-720E-48EA-81F9-20D38BCA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32A1-6286-4E07-AA4C-6E1F29FD3786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BEFC249-8E5B-42A4-84AF-429E9382D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BCA4EF3-928A-4B06-811A-54DA756B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1F5E-14FD-4C84-85B7-C215E23A46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512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32A1-6286-4E07-AA4C-6E1F29FD3786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/>
              <a:t>Készítette: Kiss Gábor</a:t>
            </a:r>
            <a:fld id="{CB9F1F5E-14FD-4C84-85B7-C215E23A46D7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7789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32A1-6286-4E07-AA4C-6E1F29FD3786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1F5E-14FD-4C84-85B7-C215E23A46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635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32A1-6286-4E07-AA4C-6E1F29FD3786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1F5E-14FD-4C84-85B7-C215E23A46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125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32A1-6286-4E07-AA4C-6E1F29FD3786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1F5E-14FD-4C84-85B7-C215E23A46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7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32A1-6286-4E07-AA4C-6E1F29FD3786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1F5E-14FD-4C84-85B7-C215E23A46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126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32A1-6286-4E07-AA4C-6E1F29FD3786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1F5E-14FD-4C84-85B7-C215E23A46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177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32A1-6286-4E07-AA4C-6E1F29FD3786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1F5E-14FD-4C84-85B7-C215E23A46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45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32A1-6286-4E07-AA4C-6E1F29FD3786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1F5E-14FD-4C84-85B7-C215E23A46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888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6032A1-6286-4E07-AA4C-6E1F29FD3786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hu-HU"/>
              <a:t>Készítette: Kiss Gábor</a:t>
            </a:r>
            <a:fld id="{CB9F1F5E-14FD-4C84-85B7-C215E23A46D7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17751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6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63896D-5E87-4913-A6C3-98FAA77D6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0393"/>
            <a:ext cx="9144000" cy="1686187"/>
          </a:xfrm>
        </p:spPr>
        <p:txBody>
          <a:bodyPr>
            <a:normAutofit fontScale="90000"/>
          </a:bodyPr>
          <a:lstStyle/>
          <a:p>
            <a:r>
              <a:rPr lang="hu-HU" dirty="0"/>
              <a:t>A magyar nép vándorlása térkép alapján. A honfoglalás.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6DBB294-9EAE-45C6-94A6-B72ED5F87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31471"/>
            <a:ext cx="9144000" cy="4257413"/>
          </a:xfrm>
          <a:prstGeom prst="roundRect">
            <a:avLst>
              <a:gd name="adj" fmla="val 16667"/>
            </a:avLst>
          </a:prstGeom>
          <a:ln>
            <a:solidFill>
              <a:schemeClr val="bg1">
                <a:lumMod val="95000"/>
                <a:lumOff val="5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8809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C4A762-F279-4A45-AA7C-578057A6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magyar nép eredete és vándorlása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979F1F-7AEB-41BB-8075-7072D6E3F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65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b="1" u="sng" dirty="0"/>
              <a:t>A magyarok vándorlása:</a:t>
            </a:r>
          </a:p>
          <a:p>
            <a:pPr marL="0" indent="0">
              <a:buNone/>
            </a:pPr>
            <a:r>
              <a:rPr lang="hu-HU" b="1" dirty="0"/>
              <a:t>Kr. e. III. évezred:</a:t>
            </a:r>
            <a:endParaRPr lang="hu-HU" dirty="0"/>
          </a:p>
          <a:p>
            <a:r>
              <a:rPr lang="hu-HU" dirty="0"/>
              <a:t>A magyarok az Urál-vidéken élnek nomád törzsekkel.</a:t>
            </a:r>
          </a:p>
          <a:p>
            <a:r>
              <a:rPr lang="hu-HU" dirty="0"/>
              <a:t>Fő tevékenységük az állattenyésztés és a vándorlás.</a:t>
            </a:r>
          </a:p>
          <a:p>
            <a:pPr marL="0" indent="0">
              <a:buNone/>
            </a:pPr>
            <a:r>
              <a:rPr lang="hu-HU" b="1" dirty="0"/>
              <a:t>Kr. e. 1500 körül:</a:t>
            </a:r>
            <a:endParaRPr lang="hu-HU" dirty="0"/>
          </a:p>
          <a:p>
            <a:r>
              <a:rPr lang="hu-HU" dirty="0"/>
              <a:t>Magna Hungária (Magyar Őshaza): Itt él a magyarság.</a:t>
            </a:r>
          </a:p>
          <a:p>
            <a:pPr marL="0" indent="0">
              <a:buNone/>
            </a:pPr>
            <a:r>
              <a:rPr lang="hu-HU" b="1" dirty="0"/>
              <a:t>Kr. e. 500 - Kr. u. 500:</a:t>
            </a:r>
            <a:endParaRPr lang="hu-HU" dirty="0"/>
          </a:p>
          <a:p>
            <a:r>
              <a:rPr lang="hu-HU" dirty="0"/>
              <a:t>Levédia (Baskíria):</a:t>
            </a:r>
          </a:p>
          <a:p>
            <a:pPr lvl="1"/>
            <a:r>
              <a:rPr lang="hu-HU" dirty="0"/>
              <a:t>A Kazár Birodalom védelmében élnek, de alárendelt helyzetben.</a:t>
            </a:r>
          </a:p>
          <a:p>
            <a:pPr lvl="1"/>
            <a:r>
              <a:rPr lang="hu-HU" dirty="0"/>
              <a:t>Megismerkednek a letelepedett életmóddal: kertművelés, belterjes állattartás, aszimmetrikus eke.</a:t>
            </a:r>
          </a:p>
          <a:p>
            <a:pPr lvl="1"/>
            <a:r>
              <a:rPr lang="hu-HU" dirty="0"/>
              <a:t>Átveszik a kettős fejedelemséget.</a:t>
            </a:r>
          </a:p>
          <a:p>
            <a:pPr lvl="1"/>
            <a:r>
              <a:rPr lang="hu-HU" dirty="0"/>
              <a:t>Kazár belháború révén kivívják függetlenségüket.</a:t>
            </a:r>
          </a:p>
          <a:p>
            <a:pPr lvl="1"/>
            <a:r>
              <a:rPr lang="hu-HU" dirty="0"/>
              <a:t>Törzsszövetségbe tömörülnek.</a:t>
            </a:r>
          </a:p>
          <a:p>
            <a:endParaRPr lang="hu-HU" dirty="0"/>
          </a:p>
        </p:txBody>
      </p:sp>
      <p:pic>
        <p:nvPicPr>
          <p:cNvPr id="2050" name="Picture 2" descr="Történelem 9. – V. A MAGYARSÁG TÖRTÉNETE A KEZDETEKTŐL 1490-IG – 37. A magyar  nép őstörténete">
            <a:extLst>
              <a:ext uri="{FF2B5EF4-FFF2-40B4-BE49-F238E27FC236}">
                <a16:creationId xmlns:a16="http://schemas.microsoft.com/office/drawing/2014/main" id="{772AFC2E-739E-4CF6-ABA5-4A3830DDD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678" y="1825624"/>
            <a:ext cx="3436122" cy="268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193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C4A762-F279-4A45-AA7C-578057A6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magyar nép eredete és vándorlása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979F1F-7AEB-41BB-8075-7072D6E3F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/>
              <a:t>Etelköz és Levédia:</a:t>
            </a:r>
            <a:endParaRPr lang="hu-HU" dirty="0"/>
          </a:p>
          <a:p>
            <a:r>
              <a:rPr lang="hu-HU" dirty="0"/>
              <a:t>Nomád állattartás.</a:t>
            </a:r>
          </a:p>
          <a:p>
            <a:r>
              <a:rPr lang="hu-HU" dirty="0"/>
              <a:t>Katonailag nem védhető terület.</a:t>
            </a:r>
          </a:p>
          <a:p>
            <a:r>
              <a:rPr lang="hu-HU" dirty="0"/>
              <a:t>Kalandozások (rablóhadjáratok) indulnak innen.</a:t>
            </a:r>
          </a:p>
          <a:p>
            <a:pPr marL="0" indent="0">
              <a:buNone/>
            </a:pPr>
            <a:r>
              <a:rPr lang="hu-HU" b="1" dirty="0"/>
              <a:t>Honfoglalás:</a:t>
            </a:r>
            <a:endParaRPr lang="hu-HU" dirty="0"/>
          </a:p>
          <a:p>
            <a:r>
              <a:rPr lang="hu-HU" dirty="0"/>
              <a:t>A magyarok 895-900 között foglalják el a Kárpát-medencét.</a:t>
            </a:r>
          </a:p>
          <a:p>
            <a:pPr marL="0" indent="0">
              <a:buNone/>
            </a:pPr>
            <a:r>
              <a:rPr lang="hu-HU" b="1" dirty="0"/>
              <a:t>Fontos megjegyzések:</a:t>
            </a:r>
            <a:endParaRPr lang="hu-HU" dirty="0"/>
          </a:p>
          <a:p>
            <a:r>
              <a:rPr lang="hu-HU" dirty="0"/>
              <a:t>A vándorlás során a magyarok több állomáson is megfordultak.</a:t>
            </a:r>
          </a:p>
          <a:p>
            <a:r>
              <a:rPr lang="hu-HU" dirty="0"/>
              <a:t>A honfoglalás a magyar történelem egyik legfontosabb eseménye.</a:t>
            </a:r>
          </a:p>
          <a:p>
            <a:endParaRPr lang="hu-HU" dirty="0"/>
          </a:p>
        </p:txBody>
      </p:sp>
      <p:pic>
        <p:nvPicPr>
          <p:cNvPr id="3074" name="Picture 2" descr="A magyar nép kialakulásának időszaka - Múltunk Történelmi Portál">
            <a:extLst>
              <a:ext uri="{FF2B5EF4-FFF2-40B4-BE49-F238E27FC236}">
                <a16:creationId xmlns:a16="http://schemas.microsoft.com/office/drawing/2014/main" id="{08E7327C-00EC-4821-867B-5F66461CF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8793324" y="1690688"/>
            <a:ext cx="2896036" cy="234749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72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008216-3CFE-4136-9747-34434957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Honfoglalás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5221B1-C76B-4C59-9C88-A74447FD0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13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b="1" dirty="0"/>
              <a:t>A honfoglalás előzményei:</a:t>
            </a:r>
          </a:p>
          <a:p>
            <a:r>
              <a:rPr lang="hu-HU" dirty="0"/>
              <a:t>A magyarok kalandozásokon és háborúkon vettek részt, feltérképezve a Kárpát-medencét.</a:t>
            </a:r>
          </a:p>
          <a:p>
            <a:r>
              <a:rPr lang="hu-HU" dirty="0"/>
              <a:t>A medence megfelelt a nomád állattartásnak és védettebb volt Etelköznél.</a:t>
            </a:r>
          </a:p>
          <a:p>
            <a:r>
              <a:rPr lang="hu-HU" dirty="0"/>
              <a:t>A honfoglalás előkészületei:</a:t>
            </a:r>
          </a:p>
          <a:p>
            <a:pPr lvl="1"/>
            <a:r>
              <a:rPr lang="hu-HU" dirty="0"/>
              <a:t>A magyar seregek egy része a Kárpát-medencében maradt.</a:t>
            </a:r>
          </a:p>
          <a:p>
            <a:pPr lvl="1"/>
            <a:r>
              <a:rPr lang="hu-HU" dirty="0"/>
              <a:t>895 tavaszán Árpád vezérletével a fősereg is megérkezett.</a:t>
            </a:r>
          </a:p>
          <a:p>
            <a:pPr marL="0" indent="0">
              <a:buNone/>
            </a:pPr>
            <a:r>
              <a:rPr lang="hu-HU" b="1" dirty="0"/>
              <a:t>A honfoglalás:</a:t>
            </a:r>
          </a:p>
          <a:p>
            <a:r>
              <a:rPr lang="hu-HU" dirty="0"/>
              <a:t>895: A Dunától keletre eső területek magyar fennhatóság alá kerülnek.</a:t>
            </a:r>
          </a:p>
          <a:p>
            <a:r>
              <a:rPr lang="hu-HU" dirty="0"/>
              <a:t>A bolgárok kiszorulnak Erdélyből és a Tisza vidékéről.</a:t>
            </a:r>
          </a:p>
          <a:p>
            <a:r>
              <a:rPr lang="hu-HU" dirty="0"/>
              <a:t>A magyarok hozzájutnak a fontos sóbányákhoz.</a:t>
            </a:r>
          </a:p>
          <a:p>
            <a:r>
              <a:rPr lang="hu-HU" dirty="0"/>
              <a:t>900: A Kárpát-medence teljes egészében magyar kézre kerül.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316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008216-3CFE-4136-9747-34434957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Honfoglalás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5221B1-C76B-4C59-9C88-A74447FD0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1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/>
              <a:t>Fontos megjegyzések:</a:t>
            </a:r>
          </a:p>
          <a:p>
            <a:r>
              <a:rPr lang="hu-HU" dirty="0"/>
              <a:t>A magyarok katonai ereje és a Kárpát-medence kedvező adottságai tették lehetővé a honfoglalást.</a:t>
            </a:r>
          </a:p>
          <a:p>
            <a:r>
              <a:rPr lang="hu-HU" dirty="0"/>
              <a:t>A honfoglalás a magyar történelem egyik legfontosabb eseménye, amely megalapozta a magyar államiság létrejöttét.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9548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048D17-C5DA-4AFF-BB79-85F0CDF5B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magyarság életmódja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EE1F209-AE95-4235-9558-3857A8AA5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b="1" dirty="0"/>
              <a:t>A magyarok lovasnomád életmódja:</a:t>
            </a:r>
          </a:p>
          <a:p>
            <a:r>
              <a:rPr lang="hu-HU" dirty="0"/>
              <a:t>Jurtában laktak. A lovak nagy szerepet játszottak az életükben. Könnyűlovas harcmodort alkalmaztak.</a:t>
            </a:r>
          </a:p>
          <a:p>
            <a:r>
              <a:rPr lang="hu-HU" dirty="0"/>
              <a:t>Fő fegyvereik: reflexíj, szablya, buzogány. Erősségük: lovasíjászat.</a:t>
            </a:r>
          </a:p>
          <a:p>
            <a:pPr marL="0" indent="0">
              <a:buNone/>
            </a:pPr>
            <a:r>
              <a:rPr lang="hu-HU" b="1" dirty="0"/>
              <a:t>A kalandozások:</a:t>
            </a:r>
          </a:p>
          <a:p>
            <a:r>
              <a:rPr lang="hu-HU" dirty="0"/>
              <a:t>955-ig tartottak nyugat felé. Augsburgnál vereséget szenvedtek.</a:t>
            </a:r>
          </a:p>
          <a:p>
            <a:r>
              <a:rPr lang="hu-HU" dirty="0"/>
              <a:t>Lehel és </a:t>
            </a:r>
            <a:r>
              <a:rPr lang="hu-HU" dirty="0" err="1"/>
              <a:t>Vérbulcsú</a:t>
            </a:r>
            <a:r>
              <a:rPr lang="hu-HU" dirty="0"/>
              <a:t> kivégzése. 970-ig folytatódtak Bizánc felé.</a:t>
            </a:r>
          </a:p>
          <a:p>
            <a:r>
              <a:rPr lang="hu-HU" dirty="0"/>
              <a:t>970 után befejeződött a kalandozások kora.</a:t>
            </a:r>
          </a:p>
          <a:p>
            <a:pPr marL="0" indent="0">
              <a:buNone/>
            </a:pPr>
            <a:r>
              <a:rPr lang="hu-HU" b="1" dirty="0"/>
              <a:t>Fontos megjegyzések:</a:t>
            </a:r>
          </a:p>
          <a:p>
            <a:r>
              <a:rPr lang="hu-HU" dirty="0"/>
              <a:t>A kalandozások </a:t>
            </a:r>
            <a:r>
              <a:rPr lang="hu-HU" dirty="0" err="1"/>
              <a:t>befejeződése</a:t>
            </a:r>
            <a:r>
              <a:rPr lang="hu-HU" dirty="0"/>
              <a:t> a magyar államiság megszilárdulásához vezetett.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86BE5F5-4823-4995-A869-6D0C49FD9CBD}"/>
              </a:ext>
            </a:extLst>
          </p:cNvPr>
          <p:cNvSpPr txBox="1"/>
          <p:nvPr/>
        </p:nvSpPr>
        <p:spPr>
          <a:xfrm>
            <a:off x="9406855" y="6488668"/>
            <a:ext cx="278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Készítette: Kiss Gábor</a:t>
            </a:r>
          </a:p>
        </p:txBody>
      </p:sp>
    </p:spTree>
    <p:extLst>
      <p:ext uri="{BB962C8B-B14F-4D97-AF65-F5344CB8AC3E}">
        <p14:creationId xmlns:p14="http://schemas.microsoft.com/office/powerpoint/2010/main" val="2866388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Pala</Template>
  <TotalTime>37</TotalTime>
  <Words>381</Words>
  <Application>Microsoft Office PowerPoint</Application>
  <PresentationFormat>Szélesvásznú</PresentationFormat>
  <Paragraphs>52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Calisto MT</vt:lpstr>
      <vt:lpstr>Trebuchet MS</vt:lpstr>
      <vt:lpstr>Wingdings 2</vt:lpstr>
      <vt:lpstr>Pala</vt:lpstr>
      <vt:lpstr>A magyar nép vándorlása térkép alapján. A honfoglalás.</vt:lpstr>
      <vt:lpstr>A magyar nép eredete és vándorlása</vt:lpstr>
      <vt:lpstr>A magyar nép eredete és vándorlása</vt:lpstr>
      <vt:lpstr>A Honfoglalás</vt:lpstr>
      <vt:lpstr>A Honfoglalás</vt:lpstr>
      <vt:lpstr>A magyarság életmódja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12</cp:revision>
  <dcterms:created xsi:type="dcterms:W3CDTF">2024-03-06T07:08:01Z</dcterms:created>
  <dcterms:modified xsi:type="dcterms:W3CDTF">2024-03-06T09:12:19Z</dcterms:modified>
</cp:coreProperties>
</file>