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6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37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54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75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62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59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86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3280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16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81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98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76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23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53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843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136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6CA4B7-1CD2-4D5D-B9BB-E080A25D6C7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1C60F5-6DA6-4613-A050-E40F29A105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190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CEC54A-3456-4624-B523-9337B0302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9101"/>
            <a:ext cx="9144000" cy="3799797"/>
          </a:xfrm>
        </p:spPr>
        <p:txBody>
          <a:bodyPr>
            <a:normAutofit fontScale="90000"/>
          </a:bodyPr>
          <a:lstStyle/>
          <a:p>
            <a:r>
              <a:rPr lang="hu-HU" sz="4400" b="1" i="1" dirty="0">
                <a:latin typeface="+mn-lt"/>
              </a:rPr>
              <a:t>Az ipari forradalom legjelentősebb területei (könnyűipar, nehézipar, közlekedés) és néhány találmánya. A második ipari forradalom alapvető vonásainak bemutatása</a:t>
            </a:r>
            <a:br>
              <a:rPr lang="hu-HU" sz="4400" dirty="0">
                <a:latin typeface="+mn-lt"/>
              </a:rPr>
            </a:br>
            <a:endParaRPr lang="hu-HU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57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5AF9FE-C919-4314-A5AA-B8745525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+mn-lt"/>
              </a:rPr>
              <a:t>Az ipari forradalom kezdetének 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627CFA-69B4-4E07-9C40-FB25030E4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Előfeltételek:</a:t>
            </a:r>
            <a:endParaRPr lang="hu-HU" dirty="0"/>
          </a:p>
          <a:p>
            <a:r>
              <a:rPr lang="hu-HU" dirty="0"/>
              <a:t>Szigetország: védelem a külső támadásoktól</a:t>
            </a:r>
          </a:p>
          <a:p>
            <a:r>
              <a:rPr lang="hu-HU" dirty="0"/>
              <a:t>Politikai stabilitás: nem zavarja a gazdaságot</a:t>
            </a:r>
          </a:p>
          <a:p>
            <a:r>
              <a:rPr lang="hu-HU" dirty="0"/>
              <a:t>Ásványkincs-bőség</a:t>
            </a:r>
          </a:p>
          <a:p>
            <a:pPr marL="0" indent="0">
              <a:buNone/>
            </a:pPr>
            <a:r>
              <a:rPr lang="hu-HU" b="1" dirty="0"/>
              <a:t>Következmények:</a:t>
            </a:r>
            <a:endParaRPr lang="hu-HU" dirty="0"/>
          </a:p>
          <a:p>
            <a:r>
              <a:rPr lang="hu-HU" dirty="0"/>
              <a:t>Gyors ipari fejlődés</a:t>
            </a:r>
          </a:p>
          <a:p>
            <a:r>
              <a:rPr lang="hu-HU" dirty="0"/>
              <a:t>Társadalmi feszültség: szegény munkások, gazdag gyártulajdonosok</a:t>
            </a:r>
          </a:p>
          <a:p>
            <a:r>
              <a:rPr lang="hu-HU" dirty="0"/>
              <a:t>A változások forradalmasították Angliát.</a:t>
            </a:r>
          </a:p>
          <a:p>
            <a:r>
              <a:rPr lang="hu-HU" dirty="0"/>
              <a:t>A vadkapitalizmus negatív következményekkel járt.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35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5AF9FE-C919-4314-A5AA-B8745525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+mn-lt"/>
              </a:rPr>
              <a:t>Az ipari forradalom kezdetének 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627CFA-69B4-4E07-9C40-FB25030E4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82"/>
            <a:ext cx="10515600" cy="4701010"/>
          </a:xfrm>
        </p:spPr>
        <p:txBody>
          <a:bodyPr/>
          <a:lstStyle/>
          <a:p>
            <a:pPr marL="0" indent="0">
              <a:buNone/>
            </a:pPr>
            <a:r>
              <a:rPr lang="hu-HU" b="1" i="1" u="sng" dirty="0"/>
              <a:t>Változások:</a:t>
            </a:r>
            <a:endParaRPr lang="hu-HU" i="1" u="sng" dirty="0"/>
          </a:p>
          <a:p>
            <a:r>
              <a:rPr lang="hu-HU" b="1" dirty="0"/>
              <a:t>Mezőgazdaság:</a:t>
            </a:r>
            <a:endParaRPr lang="hu-HU" dirty="0"/>
          </a:p>
          <a:p>
            <a:pPr lvl="1"/>
            <a:r>
              <a:rPr lang="hu-HU" dirty="0"/>
              <a:t>Bezárt legelők (juhoknak)</a:t>
            </a:r>
          </a:p>
          <a:p>
            <a:pPr lvl="1"/>
            <a:r>
              <a:rPr lang="hu-HU" dirty="0"/>
              <a:t>Munkanélküliség a mezőgazdaságban</a:t>
            </a:r>
          </a:p>
          <a:p>
            <a:pPr lvl="1"/>
            <a:r>
              <a:rPr lang="hu-HU" dirty="0"/>
              <a:t>Városiasodás</a:t>
            </a:r>
          </a:p>
          <a:p>
            <a:r>
              <a:rPr lang="hu-HU" b="1" dirty="0"/>
              <a:t>Ipar:</a:t>
            </a:r>
            <a:endParaRPr lang="hu-HU" dirty="0"/>
          </a:p>
          <a:p>
            <a:pPr lvl="1"/>
            <a:r>
              <a:rPr lang="hu-HU" dirty="0"/>
              <a:t>Manufaktúrák (kézi munka)</a:t>
            </a:r>
          </a:p>
          <a:p>
            <a:pPr lvl="1"/>
            <a:r>
              <a:rPr lang="hu-HU" dirty="0"/>
              <a:t>Minimális bérek</a:t>
            </a:r>
          </a:p>
          <a:p>
            <a:pPr lvl="1"/>
            <a:r>
              <a:rPr lang="hu-HU" dirty="0"/>
              <a:t>Vadkapitalizmus: gyors meggazdagodás a cél</a:t>
            </a:r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2050" name="Picture 2" descr="Mi az ipari forradalom? Hogyan hatott és hat most a világra? | xForest">
            <a:extLst>
              <a:ext uri="{FF2B5EF4-FFF2-40B4-BE49-F238E27FC236}">
                <a16:creationId xmlns:a16="http://schemas.microsoft.com/office/drawing/2014/main" id="{DD8BAEC4-E1A5-4358-994F-E5B170548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593" y="2995425"/>
            <a:ext cx="4186106" cy="25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09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D088D1-93E5-4724-AEB1-4A0A57B7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>
                <a:latin typeface="+mn-lt"/>
              </a:rPr>
              <a:t>Az első ipari forradalom</a:t>
            </a:r>
            <a:br>
              <a:rPr lang="hu-HU" b="1" dirty="0">
                <a:latin typeface="+mn-lt"/>
              </a:rPr>
            </a:br>
            <a:endParaRPr lang="hu-HU" b="1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133EDA-A99A-458E-8E08-8749397AB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sz="2400" b="1" u="sng" dirty="0"/>
              <a:t>A gőzgépek és a textilipar fejlődése a 18. században:</a:t>
            </a:r>
          </a:p>
          <a:p>
            <a:endParaRPr lang="hu-HU" sz="2400" b="1" u="sng" dirty="0"/>
          </a:p>
          <a:p>
            <a:r>
              <a:rPr lang="hu-HU" sz="2400" b="1" dirty="0"/>
              <a:t>Gőzgép:</a:t>
            </a:r>
            <a:endParaRPr lang="hu-HU" sz="2400" dirty="0"/>
          </a:p>
          <a:p>
            <a:r>
              <a:rPr lang="hu-HU" sz="2400" dirty="0"/>
              <a:t>1769: James Watt feltalálta a gőzgépet.</a:t>
            </a:r>
          </a:p>
          <a:p>
            <a:r>
              <a:rPr lang="hu-HU" sz="2400" dirty="0"/>
              <a:t>A gőz erejét energiává alakította át.</a:t>
            </a:r>
          </a:p>
          <a:p>
            <a:r>
              <a:rPr lang="hu-HU" sz="2400" dirty="0"/>
              <a:t>Szénnel működött.</a:t>
            </a:r>
          </a:p>
          <a:p>
            <a:r>
              <a:rPr lang="hu-HU" sz="2400" dirty="0"/>
              <a:t>Bányászatban, kohászatban, közlekedésben használták.</a:t>
            </a:r>
          </a:p>
          <a:p>
            <a:r>
              <a:rPr lang="hu-HU" sz="2400" b="1" dirty="0"/>
              <a:t>Textilipar:</a:t>
            </a:r>
            <a:endParaRPr lang="hu-HU" sz="2400" dirty="0"/>
          </a:p>
          <a:p>
            <a:r>
              <a:rPr lang="hu-HU" sz="2400" dirty="0"/>
              <a:t>1780: John Kay repülő vetélőt tervezett.</a:t>
            </a:r>
          </a:p>
          <a:p>
            <a:r>
              <a:rPr lang="hu-HU" sz="2400" dirty="0"/>
              <a:t>Beindította a textilipar fejlődését.</a:t>
            </a:r>
          </a:p>
          <a:p>
            <a:endParaRPr lang="hu-HU" dirty="0"/>
          </a:p>
        </p:txBody>
      </p:sp>
      <p:pic>
        <p:nvPicPr>
          <p:cNvPr id="1026" name="Picture 2" descr="James Watt gőzgépe | Agytörő">
            <a:extLst>
              <a:ext uri="{FF2B5EF4-FFF2-40B4-BE49-F238E27FC236}">
                <a16:creationId xmlns:a16="http://schemas.microsoft.com/office/drawing/2014/main" id="{1FDD0AFE-0287-47C7-9AE0-D9F389CD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380" y="4001294"/>
            <a:ext cx="3318774" cy="186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mes Watt - Magnet Academy">
            <a:extLst>
              <a:ext uri="{FF2B5EF4-FFF2-40B4-BE49-F238E27FC236}">
                <a16:creationId xmlns:a16="http://schemas.microsoft.com/office/drawing/2014/main" id="{D95B99E1-DDE0-4AE6-BB67-1E43B8CC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604339" y="1929488"/>
            <a:ext cx="1346855" cy="196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0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D088D1-93E5-4724-AEB1-4A0A57B7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>
                <a:latin typeface="+mn-lt"/>
              </a:rPr>
              <a:t>Az első ipari forradalom</a:t>
            </a:r>
            <a:br>
              <a:rPr lang="hu-HU" b="1" dirty="0">
                <a:latin typeface="+mn-lt"/>
              </a:rPr>
            </a:br>
            <a:endParaRPr lang="hu-HU" b="1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133EDA-A99A-458E-8E08-8749397A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7"/>
            <a:ext cx="10515600" cy="5133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sz="2600" b="1" u="sng" dirty="0"/>
              <a:t>A gőzgépek és a textilipar fejlődése a 18. században:</a:t>
            </a:r>
          </a:p>
          <a:p>
            <a:endParaRPr lang="hu-HU" sz="2400" b="1" u="sng" dirty="0"/>
          </a:p>
          <a:p>
            <a:r>
              <a:rPr lang="hu-HU" sz="2600" b="1" dirty="0"/>
              <a:t>Gőzhajó és gőzmozdony:</a:t>
            </a:r>
            <a:endParaRPr lang="hu-HU" sz="2600" dirty="0"/>
          </a:p>
          <a:p>
            <a:r>
              <a:rPr lang="hu-HU" sz="2600" dirty="0"/>
              <a:t>1807: Fulton megépítette az első gőzhajót.</a:t>
            </a:r>
          </a:p>
          <a:p>
            <a:r>
              <a:rPr lang="hu-HU" sz="2600" dirty="0"/>
              <a:t>1815: Stephenson megépítette az első gőzmozdonyt.</a:t>
            </a:r>
          </a:p>
          <a:p>
            <a:r>
              <a:rPr lang="hu-HU" sz="2600" dirty="0"/>
              <a:t>A gőzmozdony 25 km/h sebességre volt képes (</a:t>
            </a:r>
            <a:r>
              <a:rPr lang="hu-HU" sz="2600" dirty="0" err="1"/>
              <a:t>Rocket</a:t>
            </a:r>
            <a:r>
              <a:rPr lang="hu-HU" sz="2600" dirty="0"/>
              <a:t>).</a:t>
            </a:r>
          </a:p>
          <a:p>
            <a:r>
              <a:rPr lang="hu-HU" sz="2600" b="1" dirty="0"/>
              <a:t>Következmények:</a:t>
            </a:r>
            <a:endParaRPr lang="hu-HU" sz="2600" dirty="0"/>
          </a:p>
          <a:p>
            <a:r>
              <a:rPr lang="hu-HU" sz="2600" dirty="0"/>
              <a:t>Ipari forradalom, Gyorsabb termelés, Társadalmi változások</a:t>
            </a:r>
          </a:p>
          <a:p>
            <a:r>
              <a:rPr lang="hu-HU" sz="2600" b="1" dirty="0"/>
              <a:t>További megjegyzések:</a:t>
            </a:r>
            <a:endParaRPr lang="hu-HU" sz="2600" dirty="0"/>
          </a:p>
          <a:p>
            <a:r>
              <a:rPr lang="hu-HU" sz="2600" dirty="0"/>
              <a:t>A gőzgépek forradalmasították a közlekedést és az ipart.</a:t>
            </a:r>
          </a:p>
          <a:p>
            <a:r>
              <a:rPr lang="hu-HU" sz="2600" dirty="0"/>
              <a:t>A textilipar fejlődése a ruházat olcsóbbá válását eredményezte.</a:t>
            </a:r>
          </a:p>
          <a:p>
            <a:r>
              <a:rPr lang="hu-HU" sz="2600" dirty="0"/>
              <a:t>A gőzgépek használata a légszennyezés növekedéséhez vezetett.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633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9C7BE1-99B6-4242-8350-DC0E3E12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br>
              <a:rPr lang="hu-HU" dirty="0"/>
            </a:br>
            <a:r>
              <a:rPr lang="hu-HU" b="1" dirty="0"/>
              <a:t>Az </a:t>
            </a:r>
            <a:r>
              <a:rPr lang="hu-HU" b="1" dirty="0">
                <a:latin typeface="+mn-lt"/>
              </a:rPr>
              <a:t>ipari</a:t>
            </a:r>
            <a:r>
              <a:rPr lang="hu-HU" b="1" dirty="0"/>
              <a:t> forradalom hatásai: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67F480-8139-4EFD-A534-56FB099E5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12"/>
            <a:ext cx="10515600" cy="45662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2400" b="1" dirty="0"/>
              <a:t>Pozitívumok:</a:t>
            </a:r>
            <a:endParaRPr lang="hu-HU" sz="2400" dirty="0"/>
          </a:p>
          <a:p>
            <a:r>
              <a:rPr lang="hu-HU" sz="2400" dirty="0"/>
              <a:t>A modernizálás felgyorsítja a világ menetét.</a:t>
            </a:r>
          </a:p>
          <a:p>
            <a:r>
              <a:rPr lang="hu-HU" sz="2400" dirty="0"/>
              <a:t>A közlekedés és a szállítás felgyorsul.</a:t>
            </a:r>
          </a:p>
          <a:p>
            <a:r>
              <a:rPr lang="hu-HU" sz="2400" dirty="0"/>
              <a:t>Több dolgot el lehet végezni ugyanannyi idő alatt.</a:t>
            </a:r>
          </a:p>
          <a:p>
            <a:pPr marL="0" indent="0">
              <a:buNone/>
            </a:pPr>
            <a:r>
              <a:rPr lang="hu-HU" sz="2400" b="1" dirty="0"/>
              <a:t>Negatívumok:</a:t>
            </a:r>
            <a:endParaRPr lang="hu-HU" sz="2400" dirty="0"/>
          </a:p>
          <a:p>
            <a:r>
              <a:rPr lang="hu-HU" sz="2400" dirty="0"/>
              <a:t>A vadkapitalizmus gyermekmunkásokat alkalmaz.</a:t>
            </a:r>
          </a:p>
          <a:p>
            <a:r>
              <a:rPr lang="hu-HU" sz="2400" dirty="0"/>
              <a:t>Nyomornegyedek, bűnözés, alkoholizmus, prostitúció alakul ki a városokban.</a:t>
            </a:r>
          </a:p>
          <a:p>
            <a:r>
              <a:rPr lang="hu-HU" sz="2400" dirty="0"/>
              <a:t>Óriási a környezetszennyezés.</a:t>
            </a:r>
          </a:p>
          <a:p>
            <a:r>
              <a:rPr lang="hu-HU" sz="2400" dirty="0"/>
              <a:t>Új betegségek jelennek meg a városokban.</a:t>
            </a:r>
          </a:p>
        </p:txBody>
      </p:sp>
    </p:spTree>
    <p:extLst>
      <p:ext uri="{BB962C8B-B14F-4D97-AF65-F5344CB8AC3E}">
        <p14:creationId xmlns:p14="http://schemas.microsoft.com/office/powerpoint/2010/main" val="386186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9C7BE1-99B6-4242-8350-DC0E3E12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br>
              <a:rPr lang="hu-HU" dirty="0"/>
            </a:br>
            <a:r>
              <a:rPr lang="hu-HU" b="1" dirty="0">
                <a:latin typeface="+mn-lt"/>
              </a:rPr>
              <a:t>Az ipari forradalom hatásai:</a:t>
            </a:r>
            <a:endParaRPr lang="hu-HU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67F480-8139-4EFD-A534-56FB099E5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12"/>
            <a:ext cx="10515600" cy="4566277"/>
          </a:xfrm>
        </p:spPr>
        <p:txBody>
          <a:bodyPr>
            <a:normAutofit fontScale="85000" lnSpcReduction="20000"/>
          </a:bodyPr>
          <a:lstStyle/>
          <a:p>
            <a:r>
              <a:rPr lang="hu-HU" b="1" dirty="0"/>
              <a:t>Munkásmozgalmak:</a:t>
            </a:r>
            <a:endParaRPr lang="hu-HU" dirty="0"/>
          </a:p>
          <a:p>
            <a:r>
              <a:rPr lang="hu-HU" dirty="0"/>
              <a:t>A munkások mozgalmakat szerveznek a munkakörülmények javítása érdekében.</a:t>
            </a:r>
          </a:p>
          <a:p>
            <a:r>
              <a:rPr lang="hu-HU" dirty="0"/>
              <a:t>Eszközük a sztrájk.</a:t>
            </a:r>
          </a:p>
          <a:p>
            <a:r>
              <a:rPr lang="hu-HU" dirty="0"/>
              <a:t>A munkásmozgalmak hatására bevezetnek pár szabályozást.</a:t>
            </a:r>
          </a:p>
          <a:p>
            <a:r>
              <a:rPr lang="hu-HU" b="1" dirty="0"/>
              <a:t>Egyéb:</a:t>
            </a:r>
            <a:endParaRPr lang="hu-HU" dirty="0"/>
          </a:p>
          <a:p>
            <a:r>
              <a:rPr lang="hu-HU" dirty="0"/>
              <a:t>Megjelennek a nagy futballcsapatok Angliában.</a:t>
            </a:r>
          </a:p>
          <a:p>
            <a:r>
              <a:rPr lang="hu-HU" dirty="0"/>
              <a:t>Owen jótékony gyáros jó munkakörülményeket biztosít munkásainak.</a:t>
            </a:r>
          </a:p>
          <a:p>
            <a:r>
              <a:rPr lang="hu-HU" dirty="0"/>
              <a:t>Megjelenik a szocializmus és a marxizmus eszmerendszere.</a:t>
            </a:r>
          </a:p>
          <a:p>
            <a:r>
              <a:rPr lang="hu-HU" b="1" dirty="0"/>
              <a:t>További megjegyzések:</a:t>
            </a:r>
            <a:endParaRPr lang="hu-HU" dirty="0"/>
          </a:p>
          <a:p>
            <a:r>
              <a:rPr lang="hu-HU" dirty="0"/>
              <a:t>Az ipari forradalomnak óriási hatása volt a társadalomra.</a:t>
            </a:r>
          </a:p>
          <a:p>
            <a:r>
              <a:rPr lang="hu-HU" dirty="0"/>
              <a:t>A modernizálásnak ára volt: a munkások kizsákmányolása és a környezetszennyezés.</a:t>
            </a:r>
          </a:p>
          <a:p>
            <a:r>
              <a:rPr lang="hu-HU" dirty="0"/>
              <a:t>A munkásmozgalmak eredményeket értek el a munkakörülmények javításában.</a:t>
            </a:r>
          </a:p>
          <a:p>
            <a:r>
              <a:rPr lang="hu-HU" dirty="0"/>
              <a:t>A szocializmus és a marxizmus a jövő tökéletes társadalmát ígérte.</a:t>
            </a:r>
          </a:p>
        </p:txBody>
      </p:sp>
    </p:spTree>
    <p:extLst>
      <p:ext uri="{BB962C8B-B14F-4D97-AF65-F5344CB8AC3E}">
        <p14:creationId xmlns:p14="http://schemas.microsoft.com/office/powerpoint/2010/main" val="326503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4D098-602F-41AE-81C8-94BFAC3E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>
                <a:latin typeface="+mn-lt"/>
              </a:rPr>
              <a:t>A második ipari forradalom röviden:</a:t>
            </a:r>
            <a:br>
              <a:rPr lang="hu-HU" b="1" dirty="0">
                <a:latin typeface="+mn-lt"/>
              </a:rPr>
            </a:br>
            <a:endParaRPr lang="hu-HU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2C12DA-C8A2-4F32-BEAC-F6AD41A4A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/>
              <a:t>A második ipari forradalom röviden:</a:t>
            </a:r>
          </a:p>
          <a:p>
            <a:r>
              <a:rPr lang="hu-HU" b="1" dirty="0"/>
              <a:t>Időpont:</a:t>
            </a:r>
            <a:r>
              <a:rPr lang="hu-HU" dirty="0"/>
              <a:t> 1860-as évek</a:t>
            </a:r>
          </a:p>
          <a:p>
            <a:r>
              <a:rPr lang="hu-HU" b="1" dirty="0"/>
              <a:t>Résztvevő országok:</a:t>
            </a:r>
            <a:r>
              <a:rPr lang="hu-HU" dirty="0"/>
              <a:t> USA, Német Császárság, Osztrák-Magyar Monarchia, Anglia</a:t>
            </a:r>
          </a:p>
          <a:p>
            <a:pPr marL="0" indent="0">
              <a:buNone/>
            </a:pPr>
            <a:r>
              <a:rPr lang="hu-HU" b="1" dirty="0"/>
              <a:t>Főbb területek:</a:t>
            </a:r>
            <a:r>
              <a:rPr lang="hu-HU" dirty="0"/>
              <a:t> fizika, kémia</a:t>
            </a:r>
          </a:p>
          <a:p>
            <a:pPr marL="0" indent="0">
              <a:buNone/>
            </a:pPr>
            <a:r>
              <a:rPr lang="hu-HU" b="1" dirty="0"/>
              <a:t>Fizikai újítások:</a:t>
            </a:r>
            <a:endParaRPr lang="hu-HU" dirty="0"/>
          </a:p>
          <a:p>
            <a:r>
              <a:rPr lang="hu-HU" dirty="0"/>
              <a:t>Acélipar (német)</a:t>
            </a:r>
          </a:p>
          <a:p>
            <a:r>
              <a:rPr lang="hu-HU" dirty="0"/>
              <a:t>Robbanómotor</a:t>
            </a:r>
          </a:p>
          <a:p>
            <a:r>
              <a:rPr lang="hu-HU" dirty="0"/>
              <a:t>Elektromosság</a:t>
            </a:r>
          </a:p>
          <a:p>
            <a:r>
              <a:rPr lang="hu-HU" dirty="0"/>
              <a:t>Repülés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A162DCF1-40A4-48D6-80D1-ED62D7F522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/>
              <a:t>Kémiai újítások:</a:t>
            </a:r>
            <a:endParaRPr lang="hu-HU" dirty="0"/>
          </a:p>
          <a:p>
            <a:r>
              <a:rPr lang="hu-HU" dirty="0"/>
              <a:t>Vegyipar</a:t>
            </a:r>
          </a:p>
          <a:p>
            <a:r>
              <a:rPr lang="hu-HU" dirty="0"/>
              <a:t>Műanyag</a:t>
            </a:r>
          </a:p>
          <a:p>
            <a:r>
              <a:rPr lang="hu-HU" dirty="0"/>
              <a:t>Robbanóanyag</a:t>
            </a:r>
          </a:p>
          <a:p>
            <a:r>
              <a:rPr lang="hu-HU" dirty="0"/>
              <a:t>Műtrágya</a:t>
            </a:r>
          </a:p>
          <a:p>
            <a:r>
              <a:rPr lang="hu-HU" dirty="0"/>
              <a:t>Gyógyszeripar</a:t>
            </a:r>
          </a:p>
          <a:p>
            <a:r>
              <a:rPr lang="hu-HU" dirty="0"/>
              <a:t>Filmgyártás</a:t>
            </a:r>
          </a:p>
          <a:p>
            <a:pPr marL="0" indent="0">
              <a:buNone/>
            </a:pPr>
            <a:r>
              <a:rPr lang="hu-HU" b="1" dirty="0"/>
              <a:t>Tőkés befektetők:</a:t>
            </a:r>
            <a:endParaRPr lang="hu-HU" dirty="0"/>
          </a:p>
          <a:p>
            <a:r>
              <a:rPr lang="hu-HU" dirty="0"/>
              <a:t>Támogatták a feltalálókat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25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4D098-602F-41AE-81C8-94BFAC3E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>
                <a:latin typeface="+mn-lt"/>
              </a:rPr>
              <a:t>A második ipari forradalom röviden:</a:t>
            </a:r>
            <a:br>
              <a:rPr lang="hu-HU" b="1" dirty="0">
                <a:latin typeface="+mn-lt"/>
              </a:rPr>
            </a:br>
            <a:endParaRPr lang="hu-HU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2C12DA-C8A2-4F32-BEAC-F6AD41A4A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/>
              <a:t>Fontosabb feltalálók:</a:t>
            </a:r>
            <a:endParaRPr lang="hu-HU" dirty="0"/>
          </a:p>
          <a:p>
            <a:r>
              <a:rPr lang="hu-HU" dirty="0"/>
              <a:t>Edison (gramofon, villanykörte)</a:t>
            </a:r>
          </a:p>
          <a:p>
            <a:r>
              <a:rPr lang="hu-HU" dirty="0"/>
              <a:t>Jedlik Ányos (dinamó, szódavíz)</a:t>
            </a:r>
          </a:p>
          <a:p>
            <a:r>
              <a:rPr lang="hu-HU" dirty="0"/>
              <a:t>Wright testvérek (repülőgép)</a:t>
            </a:r>
          </a:p>
          <a:p>
            <a:r>
              <a:rPr lang="hu-HU" dirty="0"/>
              <a:t>Puskás Tivadar (telefonhírmondó)</a:t>
            </a:r>
          </a:p>
          <a:p>
            <a:pPr marL="0" indent="0">
              <a:buNone/>
            </a:pPr>
            <a:r>
              <a:rPr lang="hu-HU" b="1" dirty="0"/>
              <a:t>Monopóliumok:</a:t>
            </a:r>
            <a:endParaRPr lang="hu-HU" dirty="0"/>
          </a:p>
          <a:p>
            <a:r>
              <a:rPr lang="hu-HU" dirty="0"/>
              <a:t>Kartell: árak és piac felosztása (tiltott)</a:t>
            </a:r>
          </a:p>
          <a:p>
            <a:r>
              <a:rPr lang="hu-HU" dirty="0"/>
              <a:t>Szindikátus: cégek összefogása egy termékhez</a:t>
            </a:r>
          </a:p>
          <a:p>
            <a:r>
              <a:rPr lang="hu-HU" dirty="0"/>
              <a:t>Konszern: bank irányítása alatt létrejött vállalat</a:t>
            </a:r>
          </a:p>
          <a:p>
            <a:r>
              <a:rPr lang="hu-HU" dirty="0"/>
              <a:t>Tröszt: vezető vállalatok összeolvadása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A162DCF1-40A4-48D6-80D1-ED62D7F522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További megjegyzések:</a:t>
            </a:r>
            <a:endParaRPr lang="hu-HU" dirty="0"/>
          </a:p>
          <a:p>
            <a:r>
              <a:rPr lang="hu-HU" dirty="0"/>
              <a:t>A második ipari forradalom új iparágakat hozott létre.</a:t>
            </a:r>
          </a:p>
          <a:p>
            <a:r>
              <a:rPr lang="hu-HU" dirty="0"/>
              <a:t>A tőkés befektetők fontos szerepet játszottak a fejlődésben.</a:t>
            </a:r>
          </a:p>
          <a:p>
            <a:r>
              <a:rPr lang="hu-HU" dirty="0"/>
              <a:t>A monopóliumok korlátozták a versenyt.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Szövegdoboz 3">
            <a:extLst>
              <a:ext uri="{FF2B5EF4-FFF2-40B4-BE49-F238E27FC236}">
                <a16:creationId xmlns:a16="http://schemas.microsoft.com/office/drawing/2014/main" id="{586BE5F5-4823-4995-A869-6D0C49FD9CBD}"/>
              </a:ext>
            </a:extLst>
          </p:cNvPr>
          <p:cNvSpPr txBox="1"/>
          <p:nvPr/>
        </p:nvSpPr>
        <p:spPr>
          <a:xfrm>
            <a:off x="9406855" y="6488668"/>
            <a:ext cx="278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Kiss Gábor</a:t>
            </a:r>
          </a:p>
        </p:txBody>
      </p:sp>
    </p:spTree>
    <p:extLst>
      <p:ext uri="{BB962C8B-B14F-4D97-AF65-F5344CB8AC3E}">
        <p14:creationId xmlns:p14="http://schemas.microsoft.com/office/powerpoint/2010/main" val="4148291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61</TotalTime>
  <Words>557</Words>
  <Application>Microsoft Office PowerPoint</Application>
  <PresentationFormat>Szélesvásznú</PresentationFormat>
  <Paragraphs>106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Pala</vt:lpstr>
      <vt:lpstr>Az ipari forradalom legjelentősebb területei (könnyűipar, nehézipar, közlekedés) és néhány találmánya. A második ipari forradalom alapvető vonásainak bemutatása </vt:lpstr>
      <vt:lpstr>Az ipari forradalom kezdetének okai</vt:lpstr>
      <vt:lpstr>Az ipari forradalom kezdetének okai</vt:lpstr>
      <vt:lpstr>Az első ipari forradalom </vt:lpstr>
      <vt:lpstr>Az első ipari forradalom </vt:lpstr>
      <vt:lpstr> Az ipari forradalom hatásai:</vt:lpstr>
      <vt:lpstr> Az ipari forradalom hatásai:</vt:lpstr>
      <vt:lpstr>A második ipari forradalom röviden: </vt:lpstr>
      <vt:lpstr>A második ipari forradalom röviden: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ipari forradalom legjelentősebb területei (könnyűipar, nehézipar, közlekedés) és néhány találmánya. A második ipari forradalom alapvető vonásainak bemutatása</dc:title>
  <dc:creator>user</dc:creator>
  <cp:lastModifiedBy>user</cp:lastModifiedBy>
  <cp:revision>13</cp:revision>
  <dcterms:created xsi:type="dcterms:W3CDTF">2024-03-05T11:01:19Z</dcterms:created>
  <dcterms:modified xsi:type="dcterms:W3CDTF">2024-03-06T09:04:02Z</dcterms:modified>
</cp:coreProperties>
</file>