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F7BF-C14A-4B11-89E6-DB6C3764258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C06-DDF7-41DB-9D11-3DFDC6326E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855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F7BF-C14A-4B11-89E6-DB6C3764258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C06-DDF7-41DB-9D11-3DFDC6326E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464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F7BF-C14A-4B11-89E6-DB6C3764258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C06-DDF7-41DB-9D11-3DFDC6326E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9004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F7BF-C14A-4B11-89E6-DB6C3764258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C06-DDF7-41DB-9D11-3DFDC6326E3A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3014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F7BF-C14A-4B11-89E6-DB6C3764258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C06-DDF7-41DB-9D11-3DFDC6326E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6278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F7BF-C14A-4B11-89E6-DB6C3764258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C06-DDF7-41DB-9D11-3DFDC6326E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3915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F7BF-C14A-4B11-89E6-DB6C3764258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C06-DDF7-41DB-9D11-3DFDC6326E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6230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F7BF-C14A-4B11-89E6-DB6C3764258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C06-DDF7-41DB-9D11-3DFDC6326E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7081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F7BF-C14A-4B11-89E6-DB6C3764258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C06-DDF7-41DB-9D11-3DFDC6326E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006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F7BF-C14A-4B11-89E6-DB6C3764258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C06-DDF7-41DB-9D11-3DFDC6326E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253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F7BF-C14A-4B11-89E6-DB6C3764258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C06-DDF7-41DB-9D11-3DFDC6326E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348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F7BF-C14A-4B11-89E6-DB6C3764258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C06-DDF7-41DB-9D11-3DFDC6326E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501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F7BF-C14A-4B11-89E6-DB6C3764258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C06-DDF7-41DB-9D11-3DFDC6326E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400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F7BF-C14A-4B11-89E6-DB6C3764258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C06-DDF7-41DB-9D11-3DFDC6326E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119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F7BF-C14A-4B11-89E6-DB6C3764258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C06-DDF7-41DB-9D11-3DFDC6326E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594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F7BF-C14A-4B11-89E6-DB6C3764258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C06-DDF7-41DB-9D11-3DFDC6326E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017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F7BF-C14A-4B11-89E6-DB6C3764258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C06-DDF7-41DB-9D11-3DFDC6326E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329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6FDF7BF-C14A-4B11-89E6-DB6C3764258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12BC06-DDF7-41DB-9D11-3DFDC6326E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8539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9C84E2-E6C3-40AF-8CDD-58FD1F422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554892"/>
            <a:ext cx="9440034" cy="1609971"/>
          </a:xfrm>
        </p:spPr>
        <p:txBody>
          <a:bodyPr>
            <a:normAutofit fontScale="90000"/>
          </a:bodyPr>
          <a:lstStyle/>
          <a:p>
            <a:r>
              <a:rPr lang="hu-HU" dirty="0"/>
              <a:t>A Reformkor fő kérdései, Kossuth és Széchenyi fő programja</a:t>
            </a:r>
          </a:p>
        </p:txBody>
      </p:sp>
      <p:pic>
        <p:nvPicPr>
          <p:cNvPr id="2050" name="Picture 2" descr="7.1 A reformkor fő kérdései. Széchenyi és Kossuth reformprogramja. - ppt  letölteni | Educatio, Minden">
            <a:extLst>
              <a:ext uri="{FF2B5EF4-FFF2-40B4-BE49-F238E27FC236}">
                <a16:creationId xmlns:a16="http://schemas.microsoft.com/office/drawing/2014/main" id="{84692218-31D6-4445-B1CF-7075E015C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738" y="2682633"/>
            <a:ext cx="5142523" cy="385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73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CB6D11-F31A-4586-8C5B-827021146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i="1" u="sng" dirty="0"/>
              <a:t>Előzmények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CA556E-9137-47C6-AFEB-89DC24D67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I. Ferenc és a reformországgyűlések</a:t>
            </a:r>
          </a:p>
          <a:p>
            <a:r>
              <a:rPr lang="hu-HU" b="1" dirty="0"/>
              <a:t>1812 és 1825 között</a:t>
            </a:r>
            <a:r>
              <a:rPr lang="hu-HU" dirty="0"/>
              <a:t> I. Ferenc nem hívta össze az országgyűlést. 1825-ben </a:t>
            </a:r>
            <a:r>
              <a:rPr lang="hu-HU" b="1" dirty="0"/>
              <a:t>új adók kivetése</a:t>
            </a:r>
            <a:r>
              <a:rPr lang="hu-HU" dirty="0"/>
              <a:t> miatt kénytelen volt újra összehívni a rendeket. 1825 és 1848 között </a:t>
            </a:r>
            <a:r>
              <a:rPr lang="hu-HU" b="1" dirty="0"/>
              <a:t>öt reformországgyűlést</a:t>
            </a:r>
            <a:r>
              <a:rPr lang="hu-HU" dirty="0"/>
              <a:t> tartottak.</a:t>
            </a:r>
          </a:p>
          <a:p>
            <a:r>
              <a:rPr lang="hu-HU" b="1" dirty="0"/>
              <a:t>A Reformkor</a:t>
            </a:r>
            <a:r>
              <a:rPr lang="hu-HU" dirty="0"/>
              <a:t> Magyarországon </a:t>
            </a:r>
            <a:r>
              <a:rPr lang="hu-HU" b="1" dirty="0"/>
              <a:t>gazdasági és kulturális fellendülést</a:t>
            </a:r>
            <a:r>
              <a:rPr lang="hu-HU" dirty="0"/>
              <a:t> hozott, de </a:t>
            </a:r>
            <a:r>
              <a:rPr lang="hu-HU" b="1" dirty="0"/>
              <a:t>politikai reformok</a:t>
            </a:r>
            <a:r>
              <a:rPr lang="hu-HU" dirty="0"/>
              <a:t> terén az osztrák kormány nem engedett.</a:t>
            </a:r>
          </a:p>
          <a:p>
            <a:r>
              <a:rPr lang="hu-HU" b="1" dirty="0"/>
              <a:t>A VI. Reformországgyűlésen</a:t>
            </a:r>
            <a:r>
              <a:rPr lang="hu-HU" dirty="0"/>
              <a:t> (1843-44) fogadták el a </a:t>
            </a:r>
            <a:r>
              <a:rPr lang="hu-HU" b="1" dirty="0"/>
              <a:t>magyar nyelv hivatalossá tételéről szóló törvényt</a:t>
            </a:r>
            <a:r>
              <a:rPr lang="hu-HU" dirty="0"/>
              <a:t>, amely lehetővé tette a magyar nyelv használatát a hivatalos ügyintézésben.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2775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CB6D11-F31A-4586-8C5B-827021146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i="1" u="sng" dirty="0"/>
              <a:t>Előzmények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CA556E-9137-47C6-AFEB-89DC24D67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/>
              <a:t>Lényeges pontok:</a:t>
            </a:r>
            <a:endParaRPr lang="hu-HU" dirty="0"/>
          </a:p>
          <a:p>
            <a:r>
              <a:rPr lang="hu-HU" dirty="0"/>
              <a:t>13 év szünet után 1825-ben újra összehívták az országgyűlést.</a:t>
            </a:r>
          </a:p>
          <a:p>
            <a:r>
              <a:rPr lang="hu-HU" dirty="0"/>
              <a:t>5 reformországgyűlést tartottak 1825 és 1848 </a:t>
            </a:r>
            <a:r>
              <a:rPr lang="hu-HU"/>
              <a:t>között. </a:t>
            </a:r>
            <a:endParaRPr lang="hu-HU" dirty="0"/>
          </a:p>
          <a:p>
            <a:r>
              <a:rPr lang="hu-HU" dirty="0"/>
              <a:t>A Reformkor gazdasági és kulturális fellendülést hozott.</a:t>
            </a:r>
          </a:p>
          <a:p>
            <a:r>
              <a:rPr lang="hu-HU" dirty="0"/>
              <a:t>Politikai reformok terén nem volt előrelépés.</a:t>
            </a:r>
          </a:p>
          <a:p>
            <a:r>
              <a:rPr lang="hu-HU" dirty="0"/>
              <a:t>A magyar nyelv 1844-ben lett hivatalos államnyelv.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3855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AB1CED-68FD-45E0-9FE6-AC5F7C03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i="1" u="sng" dirty="0"/>
              <a:t>Gróf Széchenyi István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DBA120-94F1-4585-818B-DC72A35F8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Széchenyi István és a Reformkor</a:t>
            </a:r>
            <a:r>
              <a:rPr lang="hu-HU" b="1" dirty="0"/>
              <a:t>:</a:t>
            </a:r>
          </a:p>
          <a:p>
            <a:r>
              <a:rPr lang="hu-HU" b="1" dirty="0"/>
              <a:t>Széchenyi István</a:t>
            </a:r>
            <a:r>
              <a:rPr lang="hu-HU" dirty="0"/>
              <a:t> gróf gazdag magyar főúri családban született. Apja, Széchenyi Ferenc a Magyar Nemzeti Múzeum és az Országos Széchényi Könyvtár megalapítója volt.</a:t>
            </a:r>
          </a:p>
          <a:p>
            <a:r>
              <a:rPr lang="hu-HU" b="1" dirty="0"/>
              <a:t>1825-ben</a:t>
            </a:r>
            <a:r>
              <a:rPr lang="hu-HU" dirty="0"/>
              <a:t> Széchenyi István meghívást kapott az első Reformországgyűlésre, ahol </a:t>
            </a:r>
            <a:r>
              <a:rPr lang="hu-HU" b="1" dirty="0"/>
              <a:t>magyar nyelven mondott beszédet</a:t>
            </a:r>
            <a:r>
              <a:rPr lang="hu-HU" dirty="0"/>
              <a:t> és </a:t>
            </a:r>
            <a:r>
              <a:rPr lang="hu-HU" b="1" dirty="0"/>
              <a:t>egy évi jövedelmét felajánlotta egy magyar tudóstársaság megalapítására</a:t>
            </a:r>
            <a:r>
              <a:rPr lang="hu-HU" dirty="0"/>
              <a:t>. Később a közélet fejlesztését tűzte ki célul.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861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AB1CED-68FD-45E0-9FE6-AC5F7C03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i="1" u="sng" dirty="0"/>
              <a:t>Gróf Széchenyi István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DBA120-94F1-4585-818B-DC72A35F8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hu-HU" b="1" dirty="0"/>
              <a:t>Legfontosabb alkotásai:</a:t>
            </a:r>
            <a:endParaRPr lang="hu-HU" dirty="0"/>
          </a:p>
          <a:p>
            <a:r>
              <a:rPr lang="hu-HU" dirty="0"/>
              <a:t>Lánchíd felépítése, Magyar Tudományos Akadémia (MTA) megalapítása, Pesti Kaszinó</a:t>
            </a:r>
          </a:p>
          <a:p>
            <a:r>
              <a:rPr lang="hu-HU" dirty="0"/>
              <a:t>Hitel és </a:t>
            </a:r>
            <a:r>
              <a:rPr lang="hu-HU" dirty="0" err="1"/>
              <a:t>Lovakrul</a:t>
            </a:r>
            <a:r>
              <a:rPr lang="hu-HU" dirty="0"/>
              <a:t> című könyvek</a:t>
            </a:r>
          </a:p>
          <a:p>
            <a:r>
              <a:rPr lang="hu-HU" b="1" dirty="0"/>
              <a:t>1832 és 1836 között</a:t>
            </a:r>
            <a:r>
              <a:rPr lang="hu-HU" dirty="0"/>
              <a:t> zajlott a második Reformországgyűlés, amelynek fő témája a </a:t>
            </a:r>
            <a:r>
              <a:rPr lang="hu-HU" b="1" dirty="0"/>
              <a:t>jobbágyfelszabadítás</a:t>
            </a:r>
            <a:r>
              <a:rPr lang="hu-HU" dirty="0"/>
              <a:t> volt. Három javaslat született az ügyben:</a:t>
            </a:r>
          </a:p>
          <a:p>
            <a:r>
              <a:rPr lang="hu-HU" b="1" dirty="0"/>
              <a:t>Önkéntes örökváltság</a:t>
            </a:r>
            <a:r>
              <a:rPr lang="hu-HU" dirty="0"/>
              <a:t> (Széchenyi javaslata): a jobbágy pénzért cserébe megválthatja szabadságát.</a:t>
            </a:r>
          </a:p>
          <a:p>
            <a:r>
              <a:rPr lang="hu-HU" b="1" dirty="0"/>
              <a:t>Kötelező örökváltság</a:t>
            </a:r>
            <a:r>
              <a:rPr lang="hu-HU" dirty="0"/>
              <a:t> (Kossuth javaslata): a jobbágyokat kötelezően felszabadítják, és az állam </a:t>
            </a:r>
            <a:r>
              <a:rPr lang="hu-HU" dirty="0" err="1"/>
              <a:t>kártéríti</a:t>
            </a:r>
            <a:r>
              <a:rPr lang="hu-HU" dirty="0"/>
              <a:t> a földesurakat.</a:t>
            </a:r>
          </a:p>
          <a:p>
            <a:r>
              <a:rPr lang="hu-HU" b="1" dirty="0"/>
              <a:t>Azonnali felszabadítás</a:t>
            </a:r>
            <a:r>
              <a:rPr lang="hu-HU" dirty="0"/>
              <a:t> (Táncsics javaslata): a jobbágyokat ingyenesen felszabadítják.</a:t>
            </a:r>
          </a:p>
          <a:p>
            <a:r>
              <a:rPr lang="hu-HU" b="1" dirty="0"/>
              <a:t>1835-ben</a:t>
            </a:r>
            <a:r>
              <a:rPr lang="hu-HU" dirty="0"/>
              <a:t> V. Ferdinánd került a trónra, Metternich herceg pedig a nem hivatalos államfő lett. A jobbágykérdést nem sikerült eldönteni, mert </a:t>
            </a:r>
            <a:r>
              <a:rPr lang="hu-HU" b="1" dirty="0"/>
              <a:t>1836-ban</a:t>
            </a:r>
            <a:r>
              <a:rPr lang="hu-HU" dirty="0"/>
              <a:t> erőszakosan feloszlatták az Országgyűlést.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257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AB1CED-68FD-45E0-9FE6-AC5F7C03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i="1" u="sng" dirty="0"/>
              <a:t>Gróf Széchenyi István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DBA120-94F1-4585-818B-DC72A35F8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819" y="1435462"/>
            <a:ext cx="10353762" cy="1845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/>
              <a:t>Lényeges pontok:</a:t>
            </a:r>
            <a:endParaRPr lang="hu-HU" dirty="0"/>
          </a:p>
          <a:p>
            <a:r>
              <a:rPr lang="hu-HU" dirty="0"/>
              <a:t>Széchenyi István a Reformkor kiemelkedő alakja volt.</a:t>
            </a:r>
          </a:p>
          <a:p>
            <a:r>
              <a:rPr lang="hu-HU" dirty="0"/>
              <a:t>Támogatta a magyar nyelvet, a tudományt és a gazdasági fejlődést.</a:t>
            </a:r>
          </a:p>
          <a:p>
            <a:r>
              <a:rPr lang="hu-HU" dirty="0"/>
              <a:t>A jobbágyfelszabadítás fontos célja volt, de nem sikerült megvalósítani.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A68A1ED-FA3B-4ABE-9013-B14213048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819" y="3577494"/>
            <a:ext cx="8031714" cy="311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6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7B0612-12A8-4109-9659-85F0A765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i="1" u="sng" dirty="0"/>
              <a:t>Kossuth Lajos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C8634E-0071-4AD3-B272-A5FDD0EA2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Kossuth Lajos és a Reformkor</a:t>
            </a:r>
          </a:p>
          <a:p>
            <a:r>
              <a:rPr lang="hu-HU" b="1" dirty="0"/>
              <a:t>Kossuth Lajos</a:t>
            </a:r>
            <a:r>
              <a:rPr lang="hu-HU" dirty="0"/>
              <a:t> kisnemesi családban született. 1832-ben az országgyűlésen fedezte fel, hogy a cenzúra miatt az ország nem tud a pozsonyi eseményekről, ezért napilapot alapított a tájékoztatás céljából. 1836-ban cenzúravétség miatt börtönbe került.</a:t>
            </a:r>
          </a:p>
          <a:p>
            <a:r>
              <a:rPr lang="hu-HU" dirty="0"/>
              <a:t>1840-ben a Pesti Hírlaphoz csatlakozott, és politikai napilappá alakította. Vezércikkeket írt a magyar nyelv, az érdekegyesítés, az örökváltság és az iparpártolás témájában. Véleménye miatt konfliktusba került Széchenyi Istvánnal, aki a békés reformokat szorgalmazta, míg Kossuth radikálisabb volt, és a Habsburgoktól való függetlenséget támogatta.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603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7B0612-12A8-4109-9659-85F0A765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i="1" u="sng" dirty="0"/>
              <a:t>Kossuth Lajos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C8634E-0071-4AD3-B272-A5FDD0EA2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1844-ben megalapította a Védegyletet, amelynek tagjai 6 éven át csak magyar termékeket vásároltak. Csatlakozott a Konzervatív Párthoz és az Ellenzéki Párthoz is.</a:t>
            </a:r>
          </a:p>
          <a:p>
            <a:pPr marL="0" indent="0">
              <a:buNone/>
            </a:pPr>
            <a:r>
              <a:rPr lang="hu-HU" b="1" dirty="0"/>
              <a:t>Lényeges pontok:</a:t>
            </a:r>
            <a:endParaRPr lang="hu-HU" dirty="0"/>
          </a:p>
          <a:p>
            <a:r>
              <a:rPr lang="hu-HU" dirty="0"/>
              <a:t>Kossuth Lajos a Reformkor kiemelkedő politikusa és publicistája volt.</a:t>
            </a:r>
          </a:p>
          <a:p>
            <a:r>
              <a:rPr lang="hu-HU" dirty="0"/>
              <a:t>A Pesti Hírlap szerkesztőjeként támogatta a reformokat és a magyar függetlenséget.</a:t>
            </a:r>
          </a:p>
          <a:p>
            <a:r>
              <a:rPr lang="hu-HU" dirty="0"/>
              <a:t>Széchenyi Istvánnal ellentétben radikálisabb reformokat szorgalmazott.</a:t>
            </a:r>
          </a:p>
          <a:p>
            <a:r>
              <a:rPr lang="hu-HU" dirty="0"/>
              <a:t>A Védegylettel a magyar ipar fejlődését támogatta.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86BE5F5-4823-4995-A869-6D0C49FD9CBD}"/>
              </a:ext>
            </a:extLst>
          </p:cNvPr>
          <p:cNvSpPr txBox="1"/>
          <p:nvPr/>
        </p:nvSpPr>
        <p:spPr>
          <a:xfrm>
            <a:off x="9788160" y="6488668"/>
            <a:ext cx="240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Készítette: Kiss Gábor</a:t>
            </a:r>
          </a:p>
        </p:txBody>
      </p:sp>
    </p:spTree>
    <p:extLst>
      <p:ext uri="{BB962C8B-B14F-4D97-AF65-F5344CB8AC3E}">
        <p14:creationId xmlns:p14="http://schemas.microsoft.com/office/powerpoint/2010/main" val="1332228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Pala</Template>
  <TotalTime>10</TotalTime>
  <Words>540</Words>
  <Application>Microsoft Office PowerPoint</Application>
  <PresentationFormat>Szélesvásznú</PresentationFormat>
  <Paragraphs>43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Calisto MT</vt:lpstr>
      <vt:lpstr>Trebuchet MS</vt:lpstr>
      <vt:lpstr>Wingdings 2</vt:lpstr>
      <vt:lpstr>Pala</vt:lpstr>
      <vt:lpstr>A Reformkor fő kérdései, Kossuth és Széchenyi fő programja</vt:lpstr>
      <vt:lpstr>Előzmények </vt:lpstr>
      <vt:lpstr>Előzmények </vt:lpstr>
      <vt:lpstr>Gróf Széchenyi István </vt:lpstr>
      <vt:lpstr>Gróf Széchenyi István </vt:lpstr>
      <vt:lpstr>Gróf Széchenyi István </vt:lpstr>
      <vt:lpstr>Kossuth Lajos </vt:lpstr>
      <vt:lpstr>Kossuth Lajos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10</cp:revision>
  <dcterms:created xsi:type="dcterms:W3CDTF">2024-03-05T12:55:19Z</dcterms:created>
  <dcterms:modified xsi:type="dcterms:W3CDTF">2024-03-06T10:32:57Z</dcterms:modified>
</cp:coreProperties>
</file>