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9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55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4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1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9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7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D3FDE8-C2B5-44C6-B335-03EF5A6F69E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7B67CF-B924-4ED6-A398-0E53347DE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9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BF6C-FBDC-4528-852F-434608429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2006 Pikes peak 10 kilometer run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EBD24-1BE9-49DF-B89F-BA3F80B09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Deloitte Skills test</a:t>
            </a:r>
          </a:p>
          <a:p>
            <a:r>
              <a:rPr lang="en-US" dirty="0"/>
              <a:t>Matthew Jacobsen</a:t>
            </a:r>
          </a:p>
          <a:p>
            <a:r>
              <a:rPr lang="en-US" dirty="0"/>
              <a:t>5/20/2021</a:t>
            </a:r>
          </a:p>
        </p:txBody>
      </p:sp>
    </p:spTree>
    <p:extLst>
      <p:ext uri="{BB962C8B-B14F-4D97-AF65-F5344CB8AC3E}">
        <p14:creationId xmlns:p14="http://schemas.microsoft.com/office/powerpoint/2010/main" val="36039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CB94-3974-4060-9E3F-CEB69FF9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5BB0-462A-4A59-B8BA-AE4EF77D94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dirty="0">
                <a:solidFill>
                  <a:srgbClr val="000000"/>
                </a:solidFill>
                <a:latin typeface="Helvetica Neue"/>
              </a:rPr>
              <a:t>Data provided covered results of pikes peak 10 km run. 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Using the data provided, create a series of visualizations (e.g., charts, graphs, etc.) that answer the following questions regarding the results of the 2006 Pike’s Peak 10k Race: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What are the mean, median, mode, and range of the race results for all racers by gender?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Analyze the difference between gun and net time race results.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How much time separates Chris Doe from the top 10 percentile of racers of the same division?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Compare the race results of each division.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 following slides will cover the analytical results for each of these questions. 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Details of the data processing are included in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Jupyter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Notebook delivered along with this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powerpoint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CB94-3974-4060-9E3F-CEB69FF9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1: What are the mean, median, mode, and range of the race results for all racers by gender?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5BB0-462A-4A59-B8BA-AE4EF77D94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Helvetica Neue"/>
              </a:rPr>
              <a:t>In the figure to the right, Our analysis shows the following results in seconds.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21CD5-80C0-48EC-BA7A-850705DD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62" y="2134795"/>
            <a:ext cx="5640906" cy="455262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03C070-0773-4FA3-A28F-203F19163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18312"/>
              </p:ext>
            </p:extLst>
          </p:nvPr>
        </p:nvGraphicFramePr>
        <p:xfrm>
          <a:off x="1080117" y="3782462"/>
          <a:ext cx="501588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1961">
                  <a:extLst>
                    <a:ext uri="{9D8B030D-6E8A-4147-A177-3AD203B41FA5}">
                      <a16:colId xmlns:a16="http://schemas.microsoft.com/office/drawing/2014/main" val="3112407769"/>
                    </a:ext>
                  </a:extLst>
                </a:gridCol>
                <a:gridCol w="1671961">
                  <a:extLst>
                    <a:ext uri="{9D8B030D-6E8A-4147-A177-3AD203B41FA5}">
                      <a16:colId xmlns:a16="http://schemas.microsoft.com/office/drawing/2014/main" val="2555464749"/>
                    </a:ext>
                  </a:extLst>
                </a:gridCol>
                <a:gridCol w="1671961">
                  <a:extLst>
                    <a:ext uri="{9D8B030D-6E8A-4147-A177-3AD203B41FA5}">
                      <a16:colId xmlns:a16="http://schemas.microsoft.com/office/drawing/2014/main" val="97600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7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7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2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1727-3597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1978-3599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7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86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CB94-3974-4060-9E3F-CEB69FF9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37" y="679614"/>
            <a:ext cx="6587856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Analyze the difference between gun and net time race results.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5BB0-462A-4A59-B8BA-AE4EF77D94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178" y="2275791"/>
            <a:ext cx="5318350" cy="4300038"/>
          </a:xfrm>
        </p:spPr>
        <p:txBody>
          <a:bodyPr>
            <a:normAutofit fontScale="62500" lnSpcReduction="20000"/>
          </a:bodyPr>
          <a:lstStyle/>
          <a:p>
            <a:r>
              <a:rPr lang="en-US" sz="2100" dirty="0">
                <a:solidFill>
                  <a:srgbClr val="000000"/>
                </a:solidFill>
                <a:latin typeface="Helvetica Neue"/>
              </a:rPr>
              <a:t>From our analysis, gender appears to be a primary driver in the difference between gun and net times.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000000"/>
                </a:solidFill>
                <a:latin typeface="Helvetica Neue"/>
              </a:rPr>
              <a:t>In the graph to the Top right, the mean times are similar, but the median times are much higher for women than men.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000000"/>
                </a:solidFill>
                <a:latin typeface="Helvetica Neue"/>
              </a:rPr>
              <a:t>This seems to indicate that women racers, on the whole, started after the male racers.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000000"/>
                </a:solidFill>
                <a:latin typeface="Helvetica Neue"/>
              </a:rPr>
              <a:t>This could have implications for any conclusions drawn off of this data, as the first runners are more likely to start out at a faster pace, as they will have fewer runners in their way.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000000"/>
                </a:solidFill>
                <a:latin typeface="Helvetica Neue"/>
              </a:rPr>
              <a:t>In contrast, runners starting later will be limited in their pace by the runners ahead of them. 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0000"/>
                </a:solidFill>
                <a:latin typeface="Helvetica Neue"/>
              </a:rPr>
              <a:t>This is confirmed by looking at the graph to the bottom right, which shows clearly that the distribution of Women’s pace times is shifter higher than the men’s times.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D67AD0-ABCD-4617-ACE1-4543C15F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39" y="76653"/>
            <a:ext cx="4323977" cy="36430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E8167E9-416D-4B7E-BFA0-6BFDE7E9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3659348"/>
            <a:ext cx="3925038" cy="319865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78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CB94-3974-4060-9E3F-CEB69FF9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3: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How much time separates Chris Doe from the top 10 percentile of racers of the same division?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5BB0-462A-4A59-B8BA-AE4EF77D94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Helvetica Neue"/>
              </a:rPr>
              <a:t>In our analysis, we found that Chris Doe was slower than the top 10</a:t>
            </a:r>
            <a:r>
              <a:rPr lang="en-US" sz="2100" baseline="30000" dirty="0">
                <a:solidFill>
                  <a:srgbClr val="000000"/>
                </a:solidFill>
                <a:latin typeface="Helvetica Neue"/>
              </a:rPr>
              <a:t>th</a:t>
            </a:r>
            <a:r>
              <a:rPr lang="en-US" sz="2100" dirty="0">
                <a:solidFill>
                  <a:srgbClr val="000000"/>
                </a:solidFill>
                <a:latin typeface="Helvetica Neue"/>
              </a:rPr>
              <a:t> percentile of runners by 468 seconds.  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latin typeface="Helvetica Neue"/>
              </a:rPr>
              <a:t>This difference is when compared against all runners in the 40-49 age division and against just the male runners from this division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7B291C-2C88-445F-9FF6-D2560E85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795" y="2353568"/>
            <a:ext cx="5151082" cy="423908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1189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CB94-3974-4060-9E3F-CEB69FF9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4: Compare the race results of each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5BB0-462A-4A59-B8BA-AE4EF77D94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4060341"/>
          </a:xfrm>
        </p:spPr>
        <p:txBody>
          <a:bodyPr>
            <a:normAutofit fontScale="70000" lnSpcReduction="20000"/>
          </a:bodyPr>
          <a:lstStyle/>
          <a:p>
            <a:r>
              <a:rPr lang="en-US" sz="2100" dirty="0">
                <a:solidFill>
                  <a:srgbClr val="000000"/>
                </a:solidFill>
                <a:latin typeface="Helvetica Neue"/>
              </a:rPr>
              <a:t>From our analysis of the race results for each division, we can see that the fastest times for both men and women occurred in the 20-29 age division.  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latin typeface="Helvetica Neue"/>
              </a:rPr>
              <a:t>The men’s results show a clear peak that drops off on either the older or younger divisions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latin typeface="Helvetica Neue"/>
              </a:rPr>
              <a:t>In contrast, the women’s results show a sustained mean and range of times across the 20, 30, and 40-49 year age divisions.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latin typeface="Helvetica Neue"/>
              </a:rPr>
              <a:t>Therefore, we can conclude that the athletic capacity of women runners is sustained over a longer age range.</a:t>
            </a:r>
          </a:p>
          <a:p>
            <a:pPr lvl="2"/>
            <a:r>
              <a:rPr lang="en-US" sz="1700" dirty="0">
                <a:solidFill>
                  <a:srgbClr val="000000"/>
                </a:solidFill>
                <a:latin typeface="Helvetica Neue"/>
              </a:rPr>
              <a:t>It is possible this sustainment extends further, but the lower amount of data prevents such conclusions from being drawn.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C9E681-F968-48C0-9D8C-44FA9A0C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33" y="1997992"/>
            <a:ext cx="5570091" cy="462909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298691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</TotalTime>
  <Words>562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 Neue</vt:lpstr>
      <vt:lpstr>Arial</vt:lpstr>
      <vt:lpstr>Courier New</vt:lpstr>
      <vt:lpstr>Tw Cen MT</vt:lpstr>
      <vt:lpstr>Wingdings</vt:lpstr>
      <vt:lpstr>Droplet</vt:lpstr>
      <vt:lpstr>2006 Pikes peak 10 kilometer run results</vt:lpstr>
      <vt:lpstr>Problem overview</vt:lpstr>
      <vt:lpstr>Question 1: What are the mean, median, mode, and range of the race results for all racers by gender?</vt:lpstr>
      <vt:lpstr>Question 2: Analyze the difference between gun and net time race results.</vt:lpstr>
      <vt:lpstr>Question 3: How much time separates Chris Doe from the top 10 percentile of racers of the same division?</vt:lpstr>
      <vt:lpstr>Question 4: Compare the race results of each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2006 Pikes peak 10 kilometer run results</dc:title>
  <dc:creator>Matt Jacobsen</dc:creator>
  <cp:lastModifiedBy>Matt Jacobsen</cp:lastModifiedBy>
  <cp:revision>3</cp:revision>
  <dcterms:created xsi:type="dcterms:W3CDTF">2021-05-20T15:14:03Z</dcterms:created>
  <dcterms:modified xsi:type="dcterms:W3CDTF">2021-05-20T15:47:36Z</dcterms:modified>
</cp:coreProperties>
</file>